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90" r:id="rId3"/>
    <p:sldId id="291" r:id="rId4"/>
    <p:sldId id="292" r:id="rId5"/>
    <p:sldId id="288" r:id="rId6"/>
    <p:sldId id="293" r:id="rId7"/>
    <p:sldId id="295" r:id="rId8"/>
    <p:sldId id="296" r:id="rId9"/>
    <p:sldId id="282" r:id="rId10"/>
    <p:sldId id="294" r:id="rId11"/>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70B17C-2697-93B2-A606-93539127A962}"/>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0CE3B502-9375-F63E-CB72-110BDEA4B8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F52E670C-48CD-A97B-E328-C1B2B6ABE505}"/>
              </a:ext>
            </a:extLst>
          </p:cNvPr>
          <p:cNvSpPr>
            <a:spLocks noGrp="1"/>
          </p:cNvSpPr>
          <p:nvPr>
            <p:ph type="dt" sz="half" idx="10"/>
          </p:nvPr>
        </p:nvSpPr>
        <p:spPr/>
        <p:txBody>
          <a:bodyPr/>
          <a:lstStyle/>
          <a:p>
            <a:fld id="{EDB0F03D-4F4A-4109-B644-3BD29CA534E0}" type="datetimeFigureOut">
              <a:rPr lang="pt-PT" smtClean="0"/>
              <a:t>28/05/2025</a:t>
            </a:fld>
            <a:endParaRPr lang="pt-PT"/>
          </a:p>
        </p:txBody>
      </p:sp>
      <p:sp>
        <p:nvSpPr>
          <p:cNvPr id="5" name="Marcador de Posição do Rodapé 4">
            <a:extLst>
              <a:ext uri="{FF2B5EF4-FFF2-40B4-BE49-F238E27FC236}">
                <a16:creationId xmlns:a16="http://schemas.microsoft.com/office/drawing/2014/main" id="{9E09BB05-9124-C356-6BD3-8021FFF7027C}"/>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29BFAE4F-2A77-E90E-16B9-2EDF08A6DE3F}"/>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2619998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C0E940-831A-8D8F-0821-42A650822F4D}"/>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26583E72-C474-D57B-796B-D551FA3E6488}"/>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C2857C08-D526-D4D1-F361-393568250D19}"/>
              </a:ext>
            </a:extLst>
          </p:cNvPr>
          <p:cNvSpPr>
            <a:spLocks noGrp="1"/>
          </p:cNvSpPr>
          <p:nvPr>
            <p:ph type="dt" sz="half" idx="10"/>
          </p:nvPr>
        </p:nvSpPr>
        <p:spPr/>
        <p:txBody>
          <a:bodyPr/>
          <a:lstStyle/>
          <a:p>
            <a:fld id="{EDB0F03D-4F4A-4109-B644-3BD29CA534E0}" type="datetimeFigureOut">
              <a:rPr lang="pt-PT" smtClean="0"/>
              <a:t>28/05/2025</a:t>
            </a:fld>
            <a:endParaRPr lang="pt-PT"/>
          </a:p>
        </p:txBody>
      </p:sp>
      <p:sp>
        <p:nvSpPr>
          <p:cNvPr id="5" name="Marcador de Posição do Rodapé 4">
            <a:extLst>
              <a:ext uri="{FF2B5EF4-FFF2-40B4-BE49-F238E27FC236}">
                <a16:creationId xmlns:a16="http://schemas.microsoft.com/office/drawing/2014/main" id="{5A9140A6-1D29-561B-8919-DB486138C5FF}"/>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42F43B44-3502-33B2-22FB-1BAB55DE1979}"/>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151980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EC69AF3-2491-9931-0647-574C51242570}"/>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3B5613AA-5CCE-F030-212F-D9219400CCC0}"/>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4535C03E-D5EB-287D-E21E-006AA3AF780D}"/>
              </a:ext>
            </a:extLst>
          </p:cNvPr>
          <p:cNvSpPr>
            <a:spLocks noGrp="1"/>
          </p:cNvSpPr>
          <p:nvPr>
            <p:ph type="dt" sz="half" idx="10"/>
          </p:nvPr>
        </p:nvSpPr>
        <p:spPr/>
        <p:txBody>
          <a:bodyPr/>
          <a:lstStyle/>
          <a:p>
            <a:fld id="{EDB0F03D-4F4A-4109-B644-3BD29CA534E0}" type="datetimeFigureOut">
              <a:rPr lang="pt-PT" smtClean="0"/>
              <a:t>28/05/2025</a:t>
            </a:fld>
            <a:endParaRPr lang="pt-PT"/>
          </a:p>
        </p:txBody>
      </p:sp>
      <p:sp>
        <p:nvSpPr>
          <p:cNvPr id="5" name="Marcador de Posição do Rodapé 4">
            <a:extLst>
              <a:ext uri="{FF2B5EF4-FFF2-40B4-BE49-F238E27FC236}">
                <a16:creationId xmlns:a16="http://schemas.microsoft.com/office/drawing/2014/main" id="{AD0CF421-9F46-B3D2-40D0-6836619C4885}"/>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238C106E-456F-73E8-AC95-B2E9799FD9DA}"/>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343289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06351F-C08D-5029-33E9-7260763706F3}"/>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18B537DD-8DC5-5DF5-56C2-2AC903810790}"/>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F4C5CAD6-7E92-C6A9-4377-A16F7BE68B92}"/>
              </a:ext>
            </a:extLst>
          </p:cNvPr>
          <p:cNvSpPr>
            <a:spLocks noGrp="1"/>
          </p:cNvSpPr>
          <p:nvPr>
            <p:ph type="dt" sz="half" idx="10"/>
          </p:nvPr>
        </p:nvSpPr>
        <p:spPr/>
        <p:txBody>
          <a:bodyPr/>
          <a:lstStyle/>
          <a:p>
            <a:fld id="{EDB0F03D-4F4A-4109-B644-3BD29CA534E0}" type="datetimeFigureOut">
              <a:rPr lang="pt-PT" smtClean="0"/>
              <a:t>28/05/2025</a:t>
            </a:fld>
            <a:endParaRPr lang="pt-PT"/>
          </a:p>
        </p:txBody>
      </p:sp>
      <p:sp>
        <p:nvSpPr>
          <p:cNvPr id="5" name="Marcador de Posição do Rodapé 4">
            <a:extLst>
              <a:ext uri="{FF2B5EF4-FFF2-40B4-BE49-F238E27FC236}">
                <a16:creationId xmlns:a16="http://schemas.microsoft.com/office/drawing/2014/main" id="{5B22CD94-D784-3B60-A6BD-70E6DD0C666C}"/>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C5CEAB7C-0984-0149-71AA-2AAF38655967}"/>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1963477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D61E8-56ED-DD4A-3855-E9418FD359D2}"/>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EB26D4C9-DA52-0F9E-CEE7-09427B998C8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B2E7177C-ABB6-04EF-64D1-7E365704FA02}"/>
              </a:ext>
            </a:extLst>
          </p:cNvPr>
          <p:cNvSpPr>
            <a:spLocks noGrp="1"/>
          </p:cNvSpPr>
          <p:nvPr>
            <p:ph type="dt" sz="half" idx="10"/>
          </p:nvPr>
        </p:nvSpPr>
        <p:spPr/>
        <p:txBody>
          <a:bodyPr/>
          <a:lstStyle/>
          <a:p>
            <a:fld id="{EDB0F03D-4F4A-4109-B644-3BD29CA534E0}" type="datetimeFigureOut">
              <a:rPr lang="pt-PT" smtClean="0"/>
              <a:t>28/05/2025</a:t>
            </a:fld>
            <a:endParaRPr lang="pt-PT"/>
          </a:p>
        </p:txBody>
      </p:sp>
      <p:sp>
        <p:nvSpPr>
          <p:cNvPr id="5" name="Marcador de Posição do Rodapé 4">
            <a:extLst>
              <a:ext uri="{FF2B5EF4-FFF2-40B4-BE49-F238E27FC236}">
                <a16:creationId xmlns:a16="http://schemas.microsoft.com/office/drawing/2014/main" id="{E5799305-038D-1C02-228E-0DBF18C0C8F9}"/>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6E987D71-544B-36EA-226A-FF8ACA79ECFE}"/>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3433988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BB34A8-CFAC-9E3D-4292-208D735C85B1}"/>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1042CC58-4496-D925-6616-5BC20CF89198}"/>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7F934910-2314-D9C8-975E-789AE7A227B1}"/>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30F8FFD4-AB7D-5AEA-78A0-D3F2FBDE1FEC}"/>
              </a:ext>
            </a:extLst>
          </p:cNvPr>
          <p:cNvSpPr>
            <a:spLocks noGrp="1"/>
          </p:cNvSpPr>
          <p:nvPr>
            <p:ph type="dt" sz="half" idx="10"/>
          </p:nvPr>
        </p:nvSpPr>
        <p:spPr/>
        <p:txBody>
          <a:bodyPr/>
          <a:lstStyle/>
          <a:p>
            <a:fld id="{EDB0F03D-4F4A-4109-B644-3BD29CA534E0}" type="datetimeFigureOut">
              <a:rPr lang="pt-PT" smtClean="0"/>
              <a:t>28/05/2025</a:t>
            </a:fld>
            <a:endParaRPr lang="pt-PT"/>
          </a:p>
        </p:txBody>
      </p:sp>
      <p:sp>
        <p:nvSpPr>
          <p:cNvPr id="6" name="Marcador de Posição do Rodapé 5">
            <a:extLst>
              <a:ext uri="{FF2B5EF4-FFF2-40B4-BE49-F238E27FC236}">
                <a16:creationId xmlns:a16="http://schemas.microsoft.com/office/drawing/2014/main" id="{5DA774F9-3B6F-ECB4-84FA-566026600917}"/>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3A170860-193D-FA5B-6128-F68AD3C28C08}"/>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145239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1BB684-984B-013A-22B7-DADC147A8241}"/>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91168E82-2207-7B85-2DD0-DBC0F30598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3C5D6CC1-9644-04E1-36F6-6D12125C7682}"/>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27DB8E46-BE82-E163-6564-C2E88B0313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48344215-6793-D594-4CD9-4FDA5781D8E8}"/>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3632F557-20EE-DFAD-7A42-0D42C70AEC25}"/>
              </a:ext>
            </a:extLst>
          </p:cNvPr>
          <p:cNvSpPr>
            <a:spLocks noGrp="1"/>
          </p:cNvSpPr>
          <p:nvPr>
            <p:ph type="dt" sz="half" idx="10"/>
          </p:nvPr>
        </p:nvSpPr>
        <p:spPr/>
        <p:txBody>
          <a:bodyPr/>
          <a:lstStyle/>
          <a:p>
            <a:fld id="{EDB0F03D-4F4A-4109-B644-3BD29CA534E0}" type="datetimeFigureOut">
              <a:rPr lang="pt-PT" smtClean="0"/>
              <a:t>28/05/2025</a:t>
            </a:fld>
            <a:endParaRPr lang="pt-PT"/>
          </a:p>
        </p:txBody>
      </p:sp>
      <p:sp>
        <p:nvSpPr>
          <p:cNvPr id="8" name="Marcador de Posição do Rodapé 7">
            <a:extLst>
              <a:ext uri="{FF2B5EF4-FFF2-40B4-BE49-F238E27FC236}">
                <a16:creationId xmlns:a16="http://schemas.microsoft.com/office/drawing/2014/main" id="{AA6FE63C-4B79-24B1-7058-1A966974BDE1}"/>
              </a:ext>
            </a:extLst>
          </p:cNvPr>
          <p:cNvSpPr>
            <a:spLocks noGrp="1"/>
          </p:cNvSpPr>
          <p:nvPr>
            <p:ph type="ftr" sz="quarter" idx="11"/>
          </p:nvPr>
        </p:nvSpPr>
        <p:spPr/>
        <p:txBody>
          <a:bodyPr/>
          <a:lstStyle/>
          <a:p>
            <a:endParaRPr lang="pt-PT"/>
          </a:p>
        </p:txBody>
      </p:sp>
      <p:sp>
        <p:nvSpPr>
          <p:cNvPr id="9" name="Marcador de Posição do Número do Diapositivo 8">
            <a:extLst>
              <a:ext uri="{FF2B5EF4-FFF2-40B4-BE49-F238E27FC236}">
                <a16:creationId xmlns:a16="http://schemas.microsoft.com/office/drawing/2014/main" id="{CDE8ABAC-D346-B159-9106-79379F095708}"/>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2663477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C53145-0CDF-0AA3-138C-0BC268EBC039}"/>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A37F9334-4615-9619-3866-FC719D88D779}"/>
              </a:ext>
            </a:extLst>
          </p:cNvPr>
          <p:cNvSpPr>
            <a:spLocks noGrp="1"/>
          </p:cNvSpPr>
          <p:nvPr>
            <p:ph type="dt" sz="half" idx="10"/>
          </p:nvPr>
        </p:nvSpPr>
        <p:spPr/>
        <p:txBody>
          <a:bodyPr/>
          <a:lstStyle/>
          <a:p>
            <a:fld id="{EDB0F03D-4F4A-4109-B644-3BD29CA534E0}" type="datetimeFigureOut">
              <a:rPr lang="pt-PT" smtClean="0"/>
              <a:t>28/05/2025</a:t>
            </a:fld>
            <a:endParaRPr lang="pt-PT"/>
          </a:p>
        </p:txBody>
      </p:sp>
      <p:sp>
        <p:nvSpPr>
          <p:cNvPr id="4" name="Marcador de Posição do Rodapé 3">
            <a:extLst>
              <a:ext uri="{FF2B5EF4-FFF2-40B4-BE49-F238E27FC236}">
                <a16:creationId xmlns:a16="http://schemas.microsoft.com/office/drawing/2014/main" id="{F1812815-BF1F-0FDF-C8F4-9D826E92ED77}"/>
              </a:ext>
            </a:extLst>
          </p:cNvPr>
          <p:cNvSpPr>
            <a:spLocks noGrp="1"/>
          </p:cNvSpPr>
          <p:nvPr>
            <p:ph type="ftr" sz="quarter" idx="11"/>
          </p:nvPr>
        </p:nvSpPr>
        <p:spPr/>
        <p:txBody>
          <a:bodyPr/>
          <a:lstStyle/>
          <a:p>
            <a:endParaRPr lang="pt-PT"/>
          </a:p>
        </p:txBody>
      </p:sp>
      <p:sp>
        <p:nvSpPr>
          <p:cNvPr id="5" name="Marcador de Posição do Número do Diapositivo 4">
            <a:extLst>
              <a:ext uri="{FF2B5EF4-FFF2-40B4-BE49-F238E27FC236}">
                <a16:creationId xmlns:a16="http://schemas.microsoft.com/office/drawing/2014/main" id="{FFF737F1-80F8-3CC7-F079-CAE79D22F4FB}"/>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2597828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DF4D1B2B-9695-9C88-7611-20B0DEE8C61C}"/>
              </a:ext>
            </a:extLst>
          </p:cNvPr>
          <p:cNvSpPr>
            <a:spLocks noGrp="1"/>
          </p:cNvSpPr>
          <p:nvPr>
            <p:ph type="dt" sz="half" idx="10"/>
          </p:nvPr>
        </p:nvSpPr>
        <p:spPr/>
        <p:txBody>
          <a:bodyPr/>
          <a:lstStyle/>
          <a:p>
            <a:fld id="{EDB0F03D-4F4A-4109-B644-3BD29CA534E0}" type="datetimeFigureOut">
              <a:rPr lang="pt-PT" smtClean="0"/>
              <a:t>28/05/2025</a:t>
            </a:fld>
            <a:endParaRPr lang="pt-PT"/>
          </a:p>
        </p:txBody>
      </p:sp>
      <p:sp>
        <p:nvSpPr>
          <p:cNvPr id="3" name="Marcador de Posição do Rodapé 2">
            <a:extLst>
              <a:ext uri="{FF2B5EF4-FFF2-40B4-BE49-F238E27FC236}">
                <a16:creationId xmlns:a16="http://schemas.microsoft.com/office/drawing/2014/main" id="{13341019-39DE-58C7-3E92-B0BF8E94A5C6}"/>
              </a:ext>
            </a:extLst>
          </p:cNvPr>
          <p:cNvSpPr>
            <a:spLocks noGrp="1"/>
          </p:cNvSpPr>
          <p:nvPr>
            <p:ph type="ftr" sz="quarter" idx="1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id="{B96F970C-264B-6FB5-6ABB-16757C891C2F}"/>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2464043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D323CA-AE55-7383-1E29-FC5B071178A9}"/>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4F8ED07B-3EA0-CC4A-A314-A61A28C69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68168945-8CE3-0ACF-EE5B-DC6ED0578F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2E3BAF8D-0D86-0579-77EF-628BC7501539}"/>
              </a:ext>
            </a:extLst>
          </p:cNvPr>
          <p:cNvSpPr>
            <a:spLocks noGrp="1"/>
          </p:cNvSpPr>
          <p:nvPr>
            <p:ph type="dt" sz="half" idx="10"/>
          </p:nvPr>
        </p:nvSpPr>
        <p:spPr/>
        <p:txBody>
          <a:bodyPr/>
          <a:lstStyle/>
          <a:p>
            <a:fld id="{EDB0F03D-4F4A-4109-B644-3BD29CA534E0}" type="datetimeFigureOut">
              <a:rPr lang="pt-PT" smtClean="0"/>
              <a:t>28/05/2025</a:t>
            </a:fld>
            <a:endParaRPr lang="pt-PT"/>
          </a:p>
        </p:txBody>
      </p:sp>
      <p:sp>
        <p:nvSpPr>
          <p:cNvPr id="6" name="Marcador de Posição do Rodapé 5">
            <a:extLst>
              <a:ext uri="{FF2B5EF4-FFF2-40B4-BE49-F238E27FC236}">
                <a16:creationId xmlns:a16="http://schemas.microsoft.com/office/drawing/2014/main" id="{921E4D7C-E195-80F2-DD01-ACFD801C111F}"/>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CE150C03-75EC-7CD9-3635-A4460A89FA57}"/>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115619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F5D3A2-41E3-8ACF-10D1-56FA9C0B6AEF}"/>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197C0C37-5178-F9A8-CAB4-53A8F8653F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FD88127F-5079-8379-BA14-760E93CF0E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ED7FE105-F4EB-D0B8-7F1E-51FEBF7EA7FB}"/>
              </a:ext>
            </a:extLst>
          </p:cNvPr>
          <p:cNvSpPr>
            <a:spLocks noGrp="1"/>
          </p:cNvSpPr>
          <p:nvPr>
            <p:ph type="dt" sz="half" idx="10"/>
          </p:nvPr>
        </p:nvSpPr>
        <p:spPr/>
        <p:txBody>
          <a:bodyPr/>
          <a:lstStyle/>
          <a:p>
            <a:fld id="{EDB0F03D-4F4A-4109-B644-3BD29CA534E0}" type="datetimeFigureOut">
              <a:rPr lang="pt-PT" smtClean="0"/>
              <a:t>28/05/2025</a:t>
            </a:fld>
            <a:endParaRPr lang="pt-PT"/>
          </a:p>
        </p:txBody>
      </p:sp>
      <p:sp>
        <p:nvSpPr>
          <p:cNvPr id="6" name="Marcador de Posição do Rodapé 5">
            <a:extLst>
              <a:ext uri="{FF2B5EF4-FFF2-40B4-BE49-F238E27FC236}">
                <a16:creationId xmlns:a16="http://schemas.microsoft.com/office/drawing/2014/main" id="{DEDBD232-BB82-236A-9474-10FC8FF25FC1}"/>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A1B81D35-69D4-3DFE-632F-2F7C83C568E7}"/>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483478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1A986301-9B18-6D4D-32EA-50B6D7CA12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54D8D0F7-7C7B-442F-3BF6-604CFCDCCF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0ACFE96F-FC77-604E-E084-773993CAB6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DB0F03D-4F4A-4109-B644-3BD29CA534E0}" type="datetimeFigureOut">
              <a:rPr lang="pt-PT" smtClean="0"/>
              <a:t>28/05/2025</a:t>
            </a:fld>
            <a:endParaRPr lang="pt-PT"/>
          </a:p>
        </p:txBody>
      </p:sp>
      <p:sp>
        <p:nvSpPr>
          <p:cNvPr id="5" name="Marcador de Posição do Rodapé 4">
            <a:extLst>
              <a:ext uri="{FF2B5EF4-FFF2-40B4-BE49-F238E27FC236}">
                <a16:creationId xmlns:a16="http://schemas.microsoft.com/office/drawing/2014/main" id="{A1D23D33-2E9C-6752-70EF-7E68DF9BEA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PT"/>
          </a:p>
        </p:txBody>
      </p:sp>
      <p:sp>
        <p:nvSpPr>
          <p:cNvPr id="6" name="Marcador de Posição do Número do Diapositivo 5">
            <a:extLst>
              <a:ext uri="{FF2B5EF4-FFF2-40B4-BE49-F238E27FC236}">
                <a16:creationId xmlns:a16="http://schemas.microsoft.com/office/drawing/2014/main" id="{4A247A0F-75A7-4D41-70A9-C4525BA534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9472A51-1428-4DF0-A261-9EF35F20AA15}" type="slidenum">
              <a:rPr lang="pt-PT" smtClean="0"/>
              <a:t>‹nº›</a:t>
            </a:fld>
            <a:endParaRPr lang="pt-PT"/>
          </a:p>
        </p:txBody>
      </p:sp>
    </p:spTree>
    <p:extLst>
      <p:ext uri="{BB962C8B-B14F-4D97-AF65-F5344CB8AC3E}">
        <p14:creationId xmlns:p14="http://schemas.microsoft.com/office/powerpoint/2010/main" val="4049436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C09E263E-FD01-B688-5419-9CFD38956607}"/>
              </a:ext>
            </a:extLst>
          </p:cNvPr>
          <p:cNvSpPr>
            <a:spLocks noGrp="1"/>
          </p:cNvSpPr>
          <p:nvPr>
            <p:ph type="subTitle" idx="1"/>
          </p:nvPr>
        </p:nvSpPr>
        <p:spPr>
          <a:xfrm>
            <a:off x="1524000" y="5301083"/>
            <a:ext cx="9144000" cy="967434"/>
          </a:xfrm>
        </p:spPr>
        <p:txBody>
          <a:bodyPr/>
          <a:lstStyle/>
          <a:p>
            <a:r>
              <a:rPr lang="pt-PT" b="1" dirty="0" err="1">
                <a:latin typeface="Times New Roman" panose="02020603050405020304" pitchFamily="18" charset="0"/>
                <a:cs typeface="Times New Roman" panose="02020603050405020304" pitchFamily="18" charset="0"/>
              </a:rPr>
              <a:t>Authors</a:t>
            </a:r>
            <a:r>
              <a:rPr lang="pt-PT" b="1" dirty="0">
                <a:latin typeface="Times New Roman" panose="02020603050405020304" pitchFamily="18" charset="0"/>
                <a:cs typeface="Times New Roman" panose="02020603050405020304" pitchFamily="18" charset="0"/>
              </a:rPr>
              <a:t>:</a:t>
            </a:r>
            <a:br>
              <a:rPr lang="pt-PT" dirty="0">
                <a:latin typeface="Times New Roman" panose="02020603050405020304" pitchFamily="18" charset="0"/>
                <a:cs typeface="Times New Roman" panose="02020603050405020304" pitchFamily="18" charset="0"/>
              </a:rPr>
            </a:br>
            <a:r>
              <a:rPr lang="pt-PT" dirty="0">
                <a:latin typeface="Times New Roman" panose="02020603050405020304" pitchFamily="18" charset="0"/>
                <a:cs typeface="Times New Roman" panose="02020603050405020304" pitchFamily="18" charset="0"/>
              </a:rPr>
              <a:t>Beatriz Santos, Bruno Rocha, Joana Guerreiro</a:t>
            </a:r>
          </a:p>
        </p:txBody>
      </p:sp>
      <p:sp>
        <p:nvSpPr>
          <p:cNvPr id="6" name="Título 5">
            <a:extLst>
              <a:ext uri="{FF2B5EF4-FFF2-40B4-BE49-F238E27FC236}">
                <a16:creationId xmlns:a16="http://schemas.microsoft.com/office/drawing/2014/main" id="{1EB48FA1-3C58-3E0A-D97C-066F10BBA673}"/>
              </a:ext>
            </a:extLst>
          </p:cNvPr>
          <p:cNvSpPr>
            <a:spLocks noGrp="1"/>
          </p:cNvSpPr>
          <p:nvPr>
            <p:ph type="ctrTitle"/>
          </p:nvPr>
        </p:nvSpPr>
        <p:spPr>
          <a:xfrm>
            <a:off x="1524000" y="717756"/>
            <a:ext cx="9144000" cy="4493341"/>
          </a:xfrm>
        </p:spPr>
        <p:txBody>
          <a:bodyPr>
            <a:normAutofit fontScale="90000"/>
          </a:bodyPr>
          <a:lstStyle/>
          <a:p>
            <a:r>
              <a:rPr lang="en-US" b="1" dirty="0">
                <a:solidFill>
                  <a:srgbClr val="0070C0"/>
                </a:solidFill>
                <a:latin typeface="Times New Roman" panose="02020603050405020304" pitchFamily="18" charset="0"/>
                <a:cs typeface="Times New Roman" panose="02020603050405020304" pitchFamily="18" charset="0"/>
              </a:rPr>
              <a:t>Perceived Touristic Attractiveness in the Porto Metropolitan Area Based on Google Places Reviews: </a:t>
            </a:r>
            <a:br>
              <a:rPr lang="en-US" b="1" dirty="0">
                <a:solidFill>
                  <a:srgbClr val="0070C0"/>
                </a:solidFill>
                <a:latin typeface="Times New Roman" panose="02020603050405020304" pitchFamily="18" charset="0"/>
                <a:cs typeface="Times New Roman" panose="02020603050405020304" pitchFamily="18" charset="0"/>
              </a:rPr>
            </a:br>
            <a:r>
              <a:rPr lang="en-US" b="1" dirty="0">
                <a:solidFill>
                  <a:srgbClr val="00B0F0"/>
                </a:solidFill>
                <a:latin typeface="Times New Roman" panose="02020603050405020304" pitchFamily="18" charset="0"/>
                <a:cs typeface="Times New Roman" panose="02020603050405020304" pitchFamily="18" charset="0"/>
              </a:rPr>
              <a:t>Pre Processing and Natural Language Processing (NLP)</a:t>
            </a:r>
            <a:endParaRPr lang="pt-PT" b="1"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426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FEDA36-F4CA-55AB-E345-6A343FD680A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AE118C1-287E-04A2-9494-0CDA9FC777B9}"/>
              </a:ext>
            </a:extLst>
          </p:cNvPr>
          <p:cNvSpPr>
            <a:spLocks noGrp="1"/>
          </p:cNvSpPr>
          <p:nvPr>
            <p:ph type="title"/>
          </p:nvPr>
        </p:nvSpPr>
        <p:spPr/>
        <p:txBody>
          <a:bodyPr/>
          <a:lstStyle/>
          <a:p>
            <a:r>
              <a:rPr lang="pt-PT" b="1" dirty="0" err="1">
                <a:solidFill>
                  <a:srgbClr val="0070C0"/>
                </a:solidFill>
                <a:latin typeface="Times New Roman" panose="02020603050405020304" pitchFamily="18" charset="0"/>
                <a:cs typeface="Times New Roman" panose="02020603050405020304" pitchFamily="18" charset="0"/>
              </a:rPr>
              <a:t>Database</a:t>
            </a:r>
            <a:r>
              <a:rPr lang="pt-PT" b="1" dirty="0">
                <a:solidFill>
                  <a:srgbClr val="0070C0"/>
                </a:solidFill>
                <a:latin typeface="Times New Roman" panose="02020603050405020304" pitchFamily="18" charset="0"/>
                <a:cs typeface="Times New Roman" panose="02020603050405020304" pitchFamily="18" charset="0"/>
              </a:rPr>
              <a:t> </a:t>
            </a:r>
            <a:r>
              <a:rPr lang="pt-PT" b="1" dirty="0" err="1">
                <a:solidFill>
                  <a:srgbClr val="0070C0"/>
                </a:solidFill>
                <a:latin typeface="Times New Roman" panose="02020603050405020304" pitchFamily="18" charset="0"/>
                <a:cs typeface="Times New Roman" panose="02020603050405020304" pitchFamily="18" charset="0"/>
              </a:rPr>
              <a:t>Structure</a:t>
            </a:r>
            <a:endParaRPr lang="pt-PT" b="1" dirty="0">
              <a:solidFill>
                <a:srgbClr val="0070C0"/>
              </a:solidFill>
              <a:latin typeface="Times New Roman" panose="02020603050405020304" pitchFamily="18" charset="0"/>
              <a:cs typeface="Times New Roman" panose="02020603050405020304" pitchFamily="18" charset="0"/>
            </a:endParaRPr>
          </a:p>
        </p:txBody>
      </p:sp>
      <p:sp>
        <p:nvSpPr>
          <p:cNvPr id="9" name="Marcador de Posição de Conteúdo 8">
            <a:extLst>
              <a:ext uri="{FF2B5EF4-FFF2-40B4-BE49-F238E27FC236}">
                <a16:creationId xmlns:a16="http://schemas.microsoft.com/office/drawing/2014/main" id="{9C335EC6-9F16-1585-6659-EDC0376238E7}"/>
              </a:ext>
            </a:extLst>
          </p:cNvPr>
          <p:cNvSpPr>
            <a:spLocks noGrp="1"/>
          </p:cNvSpPr>
          <p:nvPr>
            <p:ph idx="1"/>
          </p:nvPr>
        </p:nvSpPr>
        <p:spPr/>
        <p:txBody>
          <a:bodyPr/>
          <a:lstStyle/>
          <a:p>
            <a:pPr marL="0" indent="0">
              <a:buNone/>
            </a:pPr>
            <a:r>
              <a:rPr lang="en-US" sz="2800" b="1" dirty="0">
                <a:latin typeface="Times New Roman" panose="02020603050405020304" pitchFamily="18" charset="0"/>
                <a:ea typeface="+mj-ea"/>
                <a:cs typeface="Times New Roman" panose="02020603050405020304" pitchFamily="18" charset="0"/>
              </a:rPr>
              <a:t>Comments (</a:t>
            </a:r>
            <a:r>
              <a:rPr lang="en-US" b="1" dirty="0">
                <a:latin typeface="Times New Roman" panose="02020603050405020304" pitchFamily="18" charset="0"/>
                <a:ea typeface="+mj-ea"/>
                <a:cs typeface="Times New Roman" panose="02020603050405020304" pitchFamily="18" charset="0"/>
              </a:rPr>
              <a:t>comments</a:t>
            </a:r>
            <a:r>
              <a:rPr lang="en-US" sz="2800" b="1" kern="1200" dirty="0">
                <a:latin typeface="Times New Roman" panose="02020603050405020304" pitchFamily="18" charset="0"/>
                <a:ea typeface="+mj-ea"/>
                <a:cs typeface="Times New Roman" panose="02020603050405020304" pitchFamily="18" charset="0"/>
              </a:rPr>
              <a:t>_clean</a:t>
            </a:r>
            <a:r>
              <a:rPr lang="en-US" sz="2800" b="1" dirty="0">
                <a:latin typeface="Times New Roman" panose="02020603050405020304" pitchFamily="18" charset="0"/>
                <a:ea typeface="+mj-ea"/>
                <a:cs typeface="Times New Roman" panose="02020603050405020304" pitchFamily="18" charset="0"/>
              </a:rPr>
              <a:t>.csv)</a:t>
            </a:r>
            <a:endParaRPr lang="pt-PT" altLang="pt-PT" sz="2800" dirty="0">
              <a:latin typeface="Times New Roman" panose="02020603050405020304" pitchFamily="18" charset="0"/>
              <a:cs typeface="Times New Roman" panose="02020603050405020304" pitchFamily="18" charset="0"/>
            </a:endParaRPr>
          </a:p>
          <a:p>
            <a:pPr marL="0" indent="0">
              <a:buNone/>
            </a:pPr>
            <a:endParaRPr lang="pt-PT" dirty="0"/>
          </a:p>
        </p:txBody>
      </p:sp>
      <p:pic>
        <p:nvPicPr>
          <p:cNvPr id="4" name="Imagem 3">
            <a:extLst>
              <a:ext uri="{FF2B5EF4-FFF2-40B4-BE49-F238E27FC236}">
                <a16:creationId xmlns:a16="http://schemas.microsoft.com/office/drawing/2014/main" id="{CA84886A-05B0-93F7-6666-EFC2BA382040}"/>
              </a:ext>
            </a:extLst>
          </p:cNvPr>
          <p:cNvPicPr>
            <a:picLocks noChangeAspect="1"/>
          </p:cNvPicPr>
          <p:nvPr/>
        </p:nvPicPr>
        <p:blipFill>
          <a:blip r:embed="rId2"/>
          <a:stretch>
            <a:fillRect/>
          </a:stretch>
        </p:blipFill>
        <p:spPr>
          <a:xfrm>
            <a:off x="838200" y="2534302"/>
            <a:ext cx="9878286" cy="2933983"/>
          </a:xfrm>
          <a:prstGeom prst="rect">
            <a:avLst/>
          </a:prstGeom>
        </p:spPr>
      </p:pic>
    </p:spTree>
    <p:extLst>
      <p:ext uri="{BB962C8B-B14F-4D97-AF65-F5344CB8AC3E}">
        <p14:creationId xmlns:p14="http://schemas.microsoft.com/office/powerpoint/2010/main" val="4179775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504627-7C28-BCB3-909D-2F9CEA2AD8EF}"/>
              </a:ext>
            </a:extLst>
          </p:cNvPr>
          <p:cNvSpPr>
            <a:spLocks noGrp="1"/>
          </p:cNvSpPr>
          <p:nvPr>
            <p:ph type="title"/>
          </p:nvPr>
        </p:nvSpPr>
        <p:spPr/>
        <p:txBody>
          <a:bodyPr>
            <a:normAutofit/>
          </a:bodyPr>
          <a:lstStyle/>
          <a:p>
            <a:r>
              <a:rPr lang="pt-PT" b="1" dirty="0" err="1">
                <a:solidFill>
                  <a:srgbClr val="0070C0"/>
                </a:solidFill>
                <a:latin typeface="Times New Roman" panose="02020603050405020304" pitchFamily="18" charset="0"/>
                <a:cs typeface="Times New Roman" panose="02020603050405020304" pitchFamily="18" charset="0"/>
              </a:rPr>
              <a:t>Pre</a:t>
            </a:r>
            <a:r>
              <a:rPr lang="pt-PT" b="1" dirty="0">
                <a:solidFill>
                  <a:srgbClr val="0070C0"/>
                </a:solidFill>
                <a:latin typeface="Times New Roman" panose="02020603050405020304" pitchFamily="18" charset="0"/>
                <a:cs typeface="Times New Roman" panose="02020603050405020304" pitchFamily="18" charset="0"/>
              </a:rPr>
              <a:t> </a:t>
            </a:r>
            <a:r>
              <a:rPr lang="pt-PT" b="1" dirty="0" err="1">
                <a:solidFill>
                  <a:srgbClr val="0070C0"/>
                </a:solidFill>
                <a:latin typeface="Times New Roman" panose="02020603050405020304" pitchFamily="18" charset="0"/>
                <a:cs typeface="Times New Roman" panose="02020603050405020304" pitchFamily="18" charset="0"/>
              </a:rPr>
              <a:t>Processing</a:t>
            </a:r>
            <a:r>
              <a:rPr lang="pt-PT" b="1" dirty="0">
                <a:solidFill>
                  <a:srgbClr val="0070C0"/>
                </a:solidFill>
                <a:latin typeface="Times New Roman" panose="02020603050405020304" pitchFamily="18" charset="0"/>
                <a:cs typeface="Times New Roman" panose="02020603050405020304" pitchFamily="18" charset="0"/>
              </a:rPr>
              <a:t> - </a:t>
            </a:r>
            <a:r>
              <a:rPr lang="en-US" b="1" dirty="0">
                <a:solidFill>
                  <a:srgbClr val="0070C0"/>
                </a:solidFill>
                <a:latin typeface="Times New Roman" panose="02020603050405020304" pitchFamily="18" charset="0"/>
                <a:cs typeface="Times New Roman" panose="02020603050405020304" pitchFamily="18" charset="0"/>
              </a:rPr>
              <a:t>Ratings </a:t>
            </a:r>
            <a:r>
              <a:rPr lang="en-US" sz="1800" b="1" dirty="0">
                <a:solidFill>
                  <a:srgbClr val="0070C0"/>
                </a:solidFill>
                <a:latin typeface="Times New Roman" panose="02020603050405020304" pitchFamily="18" charset="0"/>
                <a:cs typeface="Times New Roman" panose="02020603050405020304" pitchFamily="18" charset="0"/>
              </a:rPr>
              <a:t>(google_places_AMP_with_coordinates.csv)</a:t>
            </a:r>
            <a:endParaRPr lang="pt-PT" dirty="0"/>
          </a:p>
        </p:txBody>
      </p:sp>
      <p:sp>
        <p:nvSpPr>
          <p:cNvPr id="3" name="Marcador de Posição de Conteúdo 2">
            <a:extLst>
              <a:ext uri="{FF2B5EF4-FFF2-40B4-BE49-F238E27FC236}">
                <a16:creationId xmlns:a16="http://schemas.microsoft.com/office/drawing/2014/main" id="{0C1421C1-887D-5C53-3390-5963D21CF1C8}"/>
              </a:ext>
            </a:extLst>
          </p:cNvPr>
          <p:cNvSpPr>
            <a:spLocks noGrp="1"/>
          </p:cNvSpPr>
          <p:nvPr>
            <p:ph idx="1"/>
          </p:nvPr>
        </p:nvSpPr>
        <p:spPr/>
        <p:txBody>
          <a:bodyPr>
            <a:normAutofit lnSpcReduction="10000"/>
          </a:bodyPr>
          <a:lstStyle/>
          <a:p>
            <a:r>
              <a:rPr lang="en-US" sz="2400" dirty="0">
                <a:latin typeface="Times New Roman" panose="02020603050405020304" pitchFamily="18" charset="0"/>
                <a:cs typeface="Times New Roman" panose="02020603050405020304" pitchFamily="18" charset="0"/>
              </a:rPr>
              <a:t>Delete rows where rating value is null</a:t>
            </a:r>
          </a:p>
          <a:p>
            <a:r>
              <a:rPr lang="en-US" sz="2400" dirty="0">
                <a:latin typeface="Times New Roman" panose="02020603050405020304" pitchFamily="18" charset="0"/>
                <a:cs typeface="Times New Roman" panose="02020603050405020304" pitchFamily="18" charset="0"/>
              </a:rPr>
              <a:t>Replace null values ​​with 0 in the “</a:t>
            </a:r>
            <a:r>
              <a:rPr lang="en-US" sz="2400" dirty="0" err="1">
                <a:latin typeface="Times New Roman" panose="02020603050405020304" pitchFamily="18" charset="0"/>
                <a:cs typeface="Times New Roman" panose="02020603050405020304" pitchFamily="18" charset="0"/>
              </a:rPr>
              <a:t>Total_Reviews</a:t>
            </a:r>
            <a:r>
              <a:rPr lang="en-US" sz="2400" dirty="0">
                <a:latin typeface="Times New Roman" panose="02020603050405020304" pitchFamily="18" charset="0"/>
                <a:cs typeface="Times New Roman" panose="02020603050405020304" pitchFamily="18" charset="0"/>
              </a:rPr>
              <a:t>” column</a:t>
            </a:r>
          </a:p>
          <a:p>
            <a:r>
              <a:rPr lang="en-US" sz="2400" dirty="0">
                <a:latin typeface="Times New Roman" panose="02020603050405020304" pitchFamily="18" charset="0"/>
                <a:cs typeface="Times New Roman" panose="02020603050405020304" pitchFamily="18" charset="0"/>
              </a:rPr>
              <a:t> Grouped places by thematic category (each place was classified into one of four categories): </a:t>
            </a:r>
            <a:r>
              <a:rPr lang="en-US" sz="2400" b="1" dirty="0">
                <a:latin typeface="Times New Roman" panose="02020603050405020304" pitchFamily="18" charset="0"/>
                <a:cs typeface="Times New Roman" panose="02020603050405020304" pitchFamily="18" charset="0"/>
              </a:rPr>
              <a:t>Services, Cultural Tourism, Natural Resources, or Lodging</a:t>
            </a:r>
          </a:p>
          <a:p>
            <a:endParaRPr lang="en-US" sz="2400" b="1"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based on its Google Places types (</a:t>
            </a:r>
            <a:r>
              <a:rPr lang="en-US" sz="2400" b="1" dirty="0">
                <a:latin typeface="Times New Roman" panose="02020603050405020304" pitchFamily="18" charset="0"/>
                <a:cs typeface="Times New Roman" panose="02020603050405020304" pitchFamily="18" charset="0"/>
              </a:rPr>
              <a:t>Services: </a:t>
            </a:r>
            <a:r>
              <a:rPr lang="en-US" sz="2400" dirty="0">
                <a:latin typeface="Times New Roman" panose="02020603050405020304" pitchFamily="18" charset="0"/>
                <a:cs typeface="Times New Roman" panose="02020603050405020304" pitchFamily="18" charset="0"/>
              </a:rPr>
              <a:t>restaurants, cafés, bars | </a:t>
            </a:r>
            <a:r>
              <a:rPr lang="en-US" sz="2400" b="1" dirty="0">
                <a:latin typeface="Times New Roman" panose="02020603050405020304" pitchFamily="18" charset="0"/>
                <a:cs typeface="Times New Roman" panose="02020603050405020304" pitchFamily="18" charset="0"/>
              </a:rPr>
              <a:t>Cultural Tourism: </a:t>
            </a:r>
            <a:r>
              <a:rPr lang="en-US" sz="2400" dirty="0">
                <a:latin typeface="Times New Roman" panose="02020603050405020304" pitchFamily="18" charset="0"/>
                <a:cs typeface="Times New Roman" panose="02020603050405020304" pitchFamily="18" charset="0"/>
              </a:rPr>
              <a:t>museums, attractions, churches | </a:t>
            </a:r>
            <a:r>
              <a:rPr lang="en-US" sz="2400" b="1" dirty="0">
                <a:latin typeface="Times New Roman" panose="02020603050405020304" pitchFamily="18" charset="0"/>
                <a:cs typeface="Times New Roman" panose="02020603050405020304" pitchFamily="18" charset="0"/>
              </a:rPr>
              <a:t>Natural Resources: </a:t>
            </a:r>
            <a:r>
              <a:rPr lang="en-US" sz="2400" dirty="0">
                <a:latin typeface="Times New Roman" panose="02020603050405020304" pitchFamily="18" charset="0"/>
                <a:cs typeface="Times New Roman" panose="02020603050405020304" pitchFamily="18" charset="0"/>
              </a:rPr>
              <a:t>parks, viewpoints, trails | </a:t>
            </a:r>
            <a:r>
              <a:rPr lang="en-US" sz="2400" b="1" dirty="0">
                <a:latin typeface="Times New Roman" panose="02020603050405020304" pitchFamily="18" charset="0"/>
                <a:cs typeface="Times New Roman" panose="02020603050405020304" pitchFamily="18" charset="0"/>
              </a:rPr>
              <a:t>Lodging: </a:t>
            </a:r>
            <a:r>
              <a:rPr lang="en-US" sz="2400" dirty="0">
                <a:latin typeface="Times New Roman" panose="02020603050405020304" pitchFamily="18" charset="0"/>
                <a:cs typeface="Times New Roman" panose="02020603050405020304" pitchFamily="18" charset="0"/>
              </a:rPr>
              <a:t>hotels, informal lodging)</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This categorization is used for map filters and exploratory analysis, not for the composite index.</a:t>
            </a:r>
            <a:endParaRPr lang="en-US" dirty="0">
              <a:latin typeface="Times New Roman" panose="02020603050405020304" pitchFamily="18" charset="0"/>
              <a:cs typeface="Times New Roman" panose="02020603050405020304" pitchFamily="18" charset="0"/>
            </a:endParaRPr>
          </a:p>
          <a:p>
            <a:endParaRPr lang="pt-PT" dirty="0"/>
          </a:p>
        </p:txBody>
      </p:sp>
      <p:sp>
        <p:nvSpPr>
          <p:cNvPr id="6" name="Seta: Para Baixo 5">
            <a:extLst>
              <a:ext uri="{FF2B5EF4-FFF2-40B4-BE49-F238E27FC236}">
                <a16:creationId xmlns:a16="http://schemas.microsoft.com/office/drawing/2014/main" id="{60CEC9CD-260B-B0B2-AA35-9DB67A41D71B}"/>
              </a:ext>
            </a:extLst>
          </p:cNvPr>
          <p:cNvSpPr/>
          <p:nvPr/>
        </p:nvSpPr>
        <p:spPr>
          <a:xfrm>
            <a:off x="4841898" y="3342721"/>
            <a:ext cx="398695" cy="383704"/>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pt-PT"/>
          </a:p>
        </p:txBody>
      </p:sp>
      <p:sp>
        <p:nvSpPr>
          <p:cNvPr id="7" name="Seta: Para Baixo 6">
            <a:extLst>
              <a:ext uri="{FF2B5EF4-FFF2-40B4-BE49-F238E27FC236}">
                <a16:creationId xmlns:a16="http://schemas.microsoft.com/office/drawing/2014/main" id="{72CDD62D-9CE2-6972-15B8-E9F363F3531D}"/>
              </a:ext>
            </a:extLst>
          </p:cNvPr>
          <p:cNvSpPr/>
          <p:nvPr/>
        </p:nvSpPr>
        <p:spPr>
          <a:xfrm>
            <a:off x="4841898" y="4824904"/>
            <a:ext cx="398695" cy="383704"/>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480972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B485B0-E658-4A67-FF96-3A9DA697F32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C2A8F9F-6FF7-CAEF-AD76-3DA106FACECE}"/>
              </a:ext>
            </a:extLst>
          </p:cNvPr>
          <p:cNvSpPr>
            <a:spLocks noGrp="1"/>
          </p:cNvSpPr>
          <p:nvPr>
            <p:ph type="title"/>
          </p:nvPr>
        </p:nvSpPr>
        <p:spPr/>
        <p:txBody>
          <a:bodyPr>
            <a:normAutofit/>
          </a:bodyPr>
          <a:lstStyle/>
          <a:p>
            <a:r>
              <a:rPr lang="pt-PT" b="1" dirty="0" err="1">
                <a:solidFill>
                  <a:srgbClr val="0070C0"/>
                </a:solidFill>
                <a:latin typeface="Times New Roman" panose="02020603050405020304" pitchFamily="18" charset="0"/>
                <a:cs typeface="Times New Roman" panose="02020603050405020304" pitchFamily="18" charset="0"/>
              </a:rPr>
              <a:t>Pre</a:t>
            </a:r>
            <a:r>
              <a:rPr lang="pt-PT" b="1" dirty="0">
                <a:solidFill>
                  <a:srgbClr val="0070C0"/>
                </a:solidFill>
                <a:latin typeface="Times New Roman" panose="02020603050405020304" pitchFamily="18" charset="0"/>
                <a:cs typeface="Times New Roman" panose="02020603050405020304" pitchFamily="18" charset="0"/>
              </a:rPr>
              <a:t> </a:t>
            </a:r>
            <a:r>
              <a:rPr lang="pt-PT" b="1" dirty="0" err="1">
                <a:solidFill>
                  <a:srgbClr val="0070C0"/>
                </a:solidFill>
                <a:latin typeface="Times New Roman" panose="02020603050405020304" pitchFamily="18" charset="0"/>
                <a:cs typeface="Times New Roman" panose="02020603050405020304" pitchFamily="18" charset="0"/>
              </a:rPr>
              <a:t>Processing</a:t>
            </a:r>
            <a:r>
              <a:rPr lang="pt-PT" b="1" dirty="0">
                <a:solidFill>
                  <a:srgbClr val="0070C0"/>
                </a:solidFill>
                <a:latin typeface="Times New Roman" panose="02020603050405020304" pitchFamily="18" charset="0"/>
                <a:cs typeface="Times New Roman" panose="02020603050405020304" pitchFamily="18" charset="0"/>
              </a:rPr>
              <a:t> - </a:t>
            </a:r>
            <a:r>
              <a:rPr lang="en-US" b="1" dirty="0">
                <a:solidFill>
                  <a:srgbClr val="0070C0"/>
                </a:solidFill>
                <a:latin typeface="Times New Roman" panose="02020603050405020304" pitchFamily="18" charset="0"/>
                <a:cs typeface="Times New Roman" panose="02020603050405020304" pitchFamily="18" charset="0"/>
              </a:rPr>
              <a:t>Ratings </a:t>
            </a:r>
            <a:r>
              <a:rPr lang="en-US" sz="1800" b="1" dirty="0">
                <a:solidFill>
                  <a:srgbClr val="0070C0"/>
                </a:solidFill>
                <a:latin typeface="Times New Roman" panose="02020603050405020304" pitchFamily="18" charset="0"/>
                <a:cs typeface="Times New Roman" panose="02020603050405020304" pitchFamily="18" charset="0"/>
              </a:rPr>
              <a:t>(google_places_AMP_with_coordinates.csv)</a:t>
            </a:r>
            <a:endParaRPr lang="pt-PT" dirty="0"/>
          </a:p>
        </p:txBody>
      </p:sp>
      <p:sp>
        <p:nvSpPr>
          <p:cNvPr id="3" name="Marcador de Posição de Conteúdo 2">
            <a:extLst>
              <a:ext uri="{FF2B5EF4-FFF2-40B4-BE49-F238E27FC236}">
                <a16:creationId xmlns:a16="http://schemas.microsoft.com/office/drawing/2014/main" id="{2F9158F4-AEAF-20F4-E6DB-6AEA4DB0FFA8}"/>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A unique identifier was created for each combination of place name and address, in order to ensure the distinction between truly different establishments and to avoid double-counting the same location.</a:t>
            </a:r>
          </a:p>
          <a:p>
            <a:endParaRPr lang="en-US" dirty="0">
              <a:latin typeface="Times New Roman" panose="02020603050405020304" pitchFamily="18" charset="0"/>
              <a:cs typeface="Times New Roman" panose="02020603050405020304" pitchFamily="18" charset="0"/>
            </a:endParaRPr>
          </a:p>
          <a:p>
            <a:endParaRPr lang="pt-PT" dirty="0"/>
          </a:p>
          <a:p>
            <a:endParaRPr lang="pt-PT" dirty="0"/>
          </a:p>
          <a:p>
            <a:endParaRPr lang="pt-PT" dirty="0"/>
          </a:p>
        </p:txBody>
      </p:sp>
      <p:pic>
        <p:nvPicPr>
          <p:cNvPr id="4" name="Imagem 3">
            <a:extLst>
              <a:ext uri="{FF2B5EF4-FFF2-40B4-BE49-F238E27FC236}">
                <a16:creationId xmlns:a16="http://schemas.microsoft.com/office/drawing/2014/main" id="{A35E87DE-0CD0-3733-2E97-6B0ABEA91F47}"/>
              </a:ext>
            </a:extLst>
          </p:cNvPr>
          <p:cNvPicPr>
            <a:picLocks noChangeAspect="1"/>
          </p:cNvPicPr>
          <p:nvPr/>
        </p:nvPicPr>
        <p:blipFill>
          <a:blip r:embed="rId2"/>
          <a:stretch>
            <a:fillRect/>
          </a:stretch>
        </p:blipFill>
        <p:spPr>
          <a:xfrm>
            <a:off x="1224280" y="2973468"/>
            <a:ext cx="9743440" cy="2193303"/>
          </a:xfrm>
          <a:prstGeom prst="rect">
            <a:avLst/>
          </a:prstGeom>
        </p:spPr>
      </p:pic>
    </p:spTree>
    <p:extLst>
      <p:ext uri="{BB962C8B-B14F-4D97-AF65-F5344CB8AC3E}">
        <p14:creationId xmlns:p14="http://schemas.microsoft.com/office/powerpoint/2010/main" val="581762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FA1B7-6829-B308-96BD-B5C4D002B24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098AA94-A916-891A-61AA-6E681084C4DB}"/>
              </a:ext>
            </a:extLst>
          </p:cNvPr>
          <p:cNvSpPr>
            <a:spLocks noGrp="1"/>
          </p:cNvSpPr>
          <p:nvPr>
            <p:ph type="title"/>
          </p:nvPr>
        </p:nvSpPr>
        <p:spPr/>
        <p:txBody>
          <a:bodyPr>
            <a:normAutofit/>
          </a:bodyPr>
          <a:lstStyle/>
          <a:p>
            <a:r>
              <a:rPr lang="pt-PT" b="1" dirty="0" err="1">
                <a:solidFill>
                  <a:srgbClr val="0070C0"/>
                </a:solidFill>
                <a:latin typeface="Times New Roman" panose="02020603050405020304" pitchFamily="18" charset="0"/>
                <a:cs typeface="Times New Roman" panose="02020603050405020304" pitchFamily="18" charset="0"/>
              </a:rPr>
              <a:t>Pre</a:t>
            </a:r>
            <a:r>
              <a:rPr lang="pt-PT" b="1" dirty="0">
                <a:solidFill>
                  <a:srgbClr val="0070C0"/>
                </a:solidFill>
                <a:latin typeface="Times New Roman" panose="02020603050405020304" pitchFamily="18" charset="0"/>
                <a:cs typeface="Times New Roman" panose="02020603050405020304" pitchFamily="18" charset="0"/>
              </a:rPr>
              <a:t> </a:t>
            </a:r>
            <a:r>
              <a:rPr lang="pt-PT" b="1" dirty="0" err="1">
                <a:solidFill>
                  <a:srgbClr val="0070C0"/>
                </a:solidFill>
                <a:latin typeface="Times New Roman" panose="02020603050405020304" pitchFamily="18" charset="0"/>
                <a:cs typeface="Times New Roman" panose="02020603050405020304" pitchFamily="18" charset="0"/>
              </a:rPr>
              <a:t>Processing</a:t>
            </a:r>
            <a:r>
              <a:rPr lang="pt-PT" b="1" dirty="0">
                <a:solidFill>
                  <a:srgbClr val="0070C0"/>
                </a:solidFill>
                <a:latin typeface="Times New Roman" panose="02020603050405020304" pitchFamily="18" charset="0"/>
                <a:cs typeface="Times New Roman" panose="02020603050405020304" pitchFamily="18" charset="0"/>
              </a:rPr>
              <a:t> - </a:t>
            </a:r>
            <a:r>
              <a:rPr lang="en-US" b="1" dirty="0">
                <a:solidFill>
                  <a:srgbClr val="0070C0"/>
                </a:solidFill>
                <a:latin typeface="Times New Roman" panose="02020603050405020304" pitchFamily="18" charset="0"/>
                <a:cs typeface="Times New Roman" panose="02020603050405020304" pitchFamily="18" charset="0"/>
              </a:rPr>
              <a:t>Ratings </a:t>
            </a:r>
            <a:r>
              <a:rPr lang="en-US" sz="1800" b="1" dirty="0">
                <a:solidFill>
                  <a:srgbClr val="0070C0"/>
                </a:solidFill>
                <a:latin typeface="Times New Roman" panose="02020603050405020304" pitchFamily="18" charset="0"/>
                <a:cs typeface="Times New Roman" panose="02020603050405020304" pitchFamily="18" charset="0"/>
              </a:rPr>
              <a:t>(google_places_AMP_with_coordinates.csv)</a:t>
            </a:r>
            <a:endParaRPr lang="pt-PT" dirty="0"/>
          </a:p>
        </p:txBody>
      </p:sp>
      <p:sp>
        <p:nvSpPr>
          <p:cNvPr id="3" name="Marcador de Posição de Conteúdo 2">
            <a:extLst>
              <a:ext uri="{FF2B5EF4-FFF2-40B4-BE49-F238E27FC236}">
                <a16:creationId xmlns:a16="http://schemas.microsoft.com/office/drawing/2014/main" id="{394169C7-E6E1-A05E-C27D-1F509C21B430}"/>
              </a:ext>
            </a:extLst>
          </p:cNvPr>
          <p:cNvSpPr>
            <a:spLocks noGrp="1"/>
          </p:cNvSpPr>
          <p:nvPr>
            <p:ph idx="1"/>
          </p:nvPr>
        </p:nvSpPr>
        <p:spPr>
          <a:xfrm>
            <a:off x="838200" y="1662061"/>
            <a:ext cx="10515600" cy="4830814"/>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New variable: </a:t>
            </a:r>
            <a:r>
              <a:rPr lang="en-US" sz="2400" b="1" dirty="0" err="1">
                <a:latin typeface="Times New Roman" panose="02020603050405020304" pitchFamily="18" charset="0"/>
                <a:cs typeface="Times New Roman" panose="02020603050405020304" pitchFamily="18" charset="0"/>
              </a:rPr>
              <a:t>Nearby_Similar_Places</a:t>
            </a:r>
            <a:endParaRPr lang="en-US" sz="2400" b="1"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 Counts places of the same category within 100 meters (using geodesic distance)</a:t>
            </a:r>
          </a:p>
          <a:p>
            <a:endParaRPr lang="pt-PT" dirty="0"/>
          </a:p>
          <a:p>
            <a:pPr marL="0" indent="0">
              <a:buNone/>
            </a:pPr>
            <a:r>
              <a:rPr lang="en-US" sz="1800" dirty="0">
                <a:latin typeface="Times New Roman" panose="02020603050405020304" pitchFamily="18" charset="0"/>
                <a:cs typeface="Times New Roman" panose="02020603050405020304" pitchFamily="18" charset="0"/>
              </a:rPr>
              <a:t>However, due to the structure of the dataset—where the same location may be assigned to multiple categories (e.g., restaurant, café, bar)—multiple entries may exist for a single place. To avoid duplication and ensure a representative measure of thematic competition, the variable was aggregated using the maximum value recorded per place (ID). This decision aims to capture the most competitive context a location may face. For example, if a place is classified simultaneously as a restaurant and a bar, and there are 5 restaurants but only 1 bar nearby, the variable should reflect the value 5, acknowledging that the location exists in a highly competitive thematic environment, rather than smoothing it to an average of 3. </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This variable is used to contextualize popularity — distinguishing between places that are popular despite nearby alternatives and those that benefit from being the only option. It was not included in the Global Tourist Attractiveness Index because it does not directly measure the attractiveness of a location itself, but rather its surrounding competitive environment. This variable enriches the exploratory analysis and interactive visualizations by helping to identify clustering patterns and contextualize tourist behavior, and is also displayed in the popup when a user clicks on a point of interest.</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pt-PT" sz="2000" dirty="0">
              <a:latin typeface="Times New Roman" panose="02020603050405020304" pitchFamily="18" charset="0"/>
              <a:cs typeface="Times New Roman" panose="02020603050405020304" pitchFamily="18" charset="0"/>
            </a:endParaRPr>
          </a:p>
          <a:p>
            <a:pPr marL="0" indent="0">
              <a:buNone/>
            </a:pPr>
            <a:endParaRPr lang="pt-PT" dirty="0"/>
          </a:p>
          <a:p>
            <a:endParaRPr lang="pt-PT" dirty="0"/>
          </a:p>
        </p:txBody>
      </p:sp>
      <p:sp>
        <p:nvSpPr>
          <p:cNvPr id="5" name="Seta: Para Baixo 4">
            <a:extLst>
              <a:ext uri="{FF2B5EF4-FFF2-40B4-BE49-F238E27FC236}">
                <a16:creationId xmlns:a16="http://schemas.microsoft.com/office/drawing/2014/main" id="{0B534415-5D90-9C2C-3516-658D28A71986}"/>
              </a:ext>
            </a:extLst>
          </p:cNvPr>
          <p:cNvSpPr/>
          <p:nvPr/>
        </p:nvSpPr>
        <p:spPr>
          <a:xfrm>
            <a:off x="5896650" y="2456436"/>
            <a:ext cx="398695" cy="383704"/>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pt-PT"/>
          </a:p>
        </p:txBody>
      </p:sp>
      <p:sp>
        <p:nvSpPr>
          <p:cNvPr id="6" name="Seta: Para Baixo 5">
            <a:extLst>
              <a:ext uri="{FF2B5EF4-FFF2-40B4-BE49-F238E27FC236}">
                <a16:creationId xmlns:a16="http://schemas.microsoft.com/office/drawing/2014/main" id="{D5B292CB-F1D0-290B-63E9-75423C35D7FB}"/>
              </a:ext>
            </a:extLst>
          </p:cNvPr>
          <p:cNvSpPr/>
          <p:nvPr/>
        </p:nvSpPr>
        <p:spPr>
          <a:xfrm>
            <a:off x="5896651" y="4548397"/>
            <a:ext cx="398695" cy="383704"/>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732050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203B9C-4133-11B7-3329-EDCBFE76EFE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E497DB8-AAEA-DA8D-F9DB-8793F4D312FE}"/>
              </a:ext>
            </a:extLst>
          </p:cNvPr>
          <p:cNvSpPr>
            <a:spLocks noGrp="1"/>
          </p:cNvSpPr>
          <p:nvPr>
            <p:ph type="title"/>
          </p:nvPr>
        </p:nvSpPr>
        <p:spPr/>
        <p:txBody>
          <a:bodyPr/>
          <a:lstStyle/>
          <a:p>
            <a:r>
              <a:rPr lang="pt-PT" b="1" dirty="0">
                <a:solidFill>
                  <a:srgbClr val="0070C0"/>
                </a:solidFill>
                <a:latin typeface="Times New Roman" panose="02020603050405020304" pitchFamily="18" charset="0"/>
                <a:cs typeface="Times New Roman" panose="02020603050405020304" pitchFamily="18" charset="0"/>
              </a:rPr>
              <a:t>Data </a:t>
            </a:r>
            <a:r>
              <a:rPr lang="pt-PT" b="1" dirty="0" err="1">
                <a:solidFill>
                  <a:srgbClr val="0070C0"/>
                </a:solidFill>
                <a:latin typeface="Times New Roman" panose="02020603050405020304" pitchFamily="18" charset="0"/>
                <a:cs typeface="Times New Roman" panose="02020603050405020304" pitchFamily="18" charset="0"/>
              </a:rPr>
              <a:t>Overview</a:t>
            </a:r>
            <a:endParaRPr lang="pt-PT" b="1" dirty="0">
              <a:solidFill>
                <a:srgbClr val="0070C0"/>
              </a:solidFill>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1799F41C-5E2F-9CEF-55F0-E0146455330C}"/>
              </a:ext>
            </a:extLst>
          </p:cNvPr>
          <p:cNvSpPr>
            <a:spLocks noGrp="1" noChangeArrowheads="1"/>
          </p:cNvSpPr>
          <p:nvPr>
            <p:ph idx="1"/>
          </p:nvPr>
        </p:nvSpPr>
        <p:spPr bwMode="auto">
          <a:xfrm>
            <a:off x="838200" y="1427753"/>
            <a:ext cx="83286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800" kern="1200" dirty="0">
                <a:latin typeface="Times New Roman" panose="02020603050405020304" pitchFamily="18" charset="0"/>
                <a:ea typeface="+mj-ea"/>
                <a:cs typeface="Times New Roman" panose="02020603050405020304" pitchFamily="18" charset="0"/>
              </a:rPr>
              <a:t>📊 </a:t>
            </a:r>
            <a:r>
              <a:rPr lang="en-US" sz="1800" b="1" kern="1200" dirty="0">
                <a:latin typeface="Times New Roman" panose="02020603050405020304" pitchFamily="18" charset="0"/>
                <a:ea typeface="+mj-ea"/>
                <a:cs typeface="Times New Roman" panose="02020603050405020304" pitchFamily="18" charset="0"/>
              </a:rPr>
              <a:t>Variable Dictionary – Ratings (ratings_clean.csv)</a:t>
            </a:r>
            <a:endParaRPr kumimoji="0" lang="pt-PT" altLang="pt-PT" sz="18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graphicFrame>
        <p:nvGraphicFramePr>
          <p:cNvPr id="4" name="Tabela 3">
            <a:extLst>
              <a:ext uri="{FF2B5EF4-FFF2-40B4-BE49-F238E27FC236}">
                <a16:creationId xmlns:a16="http://schemas.microsoft.com/office/drawing/2014/main" id="{92F55F88-50F6-5293-1E94-8B0E4936B4CB}"/>
              </a:ext>
            </a:extLst>
          </p:cNvPr>
          <p:cNvGraphicFramePr>
            <a:graphicFrameLocks noGrp="1"/>
          </p:cNvGraphicFramePr>
          <p:nvPr/>
        </p:nvGraphicFramePr>
        <p:xfrm>
          <a:off x="1696064" y="2015613"/>
          <a:ext cx="8799871" cy="3916920"/>
        </p:xfrm>
        <a:graphic>
          <a:graphicData uri="http://schemas.openxmlformats.org/drawingml/2006/table">
            <a:tbl>
              <a:tblPr>
                <a:tableStyleId>{C4B1156A-380E-4F78-BDF5-A606A8083BF9}</a:tableStyleId>
              </a:tblPr>
              <a:tblGrid>
                <a:gridCol w="2010872">
                  <a:extLst>
                    <a:ext uri="{9D8B030D-6E8A-4147-A177-3AD203B41FA5}">
                      <a16:colId xmlns:a16="http://schemas.microsoft.com/office/drawing/2014/main" val="1416729206"/>
                    </a:ext>
                  </a:extLst>
                </a:gridCol>
                <a:gridCol w="6788999">
                  <a:extLst>
                    <a:ext uri="{9D8B030D-6E8A-4147-A177-3AD203B41FA5}">
                      <a16:colId xmlns:a16="http://schemas.microsoft.com/office/drawing/2014/main" val="1619180281"/>
                    </a:ext>
                  </a:extLst>
                </a:gridCol>
              </a:tblGrid>
              <a:tr h="285135">
                <a:tc>
                  <a:txBody>
                    <a:bodyPr/>
                    <a:lstStyle/>
                    <a:p>
                      <a:pPr algn="l" fontAlgn="b"/>
                      <a:r>
                        <a:rPr lang="pt-PT" sz="1600" b="1" u="none" strike="noStrike" dirty="0" err="1">
                          <a:solidFill>
                            <a:srgbClr val="000000"/>
                          </a:solidFill>
                          <a:effectLst/>
                          <a:latin typeface="Times New Roman" panose="02020603050405020304" pitchFamily="18" charset="0"/>
                          <a:cs typeface="Times New Roman" panose="02020603050405020304" pitchFamily="18" charset="0"/>
                        </a:rPr>
                        <a:t>Variable</a:t>
                      </a:r>
                      <a:endParaRPr lang="pt-PT"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pt-PT" sz="1600" b="1" u="none" strike="noStrike">
                          <a:solidFill>
                            <a:srgbClr val="000000"/>
                          </a:solidFill>
                          <a:effectLst/>
                          <a:latin typeface="Times New Roman" panose="02020603050405020304" pitchFamily="18" charset="0"/>
                          <a:cs typeface="Times New Roman" panose="02020603050405020304" pitchFamily="18" charset="0"/>
                        </a:rPr>
                        <a:t>Description</a:t>
                      </a:r>
                      <a:endParaRPr lang="pt-PT" sz="16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4058941075"/>
                  </a:ext>
                </a:extLst>
              </a:tr>
              <a:tr h="285135">
                <a:tc>
                  <a:txBody>
                    <a:bodyPr/>
                    <a:lstStyle/>
                    <a:p>
                      <a:pPr algn="l" fontAlgn="b"/>
                      <a:r>
                        <a:rPr lang="pt-PT" sz="1600" b="0" u="none" strike="noStrike">
                          <a:solidFill>
                            <a:srgbClr val="000000"/>
                          </a:solidFill>
                          <a:effectLst/>
                          <a:latin typeface="Times New Roman" panose="02020603050405020304" pitchFamily="18" charset="0"/>
                          <a:cs typeface="Times New Roman" panose="02020603050405020304" pitchFamily="18" charset="0"/>
                        </a:rPr>
                        <a:t>City</a:t>
                      </a:r>
                      <a:endParaRPr lang="pt-PT"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US" sz="1600" b="0" u="none" strike="noStrike">
                          <a:solidFill>
                            <a:srgbClr val="000000"/>
                          </a:solidFill>
                          <a:effectLst/>
                          <a:latin typeface="Times New Roman" panose="02020603050405020304" pitchFamily="18" charset="0"/>
                          <a:cs typeface="Times New Roman" panose="02020603050405020304" pitchFamily="18" charset="0"/>
                        </a:rPr>
                        <a:t>Municipality where the point of interest is located</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756212303"/>
                  </a:ext>
                </a:extLst>
              </a:tr>
              <a:tr h="285135">
                <a:tc>
                  <a:txBody>
                    <a:bodyPr/>
                    <a:lstStyle/>
                    <a:p>
                      <a:pPr algn="l" fontAlgn="b"/>
                      <a:r>
                        <a:rPr lang="pt-PT" sz="1600" b="0" u="none" strike="noStrike">
                          <a:solidFill>
                            <a:srgbClr val="000000"/>
                          </a:solidFill>
                          <a:effectLst/>
                          <a:latin typeface="Times New Roman" panose="02020603050405020304" pitchFamily="18" charset="0"/>
                          <a:cs typeface="Times New Roman" panose="02020603050405020304" pitchFamily="18" charset="0"/>
                        </a:rPr>
                        <a:t>Category</a:t>
                      </a:r>
                      <a:endParaRPr lang="pt-PT"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US" sz="1600" b="0" u="none" strike="noStrike" dirty="0">
                          <a:solidFill>
                            <a:srgbClr val="000000"/>
                          </a:solidFill>
                          <a:effectLst/>
                          <a:latin typeface="Times New Roman" panose="02020603050405020304" pitchFamily="18" charset="0"/>
                          <a:cs typeface="Times New Roman" panose="02020603050405020304" pitchFamily="18" charset="0"/>
                        </a:rPr>
                        <a:t>Category assigned to the place (restaurant, museum, hotel, bar, tourist attraction, cafe, church, park, natural feature, viewpoint, trail, lodging)</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696074382"/>
                  </a:ext>
                </a:extLst>
              </a:tr>
              <a:tr h="285135">
                <a:tc>
                  <a:txBody>
                    <a:bodyPr/>
                    <a:lstStyle/>
                    <a:p>
                      <a:pPr algn="l" fontAlgn="b"/>
                      <a:r>
                        <a:rPr lang="pt-PT" sz="1600" b="0" u="none" strike="noStrike">
                          <a:solidFill>
                            <a:srgbClr val="000000"/>
                          </a:solidFill>
                          <a:effectLst/>
                          <a:latin typeface="Times New Roman" panose="02020603050405020304" pitchFamily="18" charset="0"/>
                          <a:cs typeface="Times New Roman" panose="02020603050405020304" pitchFamily="18" charset="0"/>
                        </a:rPr>
                        <a:t>Name</a:t>
                      </a:r>
                      <a:endParaRPr lang="pt-PT"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US" sz="1600" b="0" u="none" strike="noStrike">
                          <a:solidFill>
                            <a:srgbClr val="000000"/>
                          </a:solidFill>
                          <a:effectLst/>
                          <a:latin typeface="Times New Roman" panose="02020603050405020304" pitchFamily="18" charset="0"/>
                          <a:cs typeface="Times New Roman" panose="02020603050405020304" pitchFamily="18" charset="0"/>
                        </a:rPr>
                        <a:t>Name of the establishment or point of interest</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840895326"/>
                  </a:ext>
                </a:extLst>
              </a:tr>
              <a:tr h="285135">
                <a:tc>
                  <a:txBody>
                    <a:bodyPr/>
                    <a:lstStyle/>
                    <a:p>
                      <a:pPr algn="l" fontAlgn="b"/>
                      <a:r>
                        <a:rPr lang="pt-PT" sz="1600" b="0" u="none" strike="noStrike">
                          <a:solidFill>
                            <a:srgbClr val="000000"/>
                          </a:solidFill>
                          <a:effectLst/>
                          <a:latin typeface="Times New Roman" panose="02020603050405020304" pitchFamily="18" charset="0"/>
                          <a:cs typeface="Times New Roman" panose="02020603050405020304" pitchFamily="18" charset="0"/>
                        </a:rPr>
                        <a:t>Rating</a:t>
                      </a:r>
                      <a:endParaRPr lang="pt-PT"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US" sz="1600" b="0" u="none" strike="noStrike" dirty="0">
                          <a:solidFill>
                            <a:srgbClr val="000000"/>
                          </a:solidFill>
                          <a:effectLst/>
                          <a:latin typeface="Times New Roman" panose="02020603050405020304" pitchFamily="18" charset="0"/>
                          <a:cs typeface="Times New Roman" panose="02020603050405020304" pitchFamily="18" charset="0"/>
                        </a:rPr>
                        <a:t>Average rating given by users for the place</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74033752"/>
                  </a:ext>
                </a:extLst>
              </a:tr>
              <a:tr h="285135">
                <a:tc>
                  <a:txBody>
                    <a:bodyPr/>
                    <a:lstStyle/>
                    <a:p>
                      <a:pPr algn="l" fontAlgn="b"/>
                      <a:r>
                        <a:rPr lang="pt-PT" sz="1600" b="0" u="none" strike="noStrike">
                          <a:solidFill>
                            <a:srgbClr val="000000"/>
                          </a:solidFill>
                          <a:effectLst/>
                          <a:latin typeface="Times New Roman" panose="02020603050405020304" pitchFamily="18" charset="0"/>
                          <a:cs typeface="Times New Roman" panose="02020603050405020304" pitchFamily="18" charset="0"/>
                        </a:rPr>
                        <a:t>Address</a:t>
                      </a:r>
                      <a:endParaRPr lang="pt-PT"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US" sz="1600" b="0" u="none" strike="noStrike">
                          <a:solidFill>
                            <a:srgbClr val="000000"/>
                          </a:solidFill>
                          <a:effectLst/>
                          <a:latin typeface="Times New Roman" panose="02020603050405020304" pitchFamily="18" charset="0"/>
                          <a:cs typeface="Times New Roman" panose="02020603050405020304" pitchFamily="18" charset="0"/>
                        </a:rPr>
                        <a:t>Full address of the place</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374297863"/>
                  </a:ext>
                </a:extLst>
              </a:tr>
              <a:tr h="285135">
                <a:tc>
                  <a:txBody>
                    <a:bodyPr/>
                    <a:lstStyle/>
                    <a:p>
                      <a:pPr algn="l" fontAlgn="b"/>
                      <a:r>
                        <a:rPr lang="pt-PT" sz="1600" b="0" u="none" strike="noStrike">
                          <a:solidFill>
                            <a:srgbClr val="000000"/>
                          </a:solidFill>
                          <a:effectLst/>
                          <a:latin typeface="Times New Roman" panose="02020603050405020304" pitchFamily="18" charset="0"/>
                          <a:cs typeface="Times New Roman" panose="02020603050405020304" pitchFamily="18" charset="0"/>
                        </a:rPr>
                        <a:t>Types</a:t>
                      </a:r>
                      <a:endParaRPr lang="pt-PT"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US" sz="1600" b="0" u="none" strike="noStrike">
                          <a:solidFill>
                            <a:srgbClr val="000000"/>
                          </a:solidFill>
                          <a:effectLst/>
                          <a:latin typeface="Times New Roman" panose="02020603050405020304" pitchFamily="18" charset="0"/>
                          <a:cs typeface="Times New Roman" panose="02020603050405020304" pitchFamily="18" charset="0"/>
                        </a:rPr>
                        <a:t>List of categories assigned by the Google API</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055369030"/>
                  </a:ext>
                </a:extLst>
              </a:tr>
              <a:tr h="285135">
                <a:tc>
                  <a:txBody>
                    <a:bodyPr/>
                    <a:lstStyle/>
                    <a:p>
                      <a:pPr algn="l" fontAlgn="b"/>
                      <a:r>
                        <a:rPr lang="pt-PT" sz="1600" b="0" u="none" strike="noStrike">
                          <a:solidFill>
                            <a:srgbClr val="000000"/>
                          </a:solidFill>
                          <a:effectLst/>
                          <a:latin typeface="Times New Roman" panose="02020603050405020304" pitchFamily="18" charset="0"/>
                          <a:cs typeface="Times New Roman" panose="02020603050405020304" pitchFamily="18" charset="0"/>
                        </a:rPr>
                        <a:t>Latitude</a:t>
                      </a:r>
                      <a:endParaRPr lang="pt-PT"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US" sz="1600" b="0" u="none" strike="noStrike" dirty="0">
                          <a:solidFill>
                            <a:srgbClr val="000000"/>
                          </a:solidFill>
                          <a:effectLst/>
                          <a:latin typeface="Times New Roman" panose="02020603050405020304" pitchFamily="18" charset="0"/>
                          <a:cs typeface="Times New Roman" panose="02020603050405020304" pitchFamily="18" charset="0"/>
                        </a:rPr>
                        <a:t>Geographic latitude coordinate of the place</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818116148"/>
                  </a:ext>
                </a:extLst>
              </a:tr>
              <a:tr h="285135">
                <a:tc>
                  <a:txBody>
                    <a:bodyPr/>
                    <a:lstStyle/>
                    <a:p>
                      <a:pPr algn="l" fontAlgn="b"/>
                      <a:r>
                        <a:rPr lang="pt-PT" sz="1600" b="0" u="none" strike="noStrike">
                          <a:solidFill>
                            <a:srgbClr val="000000"/>
                          </a:solidFill>
                          <a:effectLst/>
                          <a:latin typeface="Times New Roman" panose="02020603050405020304" pitchFamily="18" charset="0"/>
                          <a:cs typeface="Times New Roman" panose="02020603050405020304" pitchFamily="18" charset="0"/>
                        </a:rPr>
                        <a:t>Longitude</a:t>
                      </a:r>
                      <a:endParaRPr lang="pt-PT"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US" sz="1600" b="0" u="none" strike="noStrike" dirty="0">
                          <a:solidFill>
                            <a:srgbClr val="000000"/>
                          </a:solidFill>
                          <a:effectLst/>
                          <a:latin typeface="Times New Roman" panose="02020603050405020304" pitchFamily="18" charset="0"/>
                          <a:cs typeface="Times New Roman" panose="02020603050405020304" pitchFamily="18" charset="0"/>
                        </a:rPr>
                        <a:t>Geographic longitude coordinate of the place</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374187688"/>
                  </a:ext>
                </a:extLst>
              </a:tr>
              <a:tr h="285135">
                <a:tc>
                  <a:txBody>
                    <a:bodyPr/>
                    <a:lstStyle/>
                    <a:p>
                      <a:pPr algn="l" fontAlgn="b"/>
                      <a:r>
                        <a:rPr lang="pt-PT" sz="1600" b="0" u="none" strike="noStrike">
                          <a:solidFill>
                            <a:srgbClr val="000000"/>
                          </a:solidFill>
                          <a:effectLst/>
                          <a:latin typeface="Times New Roman" panose="02020603050405020304" pitchFamily="18" charset="0"/>
                          <a:cs typeface="Times New Roman" panose="02020603050405020304" pitchFamily="18" charset="0"/>
                        </a:rPr>
                        <a:t>Total Reviews</a:t>
                      </a:r>
                      <a:endParaRPr lang="pt-PT"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US" sz="1600" b="0" u="none" strike="noStrike" dirty="0">
                          <a:solidFill>
                            <a:srgbClr val="000000"/>
                          </a:solidFill>
                          <a:effectLst/>
                          <a:latin typeface="Times New Roman" panose="02020603050405020304" pitchFamily="18" charset="0"/>
                          <a:cs typeface="Times New Roman" panose="02020603050405020304" pitchFamily="18" charset="0"/>
                        </a:rPr>
                        <a:t>Total number of reviews received by the place</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768006353"/>
                  </a:ext>
                </a:extLst>
              </a:tr>
              <a:tr h="285135">
                <a:tc>
                  <a:txBody>
                    <a:bodyPr/>
                    <a:lstStyle/>
                    <a:p>
                      <a:pPr algn="l" fontAlgn="b"/>
                      <a:r>
                        <a:rPr lang="pt-PT" sz="1600" b="0" u="none" strike="noStrike" dirty="0" err="1">
                          <a:solidFill>
                            <a:srgbClr val="000000"/>
                          </a:solidFill>
                          <a:effectLst/>
                          <a:highlight>
                            <a:srgbClr val="FFFF00"/>
                          </a:highlight>
                          <a:latin typeface="Times New Roman" panose="02020603050405020304" pitchFamily="18" charset="0"/>
                          <a:cs typeface="Times New Roman" panose="02020603050405020304" pitchFamily="18" charset="0"/>
                        </a:rPr>
                        <a:t>Thematic</a:t>
                      </a:r>
                      <a:r>
                        <a:rPr lang="pt-PT" sz="1600" b="0" u="none" strike="noStrike" dirty="0">
                          <a:solidFill>
                            <a:srgbClr val="000000"/>
                          </a:solidFill>
                          <a:effectLst/>
                          <a:highlight>
                            <a:srgbClr val="FFFF00"/>
                          </a:highlight>
                          <a:latin typeface="Times New Roman" panose="02020603050405020304" pitchFamily="18" charset="0"/>
                          <a:cs typeface="Times New Roman" panose="02020603050405020304" pitchFamily="18" charset="0"/>
                        </a:rPr>
                        <a:t> </a:t>
                      </a:r>
                      <a:r>
                        <a:rPr lang="pt-PT" sz="1600" b="0" u="none" strike="noStrike" dirty="0" err="1">
                          <a:solidFill>
                            <a:srgbClr val="000000"/>
                          </a:solidFill>
                          <a:effectLst/>
                          <a:highlight>
                            <a:srgbClr val="FFFF00"/>
                          </a:highlight>
                          <a:latin typeface="Times New Roman" panose="02020603050405020304" pitchFamily="18" charset="0"/>
                          <a:cs typeface="Times New Roman" panose="02020603050405020304" pitchFamily="18" charset="0"/>
                        </a:rPr>
                        <a:t>Group</a:t>
                      </a:r>
                      <a:endParaRPr lang="pt-PT" sz="1600" b="0" i="0" u="none" strike="noStrike" dirty="0">
                        <a:solidFill>
                          <a:srgbClr val="000000"/>
                        </a:solidFill>
                        <a:effectLst/>
                        <a:highlight>
                          <a:srgbClr val="FFFF00"/>
                        </a:highligh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US" sz="1600" b="0" u="none" strike="noStrike">
                          <a:solidFill>
                            <a:srgbClr val="000000"/>
                          </a:solidFill>
                          <a:effectLst/>
                          <a:highlight>
                            <a:srgbClr val="FFFF00"/>
                          </a:highlight>
                          <a:latin typeface="Times New Roman" panose="02020603050405020304" pitchFamily="18" charset="0"/>
                          <a:cs typeface="Times New Roman" panose="02020603050405020304" pitchFamily="18" charset="0"/>
                        </a:rPr>
                        <a:t>Thematic group in which the place was classified (e.g., services, cultural tourism)</a:t>
                      </a:r>
                      <a:endParaRPr lang="en-US" sz="1600" b="0" i="0" u="none" strike="noStrike">
                        <a:solidFill>
                          <a:srgbClr val="000000"/>
                        </a:solidFill>
                        <a:effectLst/>
                        <a:highlight>
                          <a:srgbClr val="FFFF00"/>
                        </a:highligh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696669698"/>
                  </a:ext>
                </a:extLst>
              </a:tr>
              <a:tr h="285135">
                <a:tc>
                  <a:txBody>
                    <a:bodyPr/>
                    <a:lstStyle/>
                    <a:p>
                      <a:pPr algn="l" fontAlgn="b"/>
                      <a:r>
                        <a:rPr lang="pt-PT" sz="1600" b="0" u="none" strike="noStrike">
                          <a:solidFill>
                            <a:srgbClr val="000000"/>
                          </a:solidFill>
                          <a:effectLst/>
                          <a:highlight>
                            <a:srgbClr val="FFFF00"/>
                          </a:highlight>
                          <a:latin typeface="Times New Roman" panose="02020603050405020304" pitchFamily="18" charset="0"/>
                          <a:cs typeface="Times New Roman" panose="02020603050405020304" pitchFamily="18" charset="0"/>
                        </a:rPr>
                        <a:t>Similar Places Nearby</a:t>
                      </a:r>
                      <a:endParaRPr lang="pt-PT" sz="1600" b="0" i="0" u="none" strike="noStrike">
                        <a:solidFill>
                          <a:srgbClr val="000000"/>
                        </a:solidFill>
                        <a:effectLst/>
                        <a:highlight>
                          <a:srgbClr val="FFFF00"/>
                        </a:highligh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US" sz="1600" b="0" u="none" strike="noStrike">
                          <a:solidFill>
                            <a:srgbClr val="000000"/>
                          </a:solidFill>
                          <a:effectLst/>
                          <a:highlight>
                            <a:srgbClr val="FFFF00"/>
                          </a:highlight>
                          <a:latin typeface="Times New Roman" panose="02020603050405020304" pitchFamily="18" charset="0"/>
                          <a:cs typeface="Times New Roman" panose="02020603050405020304" pitchFamily="18" charset="0"/>
                        </a:rPr>
                        <a:t>Number of places in the same category within 100 meters radius</a:t>
                      </a:r>
                      <a:endParaRPr lang="en-US" sz="1600" b="0" i="0" u="none" strike="noStrike">
                        <a:solidFill>
                          <a:srgbClr val="000000"/>
                        </a:solidFill>
                        <a:effectLst/>
                        <a:highlight>
                          <a:srgbClr val="FFFF00"/>
                        </a:highligh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4113677680"/>
                  </a:ext>
                </a:extLst>
              </a:tr>
              <a:tr h="285135">
                <a:tc>
                  <a:txBody>
                    <a:bodyPr/>
                    <a:lstStyle/>
                    <a:p>
                      <a:pPr algn="l" fontAlgn="b"/>
                      <a:r>
                        <a:rPr lang="pt-PT" sz="1600" b="0" u="none" strike="noStrike">
                          <a:solidFill>
                            <a:srgbClr val="000000"/>
                          </a:solidFill>
                          <a:effectLst/>
                          <a:highlight>
                            <a:srgbClr val="FFFF00"/>
                          </a:highlight>
                          <a:latin typeface="Times New Roman" panose="02020603050405020304" pitchFamily="18" charset="0"/>
                          <a:cs typeface="Times New Roman" panose="02020603050405020304" pitchFamily="18" charset="0"/>
                        </a:rPr>
                        <a:t>Is Positive</a:t>
                      </a:r>
                      <a:endParaRPr lang="pt-PT" sz="1600" b="0" i="0" u="none" strike="noStrike">
                        <a:solidFill>
                          <a:srgbClr val="000000"/>
                        </a:solidFill>
                        <a:effectLst/>
                        <a:highlight>
                          <a:srgbClr val="FFFF00"/>
                        </a:highligh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US" sz="1600" b="0" u="none" strike="noStrike" dirty="0">
                          <a:solidFill>
                            <a:srgbClr val="000000"/>
                          </a:solidFill>
                          <a:effectLst/>
                          <a:highlight>
                            <a:srgbClr val="FFFF00"/>
                          </a:highlight>
                          <a:latin typeface="Times New Roman" panose="02020603050405020304" pitchFamily="18" charset="0"/>
                          <a:cs typeface="Times New Roman" panose="02020603050405020304" pitchFamily="18" charset="0"/>
                        </a:rPr>
                        <a:t>Binary variable based on polarity (1 if positive, 0 otherwise)</a:t>
                      </a:r>
                      <a:endParaRPr lang="en-US" sz="1600" b="0" i="0" u="none" strike="noStrike" dirty="0">
                        <a:solidFill>
                          <a:srgbClr val="000000"/>
                        </a:solidFill>
                        <a:effectLst/>
                        <a:highlight>
                          <a:srgbClr val="FFFF00"/>
                        </a:highligh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246947276"/>
                  </a:ext>
                </a:extLst>
              </a:tr>
            </a:tbl>
          </a:graphicData>
        </a:graphic>
      </p:graphicFrame>
    </p:spTree>
    <p:extLst>
      <p:ext uri="{BB962C8B-B14F-4D97-AF65-F5344CB8AC3E}">
        <p14:creationId xmlns:p14="http://schemas.microsoft.com/office/powerpoint/2010/main" val="3689442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13A3EC-CC6A-D1CB-AABD-E515A57EFD5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4150FBE-07AC-168D-3606-5C3FD1105295}"/>
              </a:ext>
            </a:extLst>
          </p:cNvPr>
          <p:cNvSpPr>
            <a:spLocks noGrp="1"/>
          </p:cNvSpPr>
          <p:nvPr>
            <p:ph type="title"/>
          </p:nvPr>
        </p:nvSpPr>
        <p:spPr/>
        <p:txBody>
          <a:bodyPr/>
          <a:lstStyle/>
          <a:p>
            <a:r>
              <a:rPr lang="pt-PT" b="1" dirty="0" err="1">
                <a:solidFill>
                  <a:srgbClr val="0070C0"/>
                </a:solidFill>
                <a:latin typeface="Times New Roman" panose="02020603050405020304" pitchFamily="18" charset="0"/>
                <a:cs typeface="Times New Roman" panose="02020603050405020304" pitchFamily="18" charset="0"/>
              </a:rPr>
              <a:t>Database</a:t>
            </a:r>
            <a:r>
              <a:rPr lang="pt-PT" b="1" dirty="0">
                <a:solidFill>
                  <a:srgbClr val="0070C0"/>
                </a:solidFill>
                <a:latin typeface="Times New Roman" panose="02020603050405020304" pitchFamily="18" charset="0"/>
                <a:cs typeface="Times New Roman" panose="02020603050405020304" pitchFamily="18" charset="0"/>
              </a:rPr>
              <a:t> </a:t>
            </a:r>
            <a:r>
              <a:rPr lang="pt-PT" b="1" dirty="0" err="1">
                <a:solidFill>
                  <a:srgbClr val="0070C0"/>
                </a:solidFill>
                <a:latin typeface="Times New Roman" panose="02020603050405020304" pitchFamily="18" charset="0"/>
                <a:cs typeface="Times New Roman" panose="02020603050405020304" pitchFamily="18" charset="0"/>
              </a:rPr>
              <a:t>Structure</a:t>
            </a:r>
            <a:endParaRPr lang="pt-PT" b="1" dirty="0">
              <a:solidFill>
                <a:srgbClr val="0070C0"/>
              </a:solidFill>
              <a:latin typeface="Times New Roman" panose="02020603050405020304" pitchFamily="18" charset="0"/>
              <a:cs typeface="Times New Roman" panose="02020603050405020304" pitchFamily="18" charset="0"/>
            </a:endParaRPr>
          </a:p>
        </p:txBody>
      </p:sp>
      <p:sp>
        <p:nvSpPr>
          <p:cNvPr id="9" name="Marcador de Posição de Conteúdo 8">
            <a:extLst>
              <a:ext uri="{FF2B5EF4-FFF2-40B4-BE49-F238E27FC236}">
                <a16:creationId xmlns:a16="http://schemas.microsoft.com/office/drawing/2014/main" id="{69808225-8738-D07D-F4B8-0FFD6B4DC2E7}"/>
              </a:ext>
            </a:extLst>
          </p:cNvPr>
          <p:cNvSpPr>
            <a:spLocks noGrp="1"/>
          </p:cNvSpPr>
          <p:nvPr>
            <p:ph idx="1"/>
          </p:nvPr>
        </p:nvSpPr>
        <p:spPr/>
        <p:txBody>
          <a:bodyPr/>
          <a:lstStyle/>
          <a:p>
            <a:pPr marL="0" indent="0">
              <a:buNone/>
            </a:pPr>
            <a:r>
              <a:rPr lang="en-US" sz="2800" b="1" dirty="0">
                <a:latin typeface="Times New Roman" panose="02020603050405020304" pitchFamily="18" charset="0"/>
                <a:ea typeface="+mj-ea"/>
                <a:cs typeface="Times New Roman" panose="02020603050405020304" pitchFamily="18" charset="0"/>
              </a:rPr>
              <a:t>Ratings (</a:t>
            </a:r>
            <a:r>
              <a:rPr lang="en-US" sz="2800" b="1" kern="1200" dirty="0">
                <a:latin typeface="Times New Roman" panose="02020603050405020304" pitchFamily="18" charset="0"/>
                <a:ea typeface="+mj-ea"/>
                <a:cs typeface="Times New Roman" panose="02020603050405020304" pitchFamily="18" charset="0"/>
              </a:rPr>
              <a:t>ratings_clean</a:t>
            </a:r>
            <a:r>
              <a:rPr lang="en-US" sz="2800" b="1" dirty="0">
                <a:latin typeface="Times New Roman" panose="02020603050405020304" pitchFamily="18" charset="0"/>
                <a:ea typeface="+mj-ea"/>
                <a:cs typeface="Times New Roman" panose="02020603050405020304" pitchFamily="18" charset="0"/>
              </a:rPr>
              <a:t>.csv)</a:t>
            </a:r>
            <a:endParaRPr lang="pt-PT" altLang="pt-PT" sz="2800" dirty="0">
              <a:latin typeface="Times New Roman" panose="02020603050405020304" pitchFamily="18" charset="0"/>
              <a:cs typeface="Times New Roman" panose="02020603050405020304" pitchFamily="18" charset="0"/>
            </a:endParaRPr>
          </a:p>
          <a:p>
            <a:pPr marL="0" indent="0">
              <a:buNone/>
            </a:pPr>
            <a:endParaRPr lang="pt-PT" dirty="0"/>
          </a:p>
        </p:txBody>
      </p:sp>
      <p:pic>
        <p:nvPicPr>
          <p:cNvPr id="6" name="Imagem 5">
            <a:extLst>
              <a:ext uri="{FF2B5EF4-FFF2-40B4-BE49-F238E27FC236}">
                <a16:creationId xmlns:a16="http://schemas.microsoft.com/office/drawing/2014/main" id="{967A185F-6A1F-5064-4953-232E856FBA25}"/>
              </a:ext>
            </a:extLst>
          </p:cNvPr>
          <p:cNvPicPr>
            <a:picLocks noChangeAspect="1"/>
          </p:cNvPicPr>
          <p:nvPr/>
        </p:nvPicPr>
        <p:blipFill>
          <a:blip r:embed="rId2"/>
          <a:stretch>
            <a:fillRect/>
          </a:stretch>
        </p:blipFill>
        <p:spPr>
          <a:xfrm>
            <a:off x="838200" y="2557467"/>
            <a:ext cx="10813877" cy="2371411"/>
          </a:xfrm>
          <a:prstGeom prst="rect">
            <a:avLst/>
          </a:prstGeom>
        </p:spPr>
      </p:pic>
    </p:spTree>
    <p:extLst>
      <p:ext uri="{BB962C8B-B14F-4D97-AF65-F5344CB8AC3E}">
        <p14:creationId xmlns:p14="http://schemas.microsoft.com/office/powerpoint/2010/main" val="2328682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78F3D0-671F-E4D1-09E8-980443D90BD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25C32D2-AB47-421F-1480-5A3AC18FF672}"/>
              </a:ext>
            </a:extLst>
          </p:cNvPr>
          <p:cNvSpPr>
            <a:spLocks noGrp="1"/>
          </p:cNvSpPr>
          <p:nvPr>
            <p:ph type="title"/>
          </p:nvPr>
        </p:nvSpPr>
        <p:spPr/>
        <p:txBody>
          <a:bodyPr>
            <a:normAutofit/>
          </a:bodyPr>
          <a:lstStyle/>
          <a:p>
            <a:r>
              <a:rPr lang="pt-PT" b="1" dirty="0" err="1">
                <a:solidFill>
                  <a:srgbClr val="0070C0"/>
                </a:solidFill>
                <a:latin typeface="Times New Roman" panose="02020603050405020304" pitchFamily="18" charset="0"/>
                <a:cs typeface="Times New Roman" panose="02020603050405020304" pitchFamily="18" charset="0"/>
              </a:rPr>
              <a:t>Pre</a:t>
            </a:r>
            <a:r>
              <a:rPr lang="pt-PT" b="1" dirty="0">
                <a:solidFill>
                  <a:srgbClr val="0070C0"/>
                </a:solidFill>
                <a:latin typeface="Times New Roman" panose="02020603050405020304" pitchFamily="18" charset="0"/>
                <a:cs typeface="Times New Roman" panose="02020603050405020304" pitchFamily="18" charset="0"/>
              </a:rPr>
              <a:t> </a:t>
            </a:r>
            <a:r>
              <a:rPr lang="pt-PT" b="1" dirty="0" err="1">
                <a:solidFill>
                  <a:srgbClr val="0070C0"/>
                </a:solidFill>
                <a:latin typeface="Times New Roman" panose="02020603050405020304" pitchFamily="18" charset="0"/>
                <a:cs typeface="Times New Roman" panose="02020603050405020304" pitchFamily="18" charset="0"/>
              </a:rPr>
              <a:t>Processing</a:t>
            </a:r>
            <a:r>
              <a:rPr lang="pt-PT" b="1" dirty="0">
                <a:solidFill>
                  <a:srgbClr val="0070C0"/>
                </a:solidFill>
                <a:latin typeface="Times New Roman" panose="02020603050405020304" pitchFamily="18" charset="0"/>
                <a:cs typeface="Times New Roman" panose="02020603050405020304" pitchFamily="18" charset="0"/>
              </a:rPr>
              <a:t> - </a:t>
            </a:r>
            <a:r>
              <a:rPr lang="en-US" b="1" dirty="0">
                <a:solidFill>
                  <a:srgbClr val="0070C0"/>
                </a:solidFill>
                <a:latin typeface="Times New Roman" panose="02020603050405020304" pitchFamily="18" charset="0"/>
                <a:cs typeface="Times New Roman" panose="02020603050405020304" pitchFamily="18" charset="0"/>
              </a:rPr>
              <a:t>Comments </a:t>
            </a:r>
            <a:r>
              <a:rPr lang="en-US" sz="1800" b="1" dirty="0">
                <a:solidFill>
                  <a:srgbClr val="0070C0"/>
                </a:solidFill>
                <a:latin typeface="Times New Roman" panose="02020603050405020304" pitchFamily="18" charset="0"/>
                <a:cs typeface="Times New Roman" panose="02020603050405020304" pitchFamily="18" charset="0"/>
              </a:rPr>
              <a:t>(comments_google_maps_AMP.csv)</a:t>
            </a:r>
            <a:endParaRPr lang="pt-PT" dirty="0"/>
          </a:p>
        </p:txBody>
      </p:sp>
      <p:sp>
        <p:nvSpPr>
          <p:cNvPr id="3" name="Marcador de Posição de Conteúdo 2">
            <a:extLst>
              <a:ext uri="{FF2B5EF4-FFF2-40B4-BE49-F238E27FC236}">
                <a16:creationId xmlns:a16="http://schemas.microsoft.com/office/drawing/2014/main" id="{3B81E119-69E7-6B2F-814E-A36BCA046049}"/>
              </a:ext>
            </a:extLst>
          </p:cNvPr>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Removal of missing comments.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Whitespace at the beginning and end of each comment was removed (strip), and the comment column was converted to string format to ensure consistency.</a:t>
            </a:r>
          </a:p>
          <a:p>
            <a:r>
              <a:rPr lang="en-US" dirty="0">
                <a:latin typeface="Times New Roman" panose="02020603050405020304" pitchFamily="18" charset="0"/>
                <a:cs typeface="Times New Roman" panose="02020603050405020304" pitchFamily="18" charset="0"/>
              </a:rPr>
              <a:t>Conversion of relative dates – The original Date column in the comments contained relative expressions (e.g., “4 months ago”, “a year ago”). To enable accurate chronological analysis, the </a:t>
            </a:r>
            <a:r>
              <a:rPr lang="en-US" dirty="0" err="1">
                <a:latin typeface="Times New Roman" panose="02020603050405020304" pitchFamily="18" charset="0"/>
                <a:cs typeface="Times New Roman" panose="02020603050405020304" pitchFamily="18" charset="0"/>
              </a:rPr>
              <a:t>dateparser</a:t>
            </a:r>
            <a:r>
              <a:rPr lang="en-US" dirty="0">
                <a:latin typeface="Times New Roman" panose="02020603050405020304" pitchFamily="18" charset="0"/>
                <a:cs typeface="Times New Roman" panose="02020603050405020304" pitchFamily="18" charset="0"/>
              </a:rPr>
              <a:t> library was used to interpret these expressions and convert them into absolute dates (</a:t>
            </a:r>
            <a:r>
              <a:rPr lang="en-US" dirty="0" err="1">
                <a:latin typeface="Times New Roman" panose="02020603050405020304" pitchFamily="18" charset="0"/>
                <a:cs typeface="Times New Roman" panose="02020603050405020304" pitchFamily="18" charset="0"/>
              </a:rPr>
              <a:t>Data_Convertida</a:t>
            </a:r>
            <a:r>
              <a:rPr lang="en-US" dirty="0">
                <a:latin typeface="Times New Roman" panose="02020603050405020304" pitchFamily="18" charset="0"/>
                <a:cs typeface="Times New Roman" panose="02020603050405020304" pitchFamily="18" charset="0"/>
              </a:rPr>
              <a:t>), based on the system’s current date.</a:t>
            </a:r>
            <a:endParaRPr lang="pt-PT" dirty="0"/>
          </a:p>
        </p:txBody>
      </p:sp>
      <p:pic>
        <p:nvPicPr>
          <p:cNvPr id="4" name="Imagem 3">
            <a:extLst>
              <a:ext uri="{FF2B5EF4-FFF2-40B4-BE49-F238E27FC236}">
                <a16:creationId xmlns:a16="http://schemas.microsoft.com/office/drawing/2014/main" id="{1BF05B2A-9164-E4CE-C9D1-B203D52C62A7}"/>
              </a:ext>
            </a:extLst>
          </p:cNvPr>
          <p:cNvPicPr>
            <a:picLocks noChangeAspect="1"/>
          </p:cNvPicPr>
          <p:nvPr/>
        </p:nvPicPr>
        <p:blipFill>
          <a:blip r:embed="rId2"/>
          <a:srcRect r="39141"/>
          <a:stretch/>
        </p:blipFill>
        <p:spPr>
          <a:xfrm>
            <a:off x="5539507" y="1825625"/>
            <a:ext cx="5352906" cy="1531791"/>
          </a:xfrm>
          <a:prstGeom prst="rect">
            <a:avLst/>
          </a:prstGeom>
        </p:spPr>
      </p:pic>
      <p:sp>
        <p:nvSpPr>
          <p:cNvPr id="5" name="Chaveta à direita 4">
            <a:extLst>
              <a:ext uri="{FF2B5EF4-FFF2-40B4-BE49-F238E27FC236}">
                <a16:creationId xmlns:a16="http://schemas.microsoft.com/office/drawing/2014/main" id="{2377FC67-2066-3D59-80C2-AF4044B41766}"/>
              </a:ext>
            </a:extLst>
          </p:cNvPr>
          <p:cNvSpPr/>
          <p:nvPr/>
        </p:nvSpPr>
        <p:spPr>
          <a:xfrm>
            <a:off x="10533535" y="4295162"/>
            <a:ext cx="717755" cy="143704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pt-PT" dirty="0"/>
          </a:p>
        </p:txBody>
      </p:sp>
      <p:sp>
        <p:nvSpPr>
          <p:cNvPr id="6" name="Marcador de Posição de Conteúdo 2">
            <a:extLst>
              <a:ext uri="{FF2B5EF4-FFF2-40B4-BE49-F238E27FC236}">
                <a16:creationId xmlns:a16="http://schemas.microsoft.com/office/drawing/2014/main" id="{C7886785-39F0-7C5A-E245-18D56E4073FB}"/>
              </a:ext>
            </a:extLst>
          </p:cNvPr>
          <p:cNvSpPr txBox="1">
            <a:spLocks/>
          </p:cNvSpPr>
          <p:nvPr/>
        </p:nvSpPr>
        <p:spPr>
          <a:xfrm>
            <a:off x="10892412" y="4738713"/>
            <a:ext cx="1204452" cy="68833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US" sz="1800" b="1" dirty="0">
                <a:solidFill>
                  <a:srgbClr val="0070C0"/>
                </a:solidFill>
                <a:latin typeface="Times New Roman" panose="02020603050405020304" pitchFamily="18" charset="0"/>
                <a:cs typeface="Times New Roman" panose="02020603050405020304" pitchFamily="18" charset="0"/>
              </a:rPr>
              <a:t>for the average polarity monthly trend chart</a:t>
            </a:r>
            <a:endParaRPr lang="pt-PT" sz="18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1436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9AA8D5-6641-C9FB-21D8-2C79135828A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EAE460E-1F9C-D6FA-306C-E015DFE8C64E}"/>
              </a:ext>
            </a:extLst>
          </p:cNvPr>
          <p:cNvSpPr>
            <a:spLocks noGrp="1"/>
          </p:cNvSpPr>
          <p:nvPr>
            <p:ph type="title"/>
          </p:nvPr>
        </p:nvSpPr>
        <p:spPr/>
        <p:txBody>
          <a:bodyPr/>
          <a:lstStyle/>
          <a:p>
            <a:r>
              <a:rPr lang="pt-PT" b="1" dirty="0">
                <a:solidFill>
                  <a:srgbClr val="0070C0"/>
                </a:solidFill>
                <a:latin typeface="Times New Roman" panose="02020603050405020304" pitchFamily="18" charset="0"/>
                <a:cs typeface="Times New Roman" panose="02020603050405020304" pitchFamily="18" charset="0"/>
              </a:rPr>
              <a:t>NLP - </a:t>
            </a:r>
            <a:r>
              <a:rPr lang="pt-PT" b="1" dirty="0" err="1">
                <a:solidFill>
                  <a:srgbClr val="0070C0"/>
                </a:solidFill>
                <a:latin typeface="Times New Roman" panose="02020603050405020304" pitchFamily="18" charset="0"/>
                <a:cs typeface="Times New Roman" panose="02020603050405020304" pitchFamily="18" charset="0"/>
              </a:rPr>
              <a:t>Comments</a:t>
            </a:r>
            <a:endParaRPr lang="pt-PT" b="1" dirty="0">
              <a:solidFill>
                <a:srgbClr val="0070C0"/>
              </a:solidFill>
              <a:latin typeface="Times New Roman" panose="02020603050405020304" pitchFamily="18" charset="0"/>
              <a:cs typeface="Times New Roman" panose="02020603050405020304" pitchFamily="18" charset="0"/>
            </a:endParaRPr>
          </a:p>
        </p:txBody>
      </p:sp>
      <p:sp>
        <p:nvSpPr>
          <p:cNvPr id="3" name="Marcador de Posição de Conteúdo 2">
            <a:extLst>
              <a:ext uri="{FF2B5EF4-FFF2-40B4-BE49-F238E27FC236}">
                <a16:creationId xmlns:a16="http://schemas.microsoft.com/office/drawing/2014/main" id="{66B0565A-56FC-28A2-F8B2-BC9725BD74A6}"/>
              </a:ext>
            </a:extLst>
          </p:cNvPr>
          <p:cNvSpPr>
            <a:spLocks noGrp="1"/>
          </p:cNvSpPr>
          <p:nvPr>
            <p:ph idx="1"/>
          </p:nvPr>
        </p:nvSpPr>
        <p:spPr>
          <a:xfrm>
            <a:off x="838200" y="1825625"/>
            <a:ext cx="9642987" cy="4351338"/>
          </a:xfrm>
        </p:spPr>
        <p:txBody>
          <a:bodyPr>
            <a:normAutofit fontScale="70000" lnSpcReduction="20000"/>
          </a:bodyPr>
          <a:lstStyle/>
          <a:p>
            <a:pPr>
              <a:buNone/>
            </a:pPr>
            <a:r>
              <a:rPr lang="pt-PT" b="1" dirty="0">
                <a:latin typeface="Times New Roman" panose="02020603050405020304" pitchFamily="18" charset="0"/>
                <a:cs typeface="Times New Roman" panose="02020603050405020304" pitchFamily="18" charset="0"/>
              </a:rPr>
              <a:t>💬 </a:t>
            </a:r>
            <a:r>
              <a:rPr lang="pt-PT" b="1" dirty="0" err="1">
                <a:latin typeface="Times New Roman" panose="02020603050405020304" pitchFamily="18" charset="0"/>
                <a:cs typeface="Times New Roman" panose="02020603050405020304" pitchFamily="18" charset="0"/>
              </a:rPr>
              <a:t>Text</a:t>
            </a:r>
            <a:r>
              <a:rPr lang="pt-PT" b="1" dirty="0">
                <a:latin typeface="Times New Roman" panose="02020603050405020304" pitchFamily="18" charset="0"/>
                <a:cs typeface="Times New Roman" panose="02020603050405020304" pitchFamily="18" charset="0"/>
              </a:rPr>
              <a:t> </a:t>
            </a:r>
            <a:r>
              <a:rPr lang="pt-PT" b="1" dirty="0" err="1">
                <a:latin typeface="Times New Roman" panose="02020603050405020304" pitchFamily="18" charset="0"/>
                <a:cs typeface="Times New Roman" panose="02020603050405020304" pitchFamily="18" charset="0"/>
              </a:rPr>
              <a:t>processing</a:t>
            </a:r>
            <a:r>
              <a:rPr lang="pt-PT" b="1" dirty="0">
                <a:latin typeface="Times New Roman" panose="02020603050405020304" pitchFamily="18" charset="0"/>
                <a:cs typeface="Times New Roman" panose="02020603050405020304" pitchFamily="18" charset="0"/>
              </a:rPr>
              <a:t> steps:</a:t>
            </a:r>
          </a:p>
          <a:p>
            <a:pPr>
              <a:buNone/>
            </a:pPr>
            <a:endParaRPr lang="pt-PT"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Language detection and translation: </a:t>
            </a:r>
            <a:r>
              <a:rPr lang="en-US" dirty="0">
                <a:latin typeface="Times New Roman" panose="02020603050405020304" pitchFamily="18" charset="0"/>
                <a:cs typeface="Times New Roman" panose="02020603050405020304" pitchFamily="18" charset="0"/>
              </a:rPr>
              <a:t>Each comment's language was detected using the </a:t>
            </a:r>
            <a:r>
              <a:rPr lang="en-US" dirty="0" err="1">
                <a:latin typeface="Times New Roman" panose="02020603050405020304" pitchFamily="18" charset="0"/>
                <a:cs typeface="Times New Roman" panose="02020603050405020304" pitchFamily="18" charset="0"/>
              </a:rPr>
              <a:t>langdetect</a:t>
            </a:r>
            <a:r>
              <a:rPr lang="en-US" dirty="0">
                <a:latin typeface="Times New Roman" panose="02020603050405020304" pitchFamily="18" charset="0"/>
                <a:cs typeface="Times New Roman" panose="02020603050405020304" pitchFamily="18" charset="0"/>
              </a:rPr>
              <a:t> library (with exception handling via </a:t>
            </a:r>
            <a:r>
              <a:rPr lang="en-US" dirty="0" err="1">
                <a:latin typeface="Times New Roman" panose="02020603050405020304" pitchFamily="18" charset="0"/>
                <a:cs typeface="Times New Roman" panose="02020603050405020304" pitchFamily="18" charset="0"/>
              </a:rPr>
              <a:t>LangDetectException</a:t>
            </a:r>
            <a:r>
              <a:rPr lang="en-US" dirty="0">
                <a:latin typeface="Times New Roman" panose="02020603050405020304" pitchFamily="18" charset="0"/>
                <a:cs typeface="Times New Roman" panose="02020603050405020304" pitchFamily="18" charset="0"/>
              </a:rPr>
              <a:t>). If the comment was not originally in English, it was translated using </a:t>
            </a:r>
            <a:r>
              <a:rPr lang="en-US" dirty="0" err="1">
                <a:latin typeface="Times New Roman" panose="02020603050405020304" pitchFamily="18" charset="0"/>
                <a:cs typeface="Times New Roman" panose="02020603050405020304" pitchFamily="18" charset="0"/>
              </a:rPr>
              <a:t>GoogleTranslator</a:t>
            </a:r>
            <a:r>
              <a:rPr lang="en-US" dirty="0">
                <a:latin typeface="Times New Roman" panose="02020603050405020304" pitchFamily="18" charset="0"/>
                <a:cs typeface="Times New Roman" panose="02020603050405020304" pitchFamily="18" charset="0"/>
              </a:rPr>
              <a:t> from the </a:t>
            </a:r>
            <a:r>
              <a:rPr lang="en-US" dirty="0" err="1">
                <a:latin typeface="Times New Roman" panose="02020603050405020304" pitchFamily="18" charset="0"/>
                <a:cs typeface="Times New Roman" panose="02020603050405020304" pitchFamily="18" charset="0"/>
              </a:rPr>
              <a:t>deep_translator</a:t>
            </a:r>
            <a:r>
              <a:rPr lang="en-US" dirty="0">
                <a:latin typeface="Times New Roman" panose="02020603050405020304" pitchFamily="18" charset="0"/>
                <a:cs typeface="Times New Roman" panose="02020603050405020304" pitchFamily="18" charset="0"/>
              </a:rPr>
              <a:t> library. The final English version was stored in a new column named </a:t>
            </a:r>
            <a:r>
              <a:rPr lang="en-US" dirty="0" err="1">
                <a:latin typeface="Times New Roman" panose="02020603050405020304" pitchFamily="18" charset="0"/>
                <a:cs typeface="Times New Roman" panose="02020603050405020304" pitchFamily="18" charset="0"/>
              </a:rPr>
              <a:t>translated_text</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Text normalization: </a:t>
            </a:r>
            <a:r>
              <a:rPr lang="en-US" dirty="0">
                <a:latin typeface="Times New Roman" panose="02020603050405020304" pitchFamily="18" charset="0"/>
                <a:cs typeface="Times New Roman" panose="02020603050405020304" pitchFamily="18" charset="0"/>
              </a:rPr>
              <a:t>Lowercasing, removal of punctuation and extra whitespace. A customized </a:t>
            </a:r>
            <a:r>
              <a:rPr lang="en-US" dirty="0" err="1">
                <a:latin typeface="Times New Roman" panose="02020603050405020304" pitchFamily="18" charset="0"/>
                <a:cs typeface="Times New Roman" panose="02020603050405020304" pitchFamily="18" charset="0"/>
              </a:rPr>
              <a:t>stopword</a:t>
            </a:r>
            <a:r>
              <a:rPr lang="en-US" dirty="0">
                <a:latin typeface="Times New Roman" panose="02020603050405020304" pitchFamily="18" charset="0"/>
                <a:cs typeface="Times New Roman" panose="02020603050405020304" pitchFamily="18" charset="0"/>
              </a:rPr>
              <a:t> removal was applied — keeping semantically relevant terms like "not" while discarding only function words (articles, prepositions, etc.).</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Tokenization and lemmatization: </a:t>
            </a: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spaCy</a:t>
            </a:r>
            <a:r>
              <a:rPr lang="en-US" dirty="0">
                <a:latin typeface="Times New Roman" panose="02020603050405020304" pitchFamily="18" charset="0"/>
                <a:cs typeface="Times New Roman" panose="02020603050405020304" pitchFamily="18" charset="0"/>
              </a:rPr>
              <a:t> library was used to tokenize and reduce words to their canonical form (lemmas), improving the consistency of semantic analysis.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Sentiment analysis (</a:t>
            </a:r>
            <a:r>
              <a:rPr lang="en-US" b="1" dirty="0" err="1">
                <a:latin typeface="Times New Roman" panose="02020603050405020304" pitchFamily="18" charset="0"/>
                <a:cs typeface="Times New Roman" panose="02020603050405020304" pitchFamily="18" charset="0"/>
              </a:rPr>
              <a:t>TextBlob</a:t>
            </a:r>
            <a:r>
              <a:rPr lang="en-US" b="1" dirty="0">
                <a:latin typeface="Times New Roman" panose="02020603050405020304" pitchFamily="18" charset="0"/>
                <a:cs typeface="Times New Roman" panose="02020603050405020304" pitchFamily="18" charset="0"/>
              </a:rPr>
              <a:t> and VADER): </a:t>
            </a:r>
            <a:r>
              <a:rPr lang="en-US" dirty="0">
                <a:latin typeface="Times New Roman" panose="02020603050405020304" pitchFamily="18" charset="0"/>
                <a:cs typeface="Times New Roman" panose="02020603050405020304" pitchFamily="18" charset="0"/>
              </a:rPr>
              <a:t>Both sentiment tools were applied to each cleaned comment. The resulting polarity score (scale -1 to 1) was stored, and the average polarity per place was computed to support the attractiveness index.</a:t>
            </a:r>
            <a:endParaRPr lang="pt-PT" dirty="0">
              <a:latin typeface="Times New Roman" panose="02020603050405020304" pitchFamily="18" charset="0"/>
              <a:cs typeface="Times New Roman" panose="02020603050405020304" pitchFamily="18" charset="0"/>
            </a:endParaRPr>
          </a:p>
        </p:txBody>
      </p:sp>
      <p:sp>
        <p:nvSpPr>
          <p:cNvPr id="4" name="Chaveta à direita 3">
            <a:extLst>
              <a:ext uri="{FF2B5EF4-FFF2-40B4-BE49-F238E27FC236}">
                <a16:creationId xmlns:a16="http://schemas.microsoft.com/office/drawing/2014/main" id="{77BA81BD-2906-C53E-1F74-9A8FFE1C58F8}"/>
              </a:ext>
            </a:extLst>
          </p:cNvPr>
          <p:cNvSpPr/>
          <p:nvPr/>
        </p:nvSpPr>
        <p:spPr>
          <a:xfrm>
            <a:off x="9979742" y="3667432"/>
            <a:ext cx="717755" cy="132556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pt-PT"/>
          </a:p>
        </p:txBody>
      </p:sp>
      <p:sp>
        <p:nvSpPr>
          <p:cNvPr id="5" name="Marcador de Posição de Conteúdo 2">
            <a:extLst>
              <a:ext uri="{FF2B5EF4-FFF2-40B4-BE49-F238E27FC236}">
                <a16:creationId xmlns:a16="http://schemas.microsoft.com/office/drawing/2014/main" id="{573965A3-1705-63FA-8908-7440559D75D6}"/>
              </a:ext>
            </a:extLst>
          </p:cNvPr>
          <p:cNvSpPr txBox="1">
            <a:spLocks/>
          </p:cNvSpPr>
          <p:nvPr/>
        </p:nvSpPr>
        <p:spPr>
          <a:xfrm>
            <a:off x="10338619" y="4001294"/>
            <a:ext cx="1740310" cy="68833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pt-PT" sz="1800" b="1" dirty="0">
                <a:solidFill>
                  <a:srgbClr val="0070C0"/>
                </a:solidFill>
                <a:latin typeface="Times New Roman" panose="02020603050405020304" pitchFamily="18" charset="0"/>
                <a:cs typeface="Times New Roman" panose="02020603050405020304" pitchFamily="18" charset="0"/>
              </a:rPr>
              <a:t>to </a:t>
            </a:r>
            <a:r>
              <a:rPr lang="pt-PT" sz="1800" b="1" dirty="0" err="1">
                <a:solidFill>
                  <a:srgbClr val="0070C0"/>
                </a:solidFill>
                <a:latin typeface="Times New Roman" panose="02020603050405020304" pitchFamily="18" charset="0"/>
                <a:cs typeface="Times New Roman" panose="02020603050405020304" pitchFamily="18" charset="0"/>
              </a:rPr>
              <a:t>then</a:t>
            </a:r>
            <a:r>
              <a:rPr lang="pt-PT" sz="1800" b="1" dirty="0">
                <a:solidFill>
                  <a:srgbClr val="0070C0"/>
                </a:solidFill>
                <a:latin typeface="Times New Roman" panose="02020603050405020304" pitchFamily="18" charset="0"/>
                <a:cs typeface="Times New Roman" panose="02020603050405020304" pitchFamily="18" charset="0"/>
              </a:rPr>
              <a:t> </a:t>
            </a:r>
            <a:r>
              <a:rPr lang="pt-PT" sz="1800" b="1" dirty="0" err="1">
                <a:solidFill>
                  <a:srgbClr val="0070C0"/>
                </a:solidFill>
                <a:latin typeface="Times New Roman" panose="02020603050405020304" pitchFamily="18" charset="0"/>
                <a:cs typeface="Times New Roman" panose="02020603050405020304" pitchFamily="18" charset="0"/>
              </a:rPr>
              <a:t>apply</a:t>
            </a:r>
            <a:r>
              <a:rPr lang="pt-PT" sz="1800" b="1" dirty="0">
                <a:solidFill>
                  <a:srgbClr val="0070C0"/>
                </a:solidFill>
                <a:latin typeface="Times New Roman" panose="02020603050405020304" pitchFamily="18" charset="0"/>
                <a:cs typeface="Times New Roman" panose="02020603050405020304" pitchFamily="18" charset="0"/>
              </a:rPr>
              <a:t> </a:t>
            </a:r>
            <a:r>
              <a:rPr lang="pt-PT" sz="1800" b="1" dirty="0" err="1">
                <a:solidFill>
                  <a:srgbClr val="0070C0"/>
                </a:solidFill>
                <a:latin typeface="Times New Roman" panose="02020603050405020304" pitchFamily="18" charset="0"/>
                <a:cs typeface="Times New Roman" panose="02020603050405020304" pitchFamily="18" charset="0"/>
              </a:rPr>
              <a:t>topic</a:t>
            </a:r>
            <a:r>
              <a:rPr lang="pt-PT" sz="1800" b="1" dirty="0">
                <a:solidFill>
                  <a:srgbClr val="0070C0"/>
                </a:solidFill>
                <a:latin typeface="Times New Roman" panose="02020603050405020304" pitchFamily="18" charset="0"/>
                <a:cs typeface="Times New Roman" panose="02020603050405020304" pitchFamily="18" charset="0"/>
              </a:rPr>
              <a:t> </a:t>
            </a:r>
            <a:r>
              <a:rPr lang="pt-PT" sz="1800" b="1" dirty="0" err="1">
                <a:solidFill>
                  <a:srgbClr val="0070C0"/>
                </a:solidFill>
                <a:latin typeface="Times New Roman" panose="02020603050405020304" pitchFamily="18" charset="0"/>
                <a:cs typeface="Times New Roman" panose="02020603050405020304" pitchFamily="18" charset="0"/>
              </a:rPr>
              <a:t>modeling</a:t>
            </a:r>
            <a:endParaRPr lang="pt-PT" sz="1800" b="1" dirty="0">
              <a:solidFill>
                <a:srgbClr val="0070C0"/>
              </a:solidFill>
              <a:latin typeface="Times New Roman" panose="02020603050405020304" pitchFamily="18" charset="0"/>
              <a:cs typeface="Times New Roman" panose="02020603050405020304" pitchFamily="18" charset="0"/>
            </a:endParaRPr>
          </a:p>
        </p:txBody>
      </p:sp>
      <p:sp>
        <p:nvSpPr>
          <p:cNvPr id="11" name="Chaveta à direita 10">
            <a:extLst>
              <a:ext uri="{FF2B5EF4-FFF2-40B4-BE49-F238E27FC236}">
                <a16:creationId xmlns:a16="http://schemas.microsoft.com/office/drawing/2014/main" id="{E0C54FDF-48E4-CC37-4E94-820665B87144}"/>
              </a:ext>
            </a:extLst>
          </p:cNvPr>
          <p:cNvSpPr/>
          <p:nvPr/>
        </p:nvSpPr>
        <p:spPr>
          <a:xfrm>
            <a:off x="9979742" y="5003084"/>
            <a:ext cx="717755" cy="748788"/>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pt-PT"/>
          </a:p>
        </p:txBody>
      </p:sp>
      <p:sp>
        <p:nvSpPr>
          <p:cNvPr id="12" name="Marcador de Posição de Conteúdo 2">
            <a:extLst>
              <a:ext uri="{FF2B5EF4-FFF2-40B4-BE49-F238E27FC236}">
                <a16:creationId xmlns:a16="http://schemas.microsoft.com/office/drawing/2014/main" id="{2C8A1068-EC38-52CE-4BCF-63294857FA42}"/>
              </a:ext>
            </a:extLst>
          </p:cNvPr>
          <p:cNvSpPr txBox="1">
            <a:spLocks/>
          </p:cNvSpPr>
          <p:nvPr/>
        </p:nvSpPr>
        <p:spPr>
          <a:xfrm>
            <a:off x="10338619" y="5063537"/>
            <a:ext cx="1740310" cy="68833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US" sz="1800" b="1" dirty="0">
                <a:solidFill>
                  <a:srgbClr val="0070C0"/>
                </a:solidFill>
                <a:latin typeface="Times New Roman" panose="02020603050405020304" pitchFamily="18" charset="0"/>
                <a:cs typeface="Times New Roman" panose="02020603050405020304" pitchFamily="18" charset="0"/>
              </a:rPr>
              <a:t>to perform one of the sub indexes</a:t>
            </a:r>
            <a:endParaRPr lang="pt-PT" sz="18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7913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0903CD-1372-E892-D28C-6BB0E79EED7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A22E65C-9582-9587-C1B1-A145BC87DA4A}"/>
              </a:ext>
            </a:extLst>
          </p:cNvPr>
          <p:cNvSpPr>
            <a:spLocks noGrp="1"/>
          </p:cNvSpPr>
          <p:nvPr>
            <p:ph type="title"/>
          </p:nvPr>
        </p:nvSpPr>
        <p:spPr/>
        <p:txBody>
          <a:bodyPr/>
          <a:lstStyle/>
          <a:p>
            <a:r>
              <a:rPr lang="pt-PT" b="1" dirty="0">
                <a:solidFill>
                  <a:srgbClr val="0070C0"/>
                </a:solidFill>
                <a:latin typeface="Times New Roman" panose="02020603050405020304" pitchFamily="18" charset="0"/>
                <a:cs typeface="Times New Roman" panose="02020603050405020304" pitchFamily="18" charset="0"/>
              </a:rPr>
              <a:t>Data </a:t>
            </a:r>
            <a:r>
              <a:rPr lang="pt-PT" b="1" dirty="0" err="1">
                <a:solidFill>
                  <a:srgbClr val="0070C0"/>
                </a:solidFill>
                <a:latin typeface="Times New Roman" panose="02020603050405020304" pitchFamily="18" charset="0"/>
                <a:cs typeface="Times New Roman" panose="02020603050405020304" pitchFamily="18" charset="0"/>
              </a:rPr>
              <a:t>Overview</a:t>
            </a:r>
            <a:endParaRPr lang="pt-PT" b="1" dirty="0">
              <a:solidFill>
                <a:srgbClr val="0070C0"/>
              </a:solidFill>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D5EE025D-4A68-C942-AC19-676BC4EB4927}"/>
              </a:ext>
            </a:extLst>
          </p:cNvPr>
          <p:cNvSpPr>
            <a:spLocks noGrp="1" noChangeArrowheads="1"/>
          </p:cNvSpPr>
          <p:nvPr>
            <p:ph idx="1"/>
          </p:nvPr>
        </p:nvSpPr>
        <p:spPr bwMode="auto">
          <a:xfrm>
            <a:off x="838200" y="1427753"/>
            <a:ext cx="83286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800" kern="1200" dirty="0">
                <a:latin typeface="Times New Roman" panose="02020603050405020304" pitchFamily="18" charset="0"/>
                <a:ea typeface="+mj-ea"/>
                <a:cs typeface="Times New Roman" panose="02020603050405020304" pitchFamily="18" charset="0"/>
              </a:rPr>
              <a:t>📊 </a:t>
            </a:r>
            <a:r>
              <a:rPr lang="en-US" sz="1800" b="1" kern="1200" dirty="0">
                <a:latin typeface="Times New Roman" panose="02020603050405020304" pitchFamily="18" charset="0"/>
                <a:ea typeface="+mj-ea"/>
                <a:cs typeface="Times New Roman" panose="02020603050405020304" pitchFamily="18" charset="0"/>
              </a:rPr>
              <a:t>Variable Dictionary – Comments (comments_clean.csv)</a:t>
            </a:r>
            <a:endParaRPr kumimoji="0" lang="pt-PT" altLang="pt-PT" sz="18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graphicFrame>
        <p:nvGraphicFramePr>
          <p:cNvPr id="3" name="Tabela 2">
            <a:extLst>
              <a:ext uri="{FF2B5EF4-FFF2-40B4-BE49-F238E27FC236}">
                <a16:creationId xmlns:a16="http://schemas.microsoft.com/office/drawing/2014/main" id="{9FFF58F5-3B22-6DED-4207-E045F726B875}"/>
              </a:ext>
            </a:extLst>
          </p:cNvPr>
          <p:cNvGraphicFramePr>
            <a:graphicFrameLocks noGrp="1"/>
          </p:cNvGraphicFramePr>
          <p:nvPr/>
        </p:nvGraphicFramePr>
        <p:xfrm>
          <a:off x="2025650" y="2039347"/>
          <a:ext cx="8140700" cy="3268980"/>
        </p:xfrm>
        <a:graphic>
          <a:graphicData uri="http://schemas.openxmlformats.org/drawingml/2006/table">
            <a:tbl>
              <a:tblPr>
                <a:tableStyleId>{C4B1156A-380E-4F78-BDF5-A606A8083BF9}</a:tableStyleId>
              </a:tblPr>
              <a:tblGrid>
                <a:gridCol w="1988282">
                  <a:extLst>
                    <a:ext uri="{9D8B030D-6E8A-4147-A177-3AD203B41FA5}">
                      <a16:colId xmlns:a16="http://schemas.microsoft.com/office/drawing/2014/main" val="344316819"/>
                    </a:ext>
                  </a:extLst>
                </a:gridCol>
                <a:gridCol w="6152418">
                  <a:extLst>
                    <a:ext uri="{9D8B030D-6E8A-4147-A177-3AD203B41FA5}">
                      <a16:colId xmlns:a16="http://schemas.microsoft.com/office/drawing/2014/main" val="3316817674"/>
                    </a:ext>
                  </a:extLst>
                </a:gridCol>
              </a:tblGrid>
              <a:tr h="182880">
                <a:tc>
                  <a:txBody>
                    <a:bodyPr/>
                    <a:lstStyle/>
                    <a:p>
                      <a:pPr algn="l" fontAlgn="b"/>
                      <a:r>
                        <a:rPr lang="pt-PT" sz="1600" b="1" u="none" strike="noStrike">
                          <a:solidFill>
                            <a:srgbClr val="000000"/>
                          </a:solidFill>
                          <a:effectLst/>
                          <a:latin typeface="Times New Roman" panose="02020603050405020304" pitchFamily="18" charset="0"/>
                          <a:cs typeface="Times New Roman" panose="02020603050405020304" pitchFamily="18" charset="0"/>
                        </a:rPr>
                        <a:t>Variable</a:t>
                      </a:r>
                      <a:endParaRPr lang="pt-PT" sz="16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pt-PT" sz="1600" b="1" u="none" strike="noStrike" dirty="0" err="1">
                          <a:solidFill>
                            <a:srgbClr val="000000"/>
                          </a:solidFill>
                          <a:effectLst/>
                          <a:latin typeface="Times New Roman" panose="02020603050405020304" pitchFamily="18" charset="0"/>
                          <a:cs typeface="Times New Roman" panose="02020603050405020304" pitchFamily="18" charset="0"/>
                        </a:rPr>
                        <a:t>Description</a:t>
                      </a:r>
                      <a:endParaRPr lang="pt-PT"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4052928154"/>
                  </a:ext>
                </a:extLst>
              </a:tr>
              <a:tr h="182880">
                <a:tc>
                  <a:txBody>
                    <a:bodyPr/>
                    <a:lstStyle/>
                    <a:p>
                      <a:pPr algn="l" fontAlgn="b"/>
                      <a:r>
                        <a:rPr lang="pt-PT" sz="1600" b="0" u="none" strike="noStrike">
                          <a:solidFill>
                            <a:srgbClr val="000000"/>
                          </a:solidFill>
                          <a:effectLst/>
                          <a:latin typeface="Times New Roman" panose="02020603050405020304" pitchFamily="18" charset="0"/>
                          <a:cs typeface="Times New Roman" panose="02020603050405020304" pitchFamily="18" charset="0"/>
                        </a:rPr>
                        <a:t>City</a:t>
                      </a:r>
                      <a:endParaRPr lang="pt-PT"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US" sz="1600" b="0" u="none" strike="noStrike">
                          <a:solidFill>
                            <a:srgbClr val="000000"/>
                          </a:solidFill>
                          <a:effectLst/>
                          <a:latin typeface="Times New Roman" panose="02020603050405020304" pitchFamily="18" charset="0"/>
                          <a:cs typeface="Times New Roman" panose="02020603050405020304" pitchFamily="18" charset="0"/>
                        </a:rPr>
                        <a:t>Municipality where the point of interest is located</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218740709"/>
                  </a:ext>
                </a:extLst>
              </a:tr>
              <a:tr h="182880">
                <a:tc>
                  <a:txBody>
                    <a:bodyPr/>
                    <a:lstStyle/>
                    <a:p>
                      <a:pPr algn="l" fontAlgn="b"/>
                      <a:r>
                        <a:rPr lang="pt-PT" sz="1600" b="0" u="none" strike="noStrike">
                          <a:solidFill>
                            <a:srgbClr val="000000"/>
                          </a:solidFill>
                          <a:effectLst/>
                          <a:latin typeface="Times New Roman" panose="02020603050405020304" pitchFamily="18" charset="0"/>
                          <a:cs typeface="Times New Roman" panose="02020603050405020304" pitchFamily="18" charset="0"/>
                        </a:rPr>
                        <a:t>Category</a:t>
                      </a:r>
                      <a:endParaRPr lang="pt-PT"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US" sz="1600" b="0" u="none" strike="noStrike">
                          <a:solidFill>
                            <a:srgbClr val="000000"/>
                          </a:solidFill>
                          <a:effectLst/>
                          <a:latin typeface="Times New Roman" panose="02020603050405020304" pitchFamily="18" charset="0"/>
                          <a:cs typeface="Times New Roman" panose="02020603050405020304" pitchFamily="18" charset="0"/>
                        </a:rPr>
                        <a:t>Category assigned to the place (e.g., restaurant, hotel, park)</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590621614"/>
                  </a:ext>
                </a:extLst>
              </a:tr>
              <a:tr h="182880">
                <a:tc>
                  <a:txBody>
                    <a:bodyPr/>
                    <a:lstStyle/>
                    <a:p>
                      <a:pPr algn="l" fontAlgn="b"/>
                      <a:r>
                        <a:rPr lang="pt-PT" sz="1600" b="0" u="none" strike="noStrike">
                          <a:solidFill>
                            <a:srgbClr val="000000"/>
                          </a:solidFill>
                          <a:effectLst/>
                          <a:latin typeface="Times New Roman" panose="02020603050405020304" pitchFamily="18" charset="0"/>
                          <a:cs typeface="Times New Roman" panose="02020603050405020304" pitchFamily="18" charset="0"/>
                        </a:rPr>
                        <a:t>Place Name</a:t>
                      </a:r>
                      <a:endParaRPr lang="pt-PT"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US" sz="1600" b="0" u="none" strike="noStrike">
                          <a:solidFill>
                            <a:srgbClr val="000000"/>
                          </a:solidFill>
                          <a:effectLst/>
                          <a:latin typeface="Times New Roman" panose="02020603050405020304" pitchFamily="18" charset="0"/>
                          <a:cs typeface="Times New Roman" panose="02020603050405020304" pitchFamily="18" charset="0"/>
                        </a:rPr>
                        <a:t>Name of the establishment or point of interest</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63309176"/>
                  </a:ext>
                </a:extLst>
              </a:tr>
              <a:tr h="182880">
                <a:tc>
                  <a:txBody>
                    <a:bodyPr/>
                    <a:lstStyle/>
                    <a:p>
                      <a:pPr algn="l" fontAlgn="b"/>
                      <a:r>
                        <a:rPr lang="pt-PT" sz="1600" b="0" u="none" strike="noStrike">
                          <a:solidFill>
                            <a:srgbClr val="000000"/>
                          </a:solidFill>
                          <a:effectLst/>
                          <a:latin typeface="Times New Roman" panose="02020603050405020304" pitchFamily="18" charset="0"/>
                          <a:cs typeface="Times New Roman" panose="02020603050405020304" pitchFamily="18" charset="0"/>
                        </a:rPr>
                        <a:t>Author</a:t>
                      </a:r>
                      <a:endParaRPr lang="pt-PT"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US" sz="1600" b="0" u="none" strike="noStrike">
                          <a:solidFill>
                            <a:srgbClr val="000000"/>
                          </a:solidFill>
                          <a:effectLst/>
                          <a:latin typeface="Times New Roman" panose="02020603050405020304" pitchFamily="18" charset="0"/>
                          <a:cs typeface="Times New Roman" panose="02020603050405020304" pitchFamily="18" charset="0"/>
                        </a:rPr>
                        <a:t>Name of the user who wrote the comment</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4124495004"/>
                  </a:ext>
                </a:extLst>
              </a:tr>
              <a:tr h="182880">
                <a:tc>
                  <a:txBody>
                    <a:bodyPr/>
                    <a:lstStyle/>
                    <a:p>
                      <a:pPr algn="l" fontAlgn="b"/>
                      <a:r>
                        <a:rPr lang="pt-PT" sz="1600" b="0" u="none" strike="noStrike">
                          <a:solidFill>
                            <a:srgbClr val="000000"/>
                          </a:solidFill>
                          <a:effectLst/>
                          <a:latin typeface="Times New Roman" panose="02020603050405020304" pitchFamily="18" charset="0"/>
                          <a:cs typeface="Times New Roman" panose="02020603050405020304" pitchFamily="18" charset="0"/>
                        </a:rPr>
                        <a:t>Text</a:t>
                      </a:r>
                      <a:endParaRPr lang="pt-PT"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US" sz="1600" b="0" u="none" strike="noStrike">
                          <a:solidFill>
                            <a:srgbClr val="000000"/>
                          </a:solidFill>
                          <a:effectLst/>
                          <a:latin typeface="Times New Roman" panose="02020603050405020304" pitchFamily="18" charset="0"/>
                          <a:cs typeface="Times New Roman" panose="02020603050405020304" pitchFamily="18" charset="0"/>
                        </a:rPr>
                        <a:t>Original text of the comment published by the user</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67129947"/>
                  </a:ext>
                </a:extLst>
              </a:tr>
              <a:tr h="182880">
                <a:tc>
                  <a:txBody>
                    <a:bodyPr/>
                    <a:lstStyle/>
                    <a:p>
                      <a:pPr algn="l" fontAlgn="b"/>
                      <a:r>
                        <a:rPr lang="pt-PT" sz="1600" b="0" u="none" strike="noStrike">
                          <a:solidFill>
                            <a:srgbClr val="000000"/>
                          </a:solidFill>
                          <a:effectLst/>
                          <a:latin typeface="Times New Roman" panose="02020603050405020304" pitchFamily="18" charset="0"/>
                          <a:cs typeface="Times New Roman" panose="02020603050405020304" pitchFamily="18" charset="0"/>
                        </a:rPr>
                        <a:t>Date</a:t>
                      </a:r>
                      <a:endParaRPr lang="pt-PT"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US" sz="1600" b="0" u="none" strike="noStrike">
                          <a:solidFill>
                            <a:srgbClr val="000000"/>
                          </a:solidFill>
                          <a:effectLst/>
                          <a:latin typeface="Times New Roman" panose="02020603050405020304" pitchFamily="18" charset="0"/>
                          <a:cs typeface="Times New Roman" panose="02020603050405020304" pitchFamily="18" charset="0"/>
                        </a:rPr>
                        <a:t>Relative date of the comment (e.g., 'a year ago')</a:t>
                      </a:r>
                      <a:endParaRPr lang="en-US"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499955887"/>
                  </a:ext>
                </a:extLst>
              </a:tr>
              <a:tr h="182880">
                <a:tc>
                  <a:txBody>
                    <a:bodyPr/>
                    <a:lstStyle/>
                    <a:p>
                      <a:pPr algn="l" fontAlgn="b"/>
                      <a:r>
                        <a:rPr lang="pt-PT" sz="1600" b="0" u="none" strike="noStrike">
                          <a:solidFill>
                            <a:srgbClr val="000000"/>
                          </a:solidFill>
                          <a:effectLst/>
                          <a:latin typeface="Times New Roman" panose="02020603050405020304" pitchFamily="18" charset="0"/>
                          <a:cs typeface="Times New Roman" panose="02020603050405020304" pitchFamily="18" charset="0"/>
                        </a:rPr>
                        <a:t>Rating</a:t>
                      </a:r>
                      <a:endParaRPr lang="pt-PT" sz="16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US" sz="1600" b="0" u="none" strike="noStrike" dirty="0">
                          <a:solidFill>
                            <a:srgbClr val="000000"/>
                          </a:solidFill>
                          <a:effectLst/>
                          <a:latin typeface="Times New Roman" panose="02020603050405020304" pitchFamily="18" charset="0"/>
                          <a:cs typeface="Times New Roman" panose="02020603050405020304" pitchFamily="18" charset="0"/>
                        </a:rPr>
                        <a:t>Rating assigned in the comment (1 to 5 stars)</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29537703"/>
                  </a:ext>
                </a:extLst>
              </a:tr>
              <a:tr h="182880">
                <a:tc>
                  <a:txBody>
                    <a:bodyPr/>
                    <a:lstStyle/>
                    <a:p>
                      <a:pPr algn="l" fontAlgn="b"/>
                      <a:r>
                        <a:rPr lang="pt-PT" sz="1600" b="0" u="none" strike="noStrike">
                          <a:solidFill>
                            <a:srgbClr val="000000"/>
                          </a:solidFill>
                          <a:effectLst/>
                          <a:highlight>
                            <a:srgbClr val="FFFF00"/>
                          </a:highlight>
                          <a:latin typeface="Times New Roman" panose="02020603050405020304" pitchFamily="18" charset="0"/>
                          <a:cs typeface="Times New Roman" panose="02020603050405020304" pitchFamily="18" charset="0"/>
                        </a:rPr>
                        <a:t>Language</a:t>
                      </a:r>
                      <a:endParaRPr lang="pt-PT" sz="1600" b="0" i="0" u="none" strike="noStrike">
                        <a:solidFill>
                          <a:srgbClr val="000000"/>
                        </a:solidFill>
                        <a:effectLst/>
                        <a:highlight>
                          <a:srgbClr val="FFFF00"/>
                        </a:highligh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US" sz="1600" b="0" u="none" strike="noStrike">
                          <a:solidFill>
                            <a:srgbClr val="000000"/>
                          </a:solidFill>
                          <a:effectLst/>
                          <a:highlight>
                            <a:srgbClr val="FFFF00"/>
                          </a:highlight>
                          <a:latin typeface="Times New Roman" panose="02020603050405020304" pitchFamily="18" charset="0"/>
                          <a:cs typeface="Times New Roman" panose="02020603050405020304" pitchFamily="18" charset="0"/>
                        </a:rPr>
                        <a:t>Original language of the comment</a:t>
                      </a:r>
                      <a:endParaRPr lang="en-US" sz="1600" b="0" i="0" u="none" strike="noStrike">
                        <a:solidFill>
                          <a:srgbClr val="000000"/>
                        </a:solidFill>
                        <a:effectLst/>
                        <a:highlight>
                          <a:srgbClr val="FFFF00"/>
                        </a:highligh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419469126"/>
                  </a:ext>
                </a:extLst>
              </a:tr>
              <a:tr h="182880">
                <a:tc>
                  <a:txBody>
                    <a:bodyPr/>
                    <a:lstStyle/>
                    <a:p>
                      <a:pPr algn="l" fontAlgn="b"/>
                      <a:r>
                        <a:rPr lang="pt-PT" sz="1600" b="0" u="none" strike="noStrike">
                          <a:solidFill>
                            <a:srgbClr val="000000"/>
                          </a:solidFill>
                          <a:effectLst/>
                          <a:highlight>
                            <a:srgbClr val="FFFF00"/>
                          </a:highlight>
                          <a:latin typeface="Times New Roman" panose="02020603050405020304" pitchFamily="18" charset="0"/>
                          <a:cs typeface="Times New Roman" panose="02020603050405020304" pitchFamily="18" charset="0"/>
                        </a:rPr>
                        <a:t>Translated Text</a:t>
                      </a:r>
                      <a:endParaRPr lang="pt-PT" sz="1600" b="0" i="0" u="none" strike="noStrike">
                        <a:solidFill>
                          <a:srgbClr val="000000"/>
                        </a:solidFill>
                        <a:effectLst/>
                        <a:highlight>
                          <a:srgbClr val="FFFF00"/>
                        </a:highligh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US" sz="1600" b="0" u="none" strike="noStrike" dirty="0">
                          <a:solidFill>
                            <a:srgbClr val="000000"/>
                          </a:solidFill>
                          <a:effectLst/>
                          <a:highlight>
                            <a:srgbClr val="FFFF00"/>
                          </a:highlight>
                          <a:latin typeface="Times New Roman" panose="02020603050405020304" pitchFamily="18" charset="0"/>
                          <a:cs typeface="Times New Roman" panose="02020603050405020304" pitchFamily="18" charset="0"/>
                        </a:rPr>
                        <a:t>Comment translated into English (if applicable)</a:t>
                      </a:r>
                      <a:endParaRPr lang="en-US" sz="1600" b="0" i="0" u="none" strike="noStrike" dirty="0">
                        <a:solidFill>
                          <a:srgbClr val="000000"/>
                        </a:solidFill>
                        <a:effectLst/>
                        <a:highlight>
                          <a:srgbClr val="FFFF00"/>
                        </a:highligh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466616994"/>
                  </a:ext>
                </a:extLst>
              </a:tr>
              <a:tr h="182880">
                <a:tc>
                  <a:txBody>
                    <a:bodyPr/>
                    <a:lstStyle/>
                    <a:p>
                      <a:pPr algn="l" fontAlgn="b"/>
                      <a:r>
                        <a:rPr lang="pt-PT" sz="1600" b="0" u="none" strike="noStrike">
                          <a:solidFill>
                            <a:srgbClr val="000000"/>
                          </a:solidFill>
                          <a:effectLst/>
                          <a:highlight>
                            <a:srgbClr val="FFFF00"/>
                          </a:highlight>
                          <a:latin typeface="Times New Roman" panose="02020603050405020304" pitchFamily="18" charset="0"/>
                          <a:cs typeface="Times New Roman" panose="02020603050405020304" pitchFamily="18" charset="0"/>
                        </a:rPr>
                        <a:t>Normalized Text</a:t>
                      </a:r>
                      <a:endParaRPr lang="pt-PT" sz="1600" b="0" i="0" u="none" strike="noStrike">
                        <a:solidFill>
                          <a:srgbClr val="000000"/>
                        </a:solidFill>
                        <a:effectLst/>
                        <a:highlight>
                          <a:srgbClr val="FFFF00"/>
                        </a:highligh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US" sz="1600" b="0" u="none" strike="noStrike">
                          <a:solidFill>
                            <a:srgbClr val="000000"/>
                          </a:solidFill>
                          <a:effectLst/>
                          <a:highlight>
                            <a:srgbClr val="FFFF00"/>
                          </a:highlight>
                          <a:latin typeface="Times New Roman" panose="02020603050405020304" pitchFamily="18" charset="0"/>
                          <a:cs typeface="Times New Roman" panose="02020603050405020304" pitchFamily="18" charset="0"/>
                        </a:rPr>
                        <a:t>Normalized version of the comment (lowercase, no punctuation/accents)</a:t>
                      </a:r>
                      <a:endParaRPr lang="en-US" sz="1600" b="0" i="0" u="none" strike="noStrike">
                        <a:solidFill>
                          <a:srgbClr val="000000"/>
                        </a:solidFill>
                        <a:effectLst/>
                        <a:highlight>
                          <a:srgbClr val="FFFF00"/>
                        </a:highligh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85768778"/>
                  </a:ext>
                </a:extLst>
              </a:tr>
              <a:tr h="182880">
                <a:tc>
                  <a:txBody>
                    <a:bodyPr/>
                    <a:lstStyle/>
                    <a:p>
                      <a:pPr algn="l" fontAlgn="b"/>
                      <a:r>
                        <a:rPr lang="pt-PT" sz="1600" b="0" u="none" strike="noStrike">
                          <a:solidFill>
                            <a:srgbClr val="000000"/>
                          </a:solidFill>
                          <a:effectLst/>
                          <a:highlight>
                            <a:srgbClr val="FFFF00"/>
                          </a:highlight>
                          <a:latin typeface="Times New Roman" panose="02020603050405020304" pitchFamily="18" charset="0"/>
                          <a:cs typeface="Times New Roman" panose="02020603050405020304" pitchFamily="18" charset="0"/>
                        </a:rPr>
                        <a:t>Lemmatized Text</a:t>
                      </a:r>
                      <a:endParaRPr lang="pt-PT" sz="1600" b="0" i="0" u="none" strike="noStrike">
                        <a:solidFill>
                          <a:srgbClr val="000000"/>
                        </a:solidFill>
                        <a:effectLst/>
                        <a:highlight>
                          <a:srgbClr val="FFFF00"/>
                        </a:highligh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US" sz="1600" b="0" u="none" strike="noStrike">
                          <a:solidFill>
                            <a:srgbClr val="000000"/>
                          </a:solidFill>
                          <a:effectLst/>
                          <a:highlight>
                            <a:srgbClr val="FFFF00"/>
                          </a:highlight>
                          <a:latin typeface="Times New Roman" panose="02020603050405020304" pitchFamily="18" charset="0"/>
                          <a:cs typeface="Times New Roman" panose="02020603050405020304" pitchFamily="18" charset="0"/>
                        </a:rPr>
                        <a:t>Lemmatized version of the comment (base forms of words)</a:t>
                      </a:r>
                      <a:endParaRPr lang="en-US" sz="1600" b="0" i="0" u="none" strike="noStrike">
                        <a:solidFill>
                          <a:srgbClr val="000000"/>
                        </a:solidFill>
                        <a:effectLst/>
                        <a:highlight>
                          <a:srgbClr val="FFFF00"/>
                        </a:highligh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110748773"/>
                  </a:ext>
                </a:extLst>
              </a:tr>
              <a:tr h="182880">
                <a:tc>
                  <a:txBody>
                    <a:bodyPr/>
                    <a:lstStyle/>
                    <a:p>
                      <a:pPr algn="l" fontAlgn="b"/>
                      <a:r>
                        <a:rPr lang="pt-PT" sz="1600" b="0" u="none" strike="noStrike">
                          <a:solidFill>
                            <a:srgbClr val="000000"/>
                          </a:solidFill>
                          <a:effectLst/>
                          <a:highlight>
                            <a:srgbClr val="FFFF00"/>
                          </a:highlight>
                          <a:latin typeface="Times New Roman" panose="02020603050405020304" pitchFamily="18" charset="0"/>
                          <a:cs typeface="Times New Roman" panose="02020603050405020304" pitchFamily="18" charset="0"/>
                        </a:rPr>
                        <a:t>Polarity</a:t>
                      </a:r>
                      <a:endParaRPr lang="pt-PT" sz="1600" b="0" i="0" u="none" strike="noStrike">
                        <a:solidFill>
                          <a:srgbClr val="000000"/>
                        </a:solidFill>
                        <a:effectLst/>
                        <a:highlight>
                          <a:srgbClr val="FFFF00"/>
                        </a:highligh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US" sz="1600" b="0" u="none" strike="noStrike" dirty="0">
                          <a:solidFill>
                            <a:srgbClr val="000000"/>
                          </a:solidFill>
                          <a:effectLst/>
                          <a:highlight>
                            <a:srgbClr val="FFFF00"/>
                          </a:highlight>
                          <a:latin typeface="Times New Roman" panose="02020603050405020304" pitchFamily="18" charset="0"/>
                          <a:cs typeface="Times New Roman" panose="02020603050405020304" pitchFamily="18" charset="0"/>
                        </a:rPr>
                        <a:t>Sentiment polarity score of the comment (continuous value from -1 to 1)</a:t>
                      </a:r>
                      <a:endParaRPr lang="en-US" sz="1600" b="0" i="0" u="none" strike="noStrike" dirty="0">
                        <a:solidFill>
                          <a:srgbClr val="000000"/>
                        </a:solidFill>
                        <a:effectLst/>
                        <a:highlight>
                          <a:srgbClr val="FFFF00"/>
                        </a:highligh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82508207"/>
                  </a:ext>
                </a:extLst>
              </a:tr>
            </a:tbl>
          </a:graphicData>
        </a:graphic>
      </p:graphicFrame>
    </p:spTree>
    <p:extLst>
      <p:ext uri="{BB962C8B-B14F-4D97-AF65-F5344CB8AC3E}">
        <p14:creationId xmlns:p14="http://schemas.microsoft.com/office/powerpoint/2010/main" val="2161232922"/>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TotalTime>
  <Words>1127</Words>
  <Application>Microsoft Office PowerPoint</Application>
  <PresentationFormat>Ecrã Panorâmico</PresentationFormat>
  <Paragraphs>101</Paragraphs>
  <Slides>10</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10</vt:i4>
      </vt:variant>
    </vt:vector>
  </HeadingPairs>
  <TitlesOfParts>
    <vt:vector size="15" baseType="lpstr">
      <vt:lpstr>Aptos</vt:lpstr>
      <vt:lpstr>Aptos Display</vt:lpstr>
      <vt:lpstr>Arial</vt:lpstr>
      <vt:lpstr>Times New Roman</vt:lpstr>
      <vt:lpstr>Tema do Office</vt:lpstr>
      <vt:lpstr>Perceived Touristic Attractiveness in the Porto Metropolitan Area Based on Google Places Reviews:  Pre Processing and Natural Language Processing (NLP)</vt:lpstr>
      <vt:lpstr>Pre Processing - Ratings (google_places_AMP_with_coordinates.csv)</vt:lpstr>
      <vt:lpstr>Pre Processing - Ratings (google_places_AMP_with_coordinates.csv)</vt:lpstr>
      <vt:lpstr>Pre Processing - Ratings (google_places_AMP_with_coordinates.csv)</vt:lpstr>
      <vt:lpstr>Data Overview</vt:lpstr>
      <vt:lpstr>Database Structure</vt:lpstr>
      <vt:lpstr>Pre Processing - Comments (comments_google_maps_AMP.csv)</vt:lpstr>
      <vt:lpstr>NLP - Comments</vt:lpstr>
      <vt:lpstr>Data Overview</vt:lpstr>
      <vt:lpstr>Database Structure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Beatriz Santos</dc:creator>
  <cp:lastModifiedBy>Beatriz Santos</cp:lastModifiedBy>
  <cp:revision>5</cp:revision>
  <dcterms:created xsi:type="dcterms:W3CDTF">2025-05-14T10:35:29Z</dcterms:created>
  <dcterms:modified xsi:type="dcterms:W3CDTF">2025-05-28T17:54:18Z</dcterms:modified>
</cp:coreProperties>
</file>