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06" r:id="rId3"/>
    <p:sldId id="309" r:id="rId4"/>
    <p:sldId id="299" r:id="rId5"/>
    <p:sldId id="310" r:id="rId6"/>
    <p:sldId id="311" r:id="rId7"/>
    <p:sldId id="312" r:id="rId8"/>
    <p:sldId id="313" r:id="rId9"/>
    <p:sldId id="300" r:id="rId10"/>
    <p:sldId id="315" r:id="rId11"/>
    <p:sldId id="305" r:id="rId12"/>
    <p:sldId id="316" r:id="rId13"/>
    <p:sldId id="359" r:id="rId14"/>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F253-412D-4FBC-AB07-B766339D38B8}" type="datetimeFigureOut">
              <a:rPr lang="pt-PT" smtClean="0"/>
              <a:t>17/06/2025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39FD2-E068-4CF4-B879-C14EF218B347}" type="slidenum">
              <a:rPr lang="pt-PT" smtClean="0"/>
              <a:t>‹nº›</a:t>
            </a:fld>
            <a:endParaRPr lang="pt-PT"/>
          </a:p>
        </p:txBody>
      </p:sp>
    </p:spTree>
    <p:extLst>
      <p:ext uri="{BB962C8B-B14F-4D97-AF65-F5344CB8AC3E}">
        <p14:creationId xmlns:p14="http://schemas.microsoft.com/office/powerpoint/2010/main" val="10210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dirty="0"/>
          </a:p>
        </p:txBody>
      </p:sp>
      <p:sp>
        <p:nvSpPr>
          <p:cNvPr id="4" name="Marcador de Posição do Número do Diapositivo 3"/>
          <p:cNvSpPr>
            <a:spLocks noGrp="1"/>
          </p:cNvSpPr>
          <p:nvPr>
            <p:ph type="sldNum" sz="quarter" idx="5"/>
          </p:nvPr>
        </p:nvSpPr>
        <p:spPr/>
        <p:txBody>
          <a:bodyPr/>
          <a:lstStyle/>
          <a:p>
            <a:fld id="{C628E783-34FB-4D25-AAE6-0BB2D9AE8671}" type="slidenum">
              <a:rPr lang="pt-PT" smtClean="0"/>
              <a:t>7</a:t>
            </a:fld>
            <a:endParaRPr lang="pt-PT"/>
          </a:p>
        </p:txBody>
      </p:sp>
    </p:spTree>
    <p:extLst>
      <p:ext uri="{BB962C8B-B14F-4D97-AF65-F5344CB8AC3E}">
        <p14:creationId xmlns:p14="http://schemas.microsoft.com/office/powerpoint/2010/main" val="759039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17F8C-3847-FE45-7F8D-4F977AC9458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6A6036A0-8C49-BB1A-B85C-036AABEAFABD}"/>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3150B496-170F-83B0-78CE-58E2A591744F}"/>
              </a:ext>
            </a:extLst>
          </p:cNvPr>
          <p:cNvSpPr>
            <a:spLocks noGrp="1"/>
          </p:cNvSpPr>
          <p:nvPr>
            <p:ph type="body" idx="1"/>
          </p:nvPr>
        </p:nvSpPr>
        <p:spPr/>
        <p:txBody>
          <a:bodyPr/>
          <a:lstStyle/>
          <a:p>
            <a:endParaRPr lang="pt-PT" dirty="0"/>
          </a:p>
        </p:txBody>
      </p:sp>
      <p:sp>
        <p:nvSpPr>
          <p:cNvPr id="4" name="Marcador de Posição do Número do Diapositivo 3">
            <a:extLst>
              <a:ext uri="{FF2B5EF4-FFF2-40B4-BE49-F238E27FC236}">
                <a16:creationId xmlns:a16="http://schemas.microsoft.com/office/drawing/2014/main" id="{062574E4-8AF3-B453-5BCB-6228095DB22D}"/>
              </a:ext>
            </a:extLst>
          </p:cNvPr>
          <p:cNvSpPr>
            <a:spLocks noGrp="1"/>
          </p:cNvSpPr>
          <p:nvPr>
            <p:ph type="sldNum" sz="quarter" idx="5"/>
          </p:nvPr>
        </p:nvSpPr>
        <p:spPr/>
        <p:txBody>
          <a:bodyPr/>
          <a:lstStyle/>
          <a:p>
            <a:fld id="{C628E783-34FB-4D25-AAE6-0BB2D9AE8671}" type="slidenum">
              <a:rPr lang="pt-PT" smtClean="0"/>
              <a:t>8</a:t>
            </a:fld>
            <a:endParaRPr lang="pt-PT"/>
          </a:p>
        </p:txBody>
      </p:sp>
    </p:spTree>
    <p:extLst>
      <p:ext uri="{BB962C8B-B14F-4D97-AF65-F5344CB8AC3E}">
        <p14:creationId xmlns:p14="http://schemas.microsoft.com/office/powerpoint/2010/main" val="2572841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0B17C-2697-93B2-A606-93539127A962}"/>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CE3B502-9375-F63E-CB72-110BDEA4B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F52E670C-48CD-A97B-E328-C1B2B6ABE50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9E09BB05-9124-C356-6BD3-8021FFF702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BFAE4F-2A77-E90E-16B9-2EDF08A6DE3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199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E940-831A-8D8F-0821-42A650822F4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583E72-C474-D57B-796B-D551FA3E648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2857C08-D526-D4D1-F361-393568250D1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A9140A6-1D29-561B-8919-DB486138C5F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2F43B44-3502-33B2-22FB-1BAB55DE1979}"/>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5198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69AF3-2491-9931-0647-574C51242570}"/>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5613AA-5CCE-F030-212F-D9219400CCC0}"/>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535C03E-D5EB-287D-E21E-006AA3AF780D}"/>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D0CF421-9F46-B3D2-40D0-6836619C48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38C106E-456F-73E8-AC95-B2E9799FD9DA}"/>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2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351F-C08D-5029-33E9-7260763706F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B537DD-8DC5-5DF5-56C2-2AC90381079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C5CAD6-7E92-C6A9-4377-A16F7BE68B9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B22CD94-D784-3B60-A6BD-70E6DD0C66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5CEAB7C-0984-0149-71AA-2AAF3865596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9634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D61E8-56ED-DD4A-3855-E9418FD359D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B26D4C9-DA52-0F9E-CEE7-09427B998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7177C-ABB6-04EF-64D1-7E365704FA0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E5799305-038D-1C02-228E-0DBF18C0C8F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987D71-544B-36EA-226A-FF8ACA79ECFE}"/>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39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B34A8-CFAC-9E3D-4292-208D735C85B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042CC58-4496-D925-6616-5BC20CF89198}"/>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F934910-2314-D9C8-975E-789AE7A227B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0F8FFD4-AB7D-5AEA-78A0-D3F2FBDE1FE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5DA774F9-3B6F-ECB4-84FA-56602660091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170860-193D-FA5B-6128-F68AD3C28C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452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BB684-984B-013A-22B7-DADC147A82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168E82-2207-7B85-2DD0-DBC0F3059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C5D6CC1-9644-04E1-36F6-6D12125C76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7DB8E46-BE82-E163-6564-C2E88B031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8344215-6793-D594-4CD9-4FDA5781D8E8}"/>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632F557-20EE-DFAD-7A42-0D42C70AEC2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8" name="Marcador de Posição do Rodapé 7">
            <a:extLst>
              <a:ext uri="{FF2B5EF4-FFF2-40B4-BE49-F238E27FC236}">
                <a16:creationId xmlns:a16="http://schemas.microsoft.com/office/drawing/2014/main" id="{AA6FE63C-4B79-24B1-7058-1A966974BDE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DE8ABAC-D346-B159-9106-79379F0957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6347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53145-0CDF-0AA3-138C-0BC268EBC03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37F9334-4615-9619-3866-FC719D88D77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4" name="Marcador de Posição do Rodapé 3">
            <a:extLst>
              <a:ext uri="{FF2B5EF4-FFF2-40B4-BE49-F238E27FC236}">
                <a16:creationId xmlns:a16="http://schemas.microsoft.com/office/drawing/2014/main" id="{F1812815-BF1F-0FDF-C8F4-9D826E92ED7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FF737F1-80F8-3CC7-F079-CAE79D22F4FB}"/>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59782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F4D1B2B-9695-9C88-7611-20B0DEE8C61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3" name="Marcador de Posição do Rodapé 2">
            <a:extLst>
              <a:ext uri="{FF2B5EF4-FFF2-40B4-BE49-F238E27FC236}">
                <a16:creationId xmlns:a16="http://schemas.microsoft.com/office/drawing/2014/main" id="{13341019-39DE-58C7-3E92-B0BF8E94A5C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96F970C-264B-6FB5-6ABB-16757C891C2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4640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323CA-AE55-7383-1E29-FC5B071178A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8ED07B-3EA0-CC4A-A314-A61A28C69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8168945-8CE3-0ACF-EE5B-DC6ED057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E3BAF8D-0D86-0579-77EF-628BC750153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921E4D7C-E195-80F2-DD01-ACFD801C111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E150C03-75EC-7CD9-3635-A4460A89FA5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1561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5D3A2-41E3-8ACF-10D1-56FA9C0B6AE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7C0C37-5178-F9A8-CAB4-53A8F8653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88127F-5079-8379-BA14-760E93CF0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D7FE105-F4EB-D0B8-7F1E-51FEBF7EA7FB}"/>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DEDBD232-BB82-236A-9474-10FC8FF25FC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1B81D35-69D4-3DFE-632F-2F7C83C568E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4834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A986301-9B18-6D4D-32EA-50B6D7CA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D8D0F7-7C7B-442F-3BF6-604CFCDC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ACFE96F-FC77-604E-E084-773993CAB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1D23D33-2E9C-6752-70EF-7E68DF9B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A247A0F-75A7-4D41-70A9-C4525BA5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72A51-1428-4DF0-A261-9EF35F20AA15}" type="slidenum">
              <a:rPr lang="pt-PT" smtClean="0"/>
              <a:t>‹nº›</a:t>
            </a:fld>
            <a:endParaRPr lang="pt-PT"/>
          </a:p>
        </p:txBody>
      </p:sp>
    </p:spTree>
    <p:extLst>
      <p:ext uri="{BB962C8B-B14F-4D97-AF65-F5344CB8AC3E}">
        <p14:creationId xmlns:p14="http://schemas.microsoft.com/office/powerpoint/2010/main" val="40494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09E263E-FD01-B688-5419-9CFD38956607}"/>
              </a:ext>
            </a:extLst>
          </p:cNvPr>
          <p:cNvSpPr>
            <a:spLocks noGrp="1"/>
          </p:cNvSpPr>
          <p:nvPr>
            <p:ph type="subTitle" idx="1"/>
          </p:nvPr>
        </p:nvSpPr>
        <p:spPr>
          <a:xfrm>
            <a:off x="1524000" y="5035612"/>
            <a:ext cx="9144000" cy="967434"/>
          </a:xfrm>
        </p:spPr>
        <p:txBody>
          <a:bodyPr/>
          <a:lstStyle/>
          <a:p>
            <a:r>
              <a:rPr lang="pt-PT" b="1" dirty="0" err="1">
                <a:latin typeface="Times New Roman" panose="02020603050405020304" pitchFamily="18" charset="0"/>
                <a:cs typeface="Times New Roman" panose="02020603050405020304" pitchFamily="18" charset="0"/>
              </a:rPr>
              <a:t>Authors</a:t>
            </a:r>
            <a:r>
              <a:rPr lang="pt-PT" b="1" dirty="0">
                <a:latin typeface="Times New Roman" panose="02020603050405020304" pitchFamily="18" charset="0"/>
                <a:cs typeface="Times New Roman" panose="02020603050405020304" pitchFamily="18" charset="0"/>
              </a:rPr>
              <a:t>:</a:t>
            </a:r>
            <a:br>
              <a:rPr lang="pt-PT" dirty="0">
                <a:latin typeface="Times New Roman" panose="02020603050405020304" pitchFamily="18" charset="0"/>
                <a:cs typeface="Times New Roman" panose="02020603050405020304" pitchFamily="18" charset="0"/>
              </a:rPr>
            </a:br>
            <a:r>
              <a:rPr lang="pt-PT" dirty="0">
                <a:latin typeface="Times New Roman" panose="02020603050405020304" pitchFamily="18" charset="0"/>
                <a:cs typeface="Times New Roman" panose="02020603050405020304" pitchFamily="18" charset="0"/>
              </a:rPr>
              <a:t>Beatriz Santos, Bruno Rocha, Joana Guerreiro</a:t>
            </a:r>
          </a:p>
        </p:txBody>
      </p:sp>
      <p:sp>
        <p:nvSpPr>
          <p:cNvPr id="6" name="Título 5">
            <a:extLst>
              <a:ext uri="{FF2B5EF4-FFF2-40B4-BE49-F238E27FC236}">
                <a16:creationId xmlns:a16="http://schemas.microsoft.com/office/drawing/2014/main" id="{1EB48FA1-3C58-3E0A-D97C-066F10BBA673}"/>
              </a:ext>
            </a:extLst>
          </p:cNvPr>
          <p:cNvSpPr>
            <a:spLocks noGrp="1"/>
          </p:cNvSpPr>
          <p:nvPr>
            <p:ph type="ctrTitle"/>
          </p:nvPr>
        </p:nvSpPr>
        <p:spPr>
          <a:xfrm>
            <a:off x="1524000" y="955214"/>
            <a:ext cx="9144000" cy="3899021"/>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Perceived Touristic Attractiveness in the Porto Metropolitan Area Based on Google Places Reviews: </a:t>
            </a:r>
            <a:r>
              <a:rPr lang="en-US" b="1" dirty="0">
                <a:solidFill>
                  <a:srgbClr val="00B0F0"/>
                </a:solidFill>
                <a:latin typeface="Times New Roman" panose="02020603050405020304" pitchFamily="18" charset="0"/>
                <a:cs typeface="Times New Roman" panose="02020603050405020304" pitchFamily="18" charset="0"/>
              </a:rPr>
              <a:t>Exploratory Analysis</a:t>
            </a:r>
            <a:endParaRPr lang="pt-PT"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D67D3-FBE3-13C5-024E-98613EE3F8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AC8F59-56CD-DBE9-43FA-5CB3F603F879}"/>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Spatial</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55B5E0B1-E0C6-9083-A3E7-7AB02E3E1488}"/>
              </a:ext>
            </a:extLst>
          </p:cNvPr>
          <p:cNvSpPr>
            <a:spLocks noGrp="1"/>
          </p:cNvSpPr>
          <p:nvPr>
            <p:ph idx="1"/>
          </p:nvPr>
        </p:nvSpPr>
        <p:spPr>
          <a:xfrm>
            <a:off x="838200" y="1825625"/>
            <a:ext cx="10515600" cy="2053039"/>
          </a:xfrm>
        </p:spPr>
        <p:txBody>
          <a:bodyPr>
            <a:normAutofit fontScale="92500"/>
          </a:bodyPr>
          <a:lstStyle/>
          <a:p>
            <a:r>
              <a:rPr lang="en-US" dirty="0">
                <a:latin typeface="Times New Roman" panose="02020603050405020304" pitchFamily="18" charset="0"/>
                <a:cs typeface="Times New Roman" panose="02020603050405020304" pitchFamily="18" charset="0"/>
              </a:rPr>
              <a:t>Given that we had the address column, we attempted geocoding to retrieve missing coordinates. The result improved overall coverage, although some gaps remain due to addresses that could not be resolved via geocoding.</a:t>
            </a:r>
          </a:p>
          <a:p>
            <a:r>
              <a:rPr lang="en-US" dirty="0">
                <a:latin typeface="Times New Roman" panose="02020603050405020304" pitchFamily="18" charset="0"/>
                <a:cs typeface="Times New Roman" panose="02020603050405020304" pitchFamily="18" charset="0"/>
              </a:rPr>
              <a:t>The outcome was as follows:</a:t>
            </a:r>
            <a:br>
              <a:rPr lang="pt-PT" dirty="0"/>
            </a:br>
            <a:endParaRPr lang="pt-PT" dirty="0"/>
          </a:p>
          <a:p>
            <a:endParaRPr lang="pt-PT" dirty="0"/>
          </a:p>
        </p:txBody>
      </p:sp>
      <p:pic>
        <p:nvPicPr>
          <p:cNvPr id="4" name="Imagem 3">
            <a:extLst>
              <a:ext uri="{FF2B5EF4-FFF2-40B4-BE49-F238E27FC236}">
                <a16:creationId xmlns:a16="http://schemas.microsoft.com/office/drawing/2014/main" id="{034095D2-33C4-466A-785E-81631FE20CFB}"/>
              </a:ext>
            </a:extLst>
          </p:cNvPr>
          <p:cNvPicPr>
            <a:picLocks noChangeAspect="1"/>
          </p:cNvPicPr>
          <p:nvPr/>
        </p:nvPicPr>
        <p:blipFill>
          <a:blip r:embed="rId2"/>
          <a:stretch>
            <a:fillRect/>
          </a:stretch>
        </p:blipFill>
        <p:spPr>
          <a:xfrm>
            <a:off x="3678253" y="3567930"/>
            <a:ext cx="4835494" cy="2924945"/>
          </a:xfrm>
          <a:prstGeom prst="rect">
            <a:avLst/>
          </a:prstGeom>
        </p:spPr>
      </p:pic>
    </p:spTree>
    <p:extLst>
      <p:ext uri="{BB962C8B-B14F-4D97-AF65-F5344CB8AC3E}">
        <p14:creationId xmlns:p14="http://schemas.microsoft.com/office/powerpoint/2010/main" val="133138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02A8D-CC9B-12B2-2211-0C72081702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E1830B-6B2D-AB88-51E5-D7B190C3268D}"/>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Spatial</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4C841727-4DA8-8E45-C61B-C8EF388C2C99}"/>
              </a:ext>
            </a:extLst>
          </p:cNvPr>
          <p:cNvSpPr>
            <a:spLocks noGrp="1"/>
          </p:cNvSpPr>
          <p:nvPr>
            <p:ph idx="1"/>
          </p:nvPr>
        </p:nvSpPr>
        <p:spPr>
          <a:xfrm>
            <a:off x="838200" y="1825625"/>
            <a:ext cx="10515600" cy="2053039"/>
          </a:xfrm>
        </p:spPr>
        <p:txBody>
          <a:bodyPr>
            <a:normAutofit/>
          </a:bodyPr>
          <a:lstStyle/>
          <a:p>
            <a:r>
              <a:rPr lang="en-US" dirty="0">
                <a:latin typeface="Times New Roman" panose="02020603050405020304" pitchFamily="18" charset="0"/>
                <a:cs typeface="Times New Roman" panose="02020603050405020304" pitchFamily="18" charset="0"/>
              </a:rPr>
              <a:t>Nonetheless, even after geocoding some locations still lack coordinates, but this gap has been substantially reduced.</a:t>
            </a:r>
            <a:br>
              <a:rPr lang="pt-PT" dirty="0"/>
            </a:br>
            <a:endParaRPr lang="pt-PT" dirty="0"/>
          </a:p>
          <a:p>
            <a:endParaRPr lang="pt-PT" dirty="0"/>
          </a:p>
        </p:txBody>
      </p:sp>
      <p:pic>
        <p:nvPicPr>
          <p:cNvPr id="6" name="Imagem 5">
            <a:extLst>
              <a:ext uri="{FF2B5EF4-FFF2-40B4-BE49-F238E27FC236}">
                <a16:creationId xmlns:a16="http://schemas.microsoft.com/office/drawing/2014/main" id="{3F71FC44-5B84-72F9-D7EA-3BD3DDA2919F}"/>
              </a:ext>
            </a:extLst>
          </p:cNvPr>
          <p:cNvPicPr>
            <a:picLocks noChangeAspect="1"/>
          </p:cNvPicPr>
          <p:nvPr/>
        </p:nvPicPr>
        <p:blipFill>
          <a:blip r:embed="rId2"/>
          <a:stretch>
            <a:fillRect/>
          </a:stretch>
        </p:blipFill>
        <p:spPr>
          <a:xfrm>
            <a:off x="838200" y="3227457"/>
            <a:ext cx="4323735" cy="1941602"/>
          </a:xfrm>
          <a:prstGeom prst="rect">
            <a:avLst/>
          </a:prstGeom>
        </p:spPr>
      </p:pic>
      <p:pic>
        <p:nvPicPr>
          <p:cNvPr id="8" name="Imagem 7">
            <a:extLst>
              <a:ext uri="{FF2B5EF4-FFF2-40B4-BE49-F238E27FC236}">
                <a16:creationId xmlns:a16="http://schemas.microsoft.com/office/drawing/2014/main" id="{AB2934B8-B9CF-6980-AE85-61C2E104DF82}"/>
              </a:ext>
            </a:extLst>
          </p:cNvPr>
          <p:cNvPicPr>
            <a:picLocks noChangeAspect="1"/>
          </p:cNvPicPr>
          <p:nvPr/>
        </p:nvPicPr>
        <p:blipFill>
          <a:blip r:embed="rId3"/>
          <a:stretch>
            <a:fillRect/>
          </a:stretch>
        </p:blipFill>
        <p:spPr>
          <a:xfrm>
            <a:off x="5328434" y="3227456"/>
            <a:ext cx="5711105" cy="2053039"/>
          </a:xfrm>
          <a:prstGeom prst="rect">
            <a:avLst/>
          </a:prstGeom>
        </p:spPr>
      </p:pic>
    </p:spTree>
    <p:extLst>
      <p:ext uri="{BB962C8B-B14F-4D97-AF65-F5344CB8AC3E}">
        <p14:creationId xmlns:p14="http://schemas.microsoft.com/office/powerpoint/2010/main" val="3959038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5B766-6170-8B56-3DC6-BD2E346515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C8FC70-F730-32FB-378B-76B1A17A91C4}"/>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Spatial</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882D7C23-D6D3-087F-6E71-17C2FC2B8871}"/>
              </a:ext>
            </a:extLst>
          </p:cNvPr>
          <p:cNvSpPr>
            <a:spLocks noGrp="1"/>
          </p:cNvSpPr>
          <p:nvPr>
            <p:ph idx="1"/>
          </p:nvPr>
        </p:nvSpPr>
        <p:spPr>
          <a:xfrm>
            <a:off x="838200" y="1825625"/>
            <a:ext cx="6187440" cy="3828415"/>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 geographic distribution of points of interest shows a strong concentration in the urban core of the Porto Metropolitan Area, particularly along the coastal corridor encompassing Porto, Vila Nova de Gaia, and Matosinhos. Secondary clusters appear in </a:t>
            </a:r>
            <a:r>
              <a:rPr lang="en-US" dirty="0" err="1">
                <a:latin typeface="Times New Roman" panose="02020603050405020304" pitchFamily="18" charset="0"/>
                <a:cs typeface="Times New Roman" panose="02020603050405020304" pitchFamily="18" charset="0"/>
              </a:rPr>
              <a:t>Póvoa</a:t>
            </a:r>
            <a:r>
              <a:rPr lang="en-US" dirty="0">
                <a:latin typeface="Times New Roman" panose="02020603050405020304" pitchFamily="18" charset="0"/>
                <a:cs typeface="Times New Roman" panose="02020603050405020304" pitchFamily="18" charset="0"/>
              </a:rPr>
              <a:t> de Varzim and Vila do Conde, as well as more scattered groups in inland municipalities such as Penafiel and Santa Maria da Feira. Despite gaps in coordinates for some records—which may underrepresent the most central areas—it is evident that perceived attractiveness is not confined to a single hub: there are both densely reviewed historic centers and coastal tourism poles, along with occasional clusters in peripheral municipalities. This pattern suggests a complementarity between established urban areas and natural or cultural destinations in the surrounding region.</a:t>
            </a:r>
            <a:br>
              <a:rPr lang="pt-PT" dirty="0">
                <a:latin typeface="Times New Roman" panose="02020603050405020304" pitchFamily="18" charset="0"/>
                <a:cs typeface="Times New Roman" panose="02020603050405020304" pitchFamily="18" charset="0"/>
              </a:rPr>
            </a:br>
            <a:endParaRPr lang="pt-PT" dirty="0">
              <a:latin typeface="Times New Roman" panose="02020603050405020304" pitchFamily="18" charset="0"/>
              <a:cs typeface="Times New Roman" panose="02020603050405020304" pitchFamily="18" charset="0"/>
            </a:endParaRPr>
          </a:p>
          <a:p>
            <a:endParaRPr lang="pt-PT" dirty="0"/>
          </a:p>
        </p:txBody>
      </p:sp>
      <p:pic>
        <p:nvPicPr>
          <p:cNvPr id="4" name="Imagem 3">
            <a:extLst>
              <a:ext uri="{FF2B5EF4-FFF2-40B4-BE49-F238E27FC236}">
                <a16:creationId xmlns:a16="http://schemas.microsoft.com/office/drawing/2014/main" id="{AC2DB08F-514A-FA33-D826-35E757711594}"/>
              </a:ext>
            </a:extLst>
          </p:cNvPr>
          <p:cNvPicPr>
            <a:picLocks noChangeAspect="1"/>
          </p:cNvPicPr>
          <p:nvPr/>
        </p:nvPicPr>
        <p:blipFill>
          <a:blip r:embed="rId2"/>
          <a:stretch>
            <a:fillRect/>
          </a:stretch>
        </p:blipFill>
        <p:spPr>
          <a:xfrm>
            <a:off x="7265194" y="2328193"/>
            <a:ext cx="3639688" cy="2201613"/>
          </a:xfrm>
          <a:prstGeom prst="rect">
            <a:avLst/>
          </a:prstGeom>
        </p:spPr>
      </p:pic>
    </p:spTree>
    <p:extLst>
      <p:ext uri="{BB962C8B-B14F-4D97-AF65-F5344CB8AC3E}">
        <p14:creationId xmlns:p14="http://schemas.microsoft.com/office/powerpoint/2010/main" val="83881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199A5-F460-38E4-8B78-147A26725B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50B0AC-7DD3-FEDC-8A06-7887D9268861}"/>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Spatial Analysis</a:t>
            </a:r>
            <a:endParaRPr lang="pt-PT" dirty="0"/>
          </a:p>
        </p:txBody>
      </p:sp>
      <p:sp>
        <p:nvSpPr>
          <p:cNvPr id="5" name="Marcador de Posição de Conteúdo 4">
            <a:extLst>
              <a:ext uri="{FF2B5EF4-FFF2-40B4-BE49-F238E27FC236}">
                <a16:creationId xmlns:a16="http://schemas.microsoft.com/office/drawing/2014/main" id="{217E341B-166E-A77C-0214-2E5DD3AE503D}"/>
              </a:ext>
            </a:extLst>
          </p:cNvPr>
          <p:cNvSpPr>
            <a:spLocks noGrp="1"/>
          </p:cNvSpPr>
          <p:nvPr>
            <p:ph idx="1"/>
          </p:nvPr>
        </p:nvSpPr>
        <p:spPr>
          <a:xfrm>
            <a:off x="838200" y="1825624"/>
            <a:ext cx="6201697" cy="4358865"/>
          </a:xfrm>
        </p:spPr>
        <p:txBody>
          <a:bodyPr>
            <a:normAutofit fontScale="47500" lnSpcReduction="20000"/>
          </a:bodyPr>
          <a:lstStyle/>
          <a:p>
            <a:pPr marL="0" indent="0">
              <a:buNone/>
            </a:pPr>
            <a:r>
              <a:rPr lang="en-US" sz="3500" b="1" dirty="0">
                <a:latin typeface="Times New Roman" panose="02020603050405020304" pitchFamily="18" charset="0"/>
                <a:cs typeface="Times New Roman" panose="02020603050405020304" pitchFamily="18" charset="0"/>
              </a:rPr>
              <a:t>Spatial Distribution of Tourist Locations by Thematic Group</a:t>
            </a:r>
          </a:p>
          <a:p>
            <a:pPr marL="0" indent="0">
              <a:buNone/>
            </a:pPr>
            <a:endParaRPr lang="en-US" sz="3500" dirty="0">
              <a:latin typeface="Times New Roman" panose="02020603050405020304" pitchFamily="18" charset="0"/>
              <a:cs typeface="Times New Roman" panose="02020603050405020304" pitchFamily="18" charset="0"/>
            </a:endParaRPr>
          </a:p>
          <a:p>
            <a:r>
              <a:rPr lang="en-US" sz="3500" dirty="0">
                <a:latin typeface="Times New Roman" panose="02020603050405020304" pitchFamily="18" charset="0"/>
                <a:cs typeface="Times New Roman" panose="02020603050405020304" pitchFamily="18" charset="0"/>
              </a:rPr>
              <a:t>This map displays the spatial distribution of tourist-related locations in the Porto Metropolitan Area (AMP), classified by thematic group.</a:t>
            </a:r>
          </a:p>
          <a:p>
            <a:r>
              <a:rPr lang="en-US" sz="3500" dirty="0">
                <a:latin typeface="Times New Roman" panose="02020603050405020304" pitchFamily="18" charset="0"/>
                <a:cs typeface="Times New Roman" panose="02020603050405020304" pitchFamily="18" charset="0"/>
              </a:rPr>
              <a:t>Thematic categories shown:</a:t>
            </a:r>
          </a:p>
          <a:p>
            <a:pPr lvl="1"/>
            <a:r>
              <a:rPr lang="en-US" sz="3100" dirty="0">
                <a:latin typeface="Times New Roman" panose="02020603050405020304" pitchFamily="18" charset="0"/>
                <a:cs typeface="Times New Roman" panose="02020603050405020304" pitchFamily="18" charset="0"/>
              </a:rPr>
              <a:t>🟢 Accommodation: hotels, hostels, guesthouses.</a:t>
            </a:r>
          </a:p>
          <a:p>
            <a:pPr lvl="1"/>
            <a:r>
              <a:rPr lang="en-US" sz="3100" dirty="0">
                <a:latin typeface="Times New Roman" panose="02020603050405020304" pitchFamily="18" charset="0"/>
                <a:cs typeface="Times New Roman" panose="02020603050405020304" pitchFamily="18" charset="0"/>
              </a:rPr>
              <a:t>🟡 Cultural Tourism: museums, historical sites, churches.</a:t>
            </a:r>
          </a:p>
          <a:p>
            <a:pPr lvl="1"/>
            <a:r>
              <a:rPr lang="en-US" sz="3100" dirty="0">
                <a:latin typeface="Times New Roman" panose="02020603050405020304" pitchFamily="18" charset="0"/>
                <a:cs typeface="Times New Roman" panose="02020603050405020304" pitchFamily="18" charset="0"/>
              </a:rPr>
              <a:t>🔵 Natural Resources: parks, viewpoints, nature trails.</a:t>
            </a:r>
          </a:p>
          <a:p>
            <a:pPr lvl="1"/>
            <a:r>
              <a:rPr lang="en-US" sz="3100" dirty="0">
                <a:latin typeface="Times New Roman" panose="02020603050405020304" pitchFamily="18" charset="0"/>
                <a:cs typeface="Times New Roman" panose="02020603050405020304" pitchFamily="18" charset="0"/>
              </a:rPr>
              <a:t>⚪ Services: cafés, restaurants, bars.</a:t>
            </a:r>
          </a:p>
          <a:p>
            <a:r>
              <a:rPr lang="en-US" sz="3500" dirty="0">
                <a:latin typeface="Times New Roman" panose="02020603050405020304" pitchFamily="18" charset="0"/>
                <a:cs typeface="Times New Roman" panose="02020603050405020304" pitchFamily="18" charset="0"/>
              </a:rPr>
              <a:t>A higher concentration of diverse locations is observed in urban centers such as Porto, Vila Nova de Gaia, and Matosinhos.</a:t>
            </a:r>
          </a:p>
          <a:p>
            <a:r>
              <a:rPr lang="en-US" sz="3500" dirty="0">
                <a:latin typeface="Times New Roman" panose="02020603050405020304" pitchFamily="18" charset="0"/>
                <a:cs typeface="Times New Roman" panose="02020603050405020304" pitchFamily="18" charset="0"/>
              </a:rPr>
              <a:t>In more peripheral municipalities, natural and cultural points of interest tend to dominate the landscape.</a:t>
            </a:r>
          </a:p>
          <a:p>
            <a:r>
              <a:rPr lang="en-US" sz="3500" dirty="0">
                <a:latin typeface="Times New Roman" panose="02020603050405020304" pitchFamily="18" charset="0"/>
                <a:cs typeface="Times New Roman" panose="02020603050405020304" pitchFamily="18" charset="0"/>
              </a:rPr>
              <a:t>This spatial breakdown confirms the territorial reach and thematic diversity of the data, serving as a baseline for further spatial or cluster-based analysis.</a:t>
            </a:r>
          </a:p>
        </p:txBody>
      </p:sp>
      <p:pic>
        <p:nvPicPr>
          <p:cNvPr id="6" name="Imagem 5">
            <a:extLst>
              <a:ext uri="{FF2B5EF4-FFF2-40B4-BE49-F238E27FC236}">
                <a16:creationId xmlns:a16="http://schemas.microsoft.com/office/drawing/2014/main" id="{D0F3868B-E482-8ED1-9BC0-A977878855AC}"/>
              </a:ext>
            </a:extLst>
          </p:cNvPr>
          <p:cNvPicPr>
            <a:picLocks noChangeAspect="1"/>
          </p:cNvPicPr>
          <p:nvPr/>
        </p:nvPicPr>
        <p:blipFill>
          <a:blip r:embed="rId2"/>
          <a:stretch>
            <a:fillRect/>
          </a:stretch>
        </p:blipFill>
        <p:spPr>
          <a:xfrm>
            <a:off x="7093475" y="893404"/>
            <a:ext cx="4260325" cy="5599471"/>
          </a:xfrm>
          <a:prstGeom prst="rect">
            <a:avLst/>
          </a:prstGeom>
        </p:spPr>
      </p:pic>
    </p:spTree>
    <p:extLst>
      <p:ext uri="{BB962C8B-B14F-4D97-AF65-F5344CB8AC3E}">
        <p14:creationId xmlns:p14="http://schemas.microsoft.com/office/powerpoint/2010/main" val="3221252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BD27B-C98B-3F97-4C50-BF041CACB8B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7D7B91-BDC2-738E-5962-4555E47E05BE}"/>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2989D428-B6AF-4AF0-761F-456A02182A07}"/>
              </a:ext>
            </a:extLst>
          </p:cNvPr>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Number of tourist locations: </a:t>
            </a:r>
            <a:r>
              <a:rPr lang="en-US" dirty="0">
                <a:latin typeface="Times New Roman" panose="02020603050405020304" pitchFamily="18" charset="0"/>
                <a:cs typeface="Times New Roman" panose="02020603050405020304" pitchFamily="18" charset="0"/>
              </a:rPr>
              <a:t>3498</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Total number of comments collected: </a:t>
            </a:r>
            <a:r>
              <a:rPr lang="en-US" dirty="0">
                <a:latin typeface="Times New Roman" panose="02020603050405020304" pitchFamily="18" charset="0"/>
                <a:cs typeface="Times New Roman" panose="02020603050405020304" pitchFamily="18" charset="0"/>
              </a:rPr>
              <a:t>9063</a:t>
            </a:r>
            <a:endParaRPr lang="pt-PT"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8EFEDB6B-73DA-C5BB-D4F8-76DF48F80D26}"/>
              </a:ext>
            </a:extLst>
          </p:cNvPr>
          <p:cNvPicPr>
            <a:picLocks noChangeAspect="1"/>
          </p:cNvPicPr>
          <p:nvPr/>
        </p:nvPicPr>
        <p:blipFill>
          <a:blip r:embed="rId2"/>
          <a:srcRect l="4606" t="6855"/>
          <a:stretch/>
        </p:blipFill>
        <p:spPr>
          <a:xfrm>
            <a:off x="6512560" y="1814849"/>
            <a:ext cx="4464436" cy="1364615"/>
          </a:xfrm>
          <a:prstGeom prst="rect">
            <a:avLst/>
          </a:prstGeom>
        </p:spPr>
      </p:pic>
      <p:pic>
        <p:nvPicPr>
          <p:cNvPr id="6" name="Imagem 5">
            <a:extLst>
              <a:ext uri="{FF2B5EF4-FFF2-40B4-BE49-F238E27FC236}">
                <a16:creationId xmlns:a16="http://schemas.microsoft.com/office/drawing/2014/main" id="{C19C63D0-2AD1-18A8-1304-6D1AB70D7DF5}"/>
              </a:ext>
            </a:extLst>
          </p:cNvPr>
          <p:cNvPicPr>
            <a:picLocks noChangeAspect="1"/>
          </p:cNvPicPr>
          <p:nvPr/>
        </p:nvPicPr>
        <p:blipFill>
          <a:blip r:embed="rId3"/>
          <a:stretch>
            <a:fillRect/>
          </a:stretch>
        </p:blipFill>
        <p:spPr>
          <a:xfrm>
            <a:off x="6512560" y="4563784"/>
            <a:ext cx="4528040" cy="1364615"/>
          </a:xfrm>
          <a:prstGeom prst="rect">
            <a:avLst/>
          </a:prstGeom>
        </p:spPr>
      </p:pic>
    </p:spTree>
    <p:extLst>
      <p:ext uri="{BB962C8B-B14F-4D97-AF65-F5344CB8AC3E}">
        <p14:creationId xmlns:p14="http://schemas.microsoft.com/office/powerpoint/2010/main" val="2979920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DF2EA-DBDD-D0B8-3FBB-5C2C0EB8096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08234DD-40B5-E12F-B8C7-096BA6056218}"/>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53305103-4217-D0FE-FC50-C5BCC8B98D1F}"/>
              </a:ext>
            </a:extLst>
          </p:cNvPr>
          <p:cNvSpPr>
            <a:spLocks noGrp="1"/>
          </p:cNvSpPr>
          <p:nvPr>
            <p:ph idx="1"/>
          </p:nvPr>
        </p:nvSpPr>
        <p:spPr>
          <a:xfrm>
            <a:off x="838200" y="1825625"/>
            <a:ext cx="4556760" cy="4351338"/>
          </a:xfrm>
        </p:spPr>
        <p:txBody>
          <a:bodyPr>
            <a:normAutofit fontScale="62500" lnSpcReduction="20000"/>
          </a:bodyPr>
          <a:lstStyle/>
          <a:p>
            <a:pPr marL="0" indent="0">
              <a:buNone/>
            </a:pPr>
            <a:r>
              <a:rPr lang="en-US" b="1" dirty="0">
                <a:latin typeface="Times New Roman" panose="02020603050405020304" pitchFamily="18" charset="0"/>
                <a:cs typeface="Times New Roman" panose="02020603050405020304" pitchFamily="18" charset="0"/>
              </a:rPr>
              <a:t>Locations by Municipality: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distribution of tourist sites across the Porto Metropolitan Area shows a notably higher concentration in the larger urban </a:t>
            </a:r>
            <a:r>
              <a:rPr lang="en-US" dirty="0" err="1">
                <a:latin typeface="Times New Roman" panose="02020603050405020304" pitchFamily="18" charset="0"/>
                <a:cs typeface="Times New Roman" panose="02020603050405020304" pitchFamily="18" charset="0"/>
              </a:rPr>
              <a:t>centres</a:t>
            </a:r>
            <a:r>
              <a:rPr lang="en-US" dirty="0">
                <a:latin typeface="Times New Roman" panose="02020603050405020304" pitchFamily="18" charset="0"/>
                <a:cs typeface="Times New Roman" panose="02020603050405020304" pitchFamily="18" charset="0"/>
              </a:rPr>
              <a:t>—Porto (269 sites) and Vila Nova de Gaia (267)—followed by </a:t>
            </a:r>
            <a:r>
              <a:rPr lang="en-US" dirty="0" err="1">
                <a:latin typeface="Times New Roman" panose="02020603050405020304" pitchFamily="18" charset="0"/>
                <a:cs typeface="Times New Roman" panose="02020603050405020304" pitchFamily="18" charset="0"/>
              </a:rPr>
              <a:t>Póvoa</a:t>
            </a:r>
            <a:r>
              <a:rPr lang="en-US" dirty="0">
                <a:latin typeface="Times New Roman" panose="02020603050405020304" pitchFamily="18" charset="0"/>
                <a:cs typeface="Times New Roman" panose="02020603050405020304" pitchFamily="18" charset="0"/>
              </a:rPr>
              <a:t> de Varzim (260), Gondomar (252) and </a:t>
            </a:r>
            <a:r>
              <a:rPr lang="en-US" dirty="0" err="1">
                <a:latin typeface="Times New Roman" panose="02020603050405020304" pitchFamily="18" charset="0"/>
                <a:cs typeface="Times New Roman" panose="02020603050405020304" pitchFamily="18" charset="0"/>
              </a:rPr>
              <a:t>Espinho</a:t>
            </a:r>
            <a:r>
              <a:rPr lang="en-US" dirty="0">
                <a:latin typeface="Times New Roman" panose="02020603050405020304" pitchFamily="18" charset="0"/>
                <a:cs typeface="Times New Roman" panose="02020603050405020304" pitchFamily="18" charset="0"/>
              </a:rPr>
              <a:t> (231). This pattern reflects not only population density and economic dynamism but also the digital visibility of these attractions on review platforms. Nonetheless, the gap between the municipality with the most sites (Porto) and the one with the fewest (Penafiel, with 147) remains relatively moderate, indicating a balanced territorial coverage well-suited for comparative analysis of perceived tourist attractiveness.</a:t>
            </a:r>
            <a:endParaRPr lang="pt-PT"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684D2CF5-53F0-F34C-6D46-D77BF52C081B}"/>
              </a:ext>
            </a:extLst>
          </p:cNvPr>
          <p:cNvPicPr>
            <a:picLocks noChangeAspect="1"/>
          </p:cNvPicPr>
          <p:nvPr/>
        </p:nvPicPr>
        <p:blipFill>
          <a:blip r:embed="rId2"/>
          <a:stretch>
            <a:fillRect/>
          </a:stretch>
        </p:blipFill>
        <p:spPr>
          <a:xfrm>
            <a:off x="5394960" y="2194560"/>
            <a:ext cx="5581883" cy="3329940"/>
          </a:xfrm>
          <a:prstGeom prst="rect">
            <a:avLst/>
          </a:prstGeom>
        </p:spPr>
      </p:pic>
    </p:spTree>
    <p:extLst>
      <p:ext uri="{BB962C8B-B14F-4D97-AF65-F5344CB8AC3E}">
        <p14:creationId xmlns:p14="http://schemas.microsoft.com/office/powerpoint/2010/main" val="3298593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0212-8EA1-4B1F-C266-9DD2309E091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C16271D-0DE2-82D0-D071-7EC31ACBE88C}"/>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EC70EAE1-CF03-02E1-9D41-70DC2C165DB1}"/>
              </a:ext>
            </a:extLst>
          </p:cNvPr>
          <p:cNvSpPr>
            <a:spLocks noGrp="1"/>
          </p:cNvSpPr>
          <p:nvPr>
            <p:ph idx="1"/>
          </p:nvPr>
        </p:nvSpPr>
        <p:spPr>
          <a:xfrm>
            <a:off x="838200" y="1825625"/>
            <a:ext cx="6223000" cy="435133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Descriptive Statistics for “Rating”: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Ratings exhibit a strongly positive overall perception of the assessed sites, with a mean of 4.46 on a 1–5 scale. The median is 4.5, and 75% of locations have ratings of 4.3 or higher, indicating a pronounced skew toward favorable evaluations. Nonetheless, there is some variability (standard deviation = 0.40), and the minimum value of 1.0 confirms the presence of a small number of negative experiences.</a:t>
            </a:r>
            <a:endParaRPr lang="pt-PT" dirty="0">
              <a:latin typeface="Times New Roman" panose="02020603050405020304" pitchFamily="18" charset="0"/>
              <a:cs typeface="Times New Roman" panose="02020603050405020304" pitchFamily="18" charset="0"/>
            </a:endParaRPr>
          </a:p>
          <a:p>
            <a:endParaRPr lang="pt-PT" dirty="0"/>
          </a:p>
        </p:txBody>
      </p:sp>
      <p:pic>
        <p:nvPicPr>
          <p:cNvPr id="6" name="Imagem 5">
            <a:extLst>
              <a:ext uri="{FF2B5EF4-FFF2-40B4-BE49-F238E27FC236}">
                <a16:creationId xmlns:a16="http://schemas.microsoft.com/office/drawing/2014/main" id="{06F0AAA2-52BB-28AA-3966-65E051E2E25D}"/>
              </a:ext>
            </a:extLst>
          </p:cNvPr>
          <p:cNvPicPr>
            <a:picLocks noChangeAspect="1"/>
          </p:cNvPicPr>
          <p:nvPr/>
        </p:nvPicPr>
        <p:blipFill>
          <a:blip r:embed="rId2"/>
          <a:stretch>
            <a:fillRect/>
          </a:stretch>
        </p:blipFill>
        <p:spPr>
          <a:xfrm>
            <a:off x="7061200" y="2554129"/>
            <a:ext cx="4353864" cy="2894330"/>
          </a:xfrm>
          <a:prstGeom prst="rect">
            <a:avLst/>
          </a:prstGeom>
        </p:spPr>
      </p:pic>
    </p:spTree>
    <p:extLst>
      <p:ext uri="{BB962C8B-B14F-4D97-AF65-F5344CB8AC3E}">
        <p14:creationId xmlns:p14="http://schemas.microsoft.com/office/powerpoint/2010/main" val="288647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39927-A800-C179-4198-562D8BA7AD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8EF325-BA48-48AA-D6D9-F3706A97B51E}"/>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94D0A62F-8A3F-86AA-D36E-CA81E9033F3D}"/>
              </a:ext>
            </a:extLst>
          </p:cNvPr>
          <p:cNvSpPr>
            <a:spLocks noGrp="1"/>
          </p:cNvSpPr>
          <p:nvPr>
            <p:ph idx="1"/>
          </p:nvPr>
        </p:nvSpPr>
        <p:spPr>
          <a:xfrm>
            <a:off x="838200" y="1825625"/>
            <a:ext cx="6151880" cy="4351338"/>
          </a:xfrm>
        </p:spPr>
        <p:txBody>
          <a:bodyPr>
            <a:normAutofit fontScale="77500" lnSpcReduction="20000"/>
          </a:bodyPr>
          <a:lstStyle/>
          <a:p>
            <a:pPr marL="0" indent="0">
              <a:buNone/>
            </a:pPr>
            <a:r>
              <a:rPr lang="en-US" b="1" dirty="0">
                <a:latin typeface="Times New Roman" panose="02020603050405020304" pitchFamily="18" charset="0"/>
                <a:cs typeface="Times New Roman" panose="02020603050405020304" pitchFamily="18" charset="0"/>
              </a:rPr>
              <a:t>Descriptive Statistics for “</a:t>
            </a:r>
            <a:r>
              <a:rPr lang="en-US" b="1" dirty="0" err="1">
                <a:latin typeface="Times New Roman" panose="02020603050405020304" pitchFamily="18" charset="0"/>
                <a:cs typeface="Times New Roman" panose="02020603050405020304" pitchFamily="18" charset="0"/>
              </a:rPr>
              <a:t>Total_Reviews</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Total_Reviews</a:t>
            </a:r>
            <a:r>
              <a:rPr lang="en-US" dirty="0">
                <a:latin typeface="Times New Roman" panose="02020603050405020304" pitchFamily="18" charset="0"/>
                <a:cs typeface="Times New Roman" panose="02020603050405020304" pitchFamily="18" charset="0"/>
              </a:rPr>
              <a:t> variable is highly skewed: among 3,498 sites, the median is 0 (half of all POIs have received no reviews, and this remains true up to the 75th percentile), whereas the mean (≈166) and standard deviation (≈1,780) are driven upward by a handful of extremely popular locations. Indeed, the maximum value of 86,331 reviews underlines a long right tail, where few sites concentrate the vast majority of feedback. Consequently, when constructing the Popularity sub‐index, it is advisable to apply an appropriate transformation (e.g., logarithm) or robust normalization technique to mitigate the influence of these outliers and enable fairer comparisons across all locations.</a:t>
            </a:r>
            <a:endParaRPr lang="pt-PT"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69F83FAA-73AD-D3C8-13F1-88016B6E1E7F}"/>
              </a:ext>
            </a:extLst>
          </p:cNvPr>
          <p:cNvPicPr>
            <a:picLocks noChangeAspect="1"/>
          </p:cNvPicPr>
          <p:nvPr/>
        </p:nvPicPr>
        <p:blipFill>
          <a:blip r:embed="rId2"/>
          <a:stretch>
            <a:fillRect/>
          </a:stretch>
        </p:blipFill>
        <p:spPr>
          <a:xfrm>
            <a:off x="6990080" y="2664549"/>
            <a:ext cx="4021660" cy="2673490"/>
          </a:xfrm>
          <a:prstGeom prst="rect">
            <a:avLst/>
          </a:prstGeom>
        </p:spPr>
      </p:pic>
    </p:spTree>
    <p:extLst>
      <p:ext uri="{BB962C8B-B14F-4D97-AF65-F5344CB8AC3E}">
        <p14:creationId xmlns:p14="http://schemas.microsoft.com/office/powerpoint/2010/main" val="340650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54BEA-1CB7-6A11-E35D-E7EAF4BE29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4136AA-3D13-1C86-1597-CE141F1A9EA1}"/>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BBCEF3AA-F959-9802-7841-E452047E5DCC}"/>
              </a:ext>
            </a:extLst>
          </p:cNvPr>
          <p:cNvSpPr>
            <a:spLocks noGrp="1"/>
          </p:cNvSpPr>
          <p:nvPr>
            <p:ph idx="1"/>
          </p:nvPr>
        </p:nvSpPr>
        <p:spPr>
          <a:xfrm>
            <a:off x="838200" y="1825625"/>
            <a:ext cx="6486832" cy="4378530"/>
          </a:xfrm>
        </p:spPr>
        <p:txBody>
          <a:bodyPr>
            <a:normAutofit fontScale="92500" lnSpcReduction="10000"/>
          </a:bodyPr>
          <a:lstStyle/>
          <a:p>
            <a:pPr marL="0" indent="0">
              <a:buNone/>
            </a:pPr>
            <a:r>
              <a:rPr lang="en-US" sz="2000" b="1" dirty="0">
                <a:latin typeface="Times New Roman" panose="02020603050405020304" pitchFamily="18" charset="0"/>
                <a:cs typeface="Times New Roman" panose="02020603050405020304" pitchFamily="18" charset="0"/>
              </a:rPr>
              <a:t>Language Distribution in Comments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analysis of comment languages (9,000 total) shows a strong dominance of English (≈7,332 entries), followed by Portuguese (≈1,298). The remaining languages form a “long tail”: Dutch (68), French (53), Afrikaans (40), Romanian (39), Spanish (35) and Indonesian (33) together account for only a few hundred comments, while German, Somali, Catalan, Italian and others appear even less frequently (5–20 occurrences). Dozens of additional languages (e.g., Vietnamese, Czech, Polish, Galician, Latvian) are represented sporadically, and five comments could not be identified. This pattern justifies our choice to auto-translate all comments into English and apply sentiment tools optimized for that language, while highlighting the need for broader multilingual approaches in future work to fully capture the corpus’s linguistic diversity.</a:t>
            </a:r>
            <a:endParaRPr lang="pt-PT" sz="32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C031087A-AB0B-591D-F08C-3C35DD84DEA2}"/>
              </a:ext>
            </a:extLst>
          </p:cNvPr>
          <p:cNvPicPr>
            <a:picLocks noChangeAspect="1"/>
          </p:cNvPicPr>
          <p:nvPr/>
        </p:nvPicPr>
        <p:blipFill>
          <a:blip r:embed="rId2"/>
          <a:stretch>
            <a:fillRect/>
          </a:stretch>
        </p:blipFill>
        <p:spPr>
          <a:xfrm>
            <a:off x="7325032" y="2773918"/>
            <a:ext cx="4160409" cy="2481943"/>
          </a:xfrm>
          <a:prstGeom prst="rect">
            <a:avLst/>
          </a:prstGeom>
        </p:spPr>
      </p:pic>
    </p:spTree>
    <p:extLst>
      <p:ext uri="{BB962C8B-B14F-4D97-AF65-F5344CB8AC3E}">
        <p14:creationId xmlns:p14="http://schemas.microsoft.com/office/powerpoint/2010/main" val="180393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50FB9-5BE9-C497-D1C4-CF0851B640F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FC0F4C-B0DC-EDF0-715D-F3FEC3077D20}"/>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C5E3070E-E150-B4AB-59AD-625E6CE58A2F}"/>
              </a:ext>
            </a:extLst>
          </p:cNvPr>
          <p:cNvSpPr>
            <a:spLocks noGrp="1"/>
          </p:cNvSpPr>
          <p:nvPr>
            <p:ph idx="1"/>
          </p:nvPr>
        </p:nvSpPr>
        <p:spPr>
          <a:xfrm>
            <a:off x="838200" y="1825625"/>
            <a:ext cx="6486832" cy="4378530"/>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Rating Distribution by Category</a:t>
            </a:r>
          </a:p>
          <a:p>
            <a:pPr marL="0" indent="0">
              <a:buNone/>
            </a:pP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category-wise rating distributions exhibit distinct patterns in both central tendency and variability. “</a:t>
            </a:r>
            <a:r>
              <a:rPr lang="en-US" sz="1800" dirty="0" err="1">
                <a:latin typeface="Times New Roman" panose="02020603050405020304" pitchFamily="18" charset="0"/>
                <a:cs typeface="Times New Roman" panose="02020603050405020304" pitchFamily="18" charset="0"/>
              </a:rPr>
              <a:t>Natural_feature</a:t>
            </a:r>
            <a:r>
              <a:rPr lang="en-US" sz="1800" dirty="0">
                <a:latin typeface="Times New Roman" panose="02020603050405020304" pitchFamily="18" charset="0"/>
                <a:cs typeface="Times New Roman" panose="02020603050405020304" pitchFamily="18" charset="0"/>
              </a:rPr>
              <a:t>,” “viewpoint,” and “church” show medians around 4.8–5.0★ with narrow interquartile ranges, indicating uniformly high and consistent ratings. In contrast, “hotel,” “bar,” and “park” have lower medians (approximately 4.2–4.4★) and wider boxes, reflecting more diverse visitor experiences; these categories also include a noticeable number of low-end outliers (1.0–2.0★). “Cafe” and “</a:t>
            </a:r>
            <a:r>
              <a:rPr lang="en-US" sz="1800" dirty="0" err="1">
                <a:latin typeface="Times New Roman" panose="02020603050405020304" pitchFamily="18" charset="0"/>
                <a:cs typeface="Times New Roman" panose="02020603050405020304" pitchFamily="18" charset="0"/>
              </a:rPr>
              <a:t>tourist_attraction</a:t>
            </a:r>
            <a:r>
              <a:rPr lang="en-US" sz="1800" dirty="0">
                <a:latin typeface="Times New Roman" panose="02020603050405020304" pitchFamily="18" charset="0"/>
                <a:cs typeface="Times New Roman" panose="02020603050405020304" pitchFamily="18" charset="0"/>
              </a:rPr>
              <a:t>” share similar medians (≈4.4–4.5★) with moderate spread, while “restaurant” and “museum” occupy intermediate positions, featuring medians near 4.5★ and relatively compact distributions. Overall, natural sites and viewpoints enjoy the strongest consensus of positive ratings, whereas accommodations, bars, and parks display more polarized feedback.</a:t>
            </a:r>
            <a:endParaRPr lang="pt-PT" sz="4400" dirty="0">
              <a:latin typeface="Times New Roman" panose="02020603050405020304" pitchFamily="18" charset="0"/>
              <a:cs typeface="Times New Roman" panose="02020603050405020304" pitchFamily="18" charset="0"/>
            </a:endParaRPr>
          </a:p>
        </p:txBody>
      </p:sp>
      <p:pic>
        <p:nvPicPr>
          <p:cNvPr id="7" name="Imagem 6">
            <a:extLst>
              <a:ext uri="{FF2B5EF4-FFF2-40B4-BE49-F238E27FC236}">
                <a16:creationId xmlns:a16="http://schemas.microsoft.com/office/drawing/2014/main" id="{EB76B878-D84B-A72B-B4BF-D7A493639E3D}"/>
              </a:ext>
            </a:extLst>
          </p:cNvPr>
          <p:cNvPicPr>
            <a:picLocks noChangeAspect="1"/>
          </p:cNvPicPr>
          <p:nvPr/>
        </p:nvPicPr>
        <p:blipFill>
          <a:blip r:embed="rId3"/>
          <a:stretch>
            <a:fillRect/>
          </a:stretch>
        </p:blipFill>
        <p:spPr>
          <a:xfrm>
            <a:off x="7325032" y="2816317"/>
            <a:ext cx="4018264" cy="2397145"/>
          </a:xfrm>
          <a:prstGeom prst="rect">
            <a:avLst/>
          </a:prstGeom>
        </p:spPr>
      </p:pic>
    </p:spTree>
    <p:extLst>
      <p:ext uri="{BB962C8B-B14F-4D97-AF65-F5344CB8AC3E}">
        <p14:creationId xmlns:p14="http://schemas.microsoft.com/office/powerpoint/2010/main" val="246131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DF639-7022-6AE9-37CE-841D34CB43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1CF0ECD-3B3D-4CB7-9877-123E54B4E994}"/>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Descriptive</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5BC4621F-F182-0180-0E71-7187E25310F3}"/>
              </a:ext>
            </a:extLst>
          </p:cNvPr>
          <p:cNvSpPr>
            <a:spLocks noGrp="1"/>
          </p:cNvSpPr>
          <p:nvPr>
            <p:ph idx="1"/>
          </p:nvPr>
        </p:nvSpPr>
        <p:spPr>
          <a:xfrm>
            <a:off x="838200" y="1825625"/>
            <a:ext cx="6486832" cy="437853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Monthly Trend of Average Polarity</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monthly average polarity trend chart displays several notable peaks and troughs—most prominently a sharp rise between 2017 and 2018—which may reflect specific events (such as attraction renovations, promotional campaigns, or seasonal factors). From 2019 through mid-2024, polarity stabilizes around 0.33–0.36, with a modest uptick toward the end of 2024 and early 2025, indicating a slight increase in positivity in the most recent comments. Although based on up to five reviews per location and relative-date conversions, this longitudinal pattern underscores a generally consistent positive perception over time, warranting future validation with more comprehensive historical data.</a:t>
            </a:r>
            <a:endParaRPr lang="pt-PT" sz="72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C40574DB-4DB5-C5EE-D655-B442F545E8F2}"/>
              </a:ext>
            </a:extLst>
          </p:cNvPr>
          <p:cNvPicPr>
            <a:picLocks noChangeAspect="1"/>
          </p:cNvPicPr>
          <p:nvPr/>
        </p:nvPicPr>
        <p:blipFill>
          <a:blip r:embed="rId3"/>
          <a:stretch>
            <a:fillRect/>
          </a:stretch>
        </p:blipFill>
        <p:spPr>
          <a:xfrm>
            <a:off x="7325032" y="3076570"/>
            <a:ext cx="3791578" cy="1876640"/>
          </a:xfrm>
          <a:prstGeom prst="rect">
            <a:avLst/>
          </a:prstGeom>
        </p:spPr>
      </p:pic>
    </p:spTree>
    <p:extLst>
      <p:ext uri="{BB962C8B-B14F-4D97-AF65-F5344CB8AC3E}">
        <p14:creationId xmlns:p14="http://schemas.microsoft.com/office/powerpoint/2010/main" val="222364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F853C-C955-C0FE-6DF6-DC1713CE8E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F06F0F-C6BE-35A1-B5A9-0F26CEC47BBE}"/>
              </a:ext>
            </a:extLst>
          </p:cNvPr>
          <p:cNvSpPr>
            <a:spLocks noGrp="1"/>
          </p:cNvSpPr>
          <p:nvPr>
            <p:ph type="title"/>
          </p:nvPr>
        </p:nvSpPr>
        <p:spPr/>
        <p:txBody>
          <a:bodyPr/>
          <a:lstStyle/>
          <a:p>
            <a:r>
              <a:rPr lang="pt-PT" b="1" dirty="0" err="1">
                <a:solidFill>
                  <a:srgbClr val="0070C0"/>
                </a:solidFill>
                <a:latin typeface="Times New Roman" panose="02020603050405020304" pitchFamily="18" charset="0"/>
                <a:cs typeface="Times New Roman" panose="02020603050405020304" pitchFamily="18" charset="0"/>
              </a:rPr>
              <a:t>Spatial</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Exploratory</a:t>
            </a:r>
            <a:r>
              <a:rPr lang="pt-PT" b="1" dirty="0">
                <a:solidFill>
                  <a:srgbClr val="0070C0"/>
                </a:solidFill>
                <a:latin typeface="Times New Roman" panose="02020603050405020304" pitchFamily="18" charset="0"/>
                <a:cs typeface="Times New Roman" panose="02020603050405020304" pitchFamily="18" charset="0"/>
              </a:rPr>
              <a:t> </a:t>
            </a:r>
            <a:r>
              <a:rPr lang="pt-PT" b="1" dirty="0" err="1">
                <a:solidFill>
                  <a:srgbClr val="0070C0"/>
                </a:solidFill>
                <a:latin typeface="Times New Roman" panose="02020603050405020304" pitchFamily="18" charset="0"/>
                <a:cs typeface="Times New Roman" panose="02020603050405020304" pitchFamily="18" charset="0"/>
              </a:rPr>
              <a:t>Analysis</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47F53D23-468C-ADFE-D7D6-64D4D3A15FF5}"/>
              </a:ext>
            </a:extLst>
          </p:cNvPr>
          <p:cNvSpPr>
            <a:spLocks noGrp="1"/>
          </p:cNvSpPr>
          <p:nvPr>
            <p:ph idx="1"/>
          </p:nvPr>
        </p:nvSpPr>
        <p:spPr>
          <a:xfrm>
            <a:off x="838200" y="1825625"/>
            <a:ext cx="52578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Based on the CSV data:</a:t>
            </a:r>
            <a:endParaRPr lang="pt-PT" sz="2400" dirty="0">
              <a:latin typeface="Times New Roman" panose="02020603050405020304" pitchFamily="18" charset="0"/>
              <a:cs typeface="Times New Roman" panose="02020603050405020304" pitchFamily="18" charset="0"/>
            </a:endParaRPr>
          </a:p>
        </p:txBody>
      </p:sp>
      <p:pic>
        <p:nvPicPr>
          <p:cNvPr id="4" name="Imagem 3">
            <a:extLst>
              <a:ext uri="{FF2B5EF4-FFF2-40B4-BE49-F238E27FC236}">
                <a16:creationId xmlns:a16="http://schemas.microsoft.com/office/drawing/2014/main" id="{791AC047-A908-E184-E9F2-A8E70F90EF83}"/>
              </a:ext>
            </a:extLst>
          </p:cNvPr>
          <p:cNvPicPr>
            <a:picLocks noChangeAspect="1"/>
          </p:cNvPicPr>
          <p:nvPr/>
        </p:nvPicPr>
        <p:blipFill>
          <a:blip r:embed="rId2"/>
          <a:stretch>
            <a:fillRect/>
          </a:stretch>
        </p:blipFill>
        <p:spPr>
          <a:xfrm>
            <a:off x="838201" y="2598723"/>
            <a:ext cx="4296568" cy="2562558"/>
          </a:xfrm>
          <a:prstGeom prst="rect">
            <a:avLst/>
          </a:prstGeom>
        </p:spPr>
      </p:pic>
      <p:sp>
        <p:nvSpPr>
          <p:cNvPr id="6" name="Marcador de Posição de Conteúdo 8">
            <a:extLst>
              <a:ext uri="{FF2B5EF4-FFF2-40B4-BE49-F238E27FC236}">
                <a16:creationId xmlns:a16="http://schemas.microsoft.com/office/drawing/2014/main" id="{E506206C-FA6A-447D-3C85-C01F4FB4F7FC}"/>
              </a:ext>
            </a:extLst>
          </p:cNvPr>
          <p:cNvSpPr txBox="1">
            <a:spLocks/>
          </p:cNvSpPr>
          <p:nvPr/>
        </p:nvSpPr>
        <p:spPr>
          <a:xfrm>
            <a:off x="5703568" y="1536223"/>
            <a:ext cx="5650232" cy="2482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However, when we plot the spatial distribution using the geographic coordinates, there are several gaps in coverage, indicating that the coordinates obtained from the Google Places API are not fully reliable.</a:t>
            </a:r>
            <a:endParaRPr lang="pt-PT" sz="2400" dirty="0">
              <a:latin typeface="Times New Roman" panose="02020603050405020304" pitchFamily="18" charset="0"/>
              <a:cs typeface="Times New Roman" panose="02020603050405020304" pitchFamily="18" charset="0"/>
            </a:endParaRPr>
          </a:p>
        </p:txBody>
      </p:sp>
      <p:pic>
        <p:nvPicPr>
          <p:cNvPr id="7" name="Imagem 6">
            <a:extLst>
              <a:ext uri="{FF2B5EF4-FFF2-40B4-BE49-F238E27FC236}">
                <a16:creationId xmlns:a16="http://schemas.microsoft.com/office/drawing/2014/main" id="{60140BA0-B62A-A68B-1E9C-6CAEE3AA70F0}"/>
              </a:ext>
            </a:extLst>
          </p:cNvPr>
          <p:cNvPicPr>
            <a:picLocks noChangeAspect="1"/>
          </p:cNvPicPr>
          <p:nvPr/>
        </p:nvPicPr>
        <p:blipFill>
          <a:blip r:embed="rId3"/>
          <a:stretch>
            <a:fillRect/>
          </a:stretch>
        </p:blipFill>
        <p:spPr>
          <a:xfrm>
            <a:off x="6316947" y="3677920"/>
            <a:ext cx="4423474" cy="2675718"/>
          </a:xfrm>
          <a:prstGeom prst="rect">
            <a:avLst/>
          </a:prstGeom>
        </p:spPr>
      </p:pic>
    </p:spTree>
    <p:extLst>
      <p:ext uri="{BB962C8B-B14F-4D97-AF65-F5344CB8AC3E}">
        <p14:creationId xmlns:p14="http://schemas.microsoft.com/office/powerpoint/2010/main" val="140186180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1243</Words>
  <Application>Microsoft Office PowerPoint</Application>
  <PresentationFormat>Ecrã Panorâmico</PresentationFormat>
  <Paragraphs>51</Paragraphs>
  <Slides>13</Slides>
  <Notes>2</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13</vt:i4>
      </vt:variant>
    </vt:vector>
  </HeadingPairs>
  <TitlesOfParts>
    <vt:vector size="18" baseType="lpstr">
      <vt:lpstr>Aptos</vt:lpstr>
      <vt:lpstr>Aptos Display</vt:lpstr>
      <vt:lpstr>Arial</vt:lpstr>
      <vt:lpstr>Times New Roman</vt:lpstr>
      <vt:lpstr>Tema do Office</vt:lpstr>
      <vt:lpstr>Perceived Touristic Attractiveness in the Porto Metropolitan Area Based on Google Places Reviews: Exploratory Analysis</vt:lpstr>
      <vt:lpstr>Descriptive Exploratory Analysis</vt:lpstr>
      <vt:lpstr>Descriptive Exploratory Analysis</vt:lpstr>
      <vt:lpstr>Descriptive Exploratory Analysis</vt:lpstr>
      <vt:lpstr>Descriptive Exploratory Analysis</vt:lpstr>
      <vt:lpstr>Descriptive Exploratory Analysis</vt:lpstr>
      <vt:lpstr>Descriptive Exploratory Analysis</vt:lpstr>
      <vt:lpstr>Descriptive Exploratory Analysis</vt:lpstr>
      <vt:lpstr>Spatial Exploratory Analysis</vt:lpstr>
      <vt:lpstr>Spatial Exploratory Analysis</vt:lpstr>
      <vt:lpstr>Spatial Exploratory Analysis</vt:lpstr>
      <vt:lpstr>Spatial Exploratory Analysis</vt:lpstr>
      <vt:lpstr>Spatial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Santos</dc:creator>
  <cp:lastModifiedBy>Beatriz Santos</cp:lastModifiedBy>
  <cp:revision>5</cp:revision>
  <dcterms:created xsi:type="dcterms:W3CDTF">2025-05-14T10:35:29Z</dcterms:created>
  <dcterms:modified xsi:type="dcterms:W3CDTF">2025-06-17T22:20:30Z</dcterms:modified>
</cp:coreProperties>
</file>