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317" r:id="rId3"/>
    <p:sldId id="318" r:id="rId4"/>
    <p:sldId id="319" r:id="rId5"/>
    <p:sldId id="320" r:id="rId6"/>
    <p:sldId id="349" r:id="rId7"/>
    <p:sldId id="348"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F253-412D-4FBC-AB07-B766339D38B8}" type="datetimeFigureOut">
              <a:rPr lang="pt-PT" smtClean="0"/>
              <a:t>17/06/2025</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39FD2-E068-4CF4-B879-C14EF218B347}" type="slidenum">
              <a:rPr lang="pt-PT" smtClean="0"/>
              <a:t>‹nº›</a:t>
            </a:fld>
            <a:endParaRPr lang="pt-PT"/>
          </a:p>
        </p:txBody>
      </p:sp>
    </p:spTree>
    <p:extLst>
      <p:ext uri="{BB962C8B-B14F-4D97-AF65-F5344CB8AC3E}">
        <p14:creationId xmlns:p14="http://schemas.microsoft.com/office/powerpoint/2010/main" val="102109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0B17C-2697-93B2-A606-93539127A962}"/>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0CE3B502-9375-F63E-CB72-110BDEA4B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F52E670C-48CD-A97B-E328-C1B2B6ABE505}"/>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9E09BB05-9124-C356-6BD3-8021FFF7027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9BFAE4F-2A77-E90E-16B9-2EDF08A6DE3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1999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0E940-831A-8D8F-0821-42A650822F4D}"/>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6583E72-C474-D57B-796B-D551FA3E6488}"/>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2857C08-D526-D4D1-F361-393568250D1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5A9140A6-1D29-561B-8919-DB486138C5F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2F43B44-3502-33B2-22FB-1BAB55DE1979}"/>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5198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C69AF3-2491-9931-0647-574C51242570}"/>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B5613AA-5CCE-F030-212F-D9219400CCC0}"/>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535C03E-D5EB-287D-E21E-006AA3AF780D}"/>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AD0CF421-9F46-B3D2-40D0-6836619C488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38C106E-456F-73E8-AC95-B2E9799FD9DA}"/>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28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6351F-C08D-5029-33E9-7260763706F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8B537DD-8DC5-5DF5-56C2-2AC903810790}"/>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4C5CAD6-7E92-C6A9-4377-A16F7BE68B92}"/>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5B22CD94-D784-3B60-A6BD-70E6DD0C666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5CEAB7C-0984-0149-71AA-2AAF3865596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96347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D61E8-56ED-DD4A-3855-E9418FD359D2}"/>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B26D4C9-DA52-0F9E-CEE7-09427B998C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B2E7177C-ABB6-04EF-64D1-7E365704FA02}"/>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E5799305-038D-1C02-228E-0DBF18C0C8F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E987D71-544B-36EA-226A-FF8ACA79ECFE}"/>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398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B34A8-CFAC-9E3D-4292-208D735C85B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042CC58-4496-D925-6616-5BC20CF89198}"/>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7F934910-2314-D9C8-975E-789AE7A227B1}"/>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30F8FFD4-AB7D-5AEA-78A0-D3F2FBDE1FEC}"/>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5DA774F9-3B6F-ECB4-84FA-56602660091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A170860-193D-FA5B-6128-F68AD3C28C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4523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BB684-984B-013A-22B7-DADC147A824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1168E82-2207-7B85-2DD0-DBC0F3059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C5D6CC1-9644-04E1-36F6-6D12125C768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27DB8E46-BE82-E163-6564-C2E88B031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48344215-6793-D594-4CD9-4FDA5781D8E8}"/>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3632F557-20EE-DFAD-7A42-0D42C70AEC25}"/>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8" name="Marcador de Posição do Rodapé 7">
            <a:extLst>
              <a:ext uri="{FF2B5EF4-FFF2-40B4-BE49-F238E27FC236}">
                <a16:creationId xmlns:a16="http://schemas.microsoft.com/office/drawing/2014/main" id="{AA6FE63C-4B79-24B1-7058-1A966974BDE1}"/>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DE8ABAC-D346-B159-9106-79379F0957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6347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53145-0CDF-0AA3-138C-0BC268EBC039}"/>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37F9334-4615-9619-3866-FC719D88D77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4" name="Marcador de Posição do Rodapé 3">
            <a:extLst>
              <a:ext uri="{FF2B5EF4-FFF2-40B4-BE49-F238E27FC236}">
                <a16:creationId xmlns:a16="http://schemas.microsoft.com/office/drawing/2014/main" id="{F1812815-BF1F-0FDF-C8F4-9D826E92ED77}"/>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FFF737F1-80F8-3CC7-F079-CAE79D22F4FB}"/>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59782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DF4D1B2B-9695-9C88-7611-20B0DEE8C61C}"/>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3" name="Marcador de Posição do Rodapé 2">
            <a:extLst>
              <a:ext uri="{FF2B5EF4-FFF2-40B4-BE49-F238E27FC236}">
                <a16:creationId xmlns:a16="http://schemas.microsoft.com/office/drawing/2014/main" id="{13341019-39DE-58C7-3E92-B0BF8E94A5C6}"/>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B96F970C-264B-6FB5-6ABB-16757C891C2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46404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323CA-AE55-7383-1E29-FC5B071178A9}"/>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F8ED07B-3EA0-CC4A-A314-A61A28C69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68168945-8CE3-0ACF-EE5B-DC6ED0578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E3BAF8D-0D86-0579-77EF-628BC750153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921E4D7C-E195-80F2-DD01-ACFD801C111F}"/>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E150C03-75EC-7CD9-3635-A4460A89FA5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1561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5D3A2-41E3-8ACF-10D1-56FA9C0B6AEF}"/>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97C0C37-5178-F9A8-CAB4-53A8F8653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D88127F-5079-8379-BA14-760E93CF0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ED7FE105-F4EB-D0B8-7F1E-51FEBF7EA7FB}"/>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DEDBD232-BB82-236A-9474-10FC8FF25FC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1B81D35-69D4-3DFE-632F-2F7C83C568E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48347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A986301-9B18-6D4D-32EA-50B6D7CA1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4D8D0F7-7C7B-442F-3BF6-604CFCDCC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ACFE96F-FC77-604E-E084-773993CAB6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A1D23D33-2E9C-6752-70EF-7E68DF9BE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A247A0F-75A7-4D41-70A9-C4525BA53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472A51-1428-4DF0-A261-9EF35F20AA15}" type="slidenum">
              <a:rPr lang="pt-PT" smtClean="0"/>
              <a:t>‹nº›</a:t>
            </a:fld>
            <a:endParaRPr lang="pt-PT"/>
          </a:p>
        </p:txBody>
      </p:sp>
    </p:spTree>
    <p:extLst>
      <p:ext uri="{BB962C8B-B14F-4D97-AF65-F5344CB8AC3E}">
        <p14:creationId xmlns:p14="http://schemas.microsoft.com/office/powerpoint/2010/main" val="404943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09E263E-FD01-B688-5419-9CFD38956607}"/>
              </a:ext>
            </a:extLst>
          </p:cNvPr>
          <p:cNvSpPr>
            <a:spLocks noGrp="1"/>
          </p:cNvSpPr>
          <p:nvPr>
            <p:ph type="subTitle" idx="1"/>
          </p:nvPr>
        </p:nvSpPr>
        <p:spPr>
          <a:xfrm>
            <a:off x="1524000" y="5035612"/>
            <a:ext cx="9144000" cy="967434"/>
          </a:xfrm>
        </p:spPr>
        <p:txBody>
          <a:bodyPr/>
          <a:lstStyle/>
          <a:p>
            <a:r>
              <a:rPr lang="pt-PT" b="1" dirty="0" err="1">
                <a:latin typeface="Times New Roman" panose="02020603050405020304" pitchFamily="18" charset="0"/>
                <a:cs typeface="Times New Roman" panose="02020603050405020304" pitchFamily="18" charset="0"/>
              </a:rPr>
              <a:t>Authors</a:t>
            </a:r>
            <a:r>
              <a:rPr lang="pt-PT" b="1" dirty="0">
                <a:latin typeface="Times New Roman" panose="02020603050405020304" pitchFamily="18" charset="0"/>
                <a:cs typeface="Times New Roman" panose="02020603050405020304" pitchFamily="18" charset="0"/>
              </a:rPr>
              <a:t>:</a:t>
            </a:r>
            <a:br>
              <a:rPr lang="pt-PT" dirty="0">
                <a:latin typeface="Times New Roman" panose="02020603050405020304" pitchFamily="18" charset="0"/>
                <a:cs typeface="Times New Roman" panose="02020603050405020304" pitchFamily="18" charset="0"/>
              </a:rPr>
            </a:br>
            <a:r>
              <a:rPr lang="pt-PT" dirty="0">
                <a:latin typeface="Times New Roman" panose="02020603050405020304" pitchFamily="18" charset="0"/>
                <a:cs typeface="Times New Roman" panose="02020603050405020304" pitchFamily="18" charset="0"/>
              </a:rPr>
              <a:t>Beatriz Santos, Bruno Rocha, Joana Guerreiro</a:t>
            </a:r>
          </a:p>
        </p:txBody>
      </p:sp>
      <p:sp>
        <p:nvSpPr>
          <p:cNvPr id="6" name="Título 5">
            <a:extLst>
              <a:ext uri="{FF2B5EF4-FFF2-40B4-BE49-F238E27FC236}">
                <a16:creationId xmlns:a16="http://schemas.microsoft.com/office/drawing/2014/main" id="{1EB48FA1-3C58-3E0A-D97C-066F10BBA673}"/>
              </a:ext>
            </a:extLst>
          </p:cNvPr>
          <p:cNvSpPr>
            <a:spLocks noGrp="1"/>
          </p:cNvSpPr>
          <p:nvPr>
            <p:ph type="ctrTitle"/>
          </p:nvPr>
        </p:nvSpPr>
        <p:spPr>
          <a:xfrm>
            <a:off x="1524000" y="955214"/>
            <a:ext cx="9144000" cy="3899021"/>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Perceived Touristic Attractiveness in the Porto Metropolitan Area Based on Google Places Reviews: </a:t>
            </a:r>
            <a:r>
              <a:rPr lang="en-US" b="1" dirty="0">
                <a:solidFill>
                  <a:srgbClr val="00B0F0"/>
                </a:solidFill>
                <a:latin typeface="Times New Roman" panose="02020603050405020304" pitchFamily="18" charset="0"/>
                <a:cs typeface="Times New Roman" panose="02020603050405020304" pitchFamily="18" charset="0"/>
              </a:rPr>
              <a:t>Bayesian Rating </a:t>
            </a:r>
            <a:r>
              <a:rPr lang="en-US" b="1" dirty="0" err="1">
                <a:solidFill>
                  <a:srgbClr val="00B0F0"/>
                </a:solidFill>
                <a:latin typeface="Times New Roman" panose="02020603050405020304" pitchFamily="18" charset="0"/>
                <a:cs typeface="Times New Roman" panose="02020603050405020304" pitchFamily="18" charset="0"/>
              </a:rPr>
              <a:t>Ajustment</a:t>
            </a:r>
            <a:endParaRPr lang="pt-PT"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2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D300-2AB8-FB70-772D-30884239C4E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929475-A8EB-01ED-E1E1-69F8ABB9E68B}"/>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Global Index of Perceived Tourist Attractiveness</a:t>
            </a:r>
            <a:endParaRPr lang="pt-PT"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Marcador de Posição de Conteúdo 8">
                <a:extLst>
                  <a:ext uri="{FF2B5EF4-FFF2-40B4-BE49-F238E27FC236}">
                    <a16:creationId xmlns:a16="http://schemas.microsoft.com/office/drawing/2014/main" id="{317A9AAC-216A-0985-5BFC-DCCEA5CFE654}"/>
                  </a:ext>
                </a:extLst>
              </p:cNvPr>
              <p:cNvSpPr>
                <a:spLocks noGrp="1"/>
              </p:cNvSpPr>
              <p:nvPr>
                <p:ph idx="1"/>
              </p:nvPr>
            </p:nvSpPr>
            <p:spPr>
              <a:xfrm>
                <a:off x="838200" y="1825625"/>
                <a:ext cx="7548716" cy="4801317"/>
              </a:xfrm>
            </p:spPr>
            <p:txBody>
              <a:bodyPr>
                <a:normAutofit fontScale="550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pt-PT" altLang="pt-PT"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Purpose</a:t>
                </a:r>
                <a:endParaRPr kumimoji="0" lang="pt-PT" altLang="pt-PT"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IGATP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synthesizes</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three</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distinct</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dimensions</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online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visitor</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perception</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 ratings,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review</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volume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textual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sentiment</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into</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single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metric</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 1].</a:t>
                </a:r>
              </a:p>
              <a:p>
                <a:pPr eaLnBrk="0" fontAlgn="base" hangingPunct="0">
                  <a:lnSpc>
                    <a:spcPct val="100000"/>
                  </a:lnSpc>
                  <a:spcBef>
                    <a:spcPct val="0"/>
                  </a:spcBef>
                  <a:spcAft>
                    <a:spcPct val="0"/>
                  </a:spcAft>
                </a:pP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t-PT" altLang="pt-PT"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Sub-indices</a:t>
                </a:r>
                <a:endParaRPr kumimoji="0" lang="pt-PT" altLang="pt-PT"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pt-PT" altLang="pt-PT" sz="2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(1) </a:t>
                </a:r>
                <a:r>
                  <a:rPr kumimoji="0" lang="pt-PT" altLang="pt-PT"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Rating_Bayes_Norm</a:t>
                </a:r>
                <a:r>
                  <a:rPr kumimoji="0" lang="pt-PT" altLang="pt-PT"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ᵢ</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Bayesian-shrunken</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average</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 rating</a:t>
                </a:r>
              </a:p>
              <a:p>
                <a:pPr marL="0" indent="0" eaLnBrk="0" fontAlgn="base" hangingPunct="0">
                  <a:lnSpc>
                    <a:spcPct val="100000"/>
                  </a:lnSpc>
                  <a:spcBef>
                    <a:spcPct val="0"/>
                  </a:spcBef>
                  <a:spcAft>
                    <a:spcPct val="0"/>
                  </a:spcAft>
                  <a:buNone/>
                </a:pPr>
                <a:r>
                  <a:rPr kumimoji="0" lang="pt-PT" altLang="pt-PT" sz="2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(2) </a:t>
                </a:r>
                <a:r>
                  <a:rPr kumimoji="0" lang="pt-PT" altLang="pt-PT"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Popularity_Norm</a:t>
                </a:r>
                <a:r>
                  <a:rPr kumimoji="0" lang="pt-PT" altLang="pt-PT"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ᵢ</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Min–Max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normalized</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number</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reviews</a:t>
                </a: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pt-PT" altLang="pt-PT" sz="2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(3) </a:t>
                </a:r>
                <a:r>
                  <a:rPr kumimoji="0" lang="pt-PT" altLang="pt-PT"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Sentiment_Norm</a:t>
                </a:r>
                <a:r>
                  <a:rPr kumimoji="0" lang="pt-PT" altLang="pt-PT"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ᵢ</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Linear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rescaling</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sentiment</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compound</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polarity</a:t>
                </a:r>
                <a:r>
                  <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14:m>
                  <m:oMath xmlns:m="http://schemas.openxmlformats.org/officeDocument/2006/math">
                    <m:r>
                      <a:rPr lang="pt-PT" i="1" smtClean="0">
                        <a:effectLst/>
                        <a:latin typeface="Cambria Math" panose="02040503050406030204" pitchFamily="18" charset="0"/>
                        <a:ea typeface="Aptos" panose="020B0004020202020204" pitchFamily="34" charset="0"/>
                        <a:cs typeface="Arial" panose="020B0604020202020204" pitchFamily="34" charset="0"/>
                      </a:rPr>
                      <m:t>𝐼𝐺𝐴𝑇</m:t>
                    </m:r>
                    <m:sSub>
                      <m:sSubPr>
                        <m:ctrlPr>
                          <a:rPr lang="pt-PT" sz="4700" i="1">
                            <a:effectLst/>
                            <a:latin typeface="Cambria Math" panose="02040503050406030204" pitchFamily="18" charset="0"/>
                            <a:cs typeface="Arial" panose="020B0604020202020204" pitchFamily="34" charset="0"/>
                          </a:rPr>
                        </m:ctrlPr>
                      </m:sSubPr>
                      <m:e>
                        <m:r>
                          <a:rPr lang="pt-PT" i="1">
                            <a:effectLst/>
                            <a:latin typeface="Cambria Math" panose="02040503050406030204" pitchFamily="18" charset="0"/>
                            <a:ea typeface="Aptos" panose="020B0004020202020204" pitchFamily="34" charset="0"/>
                            <a:cs typeface="Arial" panose="020B0604020202020204" pitchFamily="34" charset="0"/>
                          </a:rPr>
                          <m:t>𝑃</m:t>
                        </m:r>
                      </m:e>
                      <m:sub>
                        <m:r>
                          <a:rPr lang="pt-PT" i="1">
                            <a:effectLst/>
                            <a:latin typeface="Cambria Math" panose="02040503050406030204" pitchFamily="18" charset="0"/>
                            <a:ea typeface="Aptos" panose="020B0004020202020204" pitchFamily="34" charset="0"/>
                            <a:cs typeface="Arial" panose="020B0604020202020204" pitchFamily="34" charset="0"/>
                          </a:rPr>
                          <m:t>𝑖</m:t>
                        </m:r>
                      </m:sub>
                    </m:sSub>
                    <m:r>
                      <a:rPr lang="pt-PT" i="1">
                        <a:effectLst/>
                        <a:latin typeface="Cambria Math" panose="02040503050406030204" pitchFamily="18" charset="0"/>
                        <a:ea typeface="Aptos" panose="020B0004020202020204" pitchFamily="34" charset="0"/>
                        <a:cs typeface="Arial" panose="020B0604020202020204" pitchFamily="34" charset="0"/>
                      </a:rPr>
                      <m:t>=</m:t>
                    </m:r>
                    <m:f>
                      <m:fPr>
                        <m:ctrlPr>
                          <a:rPr lang="pt-PT" sz="4700" i="1">
                            <a:effectLst/>
                            <a:latin typeface="Cambria Math" panose="02040503050406030204" pitchFamily="18" charset="0"/>
                            <a:cs typeface="Arial" panose="020B0604020202020204" pitchFamily="34" charset="0"/>
                          </a:rPr>
                        </m:ctrlPr>
                      </m:fPr>
                      <m:num>
                        <m:r>
                          <a:rPr lang="pt-PT" i="1">
                            <a:effectLst/>
                            <a:latin typeface="Cambria Math" panose="02040503050406030204" pitchFamily="18" charset="0"/>
                            <a:ea typeface="Aptos" panose="020B0004020202020204" pitchFamily="34" charset="0"/>
                            <a:cs typeface="Arial" panose="020B0604020202020204" pitchFamily="34" charset="0"/>
                          </a:rPr>
                          <m:t>1</m:t>
                        </m:r>
                      </m:num>
                      <m:den>
                        <m:r>
                          <a:rPr lang="pt-PT" i="1">
                            <a:effectLst/>
                            <a:latin typeface="Cambria Math" panose="02040503050406030204" pitchFamily="18" charset="0"/>
                            <a:ea typeface="Aptos" panose="020B0004020202020204" pitchFamily="34" charset="0"/>
                            <a:cs typeface="Arial" panose="020B0604020202020204" pitchFamily="34" charset="0"/>
                          </a:rPr>
                          <m:t>3</m:t>
                        </m:r>
                      </m:den>
                    </m:f>
                    <m:r>
                      <a:rPr lang="pt-PT" b="1" i="1">
                        <a:effectLst/>
                        <a:latin typeface="Cambria Math" panose="02040503050406030204" pitchFamily="18" charset="0"/>
                        <a:ea typeface="Aptos" panose="020B0004020202020204" pitchFamily="34" charset="0"/>
                        <a:cs typeface="Arial" panose="020B0604020202020204" pitchFamily="34" charset="0"/>
                      </a:rPr>
                      <m:t>𝑹𝒂𝒕𝒊𝒏</m:t>
                    </m:r>
                    <m:sSub>
                      <m:sSubPr>
                        <m:ctrlPr>
                          <a:rPr lang="pt-PT" sz="4700" b="1" i="1">
                            <a:effectLst/>
                            <a:latin typeface="Cambria Math" panose="02040503050406030204" pitchFamily="18" charset="0"/>
                            <a:cs typeface="Arial" panose="020B0604020202020204" pitchFamily="34" charset="0"/>
                          </a:rPr>
                        </m:ctrlPr>
                      </m:sSubPr>
                      <m:e>
                        <m:r>
                          <a:rPr lang="pt-PT" b="1" i="1">
                            <a:effectLst/>
                            <a:latin typeface="Cambria Math" panose="02040503050406030204" pitchFamily="18" charset="0"/>
                            <a:ea typeface="Aptos" panose="020B0004020202020204" pitchFamily="34" charset="0"/>
                            <a:cs typeface="Arial" panose="020B0604020202020204" pitchFamily="34" charset="0"/>
                          </a:rPr>
                          <m:t>𝒈</m:t>
                        </m:r>
                        <m:r>
                          <a:rPr lang="pt-PT" b="1" i="1">
                            <a:effectLst/>
                            <a:latin typeface="Cambria Math" panose="02040503050406030204" pitchFamily="18" charset="0"/>
                            <a:ea typeface="Aptos" panose="020B0004020202020204" pitchFamily="34" charset="0"/>
                            <a:cs typeface="Arial" panose="020B0604020202020204" pitchFamily="34" charset="0"/>
                          </a:rPr>
                          <m:t>_</m:t>
                        </m:r>
                        <m:r>
                          <a:rPr lang="pt-PT" b="1" i="1">
                            <a:effectLst/>
                            <a:latin typeface="Cambria Math" panose="02040503050406030204" pitchFamily="18" charset="0"/>
                            <a:ea typeface="Aptos" panose="020B0004020202020204" pitchFamily="34" charset="0"/>
                            <a:cs typeface="Arial" panose="020B0604020202020204" pitchFamily="34" charset="0"/>
                          </a:rPr>
                          <m:t>𝑩𝒂𝒚𝒆𝒔</m:t>
                        </m:r>
                        <m:r>
                          <a:rPr lang="pt-PT" b="1" i="1">
                            <a:effectLst/>
                            <a:latin typeface="Cambria Math" panose="02040503050406030204" pitchFamily="18" charset="0"/>
                            <a:ea typeface="Aptos" panose="020B0004020202020204" pitchFamily="34" charset="0"/>
                            <a:cs typeface="Arial" panose="020B0604020202020204" pitchFamily="34" charset="0"/>
                          </a:rPr>
                          <m:t>_</m:t>
                        </m:r>
                        <m:r>
                          <a:rPr lang="pt-PT" b="1" i="1">
                            <a:effectLst/>
                            <a:latin typeface="Cambria Math" panose="02040503050406030204" pitchFamily="18" charset="0"/>
                            <a:ea typeface="Aptos" panose="020B0004020202020204" pitchFamily="34" charset="0"/>
                            <a:cs typeface="Arial" panose="020B0604020202020204" pitchFamily="34" charset="0"/>
                          </a:rPr>
                          <m:t>𝑵𝒐𝒓𝒎</m:t>
                        </m:r>
                      </m:e>
                      <m:sub>
                        <m:r>
                          <a:rPr lang="pt-PT" b="1" i="1">
                            <a:effectLst/>
                            <a:latin typeface="Cambria Math" panose="02040503050406030204" pitchFamily="18" charset="0"/>
                            <a:ea typeface="Aptos" panose="020B0004020202020204" pitchFamily="34" charset="0"/>
                            <a:cs typeface="Arial" panose="020B0604020202020204" pitchFamily="34" charset="0"/>
                          </a:rPr>
                          <m:t>𝒊</m:t>
                        </m:r>
                      </m:sub>
                    </m:sSub>
                    <m:r>
                      <a:rPr lang="pt-PT" i="1">
                        <a:effectLst/>
                        <a:latin typeface="Cambria Math" panose="02040503050406030204" pitchFamily="18" charset="0"/>
                        <a:ea typeface="Aptos" panose="020B0004020202020204" pitchFamily="34" charset="0"/>
                        <a:cs typeface="Arial" panose="020B0604020202020204" pitchFamily="34" charset="0"/>
                      </a:rPr>
                      <m:t>+</m:t>
                    </m:r>
                    <m:f>
                      <m:fPr>
                        <m:ctrlPr>
                          <a:rPr lang="pt-PT" sz="4700" i="1">
                            <a:effectLst/>
                            <a:latin typeface="Cambria Math" panose="02040503050406030204" pitchFamily="18" charset="0"/>
                            <a:cs typeface="Arial" panose="020B0604020202020204" pitchFamily="34" charset="0"/>
                          </a:rPr>
                        </m:ctrlPr>
                      </m:fPr>
                      <m:num>
                        <m:r>
                          <a:rPr lang="pt-PT" i="1">
                            <a:effectLst/>
                            <a:latin typeface="Cambria Math" panose="02040503050406030204" pitchFamily="18" charset="0"/>
                            <a:ea typeface="Aptos" panose="020B0004020202020204" pitchFamily="34" charset="0"/>
                            <a:cs typeface="Arial" panose="020B0604020202020204" pitchFamily="34" charset="0"/>
                          </a:rPr>
                          <m:t>1</m:t>
                        </m:r>
                      </m:num>
                      <m:den>
                        <m:r>
                          <a:rPr lang="pt-PT" i="1">
                            <a:effectLst/>
                            <a:latin typeface="Cambria Math" panose="02040503050406030204" pitchFamily="18" charset="0"/>
                            <a:ea typeface="Aptos" panose="020B0004020202020204" pitchFamily="34" charset="0"/>
                            <a:cs typeface="Arial" panose="020B0604020202020204" pitchFamily="34" charset="0"/>
                          </a:rPr>
                          <m:t>3</m:t>
                        </m:r>
                      </m:den>
                    </m:f>
                    <m:sSub>
                      <m:sSubPr>
                        <m:ctrlPr>
                          <a:rPr lang="pt-PT" sz="4700" b="1" i="1">
                            <a:effectLst/>
                            <a:latin typeface="Cambria Math" panose="02040503050406030204" pitchFamily="18" charset="0"/>
                            <a:cs typeface="Arial" panose="020B0604020202020204" pitchFamily="34" charset="0"/>
                          </a:rPr>
                        </m:ctrlPr>
                      </m:sSubPr>
                      <m:e>
                        <m:r>
                          <a:rPr lang="pt-PT" b="1" i="1">
                            <a:effectLst/>
                            <a:latin typeface="Cambria Math" panose="02040503050406030204" pitchFamily="18" charset="0"/>
                            <a:ea typeface="Aptos" panose="020B0004020202020204" pitchFamily="34" charset="0"/>
                            <a:cs typeface="Arial" panose="020B0604020202020204" pitchFamily="34" charset="0"/>
                          </a:rPr>
                          <m:t>𝑷𝒐𝒑𝒖𝒍𝒂𝒓𝒊𝒕𝒚</m:t>
                        </m:r>
                        <m:r>
                          <a:rPr lang="pt-PT" b="1" i="1">
                            <a:effectLst/>
                            <a:latin typeface="Cambria Math" panose="02040503050406030204" pitchFamily="18" charset="0"/>
                            <a:ea typeface="Aptos" panose="020B0004020202020204" pitchFamily="34" charset="0"/>
                            <a:cs typeface="Arial" panose="020B0604020202020204" pitchFamily="34" charset="0"/>
                          </a:rPr>
                          <m:t>_</m:t>
                        </m:r>
                        <m:r>
                          <a:rPr lang="pt-PT" b="1" i="1">
                            <a:effectLst/>
                            <a:latin typeface="Cambria Math" panose="02040503050406030204" pitchFamily="18" charset="0"/>
                            <a:ea typeface="Aptos" panose="020B0004020202020204" pitchFamily="34" charset="0"/>
                            <a:cs typeface="Arial" panose="020B0604020202020204" pitchFamily="34" charset="0"/>
                          </a:rPr>
                          <m:t>𝑵𝒐𝒓𝒎</m:t>
                        </m:r>
                      </m:e>
                      <m:sub>
                        <m:r>
                          <a:rPr lang="pt-PT" b="1" i="1">
                            <a:effectLst/>
                            <a:latin typeface="Cambria Math" panose="02040503050406030204" pitchFamily="18" charset="0"/>
                            <a:ea typeface="Aptos" panose="020B0004020202020204" pitchFamily="34" charset="0"/>
                            <a:cs typeface="Arial" panose="020B0604020202020204" pitchFamily="34" charset="0"/>
                          </a:rPr>
                          <m:t>𝒊</m:t>
                        </m:r>
                      </m:sub>
                    </m:sSub>
                    <m:r>
                      <a:rPr lang="pt-PT" b="1" i="1">
                        <a:effectLst/>
                        <a:latin typeface="Cambria Math" panose="02040503050406030204" pitchFamily="18" charset="0"/>
                        <a:ea typeface="Aptos" panose="020B0004020202020204" pitchFamily="34" charset="0"/>
                        <a:cs typeface="Arial" panose="020B0604020202020204" pitchFamily="34" charset="0"/>
                      </a:rPr>
                      <m:t> </m:t>
                    </m:r>
                    <m:r>
                      <a:rPr lang="pt-PT" i="1">
                        <a:effectLst/>
                        <a:latin typeface="Cambria Math" panose="02040503050406030204" pitchFamily="18" charset="0"/>
                        <a:ea typeface="Aptos" panose="020B0004020202020204" pitchFamily="34" charset="0"/>
                        <a:cs typeface="Arial" panose="020B0604020202020204" pitchFamily="34" charset="0"/>
                      </a:rPr>
                      <m:t>+</m:t>
                    </m:r>
                    <m:f>
                      <m:fPr>
                        <m:ctrlPr>
                          <a:rPr lang="pt-PT" sz="4700" i="1">
                            <a:effectLst/>
                            <a:latin typeface="Cambria Math" panose="02040503050406030204" pitchFamily="18" charset="0"/>
                            <a:cs typeface="Arial" panose="020B0604020202020204" pitchFamily="34" charset="0"/>
                          </a:rPr>
                        </m:ctrlPr>
                      </m:fPr>
                      <m:num>
                        <m:r>
                          <a:rPr lang="pt-PT" i="1">
                            <a:effectLst/>
                            <a:latin typeface="Cambria Math" panose="02040503050406030204" pitchFamily="18" charset="0"/>
                            <a:ea typeface="Aptos" panose="020B0004020202020204" pitchFamily="34" charset="0"/>
                            <a:cs typeface="Arial" panose="020B0604020202020204" pitchFamily="34" charset="0"/>
                          </a:rPr>
                          <m:t>1</m:t>
                        </m:r>
                      </m:num>
                      <m:den>
                        <m:r>
                          <a:rPr lang="pt-PT" i="1">
                            <a:effectLst/>
                            <a:latin typeface="Cambria Math" panose="02040503050406030204" pitchFamily="18" charset="0"/>
                            <a:ea typeface="Aptos" panose="020B0004020202020204" pitchFamily="34" charset="0"/>
                            <a:cs typeface="Arial" panose="020B0604020202020204" pitchFamily="34" charset="0"/>
                          </a:rPr>
                          <m:t>3</m:t>
                        </m:r>
                      </m:den>
                    </m:f>
                    <m:sSub>
                      <m:sSubPr>
                        <m:ctrlPr>
                          <a:rPr lang="pt-PT" sz="4700" b="1" i="1">
                            <a:effectLst/>
                            <a:latin typeface="Cambria Math" panose="02040503050406030204" pitchFamily="18" charset="0"/>
                            <a:cs typeface="Arial" panose="020B0604020202020204" pitchFamily="34" charset="0"/>
                          </a:rPr>
                        </m:ctrlPr>
                      </m:sSubPr>
                      <m:e>
                        <m:r>
                          <a:rPr lang="pt-PT" b="1" i="1">
                            <a:effectLst/>
                            <a:latin typeface="Cambria Math" panose="02040503050406030204" pitchFamily="18" charset="0"/>
                            <a:ea typeface="Aptos" panose="020B0004020202020204" pitchFamily="34" charset="0"/>
                            <a:cs typeface="Arial" panose="020B0604020202020204" pitchFamily="34" charset="0"/>
                          </a:rPr>
                          <m:t>𝑺𝒆𝒏𝒕𝒊𝒎𝒆𝒏𝒕</m:t>
                        </m:r>
                        <m:r>
                          <a:rPr lang="pt-PT" b="1" i="1">
                            <a:effectLst/>
                            <a:latin typeface="Cambria Math" panose="02040503050406030204" pitchFamily="18" charset="0"/>
                            <a:ea typeface="Aptos" panose="020B0004020202020204" pitchFamily="34" charset="0"/>
                            <a:cs typeface="Arial" panose="020B0604020202020204" pitchFamily="34" charset="0"/>
                          </a:rPr>
                          <m:t>_</m:t>
                        </m:r>
                        <m:r>
                          <a:rPr lang="pt-PT" b="1" i="1">
                            <a:effectLst/>
                            <a:latin typeface="Cambria Math" panose="02040503050406030204" pitchFamily="18" charset="0"/>
                            <a:ea typeface="Aptos" panose="020B0004020202020204" pitchFamily="34" charset="0"/>
                            <a:cs typeface="Arial" panose="020B0604020202020204" pitchFamily="34" charset="0"/>
                          </a:rPr>
                          <m:t>𝑵𝒐𝒓𝒎</m:t>
                        </m:r>
                      </m:e>
                      <m:sub>
                        <m:r>
                          <a:rPr lang="pt-PT" b="1" i="1">
                            <a:effectLst/>
                            <a:latin typeface="Cambria Math" panose="02040503050406030204" pitchFamily="18" charset="0"/>
                            <a:ea typeface="Aptos" panose="020B0004020202020204" pitchFamily="34" charset="0"/>
                            <a:cs typeface="Arial" panose="020B0604020202020204" pitchFamily="34" charset="0"/>
                          </a:rPr>
                          <m:t>𝒊</m:t>
                        </m:r>
                      </m:sub>
                    </m:sSub>
                  </m:oMath>
                </a14:m>
                <a:r>
                  <a:rPr lang="pt-PT" dirty="0">
                    <a:effectLst/>
                    <a:latin typeface="Times New Roman" panose="02020603050405020304" pitchFamily="18" charset="0"/>
                    <a:ea typeface="Aptos" panose="020B000402020202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lang="pt-PT" dirty="0">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pt-PT" dirty="0">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pt-PT" b="1" dirty="0" err="1">
                    <a:effectLst/>
                    <a:latin typeface="Times New Roman" panose="02020603050405020304" pitchFamily="18" charset="0"/>
                    <a:ea typeface="Aptos" panose="020B0004020202020204" pitchFamily="34" charset="0"/>
                    <a:cs typeface="Times New Roman" panose="02020603050405020304" pitchFamily="18" charset="0"/>
                  </a:rPr>
                  <a:t>Weights</a:t>
                </a:r>
                <a:endParaRPr lang="pt-PT" b="1"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dirty="0">
                    <a:latin typeface="Times New Roman" panose="02020603050405020304" pitchFamily="18" charset="0"/>
                    <a:cs typeface="Times New Roman" panose="02020603050405020304" pitchFamily="18" charset="0"/>
                  </a:rPr>
                  <a:t>The correlation matrix between the three normalized sub-indices — Bayesian rating, popularity, and sentiment — reveals weak or negligible correlations (r ≈ 0.00 to 0.27). This indicates that each sub-index captures a distinct dimension of perceived tourist attractiveness. Therefore, assigning equal weights to the components when computing the IGATP is statistically justified, as it ensures a balanced contribution from each factor without redundancy or dominance.</a:t>
                </a:r>
                <a:endParaRPr lang="pt-PT" dirty="0">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pt-PT"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4700" b="0" i="0" u="none" strike="noStrike" cap="none" normalizeH="0" baseline="0" dirty="0">
                  <a:ln>
                    <a:noFill/>
                  </a:ln>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pt-PT" altLang="pt-PT" sz="470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4700" b="0" i="0" u="none" strike="noStrike" cap="none" normalizeH="0" baseline="0" dirty="0">
                  <a:ln>
                    <a:noFill/>
                  </a:ln>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pt-PT" altLang="pt-PT" sz="470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4700" b="0" i="0" u="none" strike="noStrike" cap="none" normalizeH="0" baseline="0" dirty="0">
                  <a:ln>
                    <a:noFill/>
                  </a:ln>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pt-PT" altLang="pt-PT" sz="470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4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pt-PT" altLang="pt-PT"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pt-PT" altLang="pt-PT"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pt-PT" dirty="0"/>
              </a:p>
            </p:txBody>
          </p:sp>
        </mc:Choice>
        <mc:Fallback xmlns="">
          <p:sp>
            <p:nvSpPr>
              <p:cNvPr id="9" name="Marcador de Posição de Conteúdo 8">
                <a:extLst>
                  <a:ext uri="{FF2B5EF4-FFF2-40B4-BE49-F238E27FC236}">
                    <a16:creationId xmlns:a16="http://schemas.microsoft.com/office/drawing/2014/main" id="{317A9AAC-216A-0985-5BFC-DCCEA5CFE654}"/>
                  </a:ext>
                </a:extLst>
              </p:cNvPr>
              <p:cNvSpPr>
                <a:spLocks noGrp="1" noRot="1" noChangeAspect="1" noMove="1" noResize="1" noEditPoints="1" noAdjustHandles="1" noChangeArrowheads="1" noChangeShapeType="1" noTextEdit="1"/>
              </p:cNvSpPr>
              <p:nvPr>
                <p:ph idx="1"/>
              </p:nvPr>
            </p:nvSpPr>
            <p:spPr>
              <a:xfrm>
                <a:off x="838200" y="1825625"/>
                <a:ext cx="7548716" cy="4801317"/>
              </a:xfrm>
              <a:blipFill>
                <a:blip r:embed="rId2"/>
                <a:stretch>
                  <a:fillRect l="-323" t="-1142"/>
                </a:stretch>
              </a:blipFill>
            </p:spPr>
            <p:txBody>
              <a:bodyPr/>
              <a:lstStyle/>
              <a:p>
                <a:r>
                  <a:rPr lang="pt-PT">
                    <a:noFill/>
                  </a:rPr>
                  <a:t> </a:t>
                </a:r>
              </a:p>
            </p:txBody>
          </p:sp>
        </mc:Fallback>
      </mc:AlternateContent>
      <p:pic>
        <p:nvPicPr>
          <p:cNvPr id="4" name="Imagem 3">
            <a:extLst>
              <a:ext uri="{FF2B5EF4-FFF2-40B4-BE49-F238E27FC236}">
                <a16:creationId xmlns:a16="http://schemas.microsoft.com/office/drawing/2014/main" id="{05305982-F360-4B9F-2C19-85BD0C3ED52F}"/>
              </a:ext>
            </a:extLst>
          </p:cNvPr>
          <p:cNvPicPr>
            <a:picLocks noChangeAspect="1"/>
          </p:cNvPicPr>
          <p:nvPr/>
        </p:nvPicPr>
        <p:blipFill>
          <a:blip r:embed="rId3"/>
          <a:stretch>
            <a:fillRect/>
          </a:stretch>
        </p:blipFill>
        <p:spPr>
          <a:xfrm>
            <a:off x="8386916" y="2880851"/>
            <a:ext cx="2959277" cy="2031898"/>
          </a:xfrm>
          <a:prstGeom prst="rect">
            <a:avLst/>
          </a:prstGeom>
        </p:spPr>
      </p:pic>
    </p:spTree>
    <p:extLst>
      <p:ext uri="{BB962C8B-B14F-4D97-AF65-F5344CB8AC3E}">
        <p14:creationId xmlns:p14="http://schemas.microsoft.com/office/powerpoint/2010/main" val="399046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6B02E-D5D3-6AB1-5B34-A47FFCF06CE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803F79D-C1A1-BB3C-2399-6816625BD2C9}"/>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Global Index of Perceived Tourist Attractiveness</a:t>
            </a:r>
            <a:endParaRPr lang="pt-PT"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Marcador de Posição de Conteúdo 8">
                <a:extLst>
                  <a:ext uri="{FF2B5EF4-FFF2-40B4-BE49-F238E27FC236}">
                    <a16:creationId xmlns:a16="http://schemas.microsoft.com/office/drawing/2014/main" id="{46B28902-7CD8-FABB-D170-F40BE7B6D0DD}"/>
                  </a:ext>
                </a:extLst>
              </p:cNvPr>
              <p:cNvSpPr>
                <a:spLocks noGrp="1"/>
              </p:cNvSpPr>
              <p:nvPr>
                <p:ph idx="1"/>
              </p:nvPr>
            </p:nvSpPr>
            <p:spPr>
              <a:xfrm>
                <a:off x="838199" y="1825625"/>
                <a:ext cx="10515599" cy="4667250"/>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Empirical Bayes Adjustment for Ratings</a:t>
                </a:r>
              </a:p>
              <a:p>
                <a:pPr marL="0" indent="0">
                  <a:buNone/>
                </a:pPr>
                <a:endParaRPr lang="en-US" b="1" dirty="0">
                  <a:latin typeface="Times New Roman" panose="02020603050405020304" pitchFamily="18" charset="0"/>
                  <a:cs typeface="Times New Roman" panose="02020603050405020304" pitchFamily="18" charset="0"/>
                </a:endParaRPr>
              </a:p>
              <a:p>
                <a:r>
                  <a:rPr lang="pt-PT" dirty="0">
                    <a:latin typeface="Times New Roman" panose="02020603050405020304" pitchFamily="18" charset="0"/>
                    <a:cs typeface="Times New Roman" panose="02020603050405020304" pitchFamily="18" charset="0"/>
                  </a:rPr>
                  <a:t>Prior </a:t>
                </a:r>
                <a:r>
                  <a:rPr lang="pt-PT" dirty="0" err="1">
                    <a:latin typeface="Times New Roman" panose="02020603050405020304" pitchFamily="18" charset="0"/>
                    <a:cs typeface="Times New Roman" panose="02020603050405020304" pitchFamily="18" charset="0"/>
                  </a:rPr>
                  <a:t>distribution</a:t>
                </a:r>
                <a:r>
                  <a:rPr lang="pt-PT"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ctr">
                  <a:buNone/>
                </a:pPr>
                <a:r>
                  <a:rPr lang="pt-PT" dirty="0">
                    <a:effectLst/>
                    <a:latin typeface="Times New Roman" panose="02020603050405020304" pitchFamily="18" charset="0"/>
                    <a:ea typeface="Aptos" panose="020B0004020202020204" pitchFamily="34" charset="0"/>
                    <a:cs typeface="Times New Roman" panose="02020603050405020304" pitchFamily="18" charset="0"/>
                  </a:rPr>
                  <a:t>𝜇</a:t>
                </a:r>
                <a:r>
                  <a:rPr lang="pt-PT" baseline="-25000" dirty="0">
                    <a:effectLst/>
                    <a:latin typeface="Times New Roman" panose="02020603050405020304" pitchFamily="18" charset="0"/>
                    <a:ea typeface="Aptos" panose="020B0004020202020204" pitchFamily="34" charset="0"/>
                    <a:cs typeface="Times New Roman" panose="02020603050405020304" pitchFamily="18" charset="0"/>
                  </a:rPr>
                  <a:t>0</a:t>
                </a:r>
                <a:r>
                  <a:rPr lang="pt-PT" dirty="0">
                    <a:effectLst/>
                    <a:latin typeface="Times New Roman" panose="02020603050405020304" pitchFamily="18" charset="0"/>
                    <a:ea typeface="Aptos" panose="020B0004020202020204" pitchFamily="34" charset="0"/>
                    <a:cs typeface="Times New Roman" panose="02020603050405020304" pitchFamily="18" charset="0"/>
                  </a:rPr>
                  <a:t> ≈ 4,456     𝜎</a:t>
                </a:r>
                <a:r>
                  <a:rPr lang="pt-PT" baseline="30000" dirty="0">
                    <a:effectLst/>
                    <a:latin typeface="Times New Roman" panose="02020603050405020304" pitchFamily="18" charset="0"/>
                    <a:ea typeface="Aptos" panose="020B0004020202020204" pitchFamily="34" charset="0"/>
                    <a:cs typeface="Times New Roman" panose="02020603050405020304" pitchFamily="18" charset="0"/>
                  </a:rPr>
                  <a:t>2</a:t>
                </a:r>
                <a:r>
                  <a:rPr lang="pt-PT" dirty="0">
                    <a:effectLst/>
                    <a:latin typeface="Times New Roman" panose="02020603050405020304" pitchFamily="18" charset="0"/>
                    <a:ea typeface="Aptos" panose="020B0004020202020204" pitchFamily="34" charset="0"/>
                    <a:cs typeface="Times New Roman" panose="02020603050405020304" pitchFamily="18" charset="0"/>
                  </a:rPr>
                  <a:t> ≈ 0,161     𝜏</a:t>
                </a:r>
                <a:r>
                  <a:rPr lang="pt-PT" baseline="30000" dirty="0">
                    <a:effectLst/>
                    <a:latin typeface="Times New Roman" panose="02020603050405020304" pitchFamily="18" charset="0"/>
                    <a:ea typeface="Aptos" panose="020B0004020202020204" pitchFamily="34" charset="0"/>
                    <a:cs typeface="Times New Roman" panose="02020603050405020304" pitchFamily="18" charset="0"/>
                  </a:rPr>
                  <a:t>2</a:t>
                </a:r>
                <a:r>
                  <a:rPr lang="pt-PT" dirty="0">
                    <a:effectLst/>
                    <a:latin typeface="Times New Roman" panose="02020603050405020304" pitchFamily="18" charset="0"/>
                    <a:ea typeface="Aptos" panose="020B0004020202020204" pitchFamily="34" charset="0"/>
                    <a:cs typeface="Times New Roman" panose="02020603050405020304" pitchFamily="18" charset="0"/>
                  </a:rPr>
                  <a:t> ≈ 0,000</a:t>
                </a:r>
              </a:p>
              <a:p>
                <a:pPr marL="0" indent="0">
                  <a:buNone/>
                </a:pPr>
                <a:endParaRPr lang="pt-PT" dirty="0">
                  <a:latin typeface="Times New Roman" panose="02020603050405020304" pitchFamily="18" charset="0"/>
                  <a:cs typeface="Times New Roman" panose="02020603050405020304" pitchFamily="18" charset="0"/>
                </a:endParaRPr>
              </a:p>
              <a:p>
                <a:r>
                  <a:rPr lang="pt-PT" dirty="0" err="1">
                    <a:latin typeface="Times New Roman" panose="02020603050405020304" pitchFamily="18" charset="0"/>
                    <a:cs typeface="Times New Roman" panose="02020603050405020304" pitchFamily="18" charset="0"/>
                  </a:rPr>
                  <a:t>Shrinkage</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factor</a:t>
                </a:r>
                <a:endParaRPr lang="pt-PT"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pt-PT"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pt-PT" i="1" kern="100">
                              <a:effectLst/>
                              <a:latin typeface="Cambria Math" panose="02040503050406030204" pitchFamily="18" charset="0"/>
                              <a:ea typeface="Aptos" panose="020B0004020202020204" pitchFamily="34" charset="0"/>
                              <a:cs typeface="Times New Roman" panose="02020603050405020304" pitchFamily="18" charset="0"/>
                            </a:rPr>
                            <m:t>𝜆</m:t>
                          </m:r>
                        </m:e>
                        <m:sub>
                          <m:r>
                            <a:rPr lang="pt-PT" i="1" kern="100">
                              <a:effectLst/>
                              <a:latin typeface="Cambria Math" panose="02040503050406030204" pitchFamily="18" charset="0"/>
                              <a:ea typeface="Aptos" panose="020B0004020202020204" pitchFamily="34" charset="0"/>
                              <a:cs typeface="Times New Roman" panose="02020603050405020304" pitchFamily="18" charset="0"/>
                            </a:rPr>
                            <m:t>𝑖</m:t>
                          </m:r>
                        </m:sub>
                      </m:sSub>
                      <m:r>
                        <a:rPr lang="pt-PT"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pt-PT" i="1" kern="100">
                              <a:effectLst/>
                              <a:latin typeface="Cambria Math" panose="02040503050406030204" pitchFamily="18" charset="0"/>
                              <a:ea typeface="Aptos" panose="020B0004020202020204" pitchFamily="34" charset="0"/>
                              <a:cs typeface="Times New Roman" panose="02020603050405020304" pitchFamily="18" charset="0"/>
                            </a:rPr>
                          </m:ctrlPr>
                        </m:fPr>
                        <m:num>
                          <m:sSup>
                            <m:sSupPr>
                              <m:ctrlPr>
                                <a:rPr lang="pt-PT"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pt-PT" i="1" kern="100">
                                  <a:effectLst/>
                                  <a:latin typeface="Cambria Math" panose="02040503050406030204" pitchFamily="18" charset="0"/>
                                  <a:ea typeface="Aptos" panose="020B0004020202020204" pitchFamily="34" charset="0"/>
                                  <a:cs typeface="Times New Roman" panose="02020603050405020304" pitchFamily="18" charset="0"/>
                                </a:rPr>
                                <m:t>𝜏</m:t>
                              </m:r>
                            </m:e>
                            <m:sup>
                              <m:r>
                                <a:rPr lang="pt-PT" i="1" kern="100">
                                  <a:effectLst/>
                                  <a:latin typeface="Cambria Math" panose="02040503050406030204" pitchFamily="18" charset="0"/>
                                  <a:ea typeface="Aptos" panose="020B0004020202020204" pitchFamily="34" charset="0"/>
                                  <a:cs typeface="Times New Roman" panose="02020603050405020304" pitchFamily="18" charset="0"/>
                                </a:rPr>
                                <m:t>2</m:t>
                              </m:r>
                            </m:sup>
                          </m:sSup>
                        </m:num>
                        <m:den>
                          <m:r>
                            <a:rPr lang="pt-PT" i="1" kern="100">
                              <a:effectLst/>
                              <a:latin typeface="Cambria Math" panose="02040503050406030204" pitchFamily="18" charset="0"/>
                              <a:ea typeface="Aptos" panose="020B0004020202020204" pitchFamily="34" charset="0"/>
                              <a:cs typeface="Times New Roman" panose="02020603050405020304" pitchFamily="18" charset="0"/>
                            </a:rPr>
                            <m:t> </m:t>
                          </m:r>
                          <m:sSup>
                            <m:sSupPr>
                              <m:ctrlPr>
                                <a:rPr lang="pt-PT"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pt-PT" i="1" kern="100">
                                  <a:effectLst/>
                                  <a:latin typeface="Cambria Math" panose="02040503050406030204" pitchFamily="18" charset="0"/>
                                  <a:ea typeface="Aptos" panose="020B0004020202020204" pitchFamily="34" charset="0"/>
                                  <a:cs typeface="Times New Roman" panose="02020603050405020304" pitchFamily="18" charset="0"/>
                                </a:rPr>
                                <m:t>𝜏</m:t>
                              </m:r>
                            </m:e>
                            <m:sup>
                              <m:r>
                                <a:rPr lang="pt-PT" i="1" kern="100">
                                  <a:effectLst/>
                                  <a:latin typeface="Cambria Math" panose="02040503050406030204" pitchFamily="18" charset="0"/>
                                  <a:ea typeface="Aptos" panose="020B0004020202020204" pitchFamily="34" charset="0"/>
                                  <a:cs typeface="Times New Roman" panose="02020603050405020304" pitchFamily="18" charset="0"/>
                                </a:rPr>
                                <m:t>2</m:t>
                              </m:r>
                            </m:sup>
                          </m:sSup>
                          <m:r>
                            <a:rPr lang="pt-PT"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pt-PT" i="1" kern="100">
                                  <a:effectLst/>
                                  <a:latin typeface="Cambria Math" panose="02040503050406030204" pitchFamily="18" charset="0"/>
                                  <a:ea typeface="Aptos" panose="020B0004020202020204" pitchFamily="34" charset="0"/>
                                  <a:cs typeface="Times New Roman" panose="02020603050405020304" pitchFamily="18" charset="0"/>
                                </a:rPr>
                              </m:ctrlPr>
                            </m:fPr>
                            <m:num>
                              <m:sSup>
                                <m:sSupPr>
                                  <m:ctrlPr>
                                    <a:rPr lang="pt-PT"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pt-PT" i="1" kern="100">
                                      <a:effectLst/>
                                      <a:latin typeface="Cambria Math" panose="02040503050406030204" pitchFamily="18" charset="0"/>
                                      <a:ea typeface="Aptos" panose="020B0004020202020204" pitchFamily="34" charset="0"/>
                                      <a:cs typeface="Times New Roman" panose="02020603050405020304" pitchFamily="18" charset="0"/>
                                    </a:rPr>
                                    <m:t>𝜎</m:t>
                                  </m:r>
                                </m:e>
                                <m:sup>
                                  <m:r>
                                    <a:rPr lang="pt-PT" i="1" kern="100">
                                      <a:effectLst/>
                                      <a:latin typeface="Cambria Math" panose="02040503050406030204" pitchFamily="18" charset="0"/>
                                      <a:ea typeface="Aptos" panose="020B0004020202020204" pitchFamily="34" charset="0"/>
                                      <a:cs typeface="Times New Roman" panose="02020603050405020304" pitchFamily="18" charset="0"/>
                                    </a:rPr>
                                    <m:t>2</m:t>
                                  </m:r>
                                </m:sup>
                              </m:sSup>
                            </m:num>
                            <m:den>
                              <m:sSub>
                                <m:sSubPr>
                                  <m:ctrlPr>
                                    <a:rPr lang="pt-PT"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pt-PT" i="1" kern="100">
                                      <a:effectLst/>
                                      <a:latin typeface="Cambria Math" panose="02040503050406030204" pitchFamily="18" charset="0"/>
                                      <a:ea typeface="Aptos" panose="020B0004020202020204" pitchFamily="34" charset="0"/>
                                      <a:cs typeface="Times New Roman" panose="02020603050405020304" pitchFamily="18" charset="0"/>
                                    </a:rPr>
                                    <m:t>𝑛</m:t>
                                  </m:r>
                                </m:e>
                                <m:sub>
                                  <m:r>
                                    <a:rPr lang="pt-PT" i="1" kern="100">
                                      <a:effectLst/>
                                      <a:latin typeface="Cambria Math" panose="02040503050406030204" pitchFamily="18" charset="0"/>
                                      <a:ea typeface="Aptos" panose="020B0004020202020204" pitchFamily="34" charset="0"/>
                                      <a:cs typeface="Times New Roman" panose="02020603050405020304" pitchFamily="18" charset="0"/>
                                    </a:rPr>
                                    <m:t>𝑖</m:t>
                                  </m:r>
                                </m:sub>
                              </m:sSub>
                            </m:den>
                          </m:f>
                        </m:den>
                      </m:f>
                    </m:oMath>
                  </m:oMathPara>
                </a14:m>
                <a:endParaRPr lang="pt-PT"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pt-PT" dirty="0">
                    <a:latin typeface="Times New Roman" panose="02020603050405020304" pitchFamily="18" charset="0"/>
                    <a:cs typeface="Times New Roman" panose="02020603050405020304" pitchFamily="18" charset="0"/>
                  </a:rPr>
                  <a:t>Posterior (</a:t>
                </a:r>
                <a:r>
                  <a:rPr lang="pt-PT" dirty="0" err="1">
                    <a:latin typeface="Times New Roman" panose="02020603050405020304" pitchFamily="18" charset="0"/>
                    <a:cs typeface="Times New Roman" panose="02020603050405020304" pitchFamily="18" charset="0"/>
                  </a:rPr>
                  <a:t>adjusted</a:t>
                </a:r>
                <a:r>
                  <a:rPr lang="pt-PT" dirty="0">
                    <a:latin typeface="Times New Roman" panose="02020603050405020304" pitchFamily="18" charset="0"/>
                    <a:cs typeface="Times New Roman" panose="02020603050405020304" pitchFamily="18" charset="0"/>
                  </a:rPr>
                  <a:t>) rating</a:t>
                </a:r>
              </a:p>
              <a:p>
                <a:pPr marL="0" indent="0">
                  <a:buNone/>
                </a:pPr>
                <a:endParaRPr lang="pt-PT"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pt-PT"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pt-PT"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acc>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pt-PT"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pt-PT"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pt-PT"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acc>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pt-PT"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1 − </m:t>
                          </m:r>
                          <m:sSub>
                            <m:sSubPr>
                              <m:ctrlPr>
                                <a:rPr lang="pt-PT"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pt-PT"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pt-PT" i="1" kern="100">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pt-PT"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pt-PT" dirty="0">
                  <a:latin typeface="Times New Roman" panose="02020603050405020304" pitchFamily="18" charset="0"/>
                  <a:cs typeface="Times New Roman" panose="02020603050405020304" pitchFamily="18" charset="0"/>
                </a:endParaRPr>
              </a:p>
            </p:txBody>
          </p:sp>
        </mc:Choice>
        <mc:Fallback xmlns="">
          <p:sp>
            <p:nvSpPr>
              <p:cNvPr id="9" name="Marcador de Posição de Conteúdo 8">
                <a:extLst>
                  <a:ext uri="{FF2B5EF4-FFF2-40B4-BE49-F238E27FC236}">
                    <a16:creationId xmlns:a16="http://schemas.microsoft.com/office/drawing/2014/main" id="{46B28902-7CD8-FABB-D170-F40BE7B6D0DD}"/>
                  </a:ext>
                </a:extLst>
              </p:cNvPr>
              <p:cNvSpPr>
                <a:spLocks noGrp="1" noRot="1" noChangeAspect="1" noMove="1" noResize="1" noEditPoints="1" noAdjustHandles="1" noChangeArrowheads="1" noChangeShapeType="1" noTextEdit="1"/>
              </p:cNvSpPr>
              <p:nvPr>
                <p:ph idx="1"/>
              </p:nvPr>
            </p:nvSpPr>
            <p:spPr>
              <a:xfrm>
                <a:off x="838199" y="1825625"/>
                <a:ext cx="10515599" cy="4667250"/>
              </a:xfrm>
              <a:blipFill>
                <a:blip r:embed="rId2"/>
                <a:stretch>
                  <a:fillRect l="-986" t="-3525" b="-783"/>
                </a:stretch>
              </a:blipFill>
            </p:spPr>
            <p:txBody>
              <a:bodyPr/>
              <a:lstStyle/>
              <a:p>
                <a:r>
                  <a:rPr lang="pt-PT">
                    <a:noFill/>
                  </a:rPr>
                  <a:t> </a:t>
                </a:r>
              </a:p>
            </p:txBody>
          </p:sp>
        </mc:Fallback>
      </mc:AlternateContent>
    </p:spTree>
    <p:extLst>
      <p:ext uri="{BB962C8B-B14F-4D97-AF65-F5344CB8AC3E}">
        <p14:creationId xmlns:p14="http://schemas.microsoft.com/office/powerpoint/2010/main" val="356843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C32C-5308-6902-836C-CDA59E6F63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037DC20-B907-3F66-08EF-111F8AD744F6}"/>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Global Index of Perceived Tourist Attractiveness</a:t>
            </a:r>
            <a:endParaRPr lang="pt-PT"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Marcador de Posição de Conteúdo 8">
                <a:extLst>
                  <a:ext uri="{FF2B5EF4-FFF2-40B4-BE49-F238E27FC236}">
                    <a16:creationId xmlns:a16="http://schemas.microsoft.com/office/drawing/2014/main" id="{5F08C444-F29B-EF0B-1E41-C93C446C1457}"/>
                  </a:ext>
                </a:extLst>
              </p:cNvPr>
              <p:cNvSpPr>
                <a:spLocks noGrp="1"/>
              </p:cNvSpPr>
              <p:nvPr>
                <p:ph idx="1"/>
              </p:nvPr>
            </p:nvSpPr>
            <p:spPr>
              <a:xfrm>
                <a:off x="838199" y="1825625"/>
                <a:ext cx="10515599" cy="466725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Empirical Bayes Adjustment for Ratings</a:t>
                </a:r>
              </a:p>
              <a:p>
                <a:pPr marL="0" indent="0">
                  <a:buNone/>
                </a:pPr>
                <a:endParaRPr lang="en-US" sz="2400" b="1" dirty="0">
                  <a:latin typeface="Times New Roman" panose="02020603050405020304" pitchFamily="18" charset="0"/>
                  <a:cs typeface="Times New Roman" panose="02020603050405020304" pitchFamily="18" charset="0"/>
                </a:endParaRPr>
              </a:p>
              <a:p>
                <a:r>
                  <a:rPr lang="pt-PT" sz="2400" dirty="0" err="1">
                    <a:latin typeface="Times New Roman" panose="02020603050405020304" pitchFamily="18" charset="0"/>
                    <a:cs typeface="Times New Roman" panose="02020603050405020304" pitchFamily="18" charset="0"/>
                  </a:rPr>
                  <a:t>Interpretation</a:t>
                </a:r>
                <a:r>
                  <a:rPr lang="pt-PT" sz="2400" dirty="0">
                    <a:latin typeface="Times New Roman" panose="02020603050405020304" pitchFamily="18" charset="0"/>
                    <a:cs typeface="Times New Roman" panose="02020603050405020304" pitchFamily="18" charset="0"/>
                  </a:rPr>
                  <a:t>:</a:t>
                </a:r>
              </a:p>
              <a:p>
                <a:pPr lvl="1"/>
                <a:r>
                  <a:rPr lang="pt-PT" dirty="0" err="1">
                    <a:latin typeface="Times New Roman" panose="02020603050405020304" pitchFamily="18" charset="0"/>
                    <a:cs typeface="Times New Roman" panose="02020603050405020304" pitchFamily="18" charset="0"/>
                  </a:rPr>
                  <a:t>If</a:t>
                </a:r>
                <a:r>
                  <a:rPr lang="pt-PT" dirty="0">
                    <a:latin typeface="Times New Roman" panose="02020603050405020304" pitchFamily="18" charset="0"/>
                    <a:cs typeface="Times New Roman" panose="02020603050405020304" pitchFamily="18" charset="0"/>
                  </a:rPr>
                  <a:t> </a:t>
                </a:r>
                <a:r>
                  <a:rPr lang="pt-PT" dirty="0">
                    <a:effectLst/>
                    <a:latin typeface="Times New Roman" panose="02020603050405020304" pitchFamily="18" charset="0"/>
                    <a:ea typeface="Aptos" panose="020B0004020202020204" pitchFamily="34" charset="0"/>
                    <a:cs typeface="Times New Roman" panose="02020603050405020304" pitchFamily="18" charset="0"/>
                  </a:rPr>
                  <a:t> 𝑛</a:t>
                </a:r>
                <a:r>
                  <a:rPr lang="pt-PT" baseline="-25000" dirty="0">
                    <a:effectLst/>
                    <a:latin typeface="Times New Roman" panose="02020603050405020304" pitchFamily="18" charset="0"/>
                    <a:ea typeface="Aptos" panose="020B0004020202020204" pitchFamily="34" charset="0"/>
                    <a:cs typeface="Times New Roman" panose="02020603050405020304" pitchFamily="18" charset="0"/>
                  </a:rPr>
                  <a:t>𝑖</a:t>
                </a:r>
                <a:r>
                  <a:rPr lang="pt-PT"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dirty="0">
                    <a:latin typeface="Times New Roman" panose="02020603050405020304" pitchFamily="18" charset="0"/>
                    <a:cs typeface="Times New Roman" panose="02020603050405020304" pitchFamily="18" charset="0"/>
                  </a:rPr>
                  <a:t>(</a:t>
                </a:r>
                <a:r>
                  <a:rPr lang="pt-PT" dirty="0" err="1">
                    <a:latin typeface="Times New Roman" panose="02020603050405020304" pitchFamily="18" charset="0"/>
                    <a:cs typeface="Times New Roman" panose="02020603050405020304" pitchFamily="18" charset="0"/>
                  </a:rPr>
                  <a:t>number</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of</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reviews</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is</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small</a:t>
                </a:r>
                <a:r>
                  <a:rPr lang="pt-PT" dirty="0">
                    <a:latin typeface="Times New Roman" panose="02020603050405020304" pitchFamily="18" charset="0"/>
                    <a:cs typeface="Times New Roman" panose="02020603050405020304" pitchFamily="18" charset="0"/>
                  </a:rPr>
                  <a:t> ⇒ </a:t>
                </a:r>
                <a:r>
                  <a:rPr lang="pt-PT" dirty="0">
                    <a:effectLst/>
                    <a:latin typeface="Times New Roman" panose="02020603050405020304" pitchFamily="18" charset="0"/>
                    <a:ea typeface="Aptos" panose="020B0004020202020204" pitchFamily="34" charset="0"/>
                    <a:cs typeface="Times New Roman" panose="02020603050405020304" pitchFamily="18" charset="0"/>
                  </a:rPr>
                  <a:t>𝜆</a:t>
                </a:r>
                <a:r>
                  <a:rPr lang="pt-PT" baseline="-25000" dirty="0">
                    <a:effectLst/>
                    <a:latin typeface="Times New Roman" panose="02020603050405020304" pitchFamily="18" charset="0"/>
                    <a:ea typeface="Aptos" panose="020B0004020202020204" pitchFamily="34" charset="0"/>
                    <a:cs typeface="Times New Roman" panose="02020603050405020304" pitchFamily="18" charset="0"/>
                  </a:rPr>
                  <a:t>𝑖​</a:t>
                </a:r>
                <a:r>
                  <a:rPr lang="pt-PT"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dirty="0">
                    <a:latin typeface="Times New Roman" panose="02020603050405020304" pitchFamily="18" charset="0"/>
                    <a:cs typeface="Times New Roman" panose="02020603050405020304" pitchFamily="18" charset="0"/>
                  </a:rPr>
                  <a:t>≈ 0 ⇒ </a:t>
                </a:r>
                <a14:m>
                  <m:oMath xmlns:m="http://schemas.openxmlformats.org/officeDocument/2006/math">
                    <m:acc>
                      <m:accPr>
                        <m:chr m:val="̂"/>
                        <m:ctrlPr>
                          <a:rPr lang="pt-PT" i="1" smtClean="0">
                            <a:effectLst/>
                            <a:latin typeface="Cambria Math" panose="02040503050406030204" pitchFamily="18" charset="0"/>
                            <a:ea typeface="Times New Roman" panose="02020603050405020304" pitchFamily="18" charset="0"/>
                          </a:rPr>
                        </m:ctrlPr>
                      </m:accPr>
                      <m:e>
                        <m:sSub>
                          <m:sSubPr>
                            <m:ctrlPr>
                              <a:rPr lang="pt-PT" i="1">
                                <a:effectLst/>
                                <a:latin typeface="Cambria Math" panose="02040503050406030204" pitchFamily="18" charset="0"/>
                                <a:ea typeface="Times New Roman" panose="02020603050405020304" pitchFamily="18" charset="0"/>
                              </a:rPr>
                            </m:ctrlPr>
                          </m:sSubPr>
                          <m:e>
                            <m:r>
                              <a:rPr lang="pt-PT"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pt-PT"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acc>
                  </m:oMath>
                </a14:m>
                <a:r>
                  <a:rPr lang="pt-PT" dirty="0">
                    <a:latin typeface="Times New Roman" panose="02020603050405020304" pitchFamily="18" charset="0"/>
                    <a:cs typeface="Times New Roman" panose="02020603050405020304" pitchFamily="18" charset="0"/>
                  </a:rPr>
                  <a:t> → 𝜇</a:t>
                </a:r>
                <a:r>
                  <a:rPr lang="pt-PT" baseline="-25000" dirty="0">
                    <a:latin typeface="Times New Roman" panose="02020603050405020304" pitchFamily="18" charset="0"/>
                    <a:cs typeface="Times New Roman" panose="02020603050405020304" pitchFamily="18" charset="0"/>
                  </a:rPr>
                  <a:t>0</a:t>
                </a:r>
                <a:r>
                  <a:rPr lang="el-GR" dirty="0">
                    <a:latin typeface="Times New Roman" panose="02020603050405020304" pitchFamily="18" charset="0"/>
                    <a:cs typeface="Times New Roman" panose="02020603050405020304" pitchFamily="18" charset="0"/>
                  </a:rPr>
                  <a:t>.</a:t>
                </a:r>
              </a:p>
              <a:p>
                <a:pPr lvl="1"/>
                <a:r>
                  <a:rPr lang="pt-PT" dirty="0" err="1"/>
                  <a:t>If</a:t>
                </a:r>
                <a:r>
                  <a:rPr lang="pt-PT" dirty="0"/>
                  <a:t> </a:t>
                </a:r>
                <a:r>
                  <a:rPr lang="pt-PT" dirty="0">
                    <a:effectLst/>
                    <a:latin typeface="Times New Roman" panose="02020603050405020304" pitchFamily="18" charset="0"/>
                    <a:ea typeface="Aptos" panose="020B0004020202020204" pitchFamily="34" charset="0"/>
                    <a:cs typeface="Times New Roman" panose="02020603050405020304" pitchFamily="18" charset="0"/>
                  </a:rPr>
                  <a:t>𝑛</a:t>
                </a:r>
                <a:r>
                  <a:rPr lang="pt-PT" baseline="-25000" dirty="0">
                    <a:effectLst/>
                    <a:latin typeface="Times New Roman" panose="02020603050405020304" pitchFamily="18" charset="0"/>
                    <a:ea typeface="Aptos" panose="020B0004020202020204" pitchFamily="34" charset="0"/>
                    <a:cs typeface="Times New Roman" panose="02020603050405020304" pitchFamily="18" charset="0"/>
                  </a:rPr>
                  <a:t>𝑖</a:t>
                </a:r>
                <a:r>
                  <a:rPr lang="pt-PT" dirty="0"/>
                  <a:t>​ </a:t>
                </a:r>
                <a:r>
                  <a:rPr lang="pt-PT" dirty="0" err="1">
                    <a:latin typeface="Times New Roman" panose="02020603050405020304" pitchFamily="18" charset="0"/>
                    <a:cs typeface="Times New Roman" panose="02020603050405020304" pitchFamily="18" charset="0"/>
                  </a:rPr>
                  <a:t>is</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large</a:t>
                </a:r>
                <a:r>
                  <a:rPr lang="pt-PT" dirty="0">
                    <a:latin typeface="Times New Roman" panose="02020603050405020304" pitchFamily="18" charset="0"/>
                    <a:cs typeface="Times New Roman" panose="02020603050405020304" pitchFamily="18" charset="0"/>
                  </a:rPr>
                  <a:t> ⇒ </a:t>
                </a:r>
                <a:r>
                  <a:rPr lang="pt-PT" dirty="0">
                    <a:effectLst/>
                    <a:latin typeface="Times New Roman" panose="02020603050405020304" pitchFamily="18" charset="0"/>
                    <a:ea typeface="Aptos" panose="020B0004020202020204" pitchFamily="34" charset="0"/>
                    <a:cs typeface="Times New Roman" panose="02020603050405020304" pitchFamily="18" charset="0"/>
                  </a:rPr>
                  <a:t>𝜆</a:t>
                </a:r>
                <a:r>
                  <a:rPr lang="pt-PT" baseline="-25000" dirty="0">
                    <a:effectLst/>
                    <a:latin typeface="Times New Roman" panose="02020603050405020304" pitchFamily="18" charset="0"/>
                    <a:ea typeface="Aptos" panose="020B0004020202020204" pitchFamily="34" charset="0"/>
                    <a:cs typeface="Times New Roman" panose="02020603050405020304" pitchFamily="18" charset="0"/>
                  </a:rPr>
                  <a:t>𝑖  </a:t>
                </a:r>
                <a:r>
                  <a:rPr lang="pt-PT" dirty="0">
                    <a:latin typeface="Times New Roman" panose="02020603050405020304" pitchFamily="18" charset="0"/>
                    <a:cs typeface="Times New Roman" panose="02020603050405020304" pitchFamily="18" charset="0"/>
                  </a:rPr>
                  <a:t>≈ 1 ⇒ </a:t>
                </a:r>
                <a14:m>
                  <m:oMath xmlns:m="http://schemas.openxmlformats.org/officeDocument/2006/math">
                    <m:acc>
                      <m:accPr>
                        <m:chr m:val="̂"/>
                        <m:ctrlPr>
                          <a:rPr lang="pt-PT" i="1" smtClean="0">
                            <a:effectLst/>
                            <a:latin typeface="Cambria Math" panose="02040503050406030204" pitchFamily="18" charset="0"/>
                            <a:ea typeface="Times New Roman" panose="02020603050405020304" pitchFamily="18" charset="0"/>
                          </a:rPr>
                        </m:ctrlPr>
                      </m:accPr>
                      <m:e>
                        <m:sSub>
                          <m:sSubPr>
                            <m:ctrlPr>
                              <a:rPr lang="pt-PT" i="1">
                                <a:effectLst/>
                                <a:latin typeface="Cambria Math" panose="02040503050406030204" pitchFamily="18" charset="0"/>
                                <a:ea typeface="Times New Roman" panose="02020603050405020304" pitchFamily="18" charset="0"/>
                              </a:rPr>
                            </m:ctrlPr>
                          </m:sSubPr>
                          <m:e>
                            <m:r>
                              <a:rPr lang="pt-PT"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pt-PT"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acc>
                  </m:oMath>
                </a14:m>
                <a:r>
                  <a:rPr lang="pt-PT" dirty="0">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pt-PT" i="1">
                            <a:latin typeface="Cambria Math" panose="02040503050406030204" pitchFamily="18" charset="0"/>
                          </a:rPr>
                        </m:ctrlPr>
                      </m:accPr>
                      <m:e>
                        <m:sSub>
                          <m:sSubPr>
                            <m:ctrlPr>
                              <a:rPr lang="pt-PT" i="1">
                                <a:latin typeface="Cambria Math" panose="02040503050406030204" pitchFamily="18" charset="0"/>
                              </a:rPr>
                            </m:ctrlPr>
                          </m:sSubPr>
                          <m:e>
                            <m:r>
                              <a:rPr lang="pt-PT" i="1">
                                <a:latin typeface="Cambria Math" panose="02040503050406030204" pitchFamily="18" charset="0"/>
                              </a:rPr>
                              <m:t>𝑟</m:t>
                            </m:r>
                          </m:e>
                          <m:sub>
                            <m:r>
                              <a:rPr lang="pt-PT" i="1">
                                <a:latin typeface="Cambria Math" panose="02040503050406030204" pitchFamily="18" charset="0"/>
                              </a:rPr>
                              <m:t>𝑖</m:t>
                            </m:r>
                          </m:sub>
                        </m:sSub>
                      </m:e>
                    </m:acc>
                  </m:oMath>
                </a14:m>
                <a:endParaRPr lang="pt-PT" dirty="0">
                  <a:latin typeface="Times New Roman" panose="02020603050405020304" pitchFamily="18" charset="0"/>
                  <a:cs typeface="Times New Roman" panose="02020603050405020304" pitchFamily="18" charset="0"/>
                </a:endParaRPr>
              </a:p>
              <a:p>
                <a:pPr marL="0" indent="0">
                  <a:buNone/>
                </a:pPr>
                <a:endParaRPr lang="pt-PT"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pt-PT"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pt-PT" dirty="0">
                  <a:latin typeface="Times New Roman" panose="02020603050405020304" pitchFamily="18" charset="0"/>
                  <a:cs typeface="Times New Roman" panose="02020603050405020304" pitchFamily="18" charset="0"/>
                </a:endParaRPr>
              </a:p>
            </p:txBody>
          </p:sp>
        </mc:Choice>
        <mc:Fallback xmlns="">
          <p:sp>
            <p:nvSpPr>
              <p:cNvPr id="9" name="Marcador de Posição de Conteúdo 8">
                <a:extLst>
                  <a:ext uri="{FF2B5EF4-FFF2-40B4-BE49-F238E27FC236}">
                    <a16:creationId xmlns:a16="http://schemas.microsoft.com/office/drawing/2014/main" id="{5F08C444-F29B-EF0B-1E41-C93C446C1457}"/>
                  </a:ext>
                </a:extLst>
              </p:cNvPr>
              <p:cNvSpPr>
                <a:spLocks noGrp="1" noRot="1" noChangeAspect="1" noMove="1" noResize="1" noEditPoints="1" noAdjustHandles="1" noChangeArrowheads="1" noChangeShapeType="1" noTextEdit="1"/>
              </p:cNvSpPr>
              <p:nvPr>
                <p:ph idx="1"/>
              </p:nvPr>
            </p:nvSpPr>
            <p:spPr>
              <a:xfrm>
                <a:off x="838199" y="1825625"/>
                <a:ext cx="10515599" cy="4667250"/>
              </a:xfrm>
              <a:blipFill>
                <a:blip r:embed="rId2"/>
                <a:stretch>
                  <a:fillRect l="-870" t="-1828"/>
                </a:stretch>
              </a:blipFill>
            </p:spPr>
            <p:txBody>
              <a:bodyPr/>
              <a:lstStyle/>
              <a:p>
                <a:r>
                  <a:rPr lang="pt-PT">
                    <a:noFill/>
                  </a:rPr>
                  <a:t> </a:t>
                </a:r>
              </a:p>
            </p:txBody>
          </p:sp>
        </mc:Fallback>
      </mc:AlternateContent>
    </p:spTree>
    <p:extLst>
      <p:ext uri="{BB962C8B-B14F-4D97-AF65-F5344CB8AC3E}">
        <p14:creationId xmlns:p14="http://schemas.microsoft.com/office/powerpoint/2010/main" val="352790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CB7E4-0FEE-36A9-BC41-7CC923AA73F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96A425B-8662-A8F3-C8BB-52E78A471D0F}"/>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Global Index of Perceived Tourist Attractiveness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A45C8F0D-1DFF-97B4-E921-7EF73CA269D0}"/>
              </a:ext>
            </a:extLst>
          </p:cNvPr>
          <p:cNvSpPr>
            <a:spLocks noGrp="1"/>
          </p:cNvSpPr>
          <p:nvPr>
            <p:ph idx="1"/>
          </p:nvPr>
        </p:nvSpPr>
        <p:spPr>
          <a:xfrm>
            <a:off x="838199" y="1825625"/>
            <a:ext cx="10515599" cy="466725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Empirical Bayes Adjustment for Ratings</a:t>
            </a:r>
            <a:endParaRPr lang="pt-PT"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pt-PT"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pt-PT" dirty="0">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58EDB456-C7F4-AC06-6D12-F1B8615259E7}"/>
              </a:ext>
            </a:extLst>
          </p:cNvPr>
          <p:cNvSpPr txBox="1"/>
          <p:nvPr/>
        </p:nvSpPr>
        <p:spPr>
          <a:xfrm>
            <a:off x="5282396" y="2934703"/>
            <a:ext cx="5978324" cy="280076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scatter-and-identity-line plot clearly illustrates the “shrinkage” effect of the Bayesian adjustment. Venues with unusually low original ratings tend to have their adjusted scores pulled upward toward the global mean, appearing above the diagonal line. Conversely, venues with very high original ratings see their adjusted scores pulled downward, falling below the identity </a:t>
            </a:r>
            <a:r>
              <a:rPr lang="en-US" sz="1600" dirty="0" err="1">
                <a:latin typeface="Times New Roman" panose="02020603050405020304" pitchFamily="18" charset="0"/>
                <a:cs typeface="Times New Roman" panose="02020603050405020304" pitchFamily="18" charset="0"/>
              </a:rPr>
              <a:t>line.Points</a:t>
            </a:r>
            <a:r>
              <a:rPr lang="en-US" sz="1600" dirty="0">
                <a:latin typeface="Times New Roman" panose="02020603050405020304" pitchFamily="18" charset="0"/>
                <a:cs typeface="Times New Roman" panose="02020603050405020304" pitchFamily="18" charset="0"/>
              </a:rPr>
              <a:t> closer to the diagonal correspond to venues with more stable and well-supported ratings, which are only minimally adjusted. Overall, the Empirical Bayes adjustment works to compress extreme values, stabilizing ratings and offering a more reliable and comparable measure of perceived attractiveness across venues.</a:t>
            </a:r>
            <a:endParaRPr lang="pt-PT" sz="1600" dirty="0">
              <a:latin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DE158F2D-C89E-2EE1-D395-A220F2F322D3}"/>
              </a:ext>
            </a:extLst>
          </p:cNvPr>
          <p:cNvPicPr>
            <a:picLocks noChangeAspect="1"/>
          </p:cNvPicPr>
          <p:nvPr/>
        </p:nvPicPr>
        <p:blipFill>
          <a:blip r:embed="rId2"/>
          <a:stretch>
            <a:fillRect/>
          </a:stretch>
        </p:blipFill>
        <p:spPr>
          <a:xfrm>
            <a:off x="838199" y="2507164"/>
            <a:ext cx="4424230" cy="3304172"/>
          </a:xfrm>
          <a:prstGeom prst="rect">
            <a:avLst/>
          </a:prstGeom>
        </p:spPr>
      </p:pic>
    </p:spTree>
    <p:extLst>
      <p:ext uri="{BB962C8B-B14F-4D97-AF65-F5344CB8AC3E}">
        <p14:creationId xmlns:p14="http://schemas.microsoft.com/office/powerpoint/2010/main" val="318741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F7180-56D4-68EF-09D1-4A8B8998000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91A6BEC-C792-47E1-5720-87A9C6B3B042}"/>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Global Index of Perceived Tourist Attractiveness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88E792C3-C856-7A30-6361-2FDF6E969750}"/>
              </a:ext>
            </a:extLst>
          </p:cNvPr>
          <p:cNvSpPr>
            <a:spLocks noGrp="1"/>
          </p:cNvSpPr>
          <p:nvPr>
            <p:ph idx="1"/>
          </p:nvPr>
        </p:nvSpPr>
        <p:spPr>
          <a:xfrm>
            <a:off x="838199" y="1825625"/>
            <a:ext cx="10515599" cy="466725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Empirical Bayes Adjustment for Ratings</a:t>
            </a:r>
          </a:p>
          <a:p>
            <a:pPr marL="0" indent="0">
              <a:buNone/>
            </a:pPr>
            <a:endParaRPr lang="en-US" sz="24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Interpretation of the Bayesian Update Plot:</a:t>
            </a:r>
            <a:endParaRPr lang="pt-PT"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pt-PT"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pt-PT" dirty="0">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13A7037E-19F4-84D6-268B-EF85FAEFB11E}"/>
              </a:ext>
            </a:extLst>
          </p:cNvPr>
          <p:cNvSpPr txBox="1"/>
          <p:nvPr/>
        </p:nvSpPr>
        <p:spPr>
          <a:xfrm>
            <a:off x="5412177" y="3280747"/>
            <a:ext cx="5978324" cy="255454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Prior Distribution (Beta(2,2))</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Represents initial belief before seeing any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symmetric around 0.5, reflecting neutral expectations (neither optimistic nor pessimistic).</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Equivalent to imagining 2 positive and 2 negative ratings (weak prior).</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Observed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10 out of 14 reviews are positive → empirical mean ≈ 0.714.</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provides the evidence to update the prior.</a:t>
            </a:r>
          </a:p>
        </p:txBody>
      </p:sp>
      <p:pic>
        <p:nvPicPr>
          <p:cNvPr id="5" name="Imagem 4">
            <a:extLst>
              <a:ext uri="{FF2B5EF4-FFF2-40B4-BE49-F238E27FC236}">
                <a16:creationId xmlns:a16="http://schemas.microsoft.com/office/drawing/2014/main" id="{03C36214-3D18-8660-CACE-B0F7B3DD50F7}"/>
              </a:ext>
            </a:extLst>
          </p:cNvPr>
          <p:cNvPicPr>
            <a:picLocks noChangeAspect="1"/>
          </p:cNvPicPr>
          <p:nvPr/>
        </p:nvPicPr>
        <p:blipFill>
          <a:blip r:embed="rId2"/>
          <a:stretch>
            <a:fillRect/>
          </a:stretch>
        </p:blipFill>
        <p:spPr>
          <a:xfrm>
            <a:off x="612980" y="3429000"/>
            <a:ext cx="4573978" cy="2258040"/>
          </a:xfrm>
          <a:prstGeom prst="rect">
            <a:avLst/>
          </a:prstGeom>
        </p:spPr>
      </p:pic>
    </p:spTree>
    <p:extLst>
      <p:ext uri="{BB962C8B-B14F-4D97-AF65-F5344CB8AC3E}">
        <p14:creationId xmlns:p14="http://schemas.microsoft.com/office/powerpoint/2010/main" val="323915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13CDD-DD4C-B5D5-EF6D-4D4F0161A1E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D9A4406-DCE1-7585-29AB-B5BE04F66789}"/>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Global Index of Perceived Tourist Attractiveness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01E65220-2011-10C5-2B69-9F01FB5190AA}"/>
              </a:ext>
            </a:extLst>
          </p:cNvPr>
          <p:cNvSpPr>
            <a:spLocks noGrp="1"/>
          </p:cNvSpPr>
          <p:nvPr>
            <p:ph idx="1"/>
          </p:nvPr>
        </p:nvSpPr>
        <p:spPr>
          <a:xfrm>
            <a:off x="838199" y="1825625"/>
            <a:ext cx="10515599" cy="466725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Empirical Bayes Adjustment for Ratings</a:t>
            </a:r>
          </a:p>
          <a:p>
            <a:pPr marL="0" indent="0">
              <a:buNone/>
            </a:pPr>
            <a:endParaRPr lang="en-US" sz="24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Interpretation of the Bayesian Update Plot:</a:t>
            </a:r>
            <a:endParaRPr lang="pt-PT"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pt-PT"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pt-PT" dirty="0">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7B07D6E6-8877-9F39-38DA-DEE8F252F178}"/>
              </a:ext>
            </a:extLst>
          </p:cNvPr>
          <p:cNvSpPr txBox="1"/>
          <p:nvPr/>
        </p:nvSpPr>
        <p:spPr>
          <a:xfrm>
            <a:off x="5281216" y="2337619"/>
            <a:ext cx="5978324" cy="4031873"/>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Posterior Distribution (Beta(12,6))</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Combines the prior with the observed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curve shifts right toward the observed mean, but does not fully reach it.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Reflects increased confidence in higher true rating probability, while still incorporating uncertainty.</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Vertical Line (Observed Mean)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Marks the empirical proportion of positive reviews.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posterior centers close to this line, but is smoothed due to the prior.</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Key Insight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Bayesian updating balances prior knowledge and new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avoids overconfidence in small samples and stabilizes comparisons across locations with different numbers of reviews.</a:t>
            </a:r>
            <a:endParaRPr lang="pt-PT" sz="1600" dirty="0">
              <a:latin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1B2E77DC-272B-63A4-3500-4B5BA65892AC}"/>
              </a:ext>
            </a:extLst>
          </p:cNvPr>
          <p:cNvPicPr>
            <a:picLocks noChangeAspect="1"/>
          </p:cNvPicPr>
          <p:nvPr/>
        </p:nvPicPr>
        <p:blipFill>
          <a:blip r:embed="rId2"/>
          <a:stretch>
            <a:fillRect/>
          </a:stretch>
        </p:blipFill>
        <p:spPr>
          <a:xfrm>
            <a:off x="612980" y="3429000"/>
            <a:ext cx="4573978" cy="2258040"/>
          </a:xfrm>
          <a:prstGeom prst="rect">
            <a:avLst/>
          </a:prstGeom>
        </p:spPr>
      </p:pic>
    </p:spTree>
    <p:extLst>
      <p:ext uri="{BB962C8B-B14F-4D97-AF65-F5344CB8AC3E}">
        <p14:creationId xmlns:p14="http://schemas.microsoft.com/office/powerpoint/2010/main" val="294826567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616</Words>
  <Application>Microsoft Office PowerPoint</Application>
  <PresentationFormat>Ecrã Panorâmico</PresentationFormat>
  <Paragraphs>81</Paragraphs>
  <Slides>7</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7</vt:i4>
      </vt:variant>
    </vt:vector>
  </HeadingPairs>
  <TitlesOfParts>
    <vt:vector size="13" baseType="lpstr">
      <vt:lpstr>Aptos</vt:lpstr>
      <vt:lpstr>Aptos Display</vt:lpstr>
      <vt:lpstr>Arial</vt:lpstr>
      <vt:lpstr>Cambria Math</vt:lpstr>
      <vt:lpstr>Times New Roman</vt:lpstr>
      <vt:lpstr>Tema do Office</vt:lpstr>
      <vt:lpstr>Perceived Touristic Attractiveness in the Porto Metropolitan Area Based on Google Places Reviews: Bayesian Rating Ajustment</vt:lpstr>
      <vt:lpstr>Global Index of Perceived Tourist Attractiveness</vt:lpstr>
      <vt:lpstr>Global Index of Perceived Tourist Attractiveness</vt:lpstr>
      <vt:lpstr>Global Index of Perceived Tourist Attractiveness</vt:lpstr>
      <vt:lpstr>Global Index of Perceived Tourist Attractiveness</vt:lpstr>
      <vt:lpstr>Global Index of Perceived Tourist Attractiveness</vt:lpstr>
      <vt:lpstr>Global Index of Perceived Tourist Attractiveness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Beatriz Santos</dc:creator>
  <cp:lastModifiedBy>Beatriz Santos</cp:lastModifiedBy>
  <cp:revision>7</cp:revision>
  <dcterms:created xsi:type="dcterms:W3CDTF">2025-05-14T10:35:29Z</dcterms:created>
  <dcterms:modified xsi:type="dcterms:W3CDTF">2025-06-17T22:23:47Z</dcterms:modified>
</cp:coreProperties>
</file>