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317" r:id="rId3"/>
    <p:sldId id="321" r:id="rId4"/>
    <p:sldId id="323" r:id="rId5"/>
    <p:sldId id="35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6F253-412D-4FBC-AB07-B766339D38B8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39FD2-E068-4CF4-B879-C14EF218B34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109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0B17C-2697-93B2-A606-93539127A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E3B502-9375-F63E-CB72-110BDEA4B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52E670C-48CD-A97B-E328-C1B2B6AB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E09BB05-9124-C356-6BD3-8021FFF70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9BFAE4F-2A77-E90E-16B9-2EDF08A6D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999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0E940-831A-8D8F-0821-42A650822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6583E72-C474-D57B-796B-D551FA3E6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2857C08-D526-D4D1-F361-393568250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A9140A6-1D29-561B-8919-DB486138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F43B44-3502-33B2-22FB-1BAB55DE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980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C69AF3-2491-9931-0647-574C51242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B5613AA-5CCE-F030-212F-D9219400C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535C03E-D5EB-287D-E21E-006AA3AF7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D0CF421-9F46-B3D2-40D0-6836619C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38C106E-456F-73E8-AC95-B2E9799F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28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6351F-C08D-5029-33E9-72607637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B537DD-8DC5-5DF5-56C2-2AC903810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4C5CAD6-7E92-C6A9-4377-A16F7BE6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B22CD94-D784-3B60-A6BD-70E6DD0C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CEAB7C-0984-0149-71AA-2AAF3865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47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D61E8-56ED-DD4A-3855-E9418FD35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B26D4C9-DA52-0F9E-CEE7-09427B99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2E7177C-ABB6-04EF-64D1-7E365704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5799305-038D-1C02-228E-0DBF18C0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E987D71-544B-36EA-226A-FF8ACA79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398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BB34A8-CFAC-9E3D-4292-208D735C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42CC58-4496-D925-6616-5BC20CF89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F934910-2314-D9C8-975E-789AE7A22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0F8FFD4-AB7D-5AEA-78A0-D3F2FBDE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DA774F9-3B6F-ECB4-84FA-56602660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A170860-193D-FA5B-6128-F68AD3C28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523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BB684-984B-013A-22B7-DADC147A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1168E82-2207-7B85-2DD0-DBC0F3059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C5D6CC1-9644-04E1-36F6-6D12125C7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7DB8E46-BE82-E163-6564-C2E88B031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8344215-6793-D594-4CD9-4FDA5781D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632F557-20EE-DFAD-7A42-0D42C70AE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AA6FE63C-4B79-24B1-7058-1A966974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DE8ABAC-D346-B159-9106-79379F09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3477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53145-0CDF-0AA3-138C-0BC268EBC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37F9334-4615-9619-3866-FC719D88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1812815-BF1F-0FDF-C8F4-9D826E92E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FF737F1-80F8-3CC7-F079-CAE79D22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78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F4D1B2B-9695-9C88-7611-20B0DEE8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13341019-39DE-58C7-3E92-B0BF8E94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96F970C-264B-6FB5-6ABB-16757C89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404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323CA-AE55-7383-1E29-FC5B0711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F8ED07B-3EA0-CC4A-A314-A61A28C69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8168945-8CE3-0ACF-EE5B-DC6ED0578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E3BAF8D-0D86-0579-77EF-628BC7501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21E4D7C-E195-80F2-DD01-ACFD801C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E150C03-75EC-7CD9-3635-A4460A89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61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5D3A2-41E3-8ACF-10D1-56FA9C0B6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97C0C37-5178-F9A8-CAB4-53A8F8653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D88127F-5079-8379-BA14-760E93CF0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D7FE105-F4EB-D0B8-7F1E-51FEBF7E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DEDBD232-BB82-236A-9474-10FC8FF2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1B81D35-69D4-3DFE-632F-2F7C83C5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83478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1A986301-9B18-6D4D-32EA-50B6D7CA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4D8D0F7-7C7B-442F-3BF6-604CFCDCC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ACFE96F-FC77-604E-E084-773993CAB6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B0F03D-4F4A-4109-B644-3BD29CA534E0}" type="datetimeFigureOut">
              <a:rPr lang="pt-PT" smtClean="0"/>
              <a:t>17/06/2025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1D23D33-2E9C-6752-70EF-7E68DF9BE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A247A0F-75A7-4D41-70A9-C4525BA534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472A51-1428-4DF0-A261-9EF35F20AA1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4943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09E263E-FD01-B688-5419-9CFD38956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35612"/>
            <a:ext cx="9144000" cy="967434"/>
          </a:xfrm>
        </p:spPr>
        <p:txBody>
          <a:bodyPr/>
          <a:lstStyle/>
          <a:p>
            <a:r>
              <a:rPr lang="pt-PT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Authors</a:t>
            </a:r>
            <a:r>
              <a:rPr lang="pt-P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Beatriz Santos, Bruno Rocha, Joana Guerreiro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1EB48FA1-3C58-3E0A-D97C-066F10BBA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55214"/>
            <a:ext cx="9144000" cy="389902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Perceived Touristic Attractiveness in the Porto Metropolitan Area Based on Google Places Reviews: </a:t>
            </a: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Composite Index</a:t>
            </a:r>
            <a:endParaRPr lang="pt-PT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42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0D300-2AB8-FB70-772D-30884239C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29475-A8EB-01ED-E1E1-69F8ABB9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Index of Perceived Tourist Attractiveness</a:t>
            </a:r>
            <a:endParaRPr lang="pt-PT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Marcador de Posição de Conteúdo 8">
                <a:extLst>
                  <a:ext uri="{FF2B5EF4-FFF2-40B4-BE49-F238E27FC236}">
                    <a16:creationId xmlns:a16="http://schemas.microsoft.com/office/drawing/2014/main" id="{317A9AAC-216A-0985-5BFC-DCCEA5CFE6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548716" cy="4801317"/>
              </a:xfrm>
            </p:spPr>
            <p:txBody>
              <a:bodyPr>
                <a:normAutofit fontScale="55000" lnSpcReduction="20000"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pt-PT" altLang="pt-PT" sz="28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Purpose</a:t>
                </a:r>
                <a:endParaRPr kumimoji="0" lang="pt-PT" altLang="pt-PT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pt-PT" altLang="pt-PT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pt-PT" altLang="pt-PT" sz="2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0" lang="pt-PT" altLang="pt-PT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IGATP </a:t>
                </a:r>
                <a:r>
                  <a:rPr kumimoji="0" lang="pt-PT" altLang="pt-PT" sz="2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synthesizes</a:t>
                </a:r>
                <a:r>
                  <a:rPr kumimoji="0" lang="pt-PT" altLang="pt-PT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pt-PT" altLang="pt-PT" sz="2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three</a:t>
                </a:r>
                <a:r>
                  <a:rPr kumimoji="0" lang="pt-PT" altLang="pt-PT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pt-PT" altLang="pt-PT" sz="2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distinct</a:t>
                </a:r>
                <a:r>
                  <a:rPr kumimoji="0" lang="pt-PT" altLang="pt-PT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pt-PT" altLang="pt-PT" sz="2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dimensions</a:t>
                </a:r>
                <a:r>
                  <a:rPr kumimoji="0" lang="pt-PT" altLang="pt-PT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pt-PT" altLang="pt-PT" sz="2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kumimoji="0" lang="pt-PT" altLang="pt-PT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online </a:t>
                </a:r>
                <a:r>
                  <a:rPr kumimoji="0" lang="pt-PT" altLang="pt-PT" sz="2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visitor</a:t>
                </a:r>
                <a:r>
                  <a:rPr kumimoji="0" lang="pt-PT" altLang="pt-PT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pt-PT" altLang="pt-PT" sz="2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perception</a:t>
                </a:r>
                <a:r>
                  <a:rPr kumimoji="0" lang="pt-PT" altLang="pt-PT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—star ratings, </a:t>
                </a:r>
                <a:r>
                  <a:rPr kumimoji="0" lang="pt-PT" altLang="pt-PT" sz="2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review</a:t>
                </a:r>
                <a:r>
                  <a:rPr kumimoji="0" lang="pt-PT" altLang="pt-PT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volume </a:t>
                </a:r>
                <a:r>
                  <a:rPr kumimoji="0" lang="pt-PT" altLang="pt-PT" sz="2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kumimoji="0" lang="pt-PT" altLang="pt-PT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textual </a:t>
                </a:r>
                <a:r>
                  <a:rPr kumimoji="0" lang="pt-PT" altLang="pt-PT" sz="2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sentiment</a:t>
                </a:r>
                <a:r>
                  <a:rPr kumimoji="0" lang="pt-PT" altLang="pt-PT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</a:t>
                </a:r>
                <a:r>
                  <a:rPr kumimoji="0" lang="pt-PT" altLang="pt-PT" sz="2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into</a:t>
                </a:r>
                <a:r>
                  <a:rPr kumimoji="0" lang="pt-PT" altLang="pt-PT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single </a:t>
                </a:r>
                <a:r>
                  <a:rPr kumimoji="0" lang="pt-PT" altLang="pt-PT" sz="2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metric</a:t>
                </a:r>
                <a:r>
                  <a:rPr kumimoji="0" lang="pt-PT" altLang="pt-PT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pt-PT" altLang="pt-PT" sz="2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0" lang="pt-PT" altLang="pt-PT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[0, 1].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0" lang="pt-PT" altLang="pt-PT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pt-PT" altLang="pt-PT" sz="28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Sub-indices</a:t>
                </a:r>
                <a:endParaRPr kumimoji="0" lang="pt-PT" altLang="pt-PT" sz="2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pt-PT" altLang="pt-PT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pt-PT" altLang="pt-PT" sz="28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:r>
                  <a:rPr kumimoji="0" lang="pt-PT" altLang="pt-PT" sz="28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Rating_Bayes_Norm</a:t>
                </a:r>
                <a:r>
                  <a:rPr kumimoji="0" lang="pt-PT" altLang="pt-PT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ᵢ</a:t>
                </a:r>
                <a:r>
                  <a:rPr kumimoji="0" lang="pt-PT" altLang="pt-PT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kumimoji="0" lang="pt-PT" altLang="pt-PT" sz="2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Bayesian-shrunken</a:t>
                </a:r>
                <a:r>
                  <a:rPr kumimoji="0" lang="pt-PT" altLang="pt-PT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pt-PT" altLang="pt-PT" sz="2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</a:t>
                </a:r>
                <a:r>
                  <a:rPr kumimoji="0" lang="pt-PT" altLang="pt-PT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star rating</a:t>
                </a: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pt-PT" altLang="pt-PT" sz="28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:r>
                  <a:rPr kumimoji="0" lang="pt-PT" altLang="pt-PT" sz="28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Popularity_Norm</a:t>
                </a:r>
                <a:r>
                  <a:rPr kumimoji="0" lang="pt-PT" altLang="pt-PT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ᵢ</a:t>
                </a:r>
                <a:r>
                  <a:rPr kumimoji="0" lang="pt-PT" altLang="pt-PT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Min–Max </a:t>
                </a:r>
                <a:r>
                  <a:rPr kumimoji="0" lang="pt-PT" altLang="pt-PT" sz="2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normalized</a:t>
                </a:r>
                <a:r>
                  <a:rPr kumimoji="0" lang="pt-PT" altLang="pt-PT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total </a:t>
                </a:r>
                <a:r>
                  <a:rPr kumimoji="0" lang="pt-PT" altLang="pt-PT" sz="2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</a:t>
                </a:r>
                <a:r>
                  <a:rPr kumimoji="0" lang="pt-PT" altLang="pt-PT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pt-PT" altLang="pt-PT" sz="2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kumimoji="0" lang="pt-PT" altLang="pt-PT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pt-PT" altLang="pt-PT" sz="2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reviews</a:t>
                </a:r>
                <a:endParaRPr kumimoji="0" lang="pt-PT" altLang="pt-PT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pt-PT" altLang="pt-PT" sz="2800" b="1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</a:t>
                </a:r>
                <a:r>
                  <a:rPr kumimoji="0" lang="pt-PT" altLang="pt-PT" sz="28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Sentiment_Norm</a:t>
                </a:r>
                <a:r>
                  <a:rPr kumimoji="0" lang="pt-PT" altLang="pt-PT" sz="2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ᵢ</a:t>
                </a:r>
                <a:r>
                  <a:rPr kumimoji="0" lang="pt-PT" altLang="pt-PT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Linear </a:t>
                </a:r>
                <a:r>
                  <a:rPr kumimoji="0" lang="pt-PT" altLang="pt-PT" sz="2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rescaling</a:t>
                </a:r>
                <a:r>
                  <a:rPr kumimoji="0" lang="pt-PT" altLang="pt-PT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pt-PT" altLang="pt-PT" sz="2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kumimoji="0" lang="pt-PT" altLang="pt-PT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pt-PT" altLang="pt-PT" sz="2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</a:t>
                </a:r>
                <a:r>
                  <a:rPr kumimoji="0" lang="pt-PT" altLang="pt-PT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pt-PT" altLang="pt-PT" sz="2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text</a:t>
                </a:r>
                <a:r>
                  <a:rPr kumimoji="0" lang="pt-PT" altLang="pt-PT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pt-PT" altLang="pt-PT" sz="2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sentiment</a:t>
                </a:r>
                <a:r>
                  <a:rPr kumimoji="0" lang="pt-PT" altLang="pt-PT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kumimoji="0" lang="pt-PT" altLang="pt-PT" sz="2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compound</a:t>
                </a:r>
                <a:r>
                  <a:rPr kumimoji="0" lang="pt-PT" altLang="pt-PT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pt-PT" altLang="pt-PT" sz="28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polarity</a:t>
                </a:r>
                <a:r>
                  <a:rPr kumimoji="0" lang="pt-PT" altLang="pt-PT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0" lang="pt-PT" altLang="pt-PT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pt-PT" altLang="pt-PT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14:m>
                  <m:oMath xmlns:m="http://schemas.openxmlformats.org/officeDocument/2006/math">
                    <m:r>
                      <a:rPr lang="pt-PT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𝐼𝐺𝐴𝑇</m:t>
                    </m:r>
                    <m:sSub>
                      <m:sSubPr>
                        <m:ctrlPr>
                          <a:rPr lang="pt-PT" sz="47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PT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pt-PT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pt-PT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pt-PT" sz="47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pt-PT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pt-PT" b="1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𝑹𝒂𝒕𝒊𝒏</m:t>
                    </m:r>
                    <m:sSub>
                      <m:sSubPr>
                        <m:ctrlPr>
                          <a:rPr lang="pt-PT" sz="4700" b="1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PT" b="1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𝒈</m:t>
                        </m:r>
                        <m:r>
                          <a:rPr lang="pt-PT" b="1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pt-PT" b="1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𝑩𝒂𝒚𝒆𝒔</m:t>
                        </m:r>
                        <m:r>
                          <a:rPr lang="pt-PT" b="1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pt-PT" b="1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𝑵𝒐𝒓𝒎</m:t>
                        </m:r>
                      </m:e>
                      <m:sub>
                        <m:r>
                          <a:rPr lang="pt-PT" b="1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  <m:r>
                      <a:rPr lang="pt-PT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pt-PT" sz="47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pt-PT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pt-PT" sz="4700" b="1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PT" b="1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𝑷𝒐𝒑𝒖𝒍𝒂𝒓𝒊𝒕𝒚</m:t>
                        </m:r>
                        <m:r>
                          <a:rPr lang="pt-PT" b="1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pt-PT" b="1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𝑵𝒐𝒓𝒎</m:t>
                        </m:r>
                      </m:e>
                      <m:sub>
                        <m:r>
                          <a:rPr lang="pt-PT" b="1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  <m:r>
                      <a:rPr lang="pt-PT" b="1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pt-PT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+</m:t>
                    </m:r>
                    <m:f>
                      <m:fPr>
                        <m:ctrlPr>
                          <a:rPr lang="pt-PT" sz="4700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pt-PT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pt-PT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pt-PT" sz="4700" b="1" i="1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pt-PT" b="1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𝑺𝒆𝒏𝒕𝒊𝒎𝒆𝒏𝒕</m:t>
                        </m:r>
                        <m:r>
                          <a:rPr lang="pt-PT" b="1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lang="pt-PT" b="1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𝑵𝒐𝒓𝒎</m:t>
                        </m:r>
                      </m:e>
                      <m:sub>
                        <m:r>
                          <a:rPr lang="pt-PT" b="1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pt-PT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pt-PT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pt-PT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pt-PT" b="1" dirty="0" err="1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Weights</a:t>
                </a:r>
                <a:endParaRPr lang="pt-PT" b="1" dirty="0"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correlation matrix between the three normalized sub-indices — Bayesian rating, popularity, and sentiment — reveals weak or negligible correlations (r ≈ 0.00 to 0.27). This indicates that each sub-index captures a distinct dimension of perceived tourist attractiveness. Therefore, assigning equal weights to the components when computing the IGATP is statistically justified, as it ensures a balanced contribution from each factor without redundancy or dominance.</a:t>
                </a:r>
                <a:endParaRPr lang="pt-PT" dirty="0"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pt-PT" dirty="0">
                  <a:effectLst/>
                  <a:latin typeface="Times New Roman" panose="020206030504050203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pt-PT" altLang="pt-PT" sz="4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pt-PT" altLang="pt-PT" sz="47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pt-PT" altLang="pt-PT" sz="4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pt-PT" altLang="pt-PT" sz="47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pt-PT" altLang="pt-PT" sz="4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pt-PT" altLang="pt-PT" sz="4700" dirty="0"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pt-PT" altLang="pt-PT" sz="47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pt-PT" altLang="pt-PT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pt-PT" altLang="pt-PT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pt-PT" altLang="pt-P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pt-PT" altLang="pt-PT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pt-PT" altLang="pt-PT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pt-PT" altLang="pt-PT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pt-PT" dirty="0"/>
              </a:p>
            </p:txBody>
          </p:sp>
        </mc:Choice>
        <mc:Fallback xmlns="">
          <p:sp>
            <p:nvSpPr>
              <p:cNvPr id="9" name="Marcador de Posição de Conteúdo 8">
                <a:extLst>
                  <a:ext uri="{FF2B5EF4-FFF2-40B4-BE49-F238E27FC236}">
                    <a16:creationId xmlns:a16="http://schemas.microsoft.com/office/drawing/2014/main" id="{317A9AAC-216A-0985-5BFC-DCCEA5CFE6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548716" cy="4801317"/>
              </a:xfrm>
              <a:blipFill>
                <a:blip r:embed="rId2"/>
                <a:stretch>
                  <a:fillRect l="-323" t="-114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05305982-F360-4B9F-2C19-85BD0C3ED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916" y="2880851"/>
            <a:ext cx="2959277" cy="203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6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19829-B6E8-F52C-05F7-DF5052363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C55C2-59D8-E3CF-57F2-7D50D0E4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Index of Perceived Tourist Attractiveness</a:t>
            </a:r>
            <a:endParaRPr lang="pt-PT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3AD57D5F-6F59-DBA6-F327-8A76DCD11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667250"/>
          </a:xfrm>
        </p:spPr>
        <p:txBody>
          <a:bodyPr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pt-PT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sub-indices: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pt-PT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kumimoji="0" lang="en-US" altLang="pt-PT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Rating_Bayes_Norm</a:t>
            </a:r>
            <a:r>
              <a:rPr kumimoji="0" lang="en-US" altLang="pt-PT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pt-PT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≈ 0.81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pt-PT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kumimoji="0" lang="en-US" altLang="pt-PT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Popularity_Norm</a:t>
            </a:r>
            <a:r>
              <a:rPr kumimoji="0" lang="en-US" altLang="pt-PT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pt-PT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≈ 0.0022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pt-PT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kumimoji="0" lang="en-US" altLang="pt-PT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Sentiment_Norm</a:t>
            </a:r>
            <a:r>
              <a:rPr kumimoji="0" lang="en-US" altLang="pt-PT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pt-PT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≈ 0.6548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pt-PT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pt-PT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Index </a:t>
            </a:r>
            <a:r>
              <a:rPr lang="en-US" alt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0" lang="en-US" altLang="pt-PT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ange: </a:t>
            </a:r>
            <a:r>
              <a:rPr kumimoji="0" lang="en-US" altLang="pt-PT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[0.095, 0.87</a:t>
            </a:r>
            <a:r>
              <a:rPr lang="en-US" altLang="pt-P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pt-PT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pt-PT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587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3B53D-BE5C-90D5-038C-6370FE046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85678-D905-2E27-80C2-0EBDFE32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Index of Perceived Tourist Attractiveness</a:t>
            </a:r>
            <a:endParaRPr lang="pt-PT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43E9D9FE-CE8E-F91F-0800-39355882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667250"/>
          </a:xfrm>
        </p:spPr>
        <p:txBody>
          <a:bodyPr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pt-PT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5 locations by IGATP: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pt-PT" sz="24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01FC934-84E6-B69A-69D5-7617D5AA3C74}"/>
              </a:ext>
            </a:extLst>
          </p:cNvPr>
          <p:cNvGraphicFramePr>
            <a:graphicFrameLocks noGrp="1"/>
          </p:cNvGraphicFramePr>
          <p:nvPr/>
        </p:nvGraphicFramePr>
        <p:xfrm>
          <a:off x="1318615" y="2475415"/>
          <a:ext cx="6822495" cy="4049242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87793">
                  <a:extLst>
                    <a:ext uri="{9D8B030D-6E8A-4147-A177-3AD203B41FA5}">
                      <a16:colId xmlns:a16="http://schemas.microsoft.com/office/drawing/2014/main" val="3842101327"/>
                    </a:ext>
                  </a:extLst>
                </a:gridCol>
                <a:gridCol w="3815814">
                  <a:extLst>
                    <a:ext uri="{9D8B030D-6E8A-4147-A177-3AD203B41FA5}">
                      <a16:colId xmlns:a16="http://schemas.microsoft.com/office/drawing/2014/main" val="2779329374"/>
                    </a:ext>
                  </a:extLst>
                </a:gridCol>
                <a:gridCol w="1618888">
                  <a:extLst>
                    <a:ext uri="{9D8B030D-6E8A-4147-A177-3AD203B41FA5}">
                      <a16:colId xmlns:a16="http://schemas.microsoft.com/office/drawing/2014/main" val="3619353091"/>
                    </a:ext>
                  </a:extLst>
                </a:gridCol>
              </a:tblGrid>
              <a:tr h="513684">
                <a:tc>
                  <a:txBody>
                    <a:bodyPr/>
                    <a:lstStyle/>
                    <a:p>
                      <a:r>
                        <a:rPr lang="pt-PT" sz="2400" b="1" cap="none" spc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</a:t>
                      </a:r>
                      <a:endParaRPr lang="pt-PT" sz="2400" b="1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278" marR="124278" marT="86995" marB="86995" anchor="ctr"/>
                </a:tc>
                <a:tc>
                  <a:txBody>
                    <a:bodyPr/>
                    <a:lstStyle/>
                    <a:p>
                      <a:r>
                        <a:rPr lang="pt-PT" sz="24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</a:t>
                      </a:r>
                    </a:p>
                  </a:txBody>
                  <a:tcPr marL="124278" marR="124278" marT="86995" marB="86995" anchor="ctr"/>
                </a:tc>
                <a:tc>
                  <a:txBody>
                    <a:bodyPr/>
                    <a:lstStyle/>
                    <a:p>
                      <a:r>
                        <a:rPr lang="pt-PT" sz="2400" b="1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IGATP</a:t>
                      </a:r>
                    </a:p>
                  </a:txBody>
                  <a:tcPr marL="124278" marR="124278" marT="86995" marB="86995" anchor="ctr"/>
                </a:tc>
                <a:extLst>
                  <a:ext uri="{0D108BD9-81ED-4DB2-BD59-A6C34878D82A}">
                    <a16:rowId xmlns:a16="http://schemas.microsoft.com/office/drawing/2014/main" val="581461993"/>
                  </a:ext>
                </a:extLst>
              </a:tr>
              <a:tr h="513684">
                <a:tc>
                  <a:txBody>
                    <a:bodyPr/>
                    <a:lstStyle/>
                    <a:p>
                      <a:r>
                        <a:rPr lang="pt-PT" sz="2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124278" marR="124278" marT="86995" marB="86995" anchor="ctr"/>
                </a:tc>
                <a:tc>
                  <a:txBody>
                    <a:bodyPr/>
                    <a:lstStyle/>
                    <a:p>
                      <a:r>
                        <a:rPr lang="pt-PT" sz="2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Luís I Bridge</a:t>
                      </a:r>
                    </a:p>
                  </a:txBody>
                  <a:tcPr marL="124278" marR="124278" marT="86995" marB="86995" anchor="ctr"/>
                </a:tc>
                <a:tc>
                  <a:txBody>
                    <a:bodyPr/>
                    <a:lstStyle/>
                    <a:p>
                      <a:r>
                        <a:rPr lang="pt-PT" sz="2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0.873</a:t>
                      </a:r>
                    </a:p>
                  </a:txBody>
                  <a:tcPr marL="124278" marR="124278" marT="86995" marB="86995" anchor="ctr"/>
                </a:tc>
                <a:extLst>
                  <a:ext uri="{0D108BD9-81ED-4DB2-BD59-A6C34878D82A}">
                    <a16:rowId xmlns:a16="http://schemas.microsoft.com/office/drawing/2014/main" val="2436148913"/>
                  </a:ext>
                </a:extLst>
              </a:tr>
              <a:tr h="472258">
                <a:tc>
                  <a:txBody>
                    <a:bodyPr/>
                    <a:lstStyle/>
                    <a:p>
                      <a:r>
                        <a:rPr lang="pt-PT" sz="2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124278" marR="124278" marT="86995" marB="86995" anchor="ctr"/>
                </a:tc>
                <a:tc>
                  <a:txBody>
                    <a:bodyPr/>
                    <a:lstStyle/>
                    <a:p>
                      <a:r>
                        <a:rPr lang="pt-PT" sz="2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Jardim do Morro</a:t>
                      </a:r>
                    </a:p>
                  </a:txBody>
                  <a:tcPr marL="124278" marR="124278" marT="86995" marB="86995" anchor="ctr"/>
                </a:tc>
                <a:tc>
                  <a:txBody>
                    <a:bodyPr/>
                    <a:lstStyle/>
                    <a:p>
                      <a:r>
                        <a:rPr lang="pt-PT" sz="2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0.644</a:t>
                      </a:r>
                    </a:p>
                  </a:txBody>
                  <a:tcPr marL="124278" marR="124278" marT="86995" marB="86995" anchor="ctr"/>
                </a:tc>
                <a:extLst>
                  <a:ext uri="{0D108BD9-81ED-4DB2-BD59-A6C34878D82A}">
                    <a16:rowId xmlns:a16="http://schemas.microsoft.com/office/drawing/2014/main" val="2109314896"/>
                  </a:ext>
                </a:extLst>
              </a:tr>
              <a:tr h="513684">
                <a:tc>
                  <a:txBody>
                    <a:bodyPr/>
                    <a:lstStyle/>
                    <a:p>
                      <a:r>
                        <a:rPr lang="pt-PT" sz="2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124278" marR="124278" marT="86995" marB="86995" anchor="ctr"/>
                </a:tc>
                <a:tc>
                  <a:txBody>
                    <a:bodyPr/>
                    <a:lstStyle/>
                    <a:p>
                      <a:r>
                        <a:rPr lang="pt-PT" sz="2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Abadessa Restaurante e Petiscos</a:t>
                      </a:r>
                    </a:p>
                  </a:txBody>
                  <a:tcPr marL="124278" marR="124278" marT="86995" marB="86995" anchor="ctr"/>
                </a:tc>
                <a:tc>
                  <a:txBody>
                    <a:bodyPr/>
                    <a:lstStyle/>
                    <a:p>
                      <a:r>
                        <a:rPr lang="pt-PT" sz="2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0.635</a:t>
                      </a:r>
                    </a:p>
                  </a:txBody>
                  <a:tcPr marL="124278" marR="124278" marT="86995" marB="86995" anchor="ctr"/>
                </a:tc>
                <a:extLst>
                  <a:ext uri="{0D108BD9-81ED-4DB2-BD59-A6C34878D82A}">
                    <a16:rowId xmlns:a16="http://schemas.microsoft.com/office/drawing/2014/main" val="1756928954"/>
                  </a:ext>
                </a:extLst>
              </a:tr>
              <a:tr h="720815">
                <a:tc>
                  <a:txBody>
                    <a:bodyPr/>
                    <a:lstStyle/>
                    <a:p>
                      <a:r>
                        <a:rPr lang="pt-PT" sz="2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124278" marR="124278" marT="86995" marB="86995" anchor="ctr"/>
                </a:tc>
                <a:tc>
                  <a:txBody>
                    <a:bodyPr/>
                    <a:lstStyle/>
                    <a:p>
                      <a:r>
                        <a:rPr lang="pt-PT" sz="2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Parque Nascente Shopping</a:t>
                      </a:r>
                    </a:p>
                  </a:txBody>
                  <a:tcPr marL="124278" marR="124278" marT="86995" marB="86995" anchor="ctr"/>
                </a:tc>
                <a:tc>
                  <a:txBody>
                    <a:bodyPr/>
                    <a:lstStyle/>
                    <a:p>
                      <a:r>
                        <a:rPr lang="pt-PT" sz="2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0.622</a:t>
                      </a:r>
                    </a:p>
                  </a:txBody>
                  <a:tcPr marL="124278" marR="124278" marT="86995" marB="86995" anchor="ctr"/>
                </a:tc>
                <a:extLst>
                  <a:ext uri="{0D108BD9-81ED-4DB2-BD59-A6C34878D82A}">
                    <a16:rowId xmlns:a16="http://schemas.microsoft.com/office/drawing/2014/main" val="1873946200"/>
                  </a:ext>
                </a:extLst>
              </a:tr>
              <a:tr h="803667">
                <a:tc>
                  <a:txBody>
                    <a:bodyPr/>
                    <a:lstStyle/>
                    <a:p>
                      <a:r>
                        <a:rPr lang="pt-PT" sz="24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124278" marR="124278" marT="86995" marB="86995" anchor="ctr"/>
                </a:tc>
                <a:tc>
                  <a:txBody>
                    <a:bodyPr/>
                    <a:lstStyle/>
                    <a:p>
                      <a:r>
                        <a:rPr lang="pt-PT" sz="2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 </a:t>
                      </a:r>
                      <a:r>
                        <a:rPr lang="pt-PT" sz="2400" cap="none" spc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Bocca</a:t>
                      </a:r>
                      <a:r>
                        <a:rPr lang="pt-PT" sz="2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2400" cap="none" spc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Dolce</a:t>
                      </a:r>
                      <a:endParaRPr lang="pt-PT" sz="24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4278" marR="124278" marT="86995" marB="86995" anchor="ctr"/>
                </a:tc>
                <a:tc>
                  <a:txBody>
                    <a:bodyPr/>
                    <a:lstStyle/>
                    <a:p>
                      <a:r>
                        <a:rPr lang="pt-PT" sz="24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0.613</a:t>
                      </a:r>
                    </a:p>
                  </a:txBody>
                  <a:tcPr marL="124278" marR="124278" marT="86995" marB="86995" anchor="ctr"/>
                </a:tc>
                <a:extLst>
                  <a:ext uri="{0D108BD9-81ED-4DB2-BD59-A6C34878D82A}">
                    <a16:rowId xmlns:a16="http://schemas.microsoft.com/office/drawing/2014/main" val="425231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578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E2F82-8D99-873F-4C28-891C53874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75424-7B33-F143-E35C-8BD5296F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Index of Perceived Tourist Attractiveness</a:t>
            </a:r>
            <a:endParaRPr lang="pt-PT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B1BB9ED6-E4A2-8E99-C62C-1A33A8390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667250"/>
          </a:xfrm>
        </p:spPr>
        <p:txBody>
          <a:bodyPr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altLang="pt-P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pt-PT" sz="24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 was exported to composite_index.csv</a:t>
            </a: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pt-PT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Columns: '</a:t>
            </a:r>
            <a:r>
              <a:rPr kumimoji="0" lang="en-US" altLang="pt-PT" sz="24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Cidade</a:t>
            </a:r>
            <a:r>
              <a:rPr kumimoji="0" lang="en-US" altLang="pt-PT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kumimoji="0" lang="en-US" altLang="pt-PT" sz="24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Categoria</a:t>
            </a:r>
            <a:r>
              <a:rPr kumimoji="0" lang="en-US" altLang="pt-PT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'Nome', 'Rating', '</a:t>
            </a:r>
            <a:r>
              <a:rPr kumimoji="0" lang="en-US" altLang="pt-PT" sz="24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Endereço</a:t>
            </a:r>
            <a:r>
              <a:rPr kumimoji="0" lang="en-US" altLang="pt-PT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kumimoji="0" lang="en-US" altLang="pt-PT" sz="24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kumimoji="0" lang="en-US" altLang="pt-PT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pt-PT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'Latitude', 'Longitude', '</a:t>
            </a:r>
            <a:r>
              <a:rPr kumimoji="0" lang="en-US" altLang="pt-PT" sz="24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Total_Reviews</a:t>
            </a:r>
            <a:r>
              <a:rPr kumimoji="0" lang="en-US" altLang="pt-PT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kumimoji="0" lang="en-US" altLang="pt-PT" sz="24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id_unico</a:t>
            </a:r>
            <a:r>
              <a:rPr kumimoji="0" lang="en-US" altLang="pt-PT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kumimoji="0" lang="en-US" altLang="pt-PT" sz="24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Grupo_Tematico</a:t>
            </a:r>
            <a:r>
              <a:rPr kumimoji="0" lang="en-US" altLang="pt-PT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pt-PT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'</a:t>
            </a:r>
            <a:r>
              <a:rPr kumimoji="0" lang="en-US" altLang="pt-PT" sz="24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Locais_Semelhantes_Perto</a:t>
            </a:r>
            <a:r>
              <a:rPr kumimoji="0" lang="en-US" altLang="pt-PT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kumimoji="0" lang="en-US" altLang="pt-PT" sz="24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Latitude_Nova</a:t>
            </a:r>
            <a:r>
              <a:rPr kumimoji="0" lang="en-US" altLang="pt-PT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kumimoji="0" lang="en-US" altLang="pt-PT" sz="24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Longitude_Nova</a:t>
            </a:r>
            <a:r>
              <a:rPr kumimoji="0" lang="en-US" altLang="pt-PT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pt-PT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'</a:t>
            </a:r>
            <a:r>
              <a:rPr kumimoji="0" lang="en-US" altLang="pt-PT" sz="24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Endereço_Limpo</a:t>
            </a:r>
            <a:r>
              <a:rPr kumimoji="0" lang="en-US" altLang="pt-PT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'shrinkage', '</a:t>
            </a:r>
            <a:r>
              <a:rPr kumimoji="0" lang="en-US" altLang="pt-PT" sz="24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Rating_Bayes</a:t>
            </a:r>
            <a:r>
              <a:rPr kumimoji="0" lang="en-US" altLang="pt-PT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kumimoji="0" lang="en-US" altLang="pt-PT" sz="24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Nome_Local</a:t>
            </a:r>
            <a:r>
              <a:rPr kumimoji="0" lang="en-US" altLang="pt-PT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pt-PT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'</a:t>
            </a:r>
            <a:r>
              <a:rPr kumimoji="0" lang="en-US" altLang="pt-PT" sz="24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Avg_Polarity</a:t>
            </a:r>
            <a:r>
              <a:rPr kumimoji="0" lang="en-US" altLang="pt-PT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kumimoji="0" lang="en-US" altLang="pt-PT" sz="24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Rating_Bayes_norm</a:t>
            </a:r>
            <a:r>
              <a:rPr kumimoji="0" lang="en-US" altLang="pt-PT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kumimoji="0" lang="en-US" altLang="pt-PT" sz="24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Popularity_norm</a:t>
            </a:r>
            <a:r>
              <a:rPr kumimoji="0" lang="en-US" altLang="pt-PT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pt-PT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'</a:t>
            </a:r>
            <a:r>
              <a:rPr kumimoji="0" lang="en-US" altLang="pt-PT" sz="240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Sentiment_norm</a:t>
            </a:r>
            <a:r>
              <a:rPr kumimoji="0" lang="en-US" altLang="pt-PT" sz="24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'IGATP'</a:t>
            </a: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pt-PT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pt-PT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pt-PT" sz="24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18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380</Words>
  <Application>Microsoft Office PowerPoint</Application>
  <PresentationFormat>Ecrã Panorâmico</PresentationFormat>
  <Paragraphs>75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Times New Roman</vt:lpstr>
      <vt:lpstr>Tema do Office</vt:lpstr>
      <vt:lpstr>Perceived Touristic Attractiveness in the Porto Metropolitan Area Based on Google Places Reviews: Composite Index</vt:lpstr>
      <vt:lpstr>Global Index of Perceived Tourist Attractiveness</vt:lpstr>
      <vt:lpstr>Global Index of Perceived Tourist Attractiveness</vt:lpstr>
      <vt:lpstr>Global Index of Perceived Tourist Attractiveness</vt:lpstr>
      <vt:lpstr>Global Index of Perceived Tourist Attractiveness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Beatriz Santos</dc:creator>
  <cp:lastModifiedBy>Beatriz Santos</cp:lastModifiedBy>
  <cp:revision>9</cp:revision>
  <dcterms:created xsi:type="dcterms:W3CDTF">2025-05-14T10:35:29Z</dcterms:created>
  <dcterms:modified xsi:type="dcterms:W3CDTF">2025-06-17T22:25:05Z</dcterms:modified>
</cp:coreProperties>
</file>