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324" r:id="rId3"/>
    <p:sldId id="366" r:id="rId4"/>
    <p:sldId id="325" r:id="rId5"/>
    <p:sldId id="326" r:id="rId6"/>
    <p:sldId id="327" r:id="rId7"/>
    <p:sldId id="328" r:id="rId8"/>
    <p:sldId id="332" r:id="rId9"/>
    <p:sldId id="331" r:id="rId10"/>
    <p:sldId id="333" r:id="rId11"/>
    <p:sldId id="334" r:id="rId12"/>
    <p:sldId id="330" r:id="rId13"/>
    <p:sldId id="335" r:id="rId14"/>
    <p:sldId id="367" r:id="rId15"/>
    <p:sldId id="337" r:id="rId16"/>
    <p:sldId id="351" r:id="rId17"/>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E6F253-412D-4FBC-AB07-B766339D38B8}" type="datetimeFigureOut">
              <a:rPr lang="pt-PT" smtClean="0"/>
              <a:t>17/06/2025</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E39FD2-E068-4CF4-B879-C14EF218B347}" type="slidenum">
              <a:rPr lang="pt-PT" smtClean="0"/>
              <a:t>‹nº›</a:t>
            </a:fld>
            <a:endParaRPr lang="pt-PT"/>
          </a:p>
        </p:txBody>
      </p:sp>
    </p:spTree>
    <p:extLst>
      <p:ext uri="{BB962C8B-B14F-4D97-AF65-F5344CB8AC3E}">
        <p14:creationId xmlns:p14="http://schemas.microsoft.com/office/powerpoint/2010/main" val="102109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0B17C-2697-93B2-A606-93539127A962}"/>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p>
        </p:txBody>
      </p:sp>
      <p:sp>
        <p:nvSpPr>
          <p:cNvPr id="3" name="Subtítulo 2">
            <a:extLst>
              <a:ext uri="{FF2B5EF4-FFF2-40B4-BE49-F238E27FC236}">
                <a16:creationId xmlns:a16="http://schemas.microsoft.com/office/drawing/2014/main" id="{0CE3B502-9375-F63E-CB72-110BDEA4B8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p>
        </p:txBody>
      </p:sp>
      <p:sp>
        <p:nvSpPr>
          <p:cNvPr id="4" name="Marcador de Posição da Data 3">
            <a:extLst>
              <a:ext uri="{FF2B5EF4-FFF2-40B4-BE49-F238E27FC236}">
                <a16:creationId xmlns:a16="http://schemas.microsoft.com/office/drawing/2014/main" id="{F52E670C-48CD-A97B-E328-C1B2B6ABE50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9E09BB05-9124-C356-6BD3-8021FFF7027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9BFAE4F-2A77-E90E-16B9-2EDF08A6DE3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1999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C0E940-831A-8D8F-0821-42A650822F4D}"/>
              </a:ext>
            </a:extLst>
          </p:cNvPr>
          <p:cNvSpPr>
            <a:spLocks noGrp="1"/>
          </p:cNvSpPr>
          <p:nvPr>
            <p:ph type="title"/>
          </p:nvPr>
        </p:nvSpPr>
        <p:spPr/>
        <p:txBody>
          <a:bodyPr/>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26583E72-C474-D57B-796B-D551FA3E6488}"/>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C2857C08-D526-D4D1-F361-393568250D1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A9140A6-1D29-561B-8919-DB486138C5FF}"/>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42F43B44-3502-33B2-22FB-1BAB55DE1979}"/>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51980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EC69AF3-2491-9931-0647-574C51242570}"/>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p>
        </p:txBody>
      </p:sp>
      <p:sp>
        <p:nvSpPr>
          <p:cNvPr id="3" name="Marcador de Posição de Texto Vertical 2">
            <a:extLst>
              <a:ext uri="{FF2B5EF4-FFF2-40B4-BE49-F238E27FC236}">
                <a16:creationId xmlns:a16="http://schemas.microsoft.com/office/drawing/2014/main" id="{3B5613AA-5CCE-F030-212F-D9219400CCC0}"/>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4535C03E-D5EB-287D-E21E-006AA3AF780D}"/>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D0CF421-9F46-B3D2-40D0-6836619C4885}"/>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238C106E-456F-73E8-AC95-B2E9799FD9DA}"/>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28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06351F-C08D-5029-33E9-7260763706F3}"/>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8B537DD-8DC5-5DF5-56C2-2AC903810790}"/>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F4C5CAD6-7E92-C6A9-4377-A16F7BE68B9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5B22CD94-D784-3B60-A6BD-70E6DD0C666C}"/>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C5CEAB7C-0984-0149-71AA-2AAF3865596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963477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D61E8-56ED-DD4A-3855-E9418FD359D2}"/>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EB26D4C9-DA52-0F9E-CEE7-09427B998C8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B2E7177C-ABB6-04EF-64D1-7E365704FA02}"/>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E5799305-038D-1C02-228E-0DBF18C0C8F9}"/>
              </a:ext>
            </a:extLst>
          </p:cNvPr>
          <p:cNvSpPr>
            <a:spLocks noGrp="1"/>
          </p:cNvSpPr>
          <p:nvPr>
            <p:ph type="ftr" sz="quarter" idx="11"/>
          </p:nvPr>
        </p:nvSpPr>
        <p:spPr/>
        <p:txBody>
          <a:bodyPr/>
          <a:lstStyle/>
          <a:p>
            <a:endParaRPr lang="pt-PT"/>
          </a:p>
        </p:txBody>
      </p:sp>
      <p:sp>
        <p:nvSpPr>
          <p:cNvPr id="6" name="Marcador de Posição do Número do Diapositivo 5">
            <a:extLst>
              <a:ext uri="{FF2B5EF4-FFF2-40B4-BE49-F238E27FC236}">
                <a16:creationId xmlns:a16="http://schemas.microsoft.com/office/drawing/2014/main" id="{6E987D71-544B-36EA-226A-FF8ACA79ECFE}"/>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3433988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BB34A8-CFAC-9E3D-4292-208D735C85B1}"/>
              </a:ext>
            </a:extLst>
          </p:cNvPr>
          <p:cNvSpPr>
            <a:spLocks noGrp="1"/>
          </p:cNvSpPr>
          <p:nvPr>
            <p:ph type="title"/>
          </p:nvPr>
        </p:nvSpPr>
        <p:spPr/>
        <p:txBody>
          <a:body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1042CC58-4496-D925-6616-5BC20CF89198}"/>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a:extLst>
              <a:ext uri="{FF2B5EF4-FFF2-40B4-BE49-F238E27FC236}">
                <a16:creationId xmlns:a16="http://schemas.microsoft.com/office/drawing/2014/main" id="{7F934910-2314-D9C8-975E-789AE7A227B1}"/>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a:extLst>
              <a:ext uri="{FF2B5EF4-FFF2-40B4-BE49-F238E27FC236}">
                <a16:creationId xmlns:a16="http://schemas.microsoft.com/office/drawing/2014/main" id="{30F8FFD4-AB7D-5AEA-78A0-D3F2FBDE1FE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5DA774F9-3B6F-ECB4-84FA-566026600917}"/>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3A170860-193D-FA5B-6128-F68AD3C28C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45239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BB684-984B-013A-22B7-DADC147A8241}"/>
              </a:ext>
            </a:extLst>
          </p:cNvPr>
          <p:cNvSpPr>
            <a:spLocks noGrp="1"/>
          </p:cNvSpPr>
          <p:nvPr>
            <p:ph type="title"/>
          </p:nvPr>
        </p:nvSpPr>
        <p:spPr>
          <a:xfrm>
            <a:off x="839788" y="365125"/>
            <a:ext cx="10515600" cy="1325563"/>
          </a:xfrm>
        </p:spPr>
        <p:txBody>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91168E82-2207-7B85-2DD0-DBC0F3059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3C5D6CC1-9644-04E1-36F6-6D12125C7682}"/>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a:extLst>
              <a:ext uri="{FF2B5EF4-FFF2-40B4-BE49-F238E27FC236}">
                <a16:creationId xmlns:a16="http://schemas.microsoft.com/office/drawing/2014/main" id="{27DB8E46-BE82-E163-6564-C2E88B0313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48344215-6793-D594-4CD9-4FDA5781D8E8}"/>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a:extLst>
              <a:ext uri="{FF2B5EF4-FFF2-40B4-BE49-F238E27FC236}">
                <a16:creationId xmlns:a16="http://schemas.microsoft.com/office/drawing/2014/main" id="{3632F557-20EE-DFAD-7A42-0D42C70AEC25}"/>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8" name="Marcador de Posição do Rodapé 7">
            <a:extLst>
              <a:ext uri="{FF2B5EF4-FFF2-40B4-BE49-F238E27FC236}">
                <a16:creationId xmlns:a16="http://schemas.microsoft.com/office/drawing/2014/main" id="{AA6FE63C-4B79-24B1-7058-1A966974BDE1}"/>
              </a:ext>
            </a:extLst>
          </p:cNvPr>
          <p:cNvSpPr>
            <a:spLocks noGrp="1"/>
          </p:cNvSpPr>
          <p:nvPr>
            <p:ph type="ftr" sz="quarter" idx="11"/>
          </p:nvPr>
        </p:nvSpPr>
        <p:spPr/>
        <p:txBody>
          <a:bodyPr/>
          <a:lstStyle/>
          <a:p>
            <a:endParaRPr lang="pt-PT"/>
          </a:p>
        </p:txBody>
      </p:sp>
      <p:sp>
        <p:nvSpPr>
          <p:cNvPr id="9" name="Marcador de Posição do Número do Diapositivo 8">
            <a:extLst>
              <a:ext uri="{FF2B5EF4-FFF2-40B4-BE49-F238E27FC236}">
                <a16:creationId xmlns:a16="http://schemas.microsoft.com/office/drawing/2014/main" id="{CDE8ABAC-D346-B159-9106-79379F095708}"/>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66347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C53145-0CDF-0AA3-138C-0BC268EBC039}"/>
              </a:ext>
            </a:extLst>
          </p:cNvPr>
          <p:cNvSpPr>
            <a:spLocks noGrp="1"/>
          </p:cNvSpPr>
          <p:nvPr>
            <p:ph type="title"/>
          </p:nvPr>
        </p:nvSpPr>
        <p:spPr/>
        <p:txBody>
          <a:bodyPr/>
          <a:lstStyle/>
          <a:p>
            <a:r>
              <a:rPr lang="pt-PT"/>
              <a:t>Clique para editar o estilo de título do Modelo Global</a:t>
            </a:r>
          </a:p>
        </p:txBody>
      </p:sp>
      <p:sp>
        <p:nvSpPr>
          <p:cNvPr id="3" name="Marcador de Posição da Data 2">
            <a:extLst>
              <a:ext uri="{FF2B5EF4-FFF2-40B4-BE49-F238E27FC236}">
                <a16:creationId xmlns:a16="http://schemas.microsoft.com/office/drawing/2014/main" id="{A37F9334-4615-9619-3866-FC719D88D77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4" name="Marcador de Posição do Rodapé 3">
            <a:extLst>
              <a:ext uri="{FF2B5EF4-FFF2-40B4-BE49-F238E27FC236}">
                <a16:creationId xmlns:a16="http://schemas.microsoft.com/office/drawing/2014/main" id="{F1812815-BF1F-0FDF-C8F4-9D826E92ED77}"/>
              </a:ext>
            </a:extLst>
          </p:cNvPr>
          <p:cNvSpPr>
            <a:spLocks noGrp="1"/>
          </p:cNvSpPr>
          <p:nvPr>
            <p:ph type="ftr" sz="quarter" idx="11"/>
          </p:nvPr>
        </p:nvSpPr>
        <p:spPr/>
        <p:txBody>
          <a:bodyPr/>
          <a:lstStyle/>
          <a:p>
            <a:endParaRPr lang="pt-PT"/>
          </a:p>
        </p:txBody>
      </p:sp>
      <p:sp>
        <p:nvSpPr>
          <p:cNvPr id="5" name="Marcador de Posição do Número do Diapositivo 4">
            <a:extLst>
              <a:ext uri="{FF2B5EF4-FFF2-40B4-BE49-F238E27FC236}">
                <a16:creationId xmlns:a16="http://schemas.microsoft.com/office/drawing/2014/main" id="{FFF737F1-80F8-3CC7-F079-CAE79D22F4FB}"/>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597828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DF4D1B2B-9695-9C88-7611-20B0DEE8C61C}"/>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3" name="Marcador de Posição do Rodapé 2">
            <a:extLst>
              <a:ext uri="{FF2B5EF4-FFF2-40B4-BE49-F238E27FC236}">
                <a16:creationId xmlns:a16="http://schemas.microsoft.com/office/drawing/2014/main" id="{13341019-39DE-58C7-3E92-B0BF8E94A5C6}"/>
              </a:ext>
            </a:extLst>
          </p:cNvPr>
          <p:cNvSpPr>
            <a:spLocks noGrp="1"/>
          </p:cNvSpPr>
          <p:nvPr>
            <p:ph type="ftr" sz="quarter" idx="11"/>
          </p:nvPr>
        </p:nvSpPr>
        <p:spPr/>
        <p:txBody>
          <a:bodyPr/>
          <a:lstStyle/>
          <a:p>
            <a:endParaRPr lang="pt-PT"/>
          </a:p>
        </p:txBody>
      </p:sp>
      <p:sp>
        <p:nvSpPr>
          <p:cNvPr id="4" name="Marcador de Posição do Número do Diapositivo 3">
            <a:extLst>
              <a:ext uri="{FF2B5EF4-FFF2-40B4-BE49-F238E27FC236}">
                <a16:creationId xmlns:a16="http://schemas.microsoft.com/office/drawing/2014/main" id="{B96F970C-264B-6FB5-6ABB-16757C891C2F}"/>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246404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323CA-AE55-7383-1E29-FC5B071178A9}"/>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e Conteúdo 2">
            <a:extLst>
              <a:ext uri="{FF2B5EF4-FFF2-40B4-BE49-F238E27FC236}">
                <a16:creationId xmlns:a16="http://schemas.microsoft.com/office/drawing/2014/main" id="{4F8ED07B-3EA0-CC4A-A314-A61A28C694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a:extLst>
              <a:ext uri="{FF2B5EF4-FFF2-40B4-BE49-F238E27FC236}">
                <a16:creationId xmlns:a16="http://schemas.microsoft.com/office/drawing/2014/main" id="{68168945-8CE3-0ACF-EE5B-DC6ED0578F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E3BAF8D-0D86-0579-77EF-628BC7501539}"/>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921E4D7C-E195-80F2-DD01-ACFD801C111F}"/>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CE150C03-75EC-7CD9-3635-A4460A89FA5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115619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F5D3A2-41E3-8ACF-10D1-56FA9C0B6AEF}"/>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p>
        </p:txBody>
      </p:sp>
      <p:sp>
        <p:nvSpPr>
          <p:cNvPr id="3" name="Marcador de Posição da Imagem 2">
            <a:extLst>
              <a:ext uri="{FF2B5EF4-FFF2-40B4-BE49-F238E27FC236}">
                <a16:creationId xmlns:a16="http://schemas.microsoft.com/office/drawing/2014/main" id="{197C0C37-5178-F9A8-CAB4-53A8F8653F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a:extLst>
              <a:ext uri="{FF2B5EF4-FFF2-40B4-BE49-F238E27FC236}">
                <a16:creationId xmlns:a16="http://schemas.microsoft.com/office/drawing/2014/main" id="{FD88127F-5079-8379-BA14-760E93CF0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ED7FE105-F4EB-D0B8-7F1E-51FEBF7EA7FB}"/>
              </a:ext>
            </a:extLst>
          </p:cNvPr>
          <p:cNvSpPr>
            <a:spLocks noGrp="1"/>
          </p:cNvSpPr>
          <p:nvPr>
            <p:ph type="dt" sz="half" idx="10"/>
          </p:nvPr>
        </p:nvSpPr>
        <p:spPr/>
        <p:txBody>
          <a:bodyPr/>
          <a:lstStyle/>
          <a:p>
            <a:fld id="{EDB0F03D-4F4A-4109-B644-3BD29CA534E0}" type="datetimeFigureOut">
              <a:rPr lang="pt-PT" smtClean="0"/>
              <a:t>17/06/2025</a:t>
            </a:fld>
            <a:endParaRPr lang="pt-PT"/>
          </a:p>
        </p:txBody>
      </p:sp>
      <p:sp>
        <p:nvSpPr>
          <p:cNvPr id="6" name="Marcador de Posição do Rodapé 5">
            <a:extLst>
              <a:ext uri="{FF2B5EF4-FFF2-40B4-BE49-F238E27FC236}">
                <a16:creationId xmlns:a16="http://schemas.microsoft.com/office/drawing/2014/main" id="{DEDBD232-BB82-236A-9474-10FC8FF25FC1}"/>
              </a:ext>
            </a:extLst>
          </p:cNvPr>
          <p:cNvSpPr>
            <a:spLocks noGrp="1"/>
          </p:cNvSpPr>
          <p:nvPr>
            <p:ph type="ftr" sz="quarter" idx="11"/>
          </p:nvPr>
        </p:nvSpPr>
        <p:spPr/>
        <p:txBody>
          <a:bodyPr/>
          <a:lstStyle/>
          <a:p>
            <a:endParaRPr lang="pt-PT"/>
          </a:p>
        </p:txBody>
      </p:sp>
      <p:sp>
        <p:nvSpPr>
          <p:cNvPr id="7" name="Marcador de Posição do Número do Diapositivo 6">
            <a:extLst>
              <a:ext uri="{FF2B5EF4-FFF2-40B4-BE49-F238E27FC236}">
                <a16:creationId xmlns:a16="http://schemas.microsoft.com/office/drawing/2014/main" id="{A1B81D35-69D4-3DFE-632F-2F7C83C568E7}"/>
              </a:ext>
            </a:extLst>
          </p:cNvPr>
          <p:cNvSpPr>
            <a:spLocks noGrp="1"/>
          </p:cNvSpPr>
          <p:nvPr>
            <p:ph type="sldNum" sz="quarter" idx="12"/>
          </p:nvPr>
        </p:nvSpPr>
        <p:spPr/>
        <p:txBody>
          <a:bodyPr/>
          <a:lstStyle/>
          <a:p>
            <a:fld id="{A9472A51-1428-4DF0-A261-9EF35F20AA15}" type="slidenum">
              <a:rPr lang="pt-PT" smtClean="0"/>
              <a:t>‹nº›</a:t>
            </a:fld>
            <a:endParaRPr lang="pt-PT"/>
          </a:p>
        </p:txBody>
      </p:sp>
    </p:spTree>
    <p:extLst>
      <p:ext uri="{BB962C8B-B14F-4D97-AF65-F5344CB8AC3E}">
        <p14:creationId xmlns:p14="http://schemas.microsoft.com/office/powerpoint/2010/main" val="483478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A986301-9B18-6D4D-32EA-50B6D7CA1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p>
        </p:txBody>
      </p:sp>
      <p:sp>
        <p:nvSpPr>
          <p:cNvPr id="3" name="Marcador de Posição do Texto 2">
            <a:extLst>
              <a:ext uri="{FF2B5EF4-FFF2-40B4-BE49-F238E27FC236}">
                <a16:creationId xmlns:a16="http://schemas.microsoft.com/office/drawing/2014/main" id="{54D8D0F7-7C7B-442F-3BF6-604CFCDCCF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a:extLst>
              <a:ext uri="{FF2B5EF4-FFF2-40B4-BE49-F238E27FC236}">
                <a16:creationId xmlns:a16="http://schemas.microsoft.com/office/drawing/2014/main" id="{0ACFE96F-FC77-604E-E084-773993CAB6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B0F03D-4F4A-4109-B644-3BD29CA534E0}" type="datetimeFigureOut">
              <a:rPr lang="pt-PT" smtClean="0"/>
              <a:t>17/06/2025</a:t>
            </a:fld>
            <a:endParaRPr lang="pt-PT"/>
          </a:p>
        </p:txBody>
      </p:sp>
      <p:sp>
        <p:nvSpPr>
          <p:cNvPr id="5" name="Marcador de Posição do Rodapé 4">
            <a:extLst>
              <a:ext uri="{FF2B5EF4-FFF2-40B4-BE49-F238E27FC236}">
                <a16:creationId xmlns:a16="http://schemas.microsoft.com/office/drawing/2014/main" id="{A1D23D33-2E9C-6752-70EF-7E68DF9BE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a:extLst>
              <a:ext uri="{FF2B5EF4-FFF2-40B4-BE49-F238E27FC236}">
                <a16:creationId xmlns:a16="http://schemas.microsoft.com/office/drawing/2014/main" id="{4A247A0F-75A7-4D41-70A9-C4525BA534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472A51-1428-4DF0-A261-9EF35F20AA15}" type="slidenum">
              <a:rPr lang="pt-PT" smtClean="0"/>
              <a:t>‹nº›</a:t>
            </a:fld>
            <a:endParaRPr lang="pt-PT"/>
          </a:p>
        </p:txBody>
      </p:sp>
    </p:spTree>
    <p:extLst>
      <p:ext uri="{BB962C8B-B14F-4D97-AF65-F5344CB8AC3E}">
        <p14:creationId xmlns:p14="http://schemas.microsoft.com/office/powerpoint/2010/main" val="404943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C09E263E-FD01-B688-5419-9CFD38956607}"/>
              </a:ext>
            </a:extLst>
          </p:cNvPr>
          <p:cNvSpPr>
            <a:spLocks noGrp="1"/>
          </p:cNvSpPr>
          <p:nvPr>
            <p:ph type="subTitle" idx="1"/>
          </p:nvPr>
        </p:nvSpPr>
        <p:spPr>
          <a:xfrm>
            <a:off x="1524000" y="5035612"/>
            <a:ext cx="9144000" cy="967434"/>
          </a:xfrm>
        </p:spPr>
        <p:txBody>
          <a:bodyPr/>
          <a:lstStyle/>
          <a:p>
            <a:r>
              <a:rPr lang="pt-PT" b="1" dirty="0" err="1">
                <a:latin typeface="Times New Roman" panose="02020603050405020304" pitchFamily="18" charset="0"/>
                <a:cs typeface="Times New Roman" panose="02020603050405020304" pitchFamily="18" charset="0"/>
              </a:rPr>
              <a:t>Authors</a:t>
            </a:r>
            <a:r>
              <a:rPr lang="pt-PT" b="1" dirty="0">
                <a:latin typeface="Times New Roman" panose="02020603050405020304" pitchFamily="18" charset="0"/>
                <a:cs typeface="Times New Roman" panose="02020603050405020304" pitchFamily="18" charset="0"/>
              </a:rPr>
              <a:t>:</a:t>
            </a:r>
            <a:br>
              <a:rPr lang="pt-PT" dirty="0">
                <a:latin typeface="Times New Roman" panose="02020603050405020304" pitchFamily="18" charset="0"/>
                <a:cs typeface="Times New Roman" panose="02020603050405020304" pitchFamily="18" charset="0"/>
              </a:rPr>
            </a:br>
            <a:r>
              <a:rPr lang="pt-PT" dirty="0">
                <a:latin typeface="Times New Roman" panose="02020603050405020304" pitchFamily="18" charset="0"/>
                <a:cs typeface="Times New Roman" panose="02020603050405020304" pitchFamily="18" charset="0"/>
              </a:rPr>
              <a:t>Beatriz Santos, Bruno Rocha, Joana Guerreiro</a:t>
            </a:r>
          </a:p>
        </p:txBody>
      </p:sp>
      <p:sp>
        <p:nvSpPr>
          <p:cNvPr id="6" name="Título 5">
            <a:extLst>
              <a:ext uri="{FF2B5EF4-FFF2-40B4-BE49-F238E27FC236}">
                <a16:creationId xmlns:a16="http://schemas.microsoft.com/office/drawing/2014/main" id="{1EB48FA1-3C58-3E0A-D97C-066F10BBA673}"/>
              </a:ext>
            </a:extLst>
          </p:cNvPr>
          <p:cNvSpPr>
            <a:spLocks noGrp="1"/>
          </p:cNvSpPr>
          <p:nvPr>
            <p:ph type="ctrTitle"/>
          </p:nvPr>
        </p:nvSpPr>
        <p:spPr>
          <a:xfrm>
            <a:off x="1524000" y="955214"/>
            <a:ext cx="9144000" cy="3899021"/>
          </a:xfrm>
        </p:spPr>
        <p:txBody>
          <a:bodyPr>
            <a:normAutofit fontScale="90000"/>
          </a:bodyPr>
          <a:lstStyle/>
          <a:p>
            <a:r>
              <a:rPr lang="en-US" b="1" dirty="0">
                <a:solidFill>
                  <a:srgbClr val="0070C0"/>
                </a:solidFill>
                <a:latin typeface="Times New Roman" panose="02020603050405020304" pitchFamily="18" charset="0"/>
                <a:cs typeface="Times New Roman" panose="02020603050405020304" pitchFamily="18" charset="0"/>
              </a:rPr>
              <a:t>Perceived Touristic Attractiveness in the Porto Metropolitan Area Based on Google Places Reviews: </a:t>
            </a:r>
            <a:r>
              <a:rPr lang="en-US" b="1" dirty="0">
                <a:solidFill>
                  <a:srgbClr val="00B0F0"/>
                </a:solidFill>
                <a:latin typeface="Times New Roman" panose="02020603050405020304" pitchFamily="18" charset="0"/>
                <a:cs typeface="Times New Roman" panose="02020603050405020304" pitchFamily="18" charset="0"/>
              </a:rPr>
              <a:t>Clustering</a:t>
            </a:r>
            <a:endParaRPr lang="pt-PT"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26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4CB27-FCE2-AA04-7742-3401CE26D9C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E7F9011-3F9B-9298-96E1-43C51C4DB8BC}"/>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BAF7CEC4-C767-CA47-FA79-8BD5D742E0D0}"/>
              </a:ext>
            </a:extLst>
          </p:cNvPr>
          <p:cNvSpPr>
            <a:spLocks noGrp="1" noChangeArrowheads="1"/>
          </p:cNvSpPr>
          <p:nvPr>
            <p:ph idx="1"/>
          </p:nvPr>
        </p:nvSpPr>
        <p:spPr bwMode="auto">
          <a:xfrm>
            <a:off x="838200" y="1229952"/>
            <a:ext cx="667377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Clustering</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Results</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Component</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Loadings</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(k=6)</a:t>
            </a:r>
          </a:p>
          <a:p>
            <a:pPr marL="0" indent="0" eaLnBrk="0" fontAlgn="base" hangingPunct="0">
              <a:lnSpc>
                <a:spcPct val="100000"/>
              </a:lnSpc>
              <a:spcBef>
                <a:spcPct val="0"/>
              </a:spcBef>
              <a:spcAft>
                <a:spcPct val="0"/>
              </a:spcAft>
              <a:buNone/>
            </a:pPr>
            <a:endParaRPr lang="pt-PT" altLang="pt-PT"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Using</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6-cluster K-</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solution</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2D PCA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projection</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PC1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interpreted</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 proxy for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quality</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PC2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reflects</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popularity</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visibility</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pt-PT" altLang="pt-PT"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PCA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scatterplot</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reveals</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six</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distinguishable</a:t>
            </a:r>
            <a:r>
              <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clusters:</a:t>
            </a:r>
          </a:p>
          <a:p>
            <a:pPr eaLnBrk="0" fontAlgn="base" hangingPunct="0">
              <a:lnSpc>
                <a:spcPct val="100000"/>
              </a:lnSpc>
              <a:spcBef>
                <a:spcPct val="0"/>
              </a:spcBef>
              <a:spcAft>
                <a:spcPct val="0"/>
              </a:spcAft>
            </a:pP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0 (Mainstream Core):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largest group, centered near the origin — reflects mid-tier, balanced locations.</a:t>
            </a: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5 (Flagship Venues):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quality and visibility — prominent, top-rated points.</a:t>
            </a: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4 (Boutique / Niche):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sentiment but low visibility — hidden gems or less-frequented highlights.</a:t>
            </a: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2 (Underperformers):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quality and low popularity — likely less attractive options.</a:t>
            </a: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3 (Hidden Popular):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visibility despite below-average sentiment — potentially overrated or controversial spots.</a:t>
            </a: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1 (Extreme Outlier):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Isolated point with extreme values in both dimensions — possibly an anomaly or very unique venue.</a:t>
            </a:r>
            <a:endPar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9" name="Tabela 8">
            <a:extLst>
              <a:ext uri="{FF2B5EF4-FFF2-40B4-BE49-F238E27FC236}">
                <a16:creationId xmlns:a16="http://schemas.microsoft.com/office/drawing/2014/main" id="{0E8E3BC2-F44D-FC1C-A9C9-C4E7625F13B6}"/>
              </a:ext>
            </a:extLst>
          </p:cNvPr>
          <p:cNvGraphicFramePr>
            <a:graphicFrameLocks noGrp="1"/>
          </p:cNvGraphicFramePr>
          <p:nvPr/>
        </p:nvGraphicFramePr>
        <p:xfrm>
          <a:off x="7511970" y="2840808"/>
          <a:ext cx="3873911" cy="2133600"/>
        </p:xfrm>
        <a:graphic>
          <a:graphicData uri="http://schemas.openxmlformats.org/drawingml/2006/table">
            <a:tbl>
              <a:tblPr>
                <a:tableStyleId>{ED083AE6-46FA-4A59-8FB0-9F97EB10719F}</a:tableStyleId>
              </a:tblPr>
              <a:tblGrid>
                <a:gridCol w="786581">
                  <a:extLst>
                    <a:ext uri="{9D8B030D-6E8A-4147-A177-3AD203B41FA5}">
                      <a16:colId xmlns:a16="http://schemas.microsoft.com/office/drawing/2014/main" val="1359804747"/>
                    </a:ext>
                  </a:extLst>
                </a:gridCol>
                <a:gridCol w="560439">
                  <a:extLst>
                    <a:ext uri="{9D8B030D-6E8A-4147-A177-3AD203B41FA5}">
                      <a16:colId xmlns:a16="http://schemas.microsoft.com/office/drawing/2014/main" val="3539039363"/>
                    </a:ext>
                  </a:extLst>
                </a:gridCol>
                <a:gridCol w="530942">
                  <a:extLst>
                    <a:ext uri="{9D8B030D-6E8A-4147-A177-3AD203B41FA5}">
                      <a16:colId xmlns:a16="http://schemas.microsoft.com/office/drawing/2014/main" val="982667252"/>
                    </a:ext>
                  </a:extLst>
                </a:gridCol>
                <a:gridCol w="540774">
                  <a:extLst>
                    <a:ext uri="{9D8B030D-6E8A-4147-A177-3AD203B41FA5}">
                      <a16:colId xmlns:a16="http://schemas.microsoft.com/office/drawing/2014/main" val="1029601"/>
                    </a:ext>
                  </a:extLst>
                </a:gridCol>
                <a:gridCol w="1455175">
                  <a:extLst>
                    <a:ext uri="{9D8B030D-6E8A-4147-A177-3AD203B41FA5}">
                      <a16:colId xmlns:a16="http://schemas.microsoft.com/office/drawing/2014/main" val="1824575788"/>
                    </a:ext>
                  </a:extLst>
                </a:gridCol>
              </a:tblGrid>
              <a:tr h="0">
                <a:tc>
                  <a:txBody>
                    <a:bodyPr/>
                    <a:lstStyle/>
                    <a:p>
                      <a:r>
                        <a:rPr lang="pt-PT" sz="1400" b="1">
                          <a:latin typeface="Times New Roman" panose="02020603050405020304" pitchFamily="18" charset="0"/>
                          <a:cs typeface="Times New Roman" panose="02020603050405020304" pitchFamily="18" charset="0"/>
                        </a:rPr>
                        <a:t>Cluster</a:t>
                      </a:r>
                    </a:p>
                  </a:txBody>
                  <a:tcPr anchor="ctr"/>
                </a:tc>
                <a:tc>
                  <a:txBody>
                    <a:bodyPr/>
                    <a:lstStyle/>
                    <a:p>
                      <a:r>
                        <a:rPr lang="pt-PT" sz="1400" b="1" dirty="0" err="1">
                          <a:latin typeface="Times New Roman" panose="02020603050405020304" pitchFamily="18" charset="0"/>
                          <a:cs typeface="Times New Roman" panose="02020603050405020304" pitchFamily="18" charset="0"/>
                        </a:rPr>
                        <a:t>Size</a:t>
                      </a:r>
                      <a:endParaRPr lang="pt-PT" sz="1400" b="1" dirty="0">
                        <a:latin typeface="Times New Roman" panose="02020603050405020304" pitchFamily="18" charset="0"/>
                        <a:cs typeface="Times New Roman" panose="02020603050405020304" pitchFamily="18" charset="0"/>
                      </a:endParaRPr>
                    </a:p>
                  </a:txBody>
                  <a:tcPr anchor="ctr"/>
                </a:tc>
                <a:tc>
                  <a:txBody>
                    <a:bodyPr/>
                    <a:lstStyle/>
                    <a:p>
                      <a:r>
                        <a:rPr lang="pt-PT" sz="1400" b="1">
                          <a:latin typeface="Times New Roman" panose="02020603050405020304" pitchFamily="18" charset="0"/>
                          <a:cs typeface="Times New Roman" panose="02020603050405020304" pitchFamily="18" charset="0"/>
                        </a:rPr>
                        <a:t>PC1</a:t>
                      </a:r>
                    </a:p>
                  </a:txBody>
                  <a:tcPr anchor="ctr"/>
                </a:tc>
                <a:tc>
                  <a:txBody>
                    <a:bodyPr/>
                    <a:lstStyle/>
                    <a:p>
                      <a:r>
                        <a:rPr lang="pt-PT" sz="1400" b="1">
                          <a:latin typeface="Times New Roman" panose="02020603050405020304" pitchFamily="18" charset="0"/>
                          <a:cs typeface="Times New Roman" panose="02020603050405020304" pitchFamily="18" charset="0"/>
                        </a:rPr>
                        <a:t>PC2</a:t>
                      </a:r>
                    </a:p>
                  </a:txBody>
                  <a:tcPr anchor="ctr"/>
                </a:tc>
                <a:tc>
                  <a:txBody>
                    <a:bodyPr/>
                    <a:lstStyle/>
                    <a:p>
                      <a:r>
                        <a:rPr lang="pt-PT" sz="1400" b="1" dirty="0" err="1">
                          <a:latin typeface="Times New Roman" panose="02020603050405020304" pitchFamily="18" charset="0"/>
                          <a:cs typeface="Times New Roman" panose="02020603050405020304" pitchFamily="18" charset="0"/>
                        </a:rPr>
                        <a:t>Profile</a:t>
                      </a:r>
                      <a:endParaRPr lang="pt-PT"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59473990"/>
                  </a:ext>
                </a:extLst>
              </a:tr>
              <a:tr h="0">
                <a:tc>
                  <a:txBody>
                    <a:bodyPr/>
                    <a:lstStyle/>
                    <a:p>
                      <a:r>
                        <a:rPr lang="pt-PT" sz="1400">
                          <a:latin typeface="Times New Roman" panose="02020603050405020304" pitchFamily="18" charset="0"/>
                          <a:cs typeface="Times New Roman" panose="02020603050405020304" pitchFamily="18" charset="0"/>
                        </a:rPr>
                        <a:t>0</a:t>
                      </a:r>
                    </a:p>
                  </a:txBody>
                  <a:tcPr anchor="ctr"/>
                </a:tc>
                <a:tc>
                  <a:txBody>
                    <a:bodyPr/>
                    <a:lstStyle/>
                    <a:p>
                      <a:r>
                        <a:rPr lang="pt-PT" sz="1400">
                          <a:latin typeface="Times New Roman" panose="02020603050405020304" pitchFamily="18" charset="0"/>
                          <a:cs typeface="Times New Roman" panose="02020603050405020304" pitchFamily="18" charset="0"/>
                        </a:rPr>
                        <a:t>1983</a:t>
                      </a:r>
                    </a:p>
                  </a:txBody>
                  <a:tcPr anchor="ctr"/>
                </a:tc>
                <a:tc>
                  <a:txBody>
                    <a:bodyPr/>
                    <a:lstStyle/>
                    <a:p>
                      <a:r>
                        <a:rPr lang="pt-PT" sz="1400">
                          <a:latin typeface="Times New Roman" panose="02020603050405020304" pitchFamily="18" charset="0"/>
                          <a:cs typeface="Times New Roman" panose="02020603050405020304" pitchFamily="18" charset="0"/>
                        </a:rPr>
                        <a:t>≈ 0</a:t>
                      </a:r>
                    </a:p>
                  </a:txBody>
                  <a:tcPr anchor="ctr"/>
                </a:tc>
                <a:tc>
                  <a:txBody>
                    <a:bodyPr/>
                    <a:lstStyle/>
                    <a:p>
                      <a:r>
                        <a:rPr lang="pt-PT" sz="1400">
                          <a:latin typeface="Times New Roman" panose="02020603050405020304" pitchFamily="18" charset="0"/>
                          <a:cs typeface="Times New Roman" panose="02020603050405020304" pitchFamily="18" charset="0"/>
                        </a:rPr>
                        <a:t>≈ 0</a:t>
                      </a:r>
                    </a:p>
                  </a:txBody>
                  <a:tcPr anchor="ctr"/>
                </a:tc>
                <a:tc>
                  <a:txBody>
                    <a:bodyPr/>
                    <a:lstStyle/>
                    <a:p>
                      <a:r>
                        <a:rPr lang="pt-PT" sz="1400">
                          <a:latin typeface="Times New Roman" panose="02020603050405020304" pitchFamily="18" charset="0"/>
                          <a:cs typeface="Times New Roman" panose="02020603050405020304" pitchFamily="18" charset="0"/>
                        </a:rPr>
                        <a:t>Mainstream Core</a:t>
                      </a:r>
                    </a:p>
                  </a:txBody>
                  <a:tcPr anchor="ctr"/>
                </a:tc>
                <a:extLst>
                  <a:ext uri="{0D108BD9-81ED-4DB2-BD59-A6C34878D82A}">
                    <a16:rowId xmlns:a16="http://schemas.microsoft.com/office/drawing/2014/main" val="3015763163"/>
                  </a:ext>
                </a:extLst>
              </a:tr>
              <a:tr h="0">
                <a:tc>
                  <a:txBody>
                    <a:bodyPr/>
                    <a:lstStyle/>
                    <a:p>
                      <a:r>
                        <a:rPr lang="pt-PT" sz="1400">
                          <a:latin typeface="Times New Roman" panose="02020603050405020304" pitchFamily="18" charset="0"/>
                          <a:cs typeface="Times New Roman" panose="02020603050405020304" pitchFamily="18" charset="0"/>
                        </a:rPr>
                        <a:t>5</a:t>
                      </a:r>
                    </a:p>
                  </a:txBody>
                  <a:tcPr anchor="ctr"/>
                </a:tc>
                <a:tc>
                  <a:txBody>
                    <a:bodyPr/>
                    <a:lstStyle/>
                    <a:p>
                      <a:r>
                        <a:rPr lang="pt-PT" sz="1400">
                          <a:latin typeface="Times New Roman" panose="02020603050405020304" pitchFamily="18" charset="0"/>
                          <a:cs typeface="Times New Roman" panose="02020603050405020304" pitchFamily="18" charset="0"/>
                        </a:rPr>
                        <a:t>118</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Flagship Venues</a:t>
                      </a:r>
                    </a:p>
                  </a:txBody>
                  <a:tcPr anchor="ctr"/>
                </a:tc>
                <a:extLst>
                  <a:ext uri="{0D108BD9-81ED-4DB2-BD59-A6C34878D82A}">
                    <a16:rowId xmlns:a16="http://schemas.microsoft.com/office/drawing/2014/main" val="3810822465"/>
                  </a:ext>
                </a:extLst>
              </a:tr>
              <a:tr h="0">
                <a:tc>
                  <a:txBody>
                    <a:bodyPr/>
                    <a:lstStyle/>
                    <a:p>
                      <a:r>
                        <a:rPr lang="pt-PT" sz="1400">
                          <a:latin typeface="Times New Roman" panose="02020603050405020304" pitchFamily="18" charset="0"/>
                          <a:cs typeface="Times New Roman" panose="02020603050405020304" pitchFamily="18" charset="0"/>
                        </a:rPr>
                        <a:t>4</a:t>
                      </a:r>
                    </a:p>
                  </a:txBody>
                  <a:tcPr anchor="ctr"/>
                </a:tc>
                <a:tc>
                  <a:txBody>
                    <a:bodyPr/>
                    <a:lstStyle/>
                    <a:p>
                      <a:r>
                        <a:rPr lang="pt-PT" sz="1400">
                          <a:latin typeface="Times New Roman" panose="02020603050405020304" pitchFamily="18" charset="0"/>
                          <a:cs typeface="Times New Roman" panose="02020603050405020304" pitchFamily="18" charset="0"/>
                        </a:rPr>
                        <a:t>246</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Boutique / Niche</a:t>
                      </a:r>
                    </a:p>
                  </a:txBody>
                  <a:tcPr anchor="ctr"/>
                </a:tc>
                <a:extLst>
                  <a:ext uri="{0D108BD9-81ED-4DB2-BD59-A6C34878D82A}">
                    <a16:rowId xmlns:a16="http://schemas.microsoft.com/office/drawing/2014/main" val="26196110"/>
                  </a:ext>
                </a:extLst>
              </a:tr>
              <a:tr h="0">
                <a:tc>
                  <a:txBody>
                    <a:bodyPr/>
                    <a:lstStyle/>
                    <a:p>
                      <a:r>
                        <a:rPr lang="pt-PT" sz="1400">
                          <a:latin typeface="Times New Roman" panose="02020603050405020304" pitchFamily="18" charset="0"/>
                          <a:cs typeface="Times New Roman" panose="02020603050405020304" pitchFamily="18" charset="0"/>
                        </a:rPr>
                        <a:t>2</a:t>
                      </a:r>
                    </a:p>
                  </a:txBody>
                  <a:tcPr anchor="ctr"/>
                </a:tc>
                <a:tc>
                  <a:txBody>
                    <a:bodyPr/>
                    <a:lstStyle/>
                    <a:p>
                      <a:r>
                        <a:rPr lang="pt-PT" sz="1400">
                          <a:latin typeface="Times New Roman" panose="02020603050405020304" pitchFamily="18" charset="0"/>
                          <a:cs typeface="Times New Roman" panose="02020603050405020304" pitchFamily="18" charset="0"/>
                        </a:rPr>
                        <a:t>27</a:t>
                      </a:r>
                    </a:p>
                  </a:txBody>
                  <a:tcPr anchor="ctr"/>
                </a:tc>
                <a:tc>
                  <a:txBody>
                    <a:bodyPr/>
                    <a:lstStyle/>
                    <a:p>
                      <a:r>
                        <a:rPr lang="pt-PT" sz="1400" dirty="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Underperformers</a:t>
                      </a:r>
                    </a:p>
                  </a:txBody>
                  <a:tcPr anchor="ctr"/>
                </a:tc>
                <a:extLst>
                  <a:ext uri="{0D108BD9-81ED-4DB2-BD59-A6C34878D82A}">
                    <a16:rowId xmlns:a16="http://schemas.microsoft.com/office/drawing/2014/main" val="2247558048"/>
                  </a:ext>
                </a:extLst>
              </a:tr>
              <a:tr h="0">
                <a:tc>
                  <a:txBody>
                    <a:bodyPr/>
                    <a:lstStyle/>
                    <a:p>
                      <a:r>
                        <a:rPr lang="pt-PT" sz="1400">
                          <a:latin typeface="Times New Roman" panose="02020603050405020304" pitchFamily="18" charset="0"/>
                          <a:cs typeface="Times New Roman" panose="02020603050405020304" pitchFamily="18" charset="0"/>
                        </a:rPr>
                        <a:t>3</a:t>
                      </a:r>
                    </a:p>
                  </a:txBody>
                  <a:tcPr anchor="ctr"/>
                </a:tc>
                <a:tc>
                  <a:txBody>
                    <a:bodyPr/>
                    <a:lstStyle/>
                    <a:p>
                      <a:r>
                        <a:rPr lang="pt-PT" sz="1400">
                          <a:latin typeface="Times New Roman" panose="02020603050405020304" pitchFamily="18" charset="0"/>
                          <a:cs typeface="Times New Roman" panose="02020603050405020304" pitchFamily="18" charset="0"/>
                        </a:rPr>
                        <a:t>145</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dirty="0" err="1">
                          <a:latin typeface="Times New Roman" panose="02020603050405020304" pitchFamily="18" charset="0"/>
                          <a:cs typeface="Times New Roman" panose="02020603050405020304" pitchFamily="18" charset="0"/>
                        </a:rPr>
                        <a:t>Hidden</a:t>
                      </a:r>
                      <a:r>
                        <a:rPr lang="pt-PT" sz="1400" dirty="0">
                          <a:latin typeface="Times New Roman" panose="02020603050405020304" pitchFamily="18" charset="0"/>
                          <a:cs typeface="Times New Roman" panose="02020603050405020304" pitchFamily="18" charset="0"/>
                        </a:rPr>
                        <a:t> Popular</a:t>
                      </a:r>
                    </a:p>
                  </a:txBody>
                  <a:tcPr anchor="ctr"/>
                </a:tc>
                <a:extLst>
                  <a:ext uri="{0D108BD9-81ED-4DB2-BD59-A6C34878D82A}">
                    <a16:rowId xmlns:a16="http://schemas.microsoft.com/office/drawing/2014/main" val="2433477121"/>
                  </a:ext>
                </a:extLst>
              </a:tr>
              <a:tr h="0">
                <a:tc>
                  <a:txBody>
                    <a:bodyPr/>
                    <a:lstStyle/>
                    <a:p>
                      <a:r>
                        <a:rPr lang="pt-PT" sz="1400">
                          <a:latin typeface="Times New Roman" panose="02020603050405020304" pitchFamily="18" charset="0"/>
                          <a:cs typeface="Times New Roman" panose="02020603050405020304" pitchFamily="18" charset="0"/>
                        </a:rPr>
                        <a:t>1</a:t>
                      </a:r>
                    </a:p>
                  </a:txBody>
                  <a:tcPr anchor="ctr"/>
                </a:tc>
                <a:tc>
                  <a:txBody>
                    <a:bodyPr/>
                    <a:lstStyle/>
                    <a:p>
                      <a:r>
                        <a:rPr lang="pt-PT" sz="1400">
                          <a:latin typeface="Times New Roman" panose="02020603050405020304" pitchFamily="18" charset="0"/>
                          <a:cs typeface="Times New Roman" panose="02020603050405020304" pitchFamily="18" charset="0"/>
                        </a:rPr>
                        <a:t>1</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dirty="0">
                          <a:latin typeface="Times New Roman" panose="02020603050405020304" pitchFamily="18" charset="0"/>
                          <a:cs typeface="Times New Roman" panose="02020603050405020304" pitchFamily="18" charset="0"/>
                        </a:rPr>
                        <a:t>Extreme </a:t>
                      </a:r>
                      <a:r>
                        <a:rPr lang="pt-PT" sz="1400" dirty="0" err="1">
                          <a:latin typeface="Times New Roman" panose="02020603050405020304" pitchFamily="18" charset="0"/>
                          <a:cs typeface="Times New Roman" panose="02020603050405020304" pitchFamily="18" charset="0"/>
                        </a:rPr>
                        <a:t>Outlier</a:t>
                      </a:r>
                      <a:endParaRPr lang="pt-PT"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76006655"/>
                  </a:ext>
                </a:extLst>
              </a:tr>
            </a:tbl>
          </a:graphicData>
        </a:graphic>
      </p:graphicFrame>
    </p:spTree>
    <p:extLst>
      <p:ext uri="{BB962C8B-B14F-4D97-AF65-F5344CB8AC3E}">
        <p14:creationId xmlns:p14="http://schemas.microsoft.com/office/powerpoint/2010/main" val="378084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1F5E8-2BF8-DE6E-82DA-6E756FD1202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38C9F81-3326-AF72-F4D4-7A54B5EBED94}"/>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820E2BEB-5FB6-4EA7-90CE-CBBC9A42B27E}"/>
              </a:ext>
            </a:extLst>
          </p:cNvPr>
          <p:cNvSpPr>
            <a:spLocks noGrp="1" noChangeArrowheads="1"/>
          </p:cNvSpPr>
          <p:nvPr>
            <p:ph idx="1"/>
          </p:nvPr>
        </p:nvSpPr>
        <p:spPr bwMode="auto">
          <a:xfrm>
            <a:off x="838200" y="1334962"/>
            <a:ext cx="633934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PT" sz="2400" b="1" dirty="0" err="1">
                <a:latin typeface="Times New Roman" panose="02020603050405020304" pitchFamily="18" charset="0"/>
                <a:cs typeface="Times New Roman" panose="02020603050405020304" pitchFamily="18" charset="0"/>
              </a:rPr>
              <a:t>Silhouette</a:t>
            </a:r>
            <a:r>
              <a:rPr lang="pt-PT" sz="2400" b="1" dirty="0">
                <a:latin typeface="Times New Roman" panose="02020603050405020304" pitchFamily="18" charset="0"/>
                <a:cs typeface="Times New Roman" panose="02020603050405020304" pitchFamily="18" charset="0"/>
              </a:rPr>
              <a:t> </a:t>
            </a:r>
            <a:r>
              <a:rPr lang="pt-PT" sz="2400" b="1" dirty="0" err="1">
                <a:latin typeface="Times New Roman" panose="02020603050405020304" pitchFamily="18" charset="0"/>
                <a:cs typeface="Times New Roman" panose="02020603050405020304" pitchFamily="18" charset="0"/>
              </a:rPr>
              <a:t>Analysis</a:t>
            </a:r>
            <a:r>
              <a:rPr lang="pt-PT" sz="2400" b="1" dirty="0">
                <a:latin typeface="Times New Roman" panose="02020603050405020304" pitchFamily="18" charset="0"/>
                <a:cs typeface="Times New Roman" panose="02020603050405020304" pitchFamily="18" charset="0"/>
              </a:rPr>
              <a:t> (K-</a:t>
            </a:r>
            <a:r>
              <a:rPr lang="pt-PT" sz="2400" b="1" dirty="0" err="1">
                <a:latin typeface="Times New Roman" panose="02020603050405020304" pitchFamily="18" charset="0"/>
                <a:cs typeface="Times New Roman" panose="02020603050405020304" pitchFamily="18" charset="0"/>
              </a:rPr>
              <a:t>Medoids</a:t>
            </a:r>
            <a:r>
              <a:rPr lang="pt-PT" sz="2400" b="1" dirty="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Decision Rationale:</a:t>
            </a: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 2–3 shows high silhouette but overly broad segmentation.</a:t>
            </a: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 4 exhibits a sharp drop in silhouette, suggesting weak structure.</a:t>
            </a: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 5–8 yields stable silhouette scores (~0.66–0.71), with improved interpretability.</a:t>
            </a: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 = 6 offers a balance between cohesion and segmentation richness:</a:t>
            </a:r>
          </a:p>
          <a:p>
            <a:pPr lvl="1" eaLnBrk="0" fontAlgn="base" hangingPunct="0">
              <a:lnSpc>
                <a:spcPct val="100000"/>
              </a:lnSpc>
              <a:spcBef>
                <a:spcPct val="0"/>
              </a:spcBef>
              <a:spcAft>
                <a:spcPct val="0"/>
              </a:spcAft>
            </a:pPr>
            <a:r>
              <a:rPr kumimoji="0" lang="en-US" altLang="pt-PT"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Clear structure without over-fragmentation.</a:t>
            </a:r>
          </a:p>
          <a:p>
            <a:pPr lvl="1" eaLnBrk="0" fontAlgn="base" hangingPunct="0">
              <a:lnSpc>
                <a:spcPct val="100000"/>
              </a:lnSpc>
              <a:spcBef>
                <a:spcPct val="0"/>
              </a:spcBef>
              <a:spcAft>
                <a:spcPct val="0"/>
              </a:spcAft>
            </a:pPr>
            <a:r>
              <a:rPr kumimoji="0" lang="en-US" altLang="pt-PT"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Compatible with the K-Means solution for consistency.</a:t>
            </a:r>
            <a:endParaRPr lang="en-US" altLang="pt-PT" sz="14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lang="pt-PT"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pt-PT"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We adopt k = 6 for our final K-Medoids clustering, as it:</a:t>
            </a:r>
            <a:endParaRPr lang="pt-PT" sz="1800" b="1" dirty="0">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interpretable and balanced cluster sizes</a:t>
            </a: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robust cohesion and separation</a:t>
            </a:r>
          </a:p>
          <a:p>
            <a:pPr eaLnBrk="0" fontAlgn="base" hangingPunct="0">
              <a:lnSpc>
                <a:spcPct val="100000"/>
              </a:lnSpc>
              <a:spcBef>
                <a:spcPct val="0"/>
              </a:spcBef>
              <a:spcAft>
                <a:spcPct val="0"/>
              </a:spcAft>
            </a:pPr>
            <a:r>
              <a:rPr kumimoji="0" lang="en-US" altLang="pt-PT"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Aligns with prior K-Means results to enable cross-method comparison</a:t>
            </a:r>
          </a:p>
        </p:txBody>
      </p:sp>
      <p:pic>
        <p:nvPicPr>
          <p:cNvPr id="5" name="Imagem 4">
            <a:extLst>
              <a:ext uri="{FF2B5EF4-FFF2-40B4-BE49-F238E27FC236}">
                <a16:creationId xmlns:a16="http://schemas.microsoft.com/office/drawing/2014/main" id="{D67E02B8-565C-FC21-DA5B-485A447AE651}"/>
              </a:ext>
            </a:extLst>
          </p:cNvPr>
          <p:cNvPicPr>
            <a:picLocks noChangeAspect="1"/>
          </p:cNvPicPr>
          <p:nvPr/>
        </p:nvPicPr>
        <p:blipFill>
          <a:blip r:embed="rId2"/>
          <a:stretch>
            <a:fillRect/>
          </a:stretch>
        </p:blipFill>
        <p:spPr>
          <a:xfrm>
            <a:off x="7039897" y="2479703"/>
            <a:ext cx="4048890" cy="2261594"/>
          </a:xfrm>
          <a:prstGeom prst="rect">
            <a:avLst/>
          </a:prstGeom>
        </p:spPr>
      </p:pic>
    </p:spTree>
    <p:extLst>
      <p:ext uri="{BB962C8B-B14F-4D97-AF65-F5344CB8AC3E}">
        <p14:creationId xmlns:p14="http://schemas.microsoft.com/office/powerpoint/2010/main" val="201098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672B1-BB8E-6314-8838-837BC158A32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F1F3C57-289A-D78D-F772-A99DED196FCF}"/>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49C9D7FC-FB36-2874-1847-94BC46BF2153}"/>
              </a:ext>
            </a:extLst>
          </p:cNvPr>
          <p:cNvSpPr>
            <a:spLocks noGrp="1" noChangeArrowheads="1"/>
          </p:cNvSpPr>
          <p:nvPr>
            <p:ph idx="1"/>
          </p:nvPr>
        </p:nvSpPr>
        <p:spPr bwMode="auto">
          <a:xfrm>
            <a:off x="838201" y="1334185"/>
            <a:ext cx="1051559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Clustering</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Comparison</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vs</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Medoids</a:t>
            </a:r>
            <a:r>
              <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kumimoji="0" lang="pt-PT"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8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Adjusted Rand Index (ARI)</a:t>
            </a:r>
          </a:p>
          <a:p>
            <a:pPr eaLnBrk="0" fontAlgn="base" hangingPunct="0">
              <a:lnSpc>
                <a:spcPct val="100000"/>
              </a:lnSpc>
              <a:spcBef>
                <a:spcPct val="0"/>
              </a:spcBef>
              <a:spcAft>
                <a:spcPct val="0"/>
              </a:spcAft>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ARI (</a:t>
            </a:r>
            <a:r>
              <a:rPr kumimoji="0" lang="en-US"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KMeans</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a:t>
            </a:r>
            <a:r>
              <a:rPr kumimoji="0" lang="en-US" altLang="pt-PT" sz="1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KMedoids</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k=6: 0.861</a:t>
            </a:r>
          </a:p>
          <a:p>
            <a:pPr marL="0" indent="0" eaLnBrk="0" fontAlgn="base" hangingPunct="0">
              <a:lnSpc>
                <a:spcPct val="100000"/>
              </a:lnSpc>
              <a:spcBef>
                <a:spcPct val="0"/>
              </a:spcBef>
              <a:spcAft>
                <a:spcPct val="0"/>
              </a:spcAft>
              <a:buNone/>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Indicates very high agreement, with both algorithms recovering similar segmentations despite methodological differences.</a:t>
            </a:r>
          </a:p>
          <a:p>
            <a:pPr marL="0" indent="0" eaLnBrk="0" fontAlgn="base" hangingPunct="0">
              <a:lnSpc>
                <a:spcPct val="100000"/>
              </a:lnSpc>
              <a:spcBef>
                <a:spcPct val="0"/>
              </a:spcBef>
              <a:spcAft>
                <a:spcPct val="0"/>
              </a:spcAft>
              <a:buNone/>
            </a:pPr>
            <a:endParaRPr lang="en-US" altLang="pt-PT"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8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Silhouette Scores</a:t>
            </a:r>
          </a:p>
          <a:p>
            <a:pPr eaLnBrk="0" fontAlgn="base" hangingPunct="0">
              <a:lnSpc>
                <a:spcPct val="100000"/>
              </a:lnSpc>
              <a:spcBef>
                <a:spcPct val="0"/>
              </a:spcBef>
              <a:spcAft>
                <a:spcPct val="0"/>
              </a:spcAft>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K-Means (k=</a:t>
            </a:r>
            <a:r>
              <a:rPr lang="en-US" altLang="pt-PT" sz="1800" dirty="0">
                <a:latin typeface="Times New Roman" panose="02020603050405020304" pitchFamily="18" charset="0"/>
                <a:cs typeface="Times New Roman" panose="02020603050405020304" pitchFamily="18" charset="0"/>
              </a:rPr>
              <a:t>6)</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0.687</a:t>
            </a:r>
          </a:p>
          <a:p>
            <a:pPr eaLnBrk="0" fontAlgn="base" hangingPunct="0">
              <a:lnSpc>
                <a:spcPct val="100000"/>
              </a:lnSpc>
              <a:spcBef>
                <a:spcPct val="0"/>
              </a:spcBef>
              <a:spcAft>
                <a:spcPct val="0"/>
              </a:spcAft>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K-Medoids (k=7): 0.667</a:t>
            </a:r>
          </a:p>
          <a:p>
            <a:pPr marL="0" indent="0" eaLnBrk="0" fontAlgn="base" hangingPunct="0">
              <a:lnSpc>
                <a:spcPct val="100000"/>
              </a:lnSpc>
              <a:spcBef>
                <a:spcPct val="0"/>
              </a:spcBef>
              <a:spcAft>
                <a:spcPct val="0"/>
              </a:spcAft>
              <a:buNone/>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Both &gt; 0.6 → strong cluster cohesion and separation</a:t>
            </a:r>
          </a:p>
          <a:p>
            <a:pPr marL="0" indent="0" eaLnBrk="0" fontAlgn="base" hangingPunct="0">
              <a:lnSpc>
                <a:spcPct val="100000"/>
              </a:lnSpc>
              <a:spcBef>
                <a:spcPct val="0"/>
              </a:spcBef>
              <a:spcAft>
                <a:spcPct val="0"/>
              </a:spcAft>
              <a:buNone/>
            </a:pPr>
            <a:r>
              <a:rPr lang="en-US" altLang="pt-PT" sz="1800" dirty="0">
                <a:latin typeface="Times New Roman" panose="02020603050405020304" pitchFamily="18" charset="0"/>
                <a:cs typeface="Times New Roman" panose="02020603050405020304" pitchFamily="18" charset="0"/>
              </a:rPr>
              <a:t>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K-Means only marginally higher (+0.020)</a:t>
            </a:r>
          </a:p>
          <a:p>
            <a:pPr eaLnBrk="0" fontAlgn="base" hangingPunct="0">
              <a:lnSpc>
                <a:spcPct val="100000"/>
              </a:lnSpc>
              <a:spcBef>
                <a:spcPct val="0"/>
              </a:spcBef>
              <a:spcAft>
                <a:spcPct val="0"/>
              </a:spcAft>
            </a:pPr>
            <a:endParaRPr lang="en-US" altLang="pt-PT" sz="18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18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Interpretation &amp; Choice</a:t>
            </a:r>
          </a:p>
          <a:p>
            <a:pPr eaLnBrk="0" fontAlgn="base" hangingPunct="0">
              <a:lnSpc>
                <a:spcPct val="100000"/>
              </a:lnSpc>
              <a:spcBef>
                <a:spcPct val="0"/>
              </a:spcBef>
              <a:spcAft>
                <a:spcPct val="0"/>
              </a:spcAft>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Clusters are </a:t>
            </a: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comparably well-defined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(silhouette difference &lt; 0.02).</a:t>
            </a:r>
          </a:p>
          <a:p>
            <a:pPr eaLnBrk="0" fontAlgn="base" hangingPunct="0">
              <a:lnSpc>
                <a:spcPct val="100000"/>
              </a:lnSpc>
              <a:spcBef>
                <a:spcPct val="0"/>
              </a:spcBef>
              <a:spcAft>
                <a:spcPct val="0"/>
              </a:spcAft>
            </a:pPr>
            <a:r>
              <a:rPr kumimoji="0" lang="en-US" altLang="pt-PT"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K-Medoids preferred </a:t>
            </a: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practical interpretation:</a:t>
            </a:r>
          </a:p>
          <a:p>
            <a:pPr lvl="1" eaLnBrk="0" fontAlgn="base" hangingPunct="0">
              <a:lnSpc>
                <a:spcPct val="100000"/>
              </a:lnSpc>
              <a:spcBef>
                <a:spcPct val="0"/>
              </a:spcBef>
              <a:spcAft>
                <a:spcPct val="0"/>
              </a:spcAft>
            </a:pPr>
            <a:r>
              <a:rPr kumimoji="0" lang="en-US" altLang="pt-PT"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exemplars: </a:t>
            </a:r>
            <a:r>
              <a:rPr kumimoji="0" lang="en-US" altLang="pt-PT"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medoids correspond to actual POIs, enhancing interpretability.</a:t>
            </a:r>
          </a:p>
          <a:p>
            <a:pPr lvl="1" eaLnBrk="0" fontAlgn="base" hangingPunct="0">
              <a:lnSpc>
                <a:spcPct val="100000"/>
              </a:lnSpc>
              <a:spcBef>
                <a:spcPct val="0"/>
              </a:spcBef>
              <a:spcAft>
                <a:spcPct val="0"/>
              </a:spcAft>
            </a:pPr>
            <a:r>
              <a:rPr kumimoji="0" lang="en-US" altLang="pt-PT"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Outlier resistance: </a:t>
            </a:r>
            <a:r>
              <a:rPr kumimoji="0" lang="en-US" altLang="pt-PT"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more robust against extreme or noisy values.</a:t>
            </a:r>
          </a:p>
          <a:p>
            <a:pPr eaLnBrk="0" fontAlgn="base" hangingPunct="0">
              <a:lnSpc>
                <a:spcPct val="100000"/>
              </a:lnSpc>
              <a:spcBef>
                <a:spcPct val="0"/>
              </a:spcBef>
              <a:spcAft>
                <a:spcPct val="0"/>
              </a:spcAft>
            </a:pPr>
            <a:r>
              <a:rPr kumimoji="0" lang="en-US"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Despite the slight drop in silhouette, K-Medoids provides representative, actionable tourism clusters.</a:t>
            </a:r>
            <a:endParaRPr kumimoji="0" lang="pt-PT" altLang="pt-PT"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56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17B5D-8B5A-3BC8-3BF1-13521C25642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12B5497-E335-6AAB-31E4-4B5F2CEB019B}"/>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75599A4-8C34-C075-0668-5F40FE594789}"/>
              </a:ext>
            </a:extLst>
          </p:cNvPr>
          <p:cNvSpPr>
            <a:spLocks noGrp="1" noChangeArrowheads="1"/>
          </p:cNvSpPr>
          <p:nvPr>
            <p:ph idx="1"/>
          </p:nvPr>
        </p:nvSpPr>
        <p:spPr bwMode="auto">
          <a:xfrm>
            <a:off x="838201" y="1690688"/>
            <a:ext cx="105155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 </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Visualization</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Medoids</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PCA to project scaled data into 2 dimensions (PC1, PC2)</a:t>
            </a: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Colored each point by </a:t>
            </a:r>
            <a:r>
              <a:rPr kumimoji="0" lang="en-US" altLang="pt-PT" sz="200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its K-Medoids </a:t>
            </a: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label for visual inspection</a:t>
            </a:r>
            <a:endPar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Tabela 6">
            <a:extLst>
              <a:ext uri="{FF2B5EF4-FFF2-40B4-BE49-F238E27FC236}">
                <a16:creationId xmlns:a16="http://schemas.microsoft.com/office/drawing/2014/main" id="{12B4A3B6-A095-72CA-E604-C8A7CC246AD3}"/>
              </a:ext>
            </a:extLst>
          </p:cNvPr>
          <p:cNvGraphicFramePr>
            <a:graphicFrameLocks noGrp="1"/>
          </p:cNvGraphicFramePr>
          <p:nvPr/>
        </p:nvGraphicFramePr>
        <p:xfrm>
          <a:off x="5122607" y="3429000"/>
          <a:ext cx="5690418" cy="1463040"/>
        </p:xfrm>
        <a:graphic>
          <a:graphicData uri="http://schemas.openxmlformats.org/drawingml/2006/table">
            <a:tbl>
              <a:tblPr>
                <a:tableStyleId>{ED083AE6-46FA-4A59-8FB0-9F97EB10719F}</a:tableStyleId>
              </a:tblPr>
              <a:tblGrid>
                <a:gridCol w="2511858">
                  <a:extLst>
                    <a:ext uri="{9D8B030D-6E8A-4147-A177-3AD203B41FA5}">
                      <a16:colId xmlns:a16="http://schemas.microsoft.com/office/drawing/2014/main" val="1435888704"/>
                    </a:ext>
                  </a:extLst>
                </a:gridCol>
                <a:gridCol w="1588193">
                  <a:extLst>
                    <a:ext uri="{9D8B030D-6E8A-4147-A177-3AD203B41FA5}">
                      <a16:colId xmlns:a16="http://schemas.microsoft.com/office/drawing/2014/main" val="760926160"/>
                    </a:ext>
                  </a:extLst>
                </a:gridCol>
                <a:gridCol w="1590367">
                  <a:extLst>
                    <a:ext uri="{9D8B030D-6E8A-4147-A177-3AD203B41FA5}">
                      <a16:colId xmlns:a16="http://schemas.microsoft.com/office/drawing/2014/main" val="2044066635"/>
                    </a:ext>
                  </a:extLst>
                </a:gridCol>
              </a:tblGrid>
              <a:tr h="0">
                <a:tc>
                  <a:txBody>
                    <a:bodyPr/>
                    <a:lstStyle/>
                    <a:p>
                      <a:r>
                        <a:rPr lang="pt-PT" b="1">
                          <a:latin typeface="Times New Roman" panose="02020603050405020304" pitchFamily="18" charset="0"/>
                          <a:cs typeface="Times New Roman" panose="02020603050405020304" pitchFamily="18" charset="0"/>
                        </a:rPr>
                        <a:t>Feature</a:t>
                      </a:r>
                    </a:p>
                  </a:txBody>
                  <a:tcPr anchor="ctr"/>
                </a:tc>
                <a:tc>
                  <a:txBody>
                    <a:bodyPr/>
                    <a:lstStyle/>
                    <a:p>
                      <a:pPr algn="r"/>
                      <a:r>
                        <a:rPr lang="pt-PT" b="1">
                          <a:latin typeface="Times New Roman" panose="02020603050405020304" pitchFamily="18" charset="0"/>
                          <a:cs typeface="Times New Roman" panose="02020603050405020304" pitchFamily="18" charset="0"/>
                        </a:rPr>
                        <a:t>PC1 Loading</a:t>
                      </a:r>
                    </a:p>
                  </a:txBody>
                  <a:tcPr anchor="ctr"/>
                </a:tc>
                <a:tc>
                  <a:txBody>
                    <a:bodyPr/>
                    <a:lstStyle/>
                    <a:p>
                      <a:pPr algn="r"/>
                      <a:r>
                        <a:rPr lang="pt-PT" b="1" dirty="0">
                          <a:latin typeface="Times New Roman" panose="02020603050405020304" pitchFamily="18" charset="0"/>
                          <a:cs typeface="Times New Roman" panose="02020603050405020304" pitchFamily="18" charset="0"/>
                        </a:rPr>
                        <a:t>PC2 </a:t>
                      </a:r>
                      <a:r>
                        <a:rPr lang="pt-PT" b="1" dirty="0" err="1">
                          <a:latin typeface="Times New Roman" panose="02020603050405020304" pitchFamily="18" charset="0"/>
                          <a:cs typeface="Times New Roman" panose="02020603050405020304" pitchFamily="18" charset="0"/>
                        </a:rPr>
                        <a:t>Loading</a:t>
                      </a:r>
                      <a:endParaRPr lang="pt-PT"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43814943"/>
                  </a:ext>
                </a:extLst>
              </a:tr>
              <a:tr h="0">
                <a:tc>
                  <a:txBody>
                    <a:bodyPr/>
                    <a:lstStyle/>
                    <a:p>
                      <a:r>
                        <a:rPr lang="pt-PT" dirty="0" err="1">
                          <a:latin typeface="Times New Roman" panose="02020603050405020304" pitchFamily="18" charset="0"/>
                          <a:cs typeface="Times New Roman" panose="02020603050405020304" pitchFamily="18" charset="0"/>
                        </a:rPr>
                        <a:t>Rating_Bayes_norm</a:t>
                      </a:r>
                      <a:endParaRPr lang="pt-PT" dirty="0">
                        <a:latin typeface="Times New Roman" panose="02020603050405020304" pitchFamily="18" charset="0"/>
                        <a:cs typeface="Times New Roman" panose="02020603050405020304" pitchFamily="18" charset="0"/>
                      </a:endParaRPr>
                    </a:p>
                  </a:txBody>
                  <a:tcPr anchor="ctr"/>
                </a:tc>
                <a:tc>
                  <a:txBody>
                    <a:bodyPr/>
                    <a:lstStyle/>
                    <a:p>
                      <a:pPr algn="r"/>
                      <a:r>
                        <a:rPr lang="pt-PT" dirty="0">
                          <a:latin typeface="Times New Roman" panose="02020603050405020304" pitchFamily="18" charset="0"/>
                          <a:cs typeface="Times New Roman" panose="02020603050405020304" pitchFamily="18" charset="0"/>
                        </a:rPr>
                        <a:t>0.798</a:t>
                      </a:r>
                    </a:p>
                  </a:txBody>
                  <a:tcPr anchor="ctr"/>
                </a:tc>
                <a:tc>
                  <a:txBody>
                    <a:bodyPr/>
                    <a:lstStyle/>
                    <a:p>
                      <a:pPr algn="r"/>
                      <a:r>
                        <a:rPr lang="pt-PT" dirty="0">
                          <a:latin typeface="Times New Roman" panose="02020603050405020304" pitchFamily="18" charset="0"/>
                          <a:cs typeface="Times New Roman" panose="02020603050405020304" pitchFamily="18" charset="0"/>
                        </a:rPr>
                        <a:t>0.003</a:t>
                      </a:r>
                    </a:p>
                  </a:txBody>
                  <a:tcPr anchor="ctr"/>
                </a:tc>
                <a:extLst>
                  <a:ext uri="{0D108BD9-81ED-4DB2-BD59-A6C34878D82A}">
                    <a16:rowId xmlns:a16="http://schemas.microsoft.com/office/drawing/2014/main" val="1691549107"/>
                  </a:ext>
                </a:extLst>
              </a:tr>
              <a:tr h="0">
                <a:tc>
                  <a:txBody>
                    <a:bodyPr/>
                    <a:lstStyle/>
                    <a:p>
                      <a:r>
                        <a:rPr lang="pt-PT">
                          <a:latin typeface="Times New Roman" panose="02020603050405020304" pitchFamily="18" charset="0"/>
                          <a:cs typeface="Times New Roman" panose="02020603050405020304" pitchFamily="18" charset="0"/>
                        </a:rPr>
                        <a:t>Popularity_norm</a:t>
                      </a:r>
                    </a:p>
                  </a:txBody>
                  <a:tcPr anchor="ctr"/>
                </a:tc>
                <a:tc>
                  <a:txBody>
                    <a:bodyPr/>
                    <a:lstStyle/>
                    <a:p>
                      <a:pPr algn="r"/>
                      <a:r>
                        <a:rPr lang="pt-PT" dirty="0">
                          <a:latin typeface="Times New Roman" panose="02020603050405020304" pitchFamily="18" charset="0"/>
                          <a:cs typeface="Times New Roman" panose="02020603050405020304" pitchFamily="18" charset="0"/>
                        </a:rPr>
                        <a:t>0.081</a:t>
                      </a:r>
                    </a:p>
                  </a:txBody>
                  <a:tcPr anchor="ctr"/>
                </a:tc>
                <a:tc>
                  <a:txBody>
                    <a:bodyPr/>
                    <a:lstStyle/>
                    <a:p>
                      <a:pPr algn="r"/>
                      <a:r>
                        <a:rPr lang="pt-PT" dirty="0">
                          <a:latin typeface="Times New Roman" panose="02020603050405020304" pitchFamily="18" charset="0"/>
                          <a:cs typeface="Times New Roman" panose="02020603050405020304" pitchFamily="18" charset="0"/>
                        </a:rPr>
                        <a:t>0.995</a:t>
                      </a:r>
                    </a:p>
                  </a:txBody>
                  <a:tcPr anchor="ctr"/>
                </a:tc>
                <a:extLst>
                  <a:ext uri="{0D108BD9-81ED-4DB2-BD59-A6C34878D82A}">
                    <a16:rowId xmlns:a16="http://schemas.microsoft.com/office/drawing/2014/main" val="687135690"/>
                  </a:ext>
                </a:extLst>
              </a:tr>
              <a:tr h="0">
                <a:tc>
                  <a:txBody>
                    <a:bodyPr/>
                    <a:lstStyle/>
                    <a:p>
                      <a:r>
                        <a:rPr lang="pt-PT" dirty="0" err="1">
                          <a:latin typeface="Times New Roman" panose="02020603050405020304" pitchFamily="18" charset="0"/>
                          <a:cs typeface="Times New Roman" panose="02020603050405020304" pitchFamily="18" charset="0"/>
                        </a:rPr>
                        <a:t>Sentiment_norm</a:t>
                      </a:r>
                      <a:endParaRPr lang="pt-PT" dirty="0">
                        <a:latin typeface="Times New Roman" panose="02020603050405020304" pitchFamily="18" charset="0"/>
                        <a:cs typeface="Times New Roman" panose="02020603050405020304" pitchFamily="18" charset="0"/>
                      </a:endParaRPr>
                    </a:p>
                  </a:txBody>
                  <a:tcPr anchor="ctr"/>
                </a:tc>
                <a:tc>
                  <a:txBody>
                    <a:bodyPr/>
                    <a:lstStyle/>
                    <a:p>
                      <a:pPr algn="r"/>
                      <a:r>
                        <a:rPr lang="pt-PT" dirty="0">
                          <a:latin typeface="Times New Roman" panose="02020603050405020304" pitchFamily="18" charset="0"/>
                          <a:cs typeface="Times New Roman" panose="02020603050405020304" pitchFamily="18" charset="0"/>
                        </a:rPr>
                        <a:t>0.794</a:t>
                      </a:r>
                    </a:p>
                  </a:txBody>
                  <a:tcPr anchor="ctr"/>
                </a:tc>
                <a:tc>
                  <a:txBody>
                    <a:bodyPr/>
                    <a:lstStyle/>
                    <a:p>
                      <a:pPr algn="r"/>
                      <a:r>
                        <a:rPr lang="pt-PT" dirty="0">
                          <a:latin typeface="Times New Roman" panose="02020603050405020304" pitchFamily="18" charset="0"/>
                          <a:cs typeface="Times New Roman" panose="02020603050405020304" pitchFamily="18" charset="0"/>
                        </a:rPr>
                        <a:t>−0.105</a:t>
                      </a:r>
                    </a:p>
                  </a:txBody>
                  <a:tcPr anchor="ctr"/>
                </a:tc>
                <a:extLst>
                  <a:ext uri="{0D108BD9-81ED-4DB2-BD59-A6C34878D82A}">
                    <a16:rowId xmlns:a16="http://schemas.microsoft.com/office/drawing/2014/main" val="4073721914"/>
                  </a:ext>
                </a:extLst>
              </a:tr>
            </a:tbl>
          </a:graphicData>
        </a:graphic>
      </p:graphicFrame>
      <p:sp>
        <p:nvSpPr>
          <p:cNvPr id="8" name="Rectangle 2">
            <a:extLst>
              <a:ext uri="{FF2B5EF4-FFF2-40B4-BE49-F238E27FC236}">
                <a16:creationId xmlns:a16="http://schemas.microsoft.com/office/drawing/2014/main" id="{A19D1477-ED15-A429-7562-08ABA6216ADD}"/>
              </a:ext>
            </a:extLst>
          </p:cNvPr>
          <p:cNvSpPr txBox="1">
            <a:spLocks noChangeArrowheads="1"/>
          </p:cNvSpPr>
          <p:nvPr/>
        </p:nvSpPr>
        <p:spPr bwMode="auto">
          <a:xfrm>
            <a:off x="5122607" y="5152072"/>
            <a:ext cx="569041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pt-PT" altLang="pt-PT" sz="1600" dirty="0">
                <a:latin typeface="Times New Roman" panose="02020603050405020304" pitchFamily="18" charset="0"/>
                <a:cs typeface="Times New Roman" panose="02020603050405020304" pitchFamily="18" charset="0"/>
              </a:rPr>
              <a:t>PCA </a:t>
            </a:r>
            <a:r>
              <a:rPr lang="pt-PT" altLang="pt-PT" sz="1600" dirty="0" err="1">
                <a:latin typeface="Times New Roman" panose="02020603050405020304" pitchFamily="18" charset="0"/>
                <a:cs typeface="Times New Roman" panose="02020603050405020304" pitchFamily="18" charset="0"/>
              </a:rPr>
              <a:t>Interpretation</a:t>
            </a:r>
            <a:r>
              <a:rPr lang="pt-PT" altLang="pt-PT" sz="1600" dirty="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pt-PT" altLang="pt-PT" sz="1600" dirty="0">
                <a:latin typeface="Times New Roman" panose="02020603050405020304" pitchFamily="18" charset="0"/>
                <a:cs typeface="Times New Roman" panose="02020603050405020304" pitchFamily="18" charset="0"/>
              </a:rPr>
              <a:t>PC1 (≈ 0.80 Rating + 0.79 </a:t>
            </a:r>
            <a:r>
              <a:rPr lang="pt-PT" altLang="pt-PT" sz="1600" dirty="0" err="1">
                <a:latin typeface="Times New Roman" panose="02020603050405020304" pitchFamily="18" charset="0"/>
                <a:cs typeface="Times New Roman" panose="02020603050405020304" pitchFamily="18" charset="0"/>
              </a:rPr>
              <a:t>Sentiment</a:t>
            </a:r>
            <a:r>
              <a:rPr lang="pt-PT" altLang="pt-PT" sz="1600" dirty="0">
                <a:latin typeface="Times New Roman" panose="02020603050405020304" pitchFamily="18" charset="0"/>
                <a:cs typeface="Times New Roman" panose="02020603050405020304" pitchFamily="18" charset="0"/>
              </a:rPr>
              <a:t>): captures </a:t>
            </a:r>
            <a:r>
              <a:rPr lang="pt-PT" altLang="pt-PT" sz="1600" dirty="0" err="1">
                <a:latin typeface="Times New Roman" panose="02020603050405020304" pitchFamily="18" charset="0"/>
                <a:cs typeface="Times New Roman" panose="02020603050405020304" pitchFamily="18" charset="0"/>
              </a:rPr>
              <a:t>combined</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quality</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and</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emotional</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intensity</a:t>
            </a:r>
            <a:r>
              <a:rPr lang="pt-PT" altLang="pt-PT" sz="1600" dirty="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pt-PT" altLang="pt-PT" sz="1600" dirty="0">
                <a:latin typeface="Times New Roman" panose="02020603050405020304" pitchFamily="18" charset="0"/>
                <a:cs typeface="Times New Roman" panose="02020603050405020304" pitchFamily="18" charset="0"/>
              </a:rPr>
              <a:t>PC2 (≈ 0.995 </a:t>
            </a:r>
            <a:r>
              <a:rPr lang="pt-PT" altLang="pt-PT" sz="1600" dirty="0" err="1">
                <a:latin typeface="Times New Roman" panose="02020603050405020304" pitchFamily="18" charset="0"/>
                <a:cs typeface="Times New Roman" panose="02020603050405020304" pitchFamily="18" charset="0"/>
              </a:rPr>
              <a:t>Popularity</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isolates</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visibility</a:t>
            </a:r>
            <a:r>
              <a:rPr lang="pt-PT" altLang="pt-PT" sz="1600" dirty="0">
                <a:latin typeface="Times New Roman" panose="02020603050405020304" pitchFamily="18" charset="0"/>
                <a:cs typeface="Times New Roman" panose="02020603050405020304" pitchFamily="18" charset="0"/>
              </a:rPr>
              <a:t>/</a:t>
            </a:r>
            <a:r>
              <a:rPr lang="pt-PT" altLang="pt-PT" sz="1600" dirty="0" err="1">
                <a:latin typeface="Times New Roman" panose="02020603050405020304" pitchFamily="18" charset="0"/>
                <a:cs typeface="Times New Roman" panose="02020603050405020304" pitchFamily="18" charset="0"/>
              </a:rPr>
              <a:t>popularity</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dimension</a:t>
            </a:r>
            <a:endParaRPr lang="pt-PT" altLang="pt-PT" sz="1600" dirty="0">
              <a:latin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41D83F3B-DC7F-7592-7B38-1ED252E553DC}"/>
              </a:ext>
            </a:extLst>
          </p:cNvPr>
          <p:cNvPicPr>
            <a:picLocks noChangeAspect="1"/>
          </p:cNvPicPr>
          <p:nvPr/>
        </p:nvPicPr>
        <p:blipFill>
          <a:blip r:embed="rId2"/>
          <a:stretch>
            <a:fillRect/>
          </a:stretch>
        </p:blipFill>
        <p:spPr>
          <a:xfrm>
            <a:off x="726010" y="3014128"/>
            <a:ext cx="4132737" cy="3278518"/>
          </a:xfrm>
          <a:prstGeom prst="rect">
            <a:avLst/>
          </a:prstGeom>
        </p:spPr>
      </p:pic>
    </p:spTree>
    <p:extLst>
      <p:ext uri="{BB962C8B-B14F-4D97-AF65-F5344CB8AC3E}">
        <p14:creationId xmlns:p14="http://schemas.microsoft.com/office/powerpoint/2010/main" val="631177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D160D-A673-6A76-D7A5-70FD358C7B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2D44796-E8E4-4DCC-8E36-A33902E3D9E2}"/>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2737ABA-4A3A-2B68-7E10-A5E48D8EADC7}"/>
              </a:ext>
            </a:extLst>
          </p:cNvPr>
          <p:cNvSpPr>
            <a:spLocks noGrp="1" noChangeArrowheads="1"/>
          </p:cNvSpPr>
          <p:nvPr>
            <p:ph idx="1"/>
          </p:nvPr>
        </p:nvSpPr>
        <p:spPr bwMode="auto">
          <a:xfrm>
            <a:off x="838200" y="1399228"/>
            <a:ext cx="667377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Clustering</a:t>
            </a:r>
            <a:r>
              <a:rPr kumimoji="0" lang="pt-PT"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Results</a:t>
            </a:r>
            <a:r>
              <a:rPr kumimoji="0" lang="pt-PT"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a:t>
            </a:r>
            <a:r>
              <a:rPr kumimoji="0" lang="pt-PT" altLang="pt-PT"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Component</a:t>
            </a:r>
            <a:r>
              <a:rPr kumimoji="0" lang="pt-PT"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Loadings</a:t>
            </a:r>
            <a:r>
              <a:rPr kumimoji="0" lang="pt-PT"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(k=6)</a:t>
            </a:r>
          </a:p>
          <a:p>
            <a:pPr marL="0" indent="0" eaLnBrk="0" fontAlgn="base" hangingPunct="0">
              <a:lnSpc>
                <a:spcPct val="100000"/>
              </a:lnSpc>
              <a:spcBef>
                <a:spcPct val="0"/>
              </a:spcBef>
              <a:spcAft>
                <a:spcPct val="0"/>
              </a:spcAft>
              <a:buNone/>
            </a:pPr>
            <a:endParaRPr lang="pt-PT" altLang="pt-PT" sz="16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Using</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6-cluster K-</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Medoids</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solution</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2D PCA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projection</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PC1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interpreted</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 proxy for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quality</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PC2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reflects</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popularity</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visibility</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endParaRPr lang="pt-PT" altLang="pt-PT" sz="16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PCA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scatterplot</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reveals</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six</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distinguishable</a:t>
            </a:r>
            <a:r>
              <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clusters:</a:t>
            </a:r>
          </a:p>
          <a:p>
            <a:pPr eaLnBrk="0" fontAlgn="base" hangingPunct="0">
              <a:lnSpc>
                <a:spcPct val="100000"/>
              </a:lnSpc>
              <a:spcBef>
                <a:spcPct val="0"/>
              </a:spcBef>
              <a:spcAft>
                <a:spcPct val="0"/>
              </a:spcAft>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2 (Mainstream Core): </a:t>
            </a: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dominant segment (2070 points), positioned near the center — average locations with balanced sentiment and visibility.</a:t>
            </a:r>
          </a:p>
          <a:p>
            <a:pPr eaLnBrk="0" fontAlgn="base" hangingPunct="0">
              <a:lnSpc>
                <a:spcPct val="100000"/>
              </a:lnSpc>
              <a:spcBef>
                <a:spcPct val="0"/>
              </a:spcBef>
              <a:spcAft>
                <a:spcPct val="0"/>
              </a:spcAft>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3 (Flagship Venues): </a:t>
            </a: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Highly rated and popular locations (148 points), situated in the upper-right quadrant of the PCA space.</a:t>
            </a:r>
          </a:p>
          <a:p>
            <a:pPr eaLnBrk="0" fontAlgn="base" hangingPunct="0">
              <a:lnSpc>
                <a:spcPct val="100000"/>
              </a:lnSpc>
              <a:spcBef>
                <a:spcPct val="0"/>
              </a:spcBef>
              <a:spcAft>
                <a:spcPct val="0"/>
              </a:spcAft>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1 (Hidden Popular): </a:t>
            </a: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254 points with low sentiment but higher popularity — possibly overrated or trending places.</a:t>
            </a:r>
          </a:p>
          <a:p>
            <a:pPr eaLnBrk="0" fontAlgn="base" hangingPunct="0">
              <a:lnSpc>
                <a:spcPct val="100000"/>
              </a:lnSpc>
              <a:spcBef>
                <a:spcPct val="0"/>
              </a:spcBef>
              <a:spcAft>
                <a:spcPct val="0"/>
              </a:spcAft>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4 (Underperformers): </a:t>
            </a: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Small cluster (45 points) with low quality and visibility — potentially weak or outdated attractions.</a:t>
            </a:r>
          </a:p>
          <a:p>
            <a:pPr eaLnBrk="0" fontAlgn="base" hangingPunct="0">
              <a:lnSpc>
                <a:spcPct val="100000"/>
              </a:lnSpc>
              <a:spcBef>
                <a:spcPct val="0"/>
              </a:spcBef>
              <a:spcAft>
                <a:spcPct val="0"/>
              </a:spcAft>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0 (Boutique / Niche): </a:t>
            </a: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Only 2 observations, high sentiment but limited exposure — hidden gems or specialized locations.</a:t>
            </a:r>
          </a:p>
          <a:p>
            <a:pPr eaLnBrk="0" fontAlgn="base" hangingPunct="0">
              <a:lnSpc>
                <a:spcPct val="100000"/>
              </a:lnSpc>
              <a:spcBef>
                <a:spcPct val="0"/>
              </a:spcBef>
              <a:spcAft>
                <a:spcPct val="0"/>
              </a:spcAft>
            </a:pPr>
            <a:r>
              <a:rPr kumimoji="0" lang="en-US" altLang="pt-PT"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Cluster 5 (Extreme Outlier): </a:t>
            </a: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single observation with extreme values in both dimensions — likely an anomalous or unique spot.</a:t>
            </a:r>
            <a:endPar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3" name="Tabela 2">
            <a:extLst>
              <a:ext uri="{FF2B5EF4-FFF2-40B4-BE49-F238E27FC236}">
                <a16:creationId xmlns:a16="http://schemas.microsoft.com/office/drawing/2014/main" id="{04899C3E-F234-563B-AE34-7723EACD19A1}"/>
              </a:ext>
            </a:extLst>
          </p:cNvPr>
          <p:cNvGraphicFramePr>
            <a:graphicFrameLocks noGrp="1"/>
          </p:cNvGraphicFramePr>
          <p:nvPr/>
        </p:nvGraphicFramePr>
        <p:xfrm>
          <a:off x="7518400" y="2734127"/>
          <a:ext cx="3835400" cy="2346960"/>
        </p:xfrm>
        <a:graphic>
          <a:graphicData uri="http://schemas.openxmlformats.org/drawingml/2006/table">
            <a:tbl>
              <a:tblPr>
                <a:tableStyleId>{ED083AE6-46FA-4A59-8FB0-9F97EB10719F}</a:tableStyleId>
              </a:tblPr>
              <a:tblGrid>
                <a:gridCol w="787400">
                  <a:extLst>
                    <a:ext uri="{9D8B030D-6E8A-4147-A177-3AD203B41FA5}">
                      <a16:colId xmlns:a16="http://schemas.microsoft.com/office/drawing/2014/main" val="2103919988"/>
                    </a:ext>
                  </a:extLst>
                </a:gridCol>
                <a:gridCol w="579120">
                  <a:extLst>
                    <a:ext uri="{9D8B030D-6E8A-4147-A177-3AD203B41FA5}">
                      <a16:colId xmlns:a16="http://schemas.microsoft.com/office/drawing/2014/main" val="2669607073"/>
                    </a:ext>
                  </a:extLst>
                </a:gridCol>
                <a:gridCol w="528320">
                  <a:extLst>
                    <a:ext uri="{9D8B030D-6E8A-4147-A177-3AD203B41FA5}">
                      <a16:colId xmlns:a16="http://schemas.microsoft.com/office/drawing/2014/main" val="3877123237"/>
                    </a:ext>
                  </a:extLst>
                </a:gridCol>
                <a:gridCol w="518160">
                  <a:extLst>
                    <a:ext uri="{9D8B030D-6E8A-4147-A177-3AD203B41FA5}">
                      <a16:colId xmlns:a16="http://schemas.microsoft.com/office/drawing/2014/main" val="445386166"/>
                    </a:ext>
                  </a:extLst>
                </a:gridCol>
                <a:gridCol w="1422400">
                  <a:extLst>
                    <a:ext uri="{9D8B030D-6E8A-4147-A177-3AD203B41FA5}">
                      <a16:colId xmlns:a16="http://schemas.microsoft.com/office/drawing/2014/main" val="1827307502"/>
                    </a:ext>
                  </a:extLst>
                </a:gridCol>
              </a:tblGrid>
              <a:tr h="0">
                <a:tc>
                  <a:txBody>
                    <a:bodyPr/>
                    <a:lstStyle/>
                    <a:p>
                      <a:r>
                        <a:rPr lang="pt-PT" sz="1400" b="1">
                          <a:latin typeface="Times New Roman" panose="02020603050405020304" pitchFamily="18" charset="0"/>
                          <a:cs typeface="Times New Roman" panose="02020603050405020304" pitchFamily="18" charset="0"/>
                        </a:rPr>
                        <a:t>Cluster</a:t>
                      </a:r>
                    </a:p>
                  </a:txBody>
                  <a:tcPr anchor="ctr"/>
                </a:tc>
                <a:tc>
                  <a:txBody>
                    <a:bodyPr/>
                    <a:lstStyle/>
                    <a:p>
                      <a:r>
                        <a:rPr lang="pt-PT" sz="1400" b="1">
                          <a:latin typeface="Times New Roman" panose="02020603050405020304" pitchFamily="18" charset="0"/>
                          <a:cs typeface="Times New Roman" panose="02020603050405020304" pitchFamily="18" charset="0"/>
                        </a:rPr>
                        <a:t>Size</a:t>
                      </a:r>
                    </a:p>
                  </a:txBody>
                  <a:tcPr anchor="ctr"/>
                </a:tc>
                <a:tc>
                  <a:txBody>
                    <a:bodyPr/>
                    <a:lstStyle/>
                    <a:p>
                      <a:r>
                        <a:rPr lang="pt-PT" sz="1400" b="1">
                          <a:latin typeface="Times New Roman" panose="02020603050405020304" pitchFamily="18" charset="0"/>
                          <a:cs typeface="Times New Roman" panose="02020603050405020304" pitchFamily="18" charset="0"/>
                        </a:rPr>
                        <a:t>PC1</a:t>
                      </a:r>
                    </a:p>
                  </a:txBody>
                  <a:tcPr anchor="ctr"/>
                </a:tc>
                <a:tc>
                  <a:txBody>
                    <a:bodyPr/>
                    <a:lstStyle/>
                    <a:p>
                      <a:r>
                        <a:rPr lang="pt-PT" sz="1400" b="1">
                          <a:latin typeface="Times New Roman" panose="02020603050405020304" pitchFamily="18" charset="0"/>
                          <a:cs typeface="Times New Roman" panose="02020603050405020304" pitchFamily="18" charset="0"/>
                        </a:rPr>
                        <a:t>PC2</a:t>
                      </a:r>
                    </a:p>
                  </a:txBody>
                  <a:tcPr anchor="ctr"/>
                </a:tc>
                <a:tc>
                  <a:txBody>
                    <a:bodyPr/>
                    <a:lstStyle/>
                    <a:p>
                      <a:r>
                        <a:rPr lang="pt-PT" sz="1400" b="1" dirty="0" err="1">
                          <a:latin typeface="Times New Roman" panose="02020603050405020304" pitchFamily="18" charset="0"/>
                          <a:cs typeface="Times New Roman" panose="02020603050405020304" pitchFamily="18" charset="0"/>
                        </a:rPr>
                        <a:t>Profile</a:t>
                      </a:r>
                      <a:endParaRPr lang="pt-PT" sz="14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33786965"/>
                  </a:ext>
                </a:extLst>
              </a:tr>
              <a:tr h="0">
                <a:tc>
                  <a:txBody>
                    <a:bodyPr/>
                    <a:lstStyle/>
                    <a:p>
                      <a:r>
                        <a:rPr lang="pt-PT" sz="1400">
                          <a:latin typeface="Times New Roman" panose="02020603050405020304" pitchFamily="18" charset="0"/>
                          <a:cs typeface="Times New Roman" panose="02020603050405020304" pitchFamily="18" charset="0"/>
                        </a:rPr>
                        <a:t>2</a:t>
                      </a:r>
                    </a:p>
                  </a:txBody>
                  <a:tcPr anchor="ctr"/>
                </a:tc>
                <a:tc>
                  <a:txBody>
                    <a:bodyPr/>
                    <a:lstStyle/>
                    <a:p>
                      <a:r>
                        <a:rPr lang="pt-PT" sz="1400">
                          <a:latin typeface="Times New Roman" panose="02020603050405020304" pitchFamily="18" charset="0"/>
                          <a:cs typeface="Times New Roman" panose="02020603050405020304" pitchFamily="18" charset="0"/>
                        </a:rPr>
                        <a:t>2070</a:t>
                      </a:r>
                    </a:p>
                  </a:txBody>
                  <a:tcPr anchor="ctr"/>
                </a:tc>
                <a:tc>
                  <a:txBody>
                    <a:bodyPr/>
                    <a:lstStyle/>
                    <a:p>
                      <a:r>
                        <a:rPr lang="pt-PT" sz="1400">
                          <a:latin typeface="Times New Roman" panose="02020603050405020304" pitchFamily="18" charset="0"/>
                          <a:cs typeface="Times New Roman" panose="02020603050405020304" pitchFamily="18" charset="0"/>
                        </a:rPr>
                        <a:t>≈ 0</a:t>
                      </a:r>
                    </a:p>
                  </a:txBody>
                  <a:tcPr anchor="ctr"/>
                </a:tc>
                <a:tc>
                  <a:txBody>
                    <a:bodyPr/>
                    <a:lstStyle/>
                    <a:p>
                      <a:r>
                        <a:rPr lang="pt-PT" sz="1400">
                          <a:latin typeface="Times New Roman" panose="02020603050405020304" pitchFamily="18" charset="0"/>
                          <a:cs typeface="Times New Roman" panose="02020603050405020304" pitchFamily="18" charset="0"/>
                        </a:rPr>
                        <a:t>≈ 0</a:t>
                      </a:r>
                    </a:p>
                  </a:txBody>
                  <a:tcPr anchor="ctr"/>
                </a:tc>
                <a:tc>
                  <a:txBody>
                    <a:bodyPr/>
                    <a:lstStyle/>
                    <a:p>
                      <a:r>
                        <a:rPr lang="pt-PT" sz="1400">
                          <a:latin typeface="Times New Roman" panose="02020603050405020304" pitchFamily="18" charset="0"/>
                          <a:cs typeface="Times New Roman" panose="02020603050405020304" pitchFamily="18" charset="0"/>
                        </a:rPr>
                        <a:t>Mainstream Core</a:t>
                      </a:r>
                    </a:p>
                  </a:txBody>
                  <a:tcPr anchor="ctr"/>
                </a:tc>
                <a:extLst>
                  <a:ext uri="{0D108BD9-81ED-4DB2-BD59-A6C34878D82A}">
                    <a16:rowId xmlns:a16="http://schemas.microsoft.com/office/drawing/2014/main" val="189869752"/>
                  </a:ext>
                </a:extLst>
              </a:tr>
              <a:tr h="0">
                <a:tc>
                  <a:txBody>
                    <a:bodyPr/>
                    <a:lstStyle/>
                    <a:p>
                      <a:r>
                        <a:rPr lang="pt-PT" sz="1400">
                          <a:latin typeface="Times New Roman" panose="02020603050405020304" pitchFamily="18" charset="0"/>
                          <a:cs typeface="Times New Roman" panose="02020603050405020304" pitchFamily="18" charset="0"/>
                        </a:rPr>
                        <a:t>3</a:t>
                      </a:r>
                    </a:p>
                  </a:txBody>
                  <a:tcPr anchor="ctr"/>
                </a:tc>
                <a:tc>
                  <a:txBody>
                    <a:bodyPr/>
                    <a:lstStyle/>
                    <a:p>
                      <a:r>
                        <a:rPr lang="pt-PT" sz="1400">
                          <a:latin typeface="Times New Roman" panose="02020603050405020304" pitchFamily="18" charset="0"/>
                          <a:cs typeface="Times New Roman" panose="02020603050405020304" pitchFamily="18" charset="0"/>
                        </a:rPr>
                        <a:t>148</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dirty="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Flagship Venues</a:t>
                      </a:r>
                    </a:p>
                  </a:txBody>
                  <a:tcPr anchor="ctr"/>
                </a:tc>
                <a:extLst>
                  <a:ext uri="{0D108BD9-81ED-4DB2-BD59-A6C34878D82A}">
                    <a16:rowId xmlns:a16="http://schemas.microsoft.com/office/drawing/2014/main" val="2007891407"/>
                  </a:ext>
                </a:extLst>
              </a:tr>
              <a:tr h="0">
                <a:tc>
                  <a:txBody>
                    <a:bodyPr/>
                    <a:lstStyle/>
                    <a:p>
                      <a:r>
                        <a:rPr lang="pt-PT" sz="1400">
                          <a:latin typeface="Times New Roman" panose="02020603050405020304" pitchFamily="18" charset="0"/>
                          <a:cs typeface="Times New Roman" panose="02020603050405020304" pitchFamily="18" charset="0"/>
                        </a:rPr>
                        <a:t>1</a:t>
                      </a:r>
                    </a:p>
                  </a:txBody>
                  <a:tcPr anchor="ctr"/>
                </a:tc>
                <a:tc>
                  <a:txBody>
                    <a:bodyPr/>
                    <a:lstStyle/>
                    <a:p>
                      <a:r>
                        <a:rPr lang="pt-PT" sz="1400">
                          <a:latin typeface="Times New Roman" panose="02020603050405020304" pitchFamily="18" charset="0"/>
                          <a:cs typeface="Times New Roman" panose="02020603050405020304" pitchFamily="18" charset="0"/>
                        </a:rPr>
                        <a:t>254</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Hidden Popular</a:t>
                      </a:r>
                    </a:p>
                  </a:txBody>
                  <a:tcPr anchor="ctr"/>
                </a:tc>
                <a:extLst>
                  <a:ext uri="{0D108BD9-81ED-4DB2-BD59-A6C34878D82A}">
                    <a16:rowId xmlns:a16="http://schemas.microsoft.com/office/drawing/2014/main" val="2659650258"/>
                  </a:ext>
                </a:extLst>
              </a:tr>
              <a:tr h="0">
                <a:tc>
                  <a:txBody>
                    <a:bodyPr/>
                    <a:lstStyle/>
                    <a:p>
                      <a:r>
                        <a:rPr lang="pt-PT" sz="1400">
                          <a:latin typeface="Times New Roman" panose="02020603050405020304" pitchFamily="18" charset="0"/>
                          <a:cs typeface="Times New Roman" panose="02020603050405020304" pitchFamily="18" charset="0"/>
                        </a:rPr>
                        <a:t>4</a:t>
                      </a:r>
                    </a:p>
                  </a:txBody>
                  <a:tcPr anchor="ctr"/>
                </a:tc>
                <a:tc>
                  <a:txBody>
                    <a:bodyPr/>
                    <a:lstStyle/>
                    <a:p>
                      <a:r>
                        <a:rPr lang="pt-PT" sz="1400">
                          <a:latin typeface="Times New Roman" panose="02020603050405020304" pitchFamily="18" charset="0"/>
                          <a:cs typeface="Times New Roman" panose="02020603050405020304" pitchFamily="18" charset="0"/>
                        </a:rPr>
                        <a:t>45</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Underperformers</a:t>
                      </a:r>
                    </a:p>
                  </a:txBody>
                  <a:tcPr anchor="ctr"/>
                </a:tc>
                <a:extLst>
                  <a:ext uri="{0D108BD9-81ED-4DB2-BD59-A6C34878D82A}">
                    <a16:rowId xmlns:a16="http://schemas.microsoft.com/office/drawing/2014/main" val="719073669"/>
                  </a:ext>
                </a:extLst>
              </a:tr>
              <a:tr h="0">
                <a:tc>
                  <a:txBody>
                    <a:bodyPr/>
                    <a:lstStyle/>
                    <a:p>
                      <a:r>
                        <a:rPr lang="pt-PT" sz="1400">
                          <a:latin typeface="Times New Roman" panose="02020603050405020304" pitchFamily="18" charset="0"/>
                          <a:cs typeface="Times New Roman" panose="02020603050405020304" pitchFamily="18" charset="0"/>
                        </a:rPr>
                        <a:t>0</a:t>
                      </a:r>
                    </a:p>
                  </a:txBody>
                  <a:tcPr anchor="ctr"/>
                </a:tc>
                <a:tc>
                  <a:txBody>
                    <a:bodyPr/>
                    <a:lstStyle/>
                    <a:p>
                      <a:r>
                        <a:rPr lang="pt-PT" sz="1400">
                          <a:latin typeface="Times New Roman" panose="02020603050405020304" pitchFamily="18" charset="0"/>
                          <a:cs typeface="Times New Roman" panose="02020603050405020304" pitchFamily="18" charset="0"/>
                        </a:rPr>
                        <a:t>2</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Boutique / Niche</a:t>
                      </a:r>
                    </a:p>
                  </a:txBody>
                  <a:tcPr anchor="ctr"/>
                </a:tc>
                <a:extLst>
                  <a:ext uri="{0D108BD9-81ED-4DB2-BD59-A6C34878D82A}">
                    <a16:rowId xmlns:a16="http://schemas.microsoft.com/office/drawing/2014/main" val="480151744"/>
                  </a:ext>
                </a:extLst>
              </a:tr>
              <a:tr h="0">
                <a:tc>
                  <a:txBody>
                    <a:bodyPr/>
                    <a:lstStyle/>
                    <a:p>
                      <a:r>
                        <a:rPr lang="pt-PT" sz="1400">
                          <a:latin typeface="Times New Roman" panose="02020603050405020304" pitchFamily="18" charset="0"/>
                          <a:cs typeface="Times New Roman" panose="02020603050405020304" pitchFamily="18" charset="0"/>
                        </a:rPr>
                        <a:t>5</a:t>
                      </a:r>
                    </a:p>
                  </a:txBody>
                  <a:tcPr anchor="ctr"/>
                </a:tc>
                <a:tc>
                  <a:txBody>
                    <a:bodyPr/>
                    <a:lstStyle/>
                    <a:p>
                      <a:r>
                        <a:rPr lang="pt-PT" sz="1400">
                          <a:latin typeface="Times New Roman" panose="02020603050405020304" pitchFamily="18" charset="0"/>
                          <a:cs typeface="Times New Roman" panose="02020603050405020304" pitchFamily="18" charset="0"/>
                        </a:rPr>
                        <a:t>1</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a:latin typeface="Times New Roman" panose="02020603050405020304" pitchFamily="18" charset="0"/>
                          <a:cs typeface="Times New Roman" panose="02020603050405020304" pitchFamily="18" charset="0"/>
                        </a:rPr>
                        <a:t>↑↑</a:t>
                      </a:r>
                    </a:p>
                  </a:txBody>
                  <a:tcPr anchor="ctr"/>
                </a:tc>
                <a:tc>
                  <a:txBody>
                    <a:bodyPr/>
                    <a:lstStyle/>
                    <a:p>
                      <a:r>
                        <a:rPr lang="pt-PT" sz="1400" dirty="0">
                          <a:latin typeface="Times New Roman" panose="02020603050405020304" pitchFamily="18" charset="0"/>
                          <a:cs typeface="Times New Roman" panose="02020603050405020304" pitchFamily="18" charset="0"/>
                        </a:rPr>
                        <a:t>Extreme </a:t>
                      </a:r>
                      <a:r>
                        <a:rPr lang="pt-PT" sz="1400" dirty="0" err="1">
                          <a:latin typeface="Times New Roman" panose="02020603050405020304" pitchFamily="18" charset="0"/>
                          <a:cs typeface="Times New Roman" panose="02020603050405020304" pitchFamily="18" charset="0"/>
                        </a:rPr>
                        <a:t>Outlier</a:t>
                      </a:r>
                      <a:endParaRPr lang="pt-PT"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92164845"/>
                  </a:ext>
                </a:extLst>
              </a:tr>
            </a:tbl>
          </a:graphicData>
        </a:graphic>
      </p:graphicFrame>
    </p:spTree>
    <p:extLst>
      <p:ext uri="{BB962C8B-B14F-4D97-AF65-F5344CB8AC3E}">
        <p14:creationId xmlns:p14="http://schemas.microsoft.com/office/powerpoint/2010/main" val="21913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EA7F3-EE36-78BF-23F1-EC80D1996B3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A189D64-C2EF-20E5-FA8D-797C3463A0BE}"/>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DB8A56D-1C73-8865-79F6-362A5DF90232}"/>
              </a:ext>
            </a:extLst>
          </p:cNvPr>
          <p:cNvSpPr>
            <a:spLocks noGrp="1" noChangeArrowheads="1"/>
          </p:cNvSpPr>
          <p:nvPr>
            <p:ph idx="1"/>
          </p:nvPr>
        </p:nvSpPr>
        <p:spPr bwMode="auto">
          <a:xfrm>
            <a:off x="838200" y="1690062"/>
            <a:ext cx="10515599"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Exporting</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Clustered</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Dataset</a:t>
            </a: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We</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exported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full</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composite</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index</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with</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all</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cluster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assignments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 CSV file for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reproducibility</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downstream</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analysis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lang="pt-PT" altLang="pt-PT"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File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saved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 </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composite_index_with_clusters.csv</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containing</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Original POI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attributes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(ratings,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popularity</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PCA scores, etc.)</a:t>
            </a:r>
          </a:p>
          <a:p>
            <a:pPr eaLnBrk="0" fontAlgn="base" hangingPunct="0">
              <a:lnSpc>
                <a:spcPct val="100000"/>
              </a:lnSpc>
              <a:spcBef>
                <a:spcPct val="0"/>
              </a:spcBef>
              <a:spcAft>
                <a:spcPct val="0"/>
              </a:spcAft>
            </a:pP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k=2,3,6,</a:t>
            </a:r>
            <a:r>
              <a:rPr lang="pt-PT" altLang="pt-PT" sz="2000" dirty="0">
                <a:latin typeface="Times New Roman" panose="02020603050405020304" pitchFamily="18" charset="0"/>
                <a:cs typeface="Times New Roman" panose="02020603050405020304" pitchFamily="18" charset="0"/>
              </a:rPr>
              <a:t> 7, 8</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9 (cluster_k2, (…), cluster_k9)</a:t>
            </a:r>
          </a:p>
          <a:p>
            <a:pPr eaLnBrk="0" fontAlgn="base" hangingPunct="0">
              <a:lnSpc>
                <a:spcPct val="100000"/>
              </a:lnSpc>
              <a:spcBef>
                <a:spcPct val="0"/>
              </a:spcBef>
              <a:spcAft>
                <a:spcPct val="0"/>
              </a:spcAft>
            </a:pP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Medoids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k=6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k=7 (cluster_k6_pam, cluster_k7_pam)</a:t>
            </a:r>
          </a:p>
          <a:p>
            <a:pPr marL="0" indent="0" eaLnBrk="0" fontAlgn="base" hangingPunct="0">
              <a:lnSpc>
                <a:spcPct val="100000"/>
              </a:lnSpc>
              <a:spcBef>
                <a:spcPct val="0"/>
              </a:spcBef>
              <a:spcAft>
                <a:spcPct val="0"/>
              </a:spcAft>
              <a:buNone/>
            </a:pPr>
            <a:endParaRPr lang="pt-PT" altLang="pt-PT" sz="2000"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consolidated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ensures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easy</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sharing</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integration</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with</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mapping</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spatial‐statistical</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tools</a:t>
            </a:r>
            <a:r>
              <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957918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984E2-57BA-80E4-DE76-2380DB96BC3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8A4A23-E030-C635-1D3E-12B21E1384BE}"/>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9" name="Marcador de Posição de Conteúdo 8">
            <a:extLst>
              <a:ext uri="{FF2B5EF4-FFF2-40B4-BE49-F238E27FC236}">
                <a16:creationId xmlns:a16="http://schemas.microsoft.com/office/drawing/2014/main" id="{C762AA21-AEBA-77DB-AC2A-27C6BB839430}"/>
              </a:ext>
            </a:extLst>
          </p:cNvPr>
          <p:cNvSpPr>
            <a:spLocks noGrp="1"/>
          </p:cNvSpPr>
          <p:nvPr>
            <p:ph idx="1"/>
          </p:nvPr>
        </p:nvSpPr>
        <p:spPr>
          <a:xfrm>
            <a:off x="838199" y="1825625"/>
            <a:ext cx="10515599" cy="4667250"/>
          </a:xfrm>
        </p:spPr>
        <p:txBody>
          <a:bodyPr>
            <a:normAutofit/>
          </a:bodyPr>
          <a:lstStyle/>
          <a:p>
            <a:pPr marL="0" marR="0" lvl="0" indent="0" fontAlgn="base">
              <a:lnSpc>
                <a:spcPct val="90000"/>
              </a:lnSpc>
              <a:spcBef>
                <a:spcPct val="0"/>
              </a:spcBef>
              <a:spcAft>
                <a:spcPts val="600"/>
              </a:spcAft>
              <a:buClrTx/>
              <a:buSzTx/>
              <a:buNone/>
              <a:tabLst/>
            </a:pPr>
            <a:r>
              <a:rPr lang="en-US" altLang="pt-PT" sz="2400" b="1" dirty="0">
                <a:latin typeface="Times New Roman" panose="02020603050405020304" pitchFamily="18" charset="0"/>
                <a:cs typeface="Times New Roman" panose="02020603050405020304" pitchFamily="18" charset="0"/>
              </a:rPr>
              <a:t>D</a:t>
            </a:r>
            <a:r>
              <a:rPr kumimoji="0" lang="en-US" altLang="pt-PT" sz="2400" b="1" i="0" u="none" strike="noStrike" cap="none" normalizeH="0" baseline="0" dirty="0">
                <a:ln>
                  <a:noFill/>
                </a:ln>
                <a:effectLst/>
                <a:latin typeface="Times New Roman" panose="02020603050405020304" pitchFamily="18" charset="0"/>
                <a:cs typeface="Times New Roman" panose="02020603050405020304" pitchFamily="18" charset="0"/>
              </a:rPr>
              <a:t>ata was exported to composite_index_with_clusters.csv</a:t>
            </a:r>
          </a:p>
          <a:p>
            <a:pPr marL="0" marR="0" lvl="0" indent="0" fontAlgn="base">
              <a:lnSpc>
                <a:spcPct val="90000"/>
              </a:lnSpc>
              <a:spcBef>
                <a:spcPct val="0"/>
              </a:spcBef>
              <a:spcAft>
                <a:spcPts val="600"/>
              </a:spcAft>
              <a:buClrTx/>
              <a:buSzTx/>
              <a:buNone/>
              <a:tabLst/>
            </a:pPr>
            <a:endParaRPr lang="en-US" altLang="pt-PT" sz="2400" dirty="0">
              <a:latin typeface="Times New Roman" panose="02020603050405020304" pitchFamily="18" charset="0"/>
              <a:cs typeface="Times New Roman" panose="02020603050405020304" pitchFamily="18" charset="0"/>
            </a:endParaRP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Columns: '</a:t>
            </a:r>
            <a:r>
              <a:rPr lang="en-US" altLang="pt-PT" sz="2400" dirty="0" err="1">
                <a:latin typeface="Times New Roman" panose="02020603050405020304" pitchFamily="18" charset="0"/>
                <a:cs typeface="Times New Roman" panose="02020603050405020304" pitchFamily="18" charset="0"/>
              </a:rPr>
              <a:t>Cidade</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Categoria</a:t>
            </a:r>
            <a:r>
              <a:rPr lang="en-US" altLang="pt-PT" sz="2400" dirty="0">
                <a:latin typeface="Times New Roman" panose="02020603050405020304" pitchFamily="18" charset="0"/>
                <a:cs typeface="Times New Roman" panose="02020603050405020304" pitchFamily="18" charset="0"/>
              </a:rPr>
              <a:t>', 'Nome', 'Rating', '</a:t>
            </a:r>
            <a:r>
              <a:rPr lang="en-US" altLang="pt-PT" sz="2400" dirty="0" err="1">
                <a:latin typeface="Times New Roman" panose="02020603050405020304" pitchFamily="18" charset="0"/>
                <a:cs typeface="Times New Roman" panose="02020603050405020304" pitchFamily="18" charset="0"/>
              </a:rPr>
              <a:t>Endereço</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Tipos</a:t>
            </a:r>
            <a:r>
              <a:rPr lang="en-US" altLang="pt-PT" sz="2400" dirty="0">
                <a:latin typeface="Times New Roman" panose="02020603050405020304" pitchFamily="18" charset="0"/>
                <a:cs typeface="Times New Roman" panose="02020603050405020304" pitchFamily="18" charset="0"/>
              </a:rPr>
              <a:t>',</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'Latitude', 'Longitude', '</a:t>
            </a:r>
            <a:r>
              <a:rPr lang="en-US" altLang="pt-PT" sz="2400" dirty="0" err="1">
                <a:latin typeface="Times New Roman" panose="02020603050405020304" pitchFamily="18" charset="0"/>
                <a:cs typeface="Times New Roman" panose="02020603050405020304" pitchFamily="18" charset="0"/>
              </a:rPr>
              <a:t>Total_Reviews</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id_unico</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Grupo_Tematico</a:t>
            </a:r>
            <a:r>
              <a:rPr lang="en-US" altLang="pt-PT" sz="2400" dirty="0">
                <a:latin typeface="Times New Roman" panose="02020603050405020304" pitchFamily="18" charset="0"/>
                <a:cs typeface="Times New Roman" panose="02020603050405020304" pitchFamily="18" charset="0"/>
              </a:rPr>
              <a:t>',</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Locais_Semelhantes_Perto</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Latitude_Nova</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Longitude_Nova</a:t>
            </a:r>
            <a:r>
              <a:rPr lang="en-US" altLang="pt-PT" sz="2400" dirty="0">
                <a:latin typeface="Times New Roman" panose="02020603050405020304" pitchFamily="18" charset="0"/>
                <a:cs typeface="Times New Roman" panose="02020603050405020304" pitchFamily="18" charset="0"/>
              </a:rPr>
              <a:t>',</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Endereço_Limpo</a:t>
            </a:r>
            <a:r>
              <a:rPr lang="en-US" altLang="pt-PT" sz="2400" dirty="0">
                <a:latin typeface="Times New Roman" panose="02020603050405020304" pitchFamily="18" charset="0"/>
                <a:cs typeface="Times New Roman" panose="02020603050405020304" pitchFamily="18" charset="0"/>
              </a:rPr>
              <a:t>', 'shrinkage', '</a:t>
            </a:r>
            <a:r>
              <a:rPr lang="en-US" altLang="pt-PT" sz="2400" dirty="0" err="1">
                <a:latin typeface="Times New Roman" panose="02020603050405020304" pitchFamily="18" charset="0"/>
                <a:cs typeface="Times New Roman" panose="02020603050405020304" pitchFamily="18" charset="0"/>
              </a:rPr>
              <a:t>Rating_Bayes</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Nome_Local</a:t>
            </a:r>
            <a:r>
              <a:rPr lang="en-US" altLang="pt-PT" sz="2400" dirty="0">
                <a:latin typeface="Times New Roman" panose="02020603050405020304" pitchFamily="18" charset="0"/>
                <a:cs typeface="Times New Roman" panose="02020603050405020304" pitchFamily="18" charset="0"/>
              </a:rPr>
              <a:t>',</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Avg_Polarity</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Rating_Bayes_norm</a:t>
            </a: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Popularity_norm</a:t>
            </a:r>
            <a:r>
              <a:rPr lang="en-US" altLang="pt-PT" sz="2400" dirty="0">
                <a:latin typeface="Times New Roman" panose="02020603050405020304" pitchFamily="18" charset="0"/>
                <a:cs typeface="Times New Roman" panose="02020603050405020304" pitchFamily="18" charset="0"/>
              </a:rPr>
              <a:t>',</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a:t>
            </a:r>
            <a:r>
              <a:rPr lang="en-US" altLang="pt-PT" sz="2400" dirty="0" err="1">
                <a:latin typeface="Times New Roman" panose="02020603050405020304" pitchFamily="18" charset="0"/>
                <a:cs typeface="Times New Roman" panose="02020603050405020304" pitchFamily="18" charset="0"/>
              </a:rPr>
              <a:t>Sentiment_norm</a:t>
            </a:r>
            <a:r>
              <a:rPr lang="en-US" altLang="pt-PT" sz="2400" dirty="0">
                <a:latin typeface="Times New Roman" panose="02020603050405020304" pitchFamily="18" charset="0"/>
                <a:cs typeface="Times New Roman" panose="02020603050405020304" pitchFamily="18" charset="0"/>
              </a:rPr>
              <a:t>', 'IGATP', 'cluster_k2', 'cluster_k3', 'cluster_k6',</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'cluster_k7', 'cluster_k8', 'cluster_k9', 'cluster_k7_pam',</a:t>
            </a:r>
          </a:p>
          <a:p>
            <a:pPr marL="0" marR="0" lvl="0" indent="0" fontAlgn="base">
              <a:lnSpc>
                <a:spcPct val="90000"/>
              </a:lnSpc>
              <a:spcBef>
                <a:spcPct val="0"/>
              </a:spcBef>
              <a:spcAft>
                <a:spcPts val="600"/>
              </a:spcAft>
              <a:buClrTx/>
              <a:buSzTx/>
              <a:buNone/>
              <a:tabLst/>
            </a:pPr>
            <a:r>
              <a:rPr lang="en-US" altLang="pt-PT" sz="2400" dirty="0">
                <a:latin typeface="Times New Roman" panose="02020603050405020304" pitchFamily="18" charset="0"/>
                <a:cs typeface="Times New Roman" panose="02020603050405020304" pitchFamily="18" charset="0"/>
              </a:rPr>
              <a:t>       'cluster_k6_pam'</a:t>
            </a:r>
            <a:endParaRPr lang="en-US" sz="2400" b="1" dirty="0">
              <a:latin typeface="Times New Roman" panose="02020603050405020304" pitchFamily="18" charset="0"/>
              <a:cs typeface="Times New Roman" panose="02020603050405020304" pitchFamily="18" charset="0"/>
            </a:endParaRPr>
          </a:p>
          <a:p>
            <a:pPr marL="0" indent="0">
              <a:buNone/>
            </a:pPr>
            <a:endParaRPr lang="pt-PT" sz="24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pt-PT"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86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F1F46-1EBA-C1E8-A01D-5BE25F39F7A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4414B3-F173-D863-6B9F-E5D1EC07D0B3}"/>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9CD8D14-85C9-9D39-3CA4-715422D1C676}"/>
              </a:ext>
            </a:extLst>
          </p:cNvPr>
          <p:cNvSpPr>
            <a:spLocks noGrp="1" noChangeArrowheads="1"/>
          </p:cNvSpPr>
          <p:nvPr>
            <p:ph idx="1"/>
          </p:nvPr>
        </p:nvSpPr>
        <p:spPr bwMode="auto">
          <a:xfrm>
            <a:off x="838200" y="1611959"/>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Why we applied clustering techniques:</a:t>
            </a:r>
          </a:p>
          <a:p>
            <a:pPr marL="0" indent="0" eaLnBrk="0" fontAlgn="base" hangingPunct="0">
              <a:lnSpc>
                <a:spcPct val="100000"/>
              </a:lnSpc>
              <a:spcBef>
                <a:spcPct val="0"/>
              </a:spcBef>
              <a:spcAft>
                <a:spcPct val="0"/>
              </a:spcAft>
              <a:buNone/>
            </a:pPr>
            <a:endPar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kumimoji="0" lang="en-US" altLang="pt-PT"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better understand the diversity of touristic locations in the Porto Metropolitan Area (AMP), we applied clustering techniques as an unsupervised learning approach to group places based on similarities in their perceived attractiveness profiles. By combining normalized sub-indices—Bayesian-adjusted rating, popularity, and sentiment polarity—we aimed to uncover latent patterns and classify locations into distinct segments. This segmentation enables a more interpretable analysis of the territory, identifying, for example, "boutique gems" or "mainstream attractions", and supports more targeted insights for stakeholders interested in tourism planning, territorial marketing, or resource allocation.</a:t>
            </a:r>
          </a:p>
          <a:p>
            <a:pPr marL="0" indent="0" eaLnBrk="0" fontAlgn="base" hangingPunct="0">
              <a:lnSpc>
                <a:spcPct val="100000"/>
              </a:lnSpc>
              <a:spcBef>
                <a:spcPct val="0"/>
              </a:spcBef>
              <a:spcAft>
                <a:spcPct val="0"/>
              </a:spcAft>
              <a:buNone/>
            </a:pPr>
            <a:endParaRPr kumimoji="0" lang="pt-PT" altLang="pt-PT" sz="24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5171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7F721-405F-C507-1F5E-02EC0A6215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550EE29-4296-A3B7-4B13-2B92C0E449F4}"/>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4E510D6A-4A8D-0AD2-962B-334B280D08F3}"/>
              </a:ext>
            </a:extLst>
          </p:cNvPr>
          <p:cNvSpPr>
            <a:spLocks noGrp="1" noChangeArrowheads="1"/>
          </p:cNvSpPr>
          <p:nvPr>
            <p:ph idx="1"/>
          </p:nvPr>
        </p:nvSpPr>
        <p:spPr bwMode="auto">
          <a:xfrm>
            <a:off x="838200" y="1427292"/>
            <a:ext cx="10515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PT" sz="2400" b="1" dirty="0" err="1">
                <a:latin typeface="Times New Roman" panose="02020603050405020304" pitchFamily="18" charset="0"/>
                <a:cs typeface="Times New Roman" panose="02020603050405020304" pitchFamily="18" charset="0"/>
              </a:rPr>
              <a:t>Silhouette</a:t>
            </a:r>
            <a:r>
              <a:rPr lang="pt-PT" sz="2400" b="1" dirty="0">
                <a:latin typeface="Times New Roman" panose="02020603050405020304" pitchFamily="18" charset="0"/>
                <a:cs typeface="Times New Roman" panose="02020603050405020304" pitchFamily="18" charset="0"/>
              </a:rPr>
              <a:t> </a:t>
            </a:r>
            <a:r>
              <a:rPr lang="pt-PT" sz="2400" b="1" dirty="0" err="1">
                <a:latin typeface="Times New Roman" panose="02020603050405020304" pitchFamily="18" charset="0"/>
                <a:cs typeface="Times New Roman" panose="02020603050405020304" pitchFamily="18" charset="0"/>
              </a:rPr>
              <a:t>Analysis</a:t>
            </a:r>
            <a:r>
              <a:rPr lang="pt-PT" sz="2400" b="1" dirty="0">
                <a:latin typeface="Times New Roman" panose="02020603050405020304" pitchFamily="18" charset="0"/>
                <a:cs typeface="Times New Roman" panose="02020603050405020304" pitchFamily="18" charset="0"/>
              </a:rPr>
              <a:t> (K-</a:t>
            </a:r>
            <a:r>
              <a:rPr lang="pt-PT" sz="2400" b="1" dirty="0" err="1">
                <a:latin typeface="Times New Roman" panose="02020603050405020304" pitchFamily="18" charset="0"/>
                <a:cs typeface="Times New Roman" panose="02020603050405020304" pitchFamily="18" charset="0"/>
              </a:rPr>
              <a:t>Means</a:t>
            </a:r>
            <a:r>
              <a:rPr lang="pt-PT" sz="2400" b="1" dirty="0">
                <a:latin typeface="Times New Roman" panose="02020603050405020304" pitchFamily="18" charset="0"/>
                <a:cs typeface="Times New Roman" panose="02020603050405020304" pitchFamily="18" charset="0"/>
              </a:rPr>
              <a:t>)</a:t>
            </a:r>
            <a:endPar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endPar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Loaded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composite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index</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dataset</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(composite_index.csv)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containing</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normalized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sub-indices</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(1) </a:t>
            </a:r>
            <a:r>
              <a:rPr kumimoji="0" lang="pt-PT" altLang="pt-PT"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Rating_Bayes_norm</a:t>
            </a:r>
            <a:br>
              <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(2) </a:t>
            </a:r>
            <a:r>
              <a:rPr kumimoji="0" lang="pt-PT" altLang="pt-PT"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Popularity_norm</a:t>
            </a:r>
            <a:br>
              <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pt-PT" altLang="pt-PT"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 (3) </a:t>
            </a:r>
            <a:r>
              <a:rPr kumimoji="0" lang="pt-PT" altLang="pt-PT"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Sentiment_norm</a:t>
            </a:r>
            <a:endParaRPr kumimoji="0" lang="pt-PT" altLang="pt-PT"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Extracted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these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three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columns</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into</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feature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matrix</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clustering</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Applied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imputation</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replace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any</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missing</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values</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with</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column</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Standardized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each</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feature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zero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unit</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variance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(z-score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normalization</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Performed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clustering</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k = 2…10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computed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silhouette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score for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each</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Plotted</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silhouette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scores versus k to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identify</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optimal</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number</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pt-PT" altLang="pt-PT"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of</a:t>
            </a:r>
            <a:r>
              <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clusters.</a:t>
            </a:r>
          </a:p>
        </p:txBody>
      </p:sp>
    </p:spTree>
    <p:extLst>
      <p:ext uri="{BB962C8B-B14F-4D97-AF65-F5344CB8AC3E}">
        <p14:creationId xmlns:p14="http://schemas.microsoft.com/office/powerpoint/2010/main" val="381967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009E2-95FB-F02F-DFCD-44BF22F80E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5AC5B3-30B9-C991-A315-3AC942B344B5}"/>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7F80EA42-0AB9-0621-DA86-6EEEE25E9AAE}"/>
              </a:ext>
            </a:extLst>
          </p:cNvPr>
          <p:cNvSpPr>
            <a:spLocks noGrp="1" noChangeArrowheads="1"/>
          </p:cNvSpPr>
          <p:nvPr>
            <p:ph idx="1"/>
          </p:nvPr>
        </p:nvSpPr>
        <p:spPr bwMode="auto">
          <a:xfrm>
            <a:off x="838200" y="1611959"/>
            <a:ext cx="5257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PT" sz="2400" b="1" dirty="0" err="1">
                <a:latin typeface="Times New Roman" panose="02020603050405020304" pitchFamily="18" charset="0"/>
                <a:cs typeface="Times New Roman" panose="02020603050405020304" pitchFamily="18" charset="0"/>
              </a:rPr>
              <a:t>Silhouette</a:t>
            </a:r>
            <a:r>
              <a:rPr lang="pt-PT" sz="2400" b="1" dirty="0">
                <a:latin typeface="Times New Roman" panose="02020603050405020304" pitchFamily="18" charset="0"/>
                <a:cs typeface="Times New Roman" panose="02020603050405020304" pitchFamily="18" charset="0"/>
              </a:rPr>
              <a:t> </a:t>
            </a:r>
            <a:r>
              <a:rPr lang="pt-PT" sz="2400" b="1" dirty="0" err="1">
                <a:latin typeface="Times New Roman" panose="02020603050405020304" pitchFamily="18" charset="0"/>
                <a:cs typeface="Times New Roman" panose="02020603050405020304" pitchFamily="18" charset="0"/>
              </a:rPr>
              <a:t>Analysis</a:t>
            </a:r>
            <a:r>
              <a:rPr lang="pt-PT" sz="2400" b="1" dirty="0">
                <a:latin typeface="Times New Roman" panose="02020603050405020304" pitchFamily="18" charset="0"/>
                <a:cs typeface="Times New Roman" panose="02020603050405020304" pitchFamily="18" charset="0"/>
              </a:rPr>
              <a:t> (K-</a:t>
            </a:r>
            <a:r>
              <a:rPr lang="pt-PT" sz="2400" b="1" dirty="0" err="1">
                <a:latin typeface="Times New Roman" panose="02020603050405020304" pitchFamily="18" charset="0"/>
                <a:cs typeface="Times New Roman" panose="02020603050405020304" pitchFamily="18" charset="0"/>
              </a:rPr>
              <a:t>Means</a:t>
            </a:r>
            <a:r>
              <a:rPr lang="pt-PT" sz="2400" b="1" dirty="0">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sz="2000" dirty="0">
                <a:latin typeface="Times New Roman" panose="02020603050405020304" pitchFamily="18" charset="0"/>
                <a:cs typeface="Times New Roman" panose="02020603050405020304" pitchFamily="18" charset="0"/>
              </a:rPr>
              <a:t>The silhouette analysis reveals a clear peak at k = 3 (≈ 0.82), indicating strong cohesion and separation in a simplified segmentation. However, almost all observations fall into a single cluster, limiting </a:t>
            </a:r>
            <a:r>
              <a:rPr lang="en-US" sz="2000" dirty="0" err="1">
                <a:latin typeface="Times New Roman" panose="02020603050405020304" pitchFamily="18" charset="0"/>
                <a:cs typeface="Times New Roman" panose="02020603050405020304" pitchFamily="18" charset="0"/>
              </a:rPr>
              <a:t>interpretability.Beyond</a:t>
            </a:r>
            <a:r>
              <a:rPr lang="en-US" sz="2000" dirty="0">
                <a:latin typeface="Times New Roman" panose="02020603050405020304" pitchFamily="18" charset="0"/>
                <a:cs typeface="Times New Roman" panose="02020603050405020304" pitchFamily="18" charset="0"/>
              </a:rPr>
              <a:t> k = 3, scores decrease but stabilize, remaining in the 0.66–0.70 range. Among these, k = 6 offers a valuable compromise: it segments the data into multiple interpretable groups while maintaining a silhouette score close to the </a:t>
            </a:r>
            <a:r>
              <a:rPr lang="en-US" sz="2000" dirty="0" err="1">
                <a:latin typeface="Times New Roman" panose="02020603050405020304" pitchFamily="18" charset="0"/>
                <a:cs typeface="Times New Roman" panose="02020603050405020304" pitchFamily="18" charset="0"/>
              </a:rPr>
              <a:t>plateau.In</a:t>
            </a:r>
            <a:r>
              <a:rPr lang="en-US" sz="2000" dirty="0">
                <a:latin typeface="Times New Roman" panose="02020603050405020304" pitchFamily="18" charset="0"/>
                <a:cs typeface="Times New Roman" panose="02020603050405020304" pitchFamily="18" charset="0"/>
              </a:rPr>
              <a:t> practical terms, k = 6 is selected to balance segmentation richness and clustering quality.</a:t>
            </a:r>
            <a:endPar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A9A9C881-4BA9-F83B-FB52-066F004A967C}"/>
              </a:ext>
            </a:extLst>
          </p:cNvPr>
          <p:cNvPicPr>
            <a:picLocks noChangeAspect="1"/>
          </p:cNvPicPr>
          <p:nvPr/>
        </p:nvPicPr>
        <p:blipFill>
          <a:blip r:embed="rId2"/>
          <a:stretch>
            <a:fillRect/>
          </a:stretch>
        </p:blipFill>
        <p:spPr>
          <a:xfrm>
            <a:off x="6096000" y="2356896"/>
            <a:ext cx="5172382" cy="2889145"/>
          </a:xfrm>
          <a:prstGeom prst="rect">
            <a:avLst/>
          </a:prstGeom>
        </p:spPr>
      </p:pic>
    </p:spTree>
    <p:extLst>
      <p:ext uri="{BB962C8B-B14F-4D97-AF65-F5344CB8AC3E}">
        <p14:creationId xmlns:p14="http://schemas.microsoft.com/office/powerpoint/2010/main" val="3856174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8EE99-DECF-9186-8DAE-E27839A3CDD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18E2ACA-4E0F-6479-8E7D-C2417C1046FC}"/>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6D996704-781F-64A8-F358-E90EDF708A23}"/>
              </a:ext>
            </a:extLst>
          </p:cNvPr>
          <p:cNvSpPr>
            <a:spLocks noGrp="1" noChangeArrowheads="1"/>
          </p:cNvSpPr>
          <p:nvPr>
            <p:ph idx="1"/>
          </p:nvPr>
        </p:nvSpPr>
        <p:spPr bwMode="auto">
          <a:xfrm>
            <a:off x="838200" y="1824838"/>
            <a:ext cx="7558548" cy="409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PT" sz="2000" b="1" dirty="0" err="1">
                <a:latin typeface="Times New Roman" panose="02020603050405020304" pitchFamily="18" charset="0"/>
                <a:cs typeface="Times New Roman" panose="02020603050405020304" pitchFamily="18" charset="0"/>
              </a:rPr>
              <a:t>Imbalanced</a:t>
            </a:r>
            <a:r>
              <a:rPr lang="pt-PT" sz="2000" b="1" dirty="0">
                <a:latin typeface="Times New Roman" panose="02020603050405020304" pitchFamily="18" charset="0"/>
                <a:cs typeface="Times New Roman" panose="02020603050405020304" pitchFamily="18" charset="0"/>
              </a:rPr>
              <a:t> Cluster </a:t>
            </a:r>
            <a:r>
              <a:rPr lang="pt-PT" sz="2000" b="1" dirty="0" err="1">
                <a:latin typeface="Times New Roman" panose="02020603050405020304" pitchFamily="18" charset="0"/>
                <a:cs typeface="Times New Roman" panose="02020603050405020304" pitchFamily="18" charset="0"/>
              </a:rPr>
              <a:t>Sizes</a:t>
            </a:r>
            <a:endParaRPr lang="pt-PT" sz="2000" b="1" dirty="0">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At k = 6, K-Means yields a well-distributed segmentation:</a:t>
            </a:r>
          </a:p>
          <a:p>
            <a:r>
              <a:rPr lang="en-US" sz="2000" dirty="0">
                <a:latin typeface="Times New Roman" panose="02020603050405020304" pitchFamily="18" charset="0"/>
                <a:cs typeface="Times New Roman" panose="02020603050405020304" pitchFamily="18" charset="0"/>
              </a:rPr>
              <a:t>One large cluster (n = 1983)</a:t>
            </a:r>
          </a:p>
          <a:p>
            <a:r>
              <a:rPr lang="en-US" sz="2000" dirty="0">
                <a:latin typeface="Times New Roman" panose="02020603050405020304" pitchFamily="18" charset="0"/>
                <a:cs typeface="Times New Roman" panose="02020603050405020304" pitchFamily="18" charset="0"/>
              </a:rPr>
              <a:t>Three moderately sized clusters (n = 246, 145, 118)</a:t>
            </a:r>
          </a:p>
          <a:p>
            <a:r>
              <a:rPr lang="en-US" sz="2000" dirty="0">
                <a:latin typeface="Times New Roman" panose="02020603050405020304" pitchFamily="18" charset="0"/>
                <a:cs typeface="Times New Roman" panose="02020603050405020304" pitchFamily="18" charset="0"/>
              </a:rPr>
              <a:t>One small but non-negligible group (n = 27)</a:t>
            </a:r>
          </a:p>
          <a:p>
            <a:r>
              <a:rPr lang="en-US" sz="2000" dirty="0">
                <a:latin typeface="Times New Roman" panose="02020603050405020304" pitchFamily="18" charset="0"/>
                <a:cs typeface="Times New Roman" panose="02020603050405020304" pitchFamily="18" charset="0"/>
              </a:rPr>
              <a:t>One singleton (n = 1), likely an outlier</a:t>
            </a:r>
          </a:p>
          <a:p>
            <a:pPr marL="0" indent="0">
              <a:buNone/>
            </a:pPr>
            <a:r>
              <a:rPr lang="en-US" sz="2000" dirty="0">
                <a:latin typeface="Times New Roman" panose="02020603050405020304" pitchFamily="18" charset="0"/>
                <a:cs typeface="Times New Roman" panose="02020603050405020304" pitchFamily="18" charset="0"/>
              </a:rPr>
              <a:t>This configuration avoids the micro-cluster inflation observed at k = 8, while still enhancing granularity compared to k = 3.</a:t>
            </a:r>
          </a:p>
          <a:p>
            <a:pPr marL="0" indent="0">
              <a:buNone/>
            </a:pPr>
            <a:r>
              <a:rPr lang="en-US" sz="2000" dirty="0">
                <a:latin typeface="Times New Roman" panose="02020603050405020304" pitchFamily="18" charset="0"/>
                <a:cs typeface="Times New Roman" panose="02020603050405020304" pitchFamily="18" charset="0"/>
              </a:rPr>
              <a:t>With a silhouette score of 0.68, this structure offers improved interpretability without introducing excessive fragmentation.</a:t>
            </a:r>
            <a:endParaRPr kumimoji="0" lang="pt-PT" altLang="pt-PT"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9B86720-6743-0403-6146-FF83658F4424}"/>
              </a:ext>
            </a:extLst>
          </p:cNvPr>
          <p:cNvSpPr txBox="1">
            <a:spLocks noChangeArrowheads="1"/>
          </p:cNvSpPr>
          <p:nvPr/>
        </p:nvSpPr>
        <p:spPr bwMode="auto">
          <a:xfrm>
            <a:off x="8590932" y="1739861"/>
            <a:ext cx="276286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Cluster Size Distribution at k=6:</a:t>
            </a:r>
          </a:p>
        </p:txBody>
      </p:sp>
      <p:graphicFrame>
        <p:nvGraphicFramePr>
          <p:cNvPr id="15" name="Tabela 14">
            <a:extLst>
              <a:ext uri="{FF2B5EF4-FFF2-40B4-BE49-F238E27FC236}">
                <a16:creationId xmlns:a16="http://schemas.microsoft.com/office/drawing/2014/main" id="{282E0E7E-7B2A-3601-8B42-CEDB96D2A8AF}"/>
              </a:ext>
            </a:extLst>
          </p:cNvPr>
          <p:cNvGraphicFramePr>
            <a:graphicFrameLocks noGrp="1"/>
          </p:cNvGraphicFramePr>
          <p:nvPr/>
        </p:nvGraphicFramePr>
        <p:xfrm>
          <a:off x="8590934" y="2496920"/>
          <a:ext cx="2762866" cy="2560320"/>
        </p:xfrm>
        <a:graphic>
          <a:graphicData uri="http://schemas.openxmlformats.org/drawingml/2006/table">
            <a:tbl>
              <a:tblPr>
                <a:tableStyleId>{ED083AE6-46FA-4A59-8FB0-9F97EB10719F}</a:tableStyleId>
              </a:tblPr>
              <a:tblGrid>
                <a:gridCol w="1042221">
                  <a:extLst>
                    <a:ext uri="{9D8B030D-6E8A-4147-A177-3AD203B41FA5}">
                      <a16:colId xmlns:a16="http://schemas.microsoft.com/office/drawing/2014/main" val="834302255"/>
                    </a:ext>
                  </a:extLst>
                </a:gridCol>
                <a:gridCol w="1720645">
                  <a:extLst>
                    <a:ext uri="{9D8B030D-6E8A-4147-A177-3AD203B41FA5}">
                      <a16:colId xmlns:a16="http://schemas.microsoft.com/office/drawing/2014/main" val="3288225528"/>
                    </a:ext>
                  </a:extLst>
                </a:gridCol>
              </a:tblGrid>
              <a:tr h="347032">
                <a:tc>
                  <a:txBody>
                    <a:bodyPr/>
                    <a:lstStyle/>
                    <a:p>
                      <a:pPr algn="ctr"/>
                      <a:r>
                        <a:rPr lang="pt-PT" b="1" dirty="0">
                          <a:latin typeface="Times New Roman" panose="02020603050405020304" pitchFamily="18" charset="0"/>
                          <a:cs typeface="Times New Roman" panose="02020603050405020304" pitchFamily="18" charset="0"/>
                        </a:rPr>
                        <a:t>Cluster</a:t>
                      </a:r>
                      <a:endParaRPr lang="pt-PT" dirty="0">
                        <a:latin typeface="Times New Roman" panose="02020603050405020304" pitchFamily="18" charset="0"/>
                        <a:cs typeface="Times New Roman" panose="02020603050405020304" pitchFamily="18" charset="0"/>
                      </a:endParaRPr>
                    </a:p>
                  </a:txBody>
                  <a:tcPr anchor="ctr"/>
                </a:tc>
                <a:tc>
                  <a:txBody>
                    <a:bodyPr/>
                    <a:lstStyle/>
                    <a:p>
                      <a:pPr algn="ctr"/>
                      <a:r>
                        <a:rPr lang="pt-PT" b="1">
                          <a:latin typeface="Times New Roman" panose="02020603050405020304" pitchFamily="18" charset="0"/>
                          <a:cs typeface="Times New Roman" panose="02020603050405020304" pitchFamily="18" charset="0"/>
                        </a:rPr>
                        <a:t>Count of Points</a:t>
                      </a:r>
                      <a:endParaRPr lang="pt-P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552509991"/>
                  </a:ext>
                </a:extLst>
              </a:tr>
              <a:tr h="347032">
                <a:tc>
                  <a:txBody>
                    <a:bodyPr/>
                    <a:lstStyle/>
                    <a:p>
                      <a:pPr algn="ctr"/>
                      <a:r>
                        <a:rPr lang="pt-PT" dirty="0">
                          <a:latin typeface="Times New Roman" panose="02020603050405020304" pitchFamily="18" charset="0"/>
                          <a:cs typeface="Times New Roman" panose="02020603050405020304" pitchFamily="18" charset="0"/>
                        </a:rPr>
                        <a:t>0</a:t>
                      </a:r>
                    </a:p>
                  </a:txBody>
                  <a:tcPr anchor="ctr"/>
                </a:tc>
                <a:tc>
                  <a:txBody>
                    <a:bodyPr/>
                    <a:lstStyle/>
                    <a:p>
                      <a:pPr algn="ctr"/>
                      <a:r>
                        <a:rPr lang="pt-PT" dirty="0">
                          <a:latin typeface="Times New Roman" panose="02020603050405020304" pitchFamily="18" charset="0"/>
                          <a:cs typeface="Times New Roman" panose="02020603050405020304" pitchFamily="18" charset="0"/>
                        </a:rPr>
                        <a:t>1983</a:t>
                      </a:r>
                    </a:p>
                  </a:txBody>
                  <a:tcPr anchor="ctr"/>
                </a:tc>
                <a:extLst>
                  <a:ext uri="{0D108BD9-81ED-4DB2-BD59-A6C34878D82A}">
                    <a16:rowId xmlns:a16="http://schemas.microsoft.com/office/drawing/2014/main" val="2600416690"/>
                  </a:ext>
                </a:extLst>
              </a:tr>
              <a:tr h="347032">
                <a:tc>
                  <a:txBody>
                    <a:bodyPr/>
                    <a:lstStyle/>
                    <a:p>
                      <a:pPr algn="ctr"/>
                      <a:r>
                        <a:rPr lang="pt-PT" dirty="0">
                          <a:latin typeface="Times New Roman" panose="02020603050405020304" pitchFamily="18" charset="0"/>
                          <a:cs typeface="Times New Roman" panose="02020603050405020304" pitchFamily="18" charset="0"/>
                        </a:rPr>
                        <a:t>4</a:t>
                      </a:r>
                    </a:p>
                  </a:txBody>
                  <a:tcPr anchor="ctr"/>
                </a:tc>
                <a:tc>
                  <a:txBody>
                    <a:bodyPr/>
                    <a:lstStyle/>
                    <a:p>
                      <a:pPr algn="ctr"/>
                      <a:r>
                        <a:rPr lang="pt-PT" dirty="0">
                          <a:latin typeface="Times New Roman" panose="02020603050405020304" pitchFamily="18" charset="0"/>
                          <a:cs typeface="Times New Roman" panose="02020603050405020304" pitchFamily="18" charset="0"/>
                        </a:rPr>
                        <a:t>246</a:t>
                      </a:r>
                    </a:p>
                  </a:txBody>
                  <a:tcPr anchor="ctr"/>
                </a:tc>
                <a:extLst>
                  <a:ext uri="{0D108BD9-81ED-4DB2-BD59-A6C34878D82A}">
                    <a16:rowId xmlns:a16="http://schemas.microsoft.com/office/drawing/2014/main" val="935240573"/>
                  </a:ext>
                </a:extLst>
              </a:tr>
              <a:tr h="347032">
                <a:tc>
                  <a:txBody>
                    <a:bodyPr/>
                    <a:lstStyle/>
                    <a:p>
                      <a:pPr algn="ctr"/>
                      <a:r>
                        <a:rPr lang="pt-PT" dirty="0">
                          <a:latin typeface="Times New Roman" panose="02020603050405020304" pitchFamily="18" charset="0"/>
                          <a:cs typeface="Times New Roman" panose="02020603050405020304" pitchFamily="18" charset="0"/>
                        </a:rPr>
                        <a:t>3</a:t>
                      </a:r>
                    </a:p>
                  </a:txBody>
                  <a:tcPr anchor="ctr"/>
                </a:tc>
                <a:tc>
                  <a:txBody>
                    <a:bodyPr/>
                    <a:lstStyle/>
                    <a:p>
                      <a:pPr algn="ctr"/>
                      <a:r>
                        <a:rPr lang="pt-PT" dirty="0">
                          <a:latin typeface="Times New Roman" panose="02020603050405020304" pitchFamily="18" charset="0"/>
                          <a:cs typeface="Times New Roman" panose="02020603050405020304" pitchFamily="18" charset="0"/>
                        </a:rPr>
                        <a:t>145</a:t>
                      </a:r>
                    </a:p>
                  </a:txBody>
                  <a:tcPr anchor="ctr"/>
                </a:tc>
                <a:extLst>
                  <a:ext uri="{0D108BD9-81ED-4DB2-BD59-A6C34878D82A}">
                    <a16:rowId xmlns:a16="http://schemas.microsoft.com/office/drawing/2014/main" val="2927536782"/>
                  </a:ext>
                </a:extLst>
              </a:tr>
              <a:tr h="347032">
                <a:tc>
                  <a:txBody>
                    <a:bodyPr/>
                    <a:lstStyle/>
                    <a:p>
                      <a:pPr algn="ctr"/>
                      <a:r>
                        <a:rPr lang="pt-PT" dirty="0">
                          <a:latin typeface="Times New Roman" panose="02020603050405020304" pitchFamily="18" charset="0"/>
                          <a:cs typeface="Times New Roman" panose="02020603050405020304" pitchFamily="18" charset="0"/>
                        </a:rPr>
                        <a:t>5</a:t>
                      </a:r>
                    </a:p>
                  </a:txBody>
                  <a:tcPr anchor="ctr"/>
                </a:tc>
                <a:tc>
                  <a:txBody>
                    <a:bodyPr/>
                    <a:lstStyle/>
                    <a:p>
                      <a:pPr algn="ctr"/>
                      <a:r>
                        <a:rPr lang="pt-PT" dirty="0">
                          <a:latin typeface="Times New Roman" panose="02020603050405020304" pitchFamily="18" charset="0"/>
                          <a:cs typeface="Times New Roman" panose="02020603050405020304" pitchFamily="18" charset="0"/>
                        </a:rPr>
                        <a:t>118</a:t>
                      </a:r>
                    </a:p>
                  </a:txBody>
                  <a:tcPr anchor="ctr"/>
                </a:tc>
                <a:extLst>
                  <a:ext uri="{0D108BD9-81ED-4DB2-BD59-A6C34878D82A}">
                    <a16:rowId xmlns:a16="http://schemas.microsoft.com/office/drawing/2014/main" val="3185799144"/>
                  </a:ext>
                </a:extLst>
              </a:tr>
              <a:tr h="347032">
                <a:tc>
                  <a:txBody>
                    <a:bodyPr/>
                    <a:lstStyle/>
                    <a:p>
                      <a:pPr algn="ctr"/>
                      <a:r>
                        <a:rPr lang="pt-PT" dirty="0">
                          <a:latin typeface="Times New Roman" panose="02020603050405020304" pitchFamily="18" charset="0"/>
                          <a:cs typeface="Times New Roman" panose="02020603050405020304" pitchFamily="18" charset="0"/>
                        </a:rPr>
                        <a:t>2</a:t>
                      </a:r>
                    </a:p>
                  </a:txBody>
                  <a:tcPr anchor="ctr"/>
                </a:tc>
                <a:tc>
                  <a:txBody>
                    <a:bodyPr/>
                    <a:lstStyle/>
                    <a:p>
                      <a:pPr algn="ctr"/>
                      <a:r>
                        <a:rPr lang="pt-PT" dirty="0">
                          <a:latin typeface="Times New Roman" panose="02020603050405020304" pitchFamily="18" charset="0"/>
                          <a:cs typeface="Times New Roman" panose="02020603050405020304" pitchFamily="18" charset="0"/>
                        </a:rPr>
                        <a:t>27</a:t>
                      </a:r>
                    </a:p>
                  </a:txBody>
                  <a:tcPr anchor="ctr"/>
                </a:tc>
                <a:extLst>
                  <a:ext uri="{0D108BD9-81ED-4DB2-BD59-A6C34878D82A}">
                    <a16:rowId xmlns:a16="http://schemas.microsoft.com/office/drawing/2014/main" val="1544965518"/>
                  </a:ext>
                </a:extLst>
              </a:tr>
              <a:tr h="347032">
                <a:tc>
                  <a:txBody>
                    <a:bodyPr/>
                    <a:lstStyle/>
                    <a:p>
                      <a:pPr algn="ctr"/>
                      <a:r>
                        <a:rPr lang="pt-PT" dirty="0">
                          <a:latin typeface="Times New Roman" panose="02020603050405020304" pitchFamily="18" charset="0"/>
                          <a:cs typeface="Times New Roman" panose="02020603050405020304" pitchFamily="18" charset="0"/>
                        </a:rPr>
                        <a:t>1</a:t>
                      </a:r>
                    </a:p>
                  </a:txBody>
                  <a:tcPr anchor="ctr"/>
                </a:tc>
                <a:tc>
                  <a:txBody>
                    <a:bodyPr/>
                    <a:lstStyle/>
                    <a:p>
                      <a:pPr algn="ctr"/>
                      <a:r>
                        <a:rPr lang="pt-PT" dirty="0">
                          <a:latin typeface="Times New Roman" panose="02020603050405020304" pitchFamily="18" charset="0"/>
                          <a:cs typeface="Times New Roman" panose="02020603050405020304" pitchFamily="18" charset="0"/>
                        </a:rPr>
                        <a:t>1</a:t>
                      </a:r>
                    </a:p>
                  </a:txBody>
                  <a:tcPr anchor="ctr"/>
                </a:tc>
                <a:extLst>
                  <a:ext uri="{0D108BD9-81ED-4DB2-BD59-A6C34878D82A}">
                    <a16:rowId xmlns:a16="http://schemas.microsoft.com/office/drawing/2014/main" val="2065239940"/>
                  </a:ext>
                </a:extLst>
              </a:tr>
            </a:tbl>
          </a:graphicData>
        </a:graphic>
      </p:graphicFrame>
    </p:spTree>
    <p:extLst>
      <p:ext uri="{BB962C8B-B14F-4D97-AF65-F5344CB8AC3E}">
        <p14:creationId xmlns:p14="http://schemas.microsoft.com/office/powerpoint/2010/main" val="3935723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92E73-1FDB-519F-8E1B-7FF85B494DF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AEA61D-FABE-85A6-B7F7-435C5E0AC4A3}"/>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B7B3CBA-0680-2C9C-9F08-36CB025C22B2}"/>
              </a:ext>
            </a:extLst>
          </p:cNvPr>
          <p:cNvSpPr>
            <a:spLocks noGrp="1" noChangeArrowheads="1"/>
          </p:cNvSpPr>
          <p:nvPr>
            <p:ph idx="1"/>
          </p:nvPr>
        </p:nvSpPr>
        <p:spPr bwMode="auto">
          <a:xfrm>
            <a:off x="838201" y="1542821"/>
            <a:ext cx="10515599" cy="2914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lang="pt-PT" sz="2000" b="1" dirty="0" err="1">
                <a:latin typeface="Times New Roman" panose="02020603050405020304" pitchFamily="18" charset="0"/>
                <a:cs typeface="Times New Roman" panose="02020603050405020304" pitchFamily="18" charset="0"/>
              </a:rPr>
              <a:t>Imbalanced</a:t>
            </a:r>
            <a:r>
              <a:rPr lang="pt-PT" sz="2000" b="1" dirty="0">
                <a:latin typeface="Times New Roman" panose="02020603050405020304" pitchFamily="18" charset="0"/>
                <a:cs typeface="Times New Roman" panose="02020603050405020304" pitchFamily="18" charset="0"/>
              </a:rPr>
              <a:t> Cluster </a:t>
            </a:r>
            <a:r>
              <a:rPr lang="pt-PT" sz="2000" b="1" dirty="0" err="1">
                <a:latin typeface="Times New Roman" panose="02020603050405020304" pitchFamily="18" charset="0"/>
                <a:cs typeface="Times New Roman" panose="02020603050405020304" pitchFamily="18" charset="0"/>
              </a:rPr>
              <a:t>Sizes</a:t>
            </a:r>
            <a:endParaRPr lang="pt-PT" sz="2000" b="1" dirty="0">
              <a:latin typeface="Times New Roman" panose="02020603050405020304" pitchFamily="18" charset="0"/>
              <a:cs typeface="Times New Roman" panose="02020603050405020304" pitchFamily="18" charset="0"/>
            </a:endParaRPr>
          </a:p>
          <a:p>
            <a:pPr>
              <a:buNone/>
            </a:pPr>
            <a:r>
              <a:rPr lang="en-US" sz="1800" dirty="0">
                <a:latin typeface="Times New Roman" panose="02020603050405020304" pitchFamily="18" charset="0"/>
                <a:cs typeface="Times New Roman" panose="02020603050405020304" pitchFamily="18" charset="0"/>
              </a:rPr>
              <a:t>We compared K-Means configurations for k = 3, 6, 7, and 8:</a:t>
            </a:r>
          </a:p>
          <a:p>
            <a:r>
              <a:rPr lang="en-US" sz="1800" dirty="0">
                <a:latin typeface="Times New Roman" panose="02020603050405020304" pitchFamily="18" charset="0"/>
                <a:cs typeface="Times New Roman" panose="02020603050405020304" pitchFamily="18" charset="0"/>
              </a:rPr>
              <a:t>k = 3 yields strong silhouette but lacks segmentation (one cluster holds 97% of data).</a:t>
            </a:r>
          </a:p>
          <a:p>
            <a:r>
              <a:rPr lang="en-US" sz="1800" dirty="0">
                <a:latin typeface="Times New Roman" panose="02020603050405020304" pitchFamily="18" charset="0"/>
                <a:cs typeface="Times New Roman" panose="02020603050405020304" pitchFamily="18" charset="0"/>
              </a:rPr>
              <a:t>k = 6 introduces three well-sized groups and a small meaningful segment, with minimal noise.</a:t>
            </a:r>
          </a:p>
          <a:p>
            <a:r>
              <a:rPr lang="en-US" sz="1800" dirty="0">
                <a:latin typeface="Times New Roman" panose="02020603050405020304" pitchFamily="18" charset="0"/>
                <a:cs typeface="Times New Roman" panose="02020603050405020304" pitchFamily="18" charset="0"/>
              </a:rPr>
              <a:t>k = 7 and k = 8 bring micro-clusters (n = 1–2), suggesting over-fragmentation.</a:t>
            </a:r>
          </a:p>
          <a:p>
            <a:endParaRPr lang="en-US" sz="1800" dirty="0">
              <a:latin typeface="Times New Roman" panose="02020603050405020304" pitchFamily="18" charset="0"/>
              <a:cs typeface="Times New Roman" panose="02020603050405020304" pitchFamily="18" charset="0"/>
            </a:endParaRPr>
          </a:p>
          <a:p>
            <a:pPr marL="0" indent="0">
              <a:buNone/>
            </a:pPr>
            <a:r>
              <a:rPr lang="en-US" sz="1800" b="1" dirty="0">
                <a:latin typeface="Times New Roman" panose="02020603050405020304" pitchFamily="18" charset="0"/>
                <a:cs typeface="Times New Roman" panose="02020603050405020304" pitchFamily="18" charset="0"/>
              </a:rPr>
              <a:t>Decision</a:t>
            </a:r>
            <a:r>
              <a:rPr lang="en-US" sz="1800" dirty="0">
                <a:latin typeface="Times New Roman" panose="02020603050405020304" pitchFamily="18" charset="0"/>
                <a:cs typeface="Times New Roman" panose="02020603050405020304" pitchFamily="18" charset="0"/>
              </a:rPr>
              <a:t>: We proceed with k = 6, which balances structural insight, cluster size distribution, and silhouette stability. The singleton is treated as an outlier.</a:t>
            </a:r>
          </a:p>
        </p:txBody>
      </p:sp>
      <p:graphicFrame>
        <p:nvGraphicFramePr>
          <p:cNvPr id="6" name="Tabela 5">
            <a:extLst>
              <a:ext uri="{FF2B5EF4-FFF2-40B4-BE49-F238E27FC236}">
                <a16:creationId xmlns:a16="http://schemas.microsoft.com/office/drawing/2014/main" id="{393DA17A-F8B3-5D6A-9F51-C096A3A822B7}"/>
              </a:ext>
            </a:extLst>
          </p:cNvPr>
          <p:cNvGraphicFramePr>
            <a:graphicFrameLocks noGrp="1"/>
          </p:cNvGraphicFramePr>
          <p:nvPr/>
        </p:nvGraphicFramePr>
        <p:xfrm>
          <a:off x="4133640" y="4563592"/>
          <a:ext cx="3924719" cy="1828800"/>
        </p:xfrm>
        <a:graphic>
          <a:graphicData uri="http://schemas.openxmlformats.org/drawingml/2006/table">
            <a:tbl>
              <a:tblPr>
                <a:tableStyleId>{ED083AE6-46FA-4A59-8FB0-9F97EB10719F}</a:tableStyleId>
              </a:tblPr>
              <a:tblGrid>
                <a:gridCol w="608763">
                  <a:extLst>
                    <a:ext uri="{9D8B030D-6E8A-4147-A177-3AD203B41FA5}">
                      <a16:colId xmlns:a16="http://schemas.microsoft.com/office/drawing/2014/main" val="2246458326"/>
                    </a:ext>
                  </a:extLst>
                </a:gridCol>
                <a:gridCol w="3315956">
                  <a:extLst>
                    <a:ext uri="{9D8B030D-6E8A-4147-A177-3AD203B41FA5}">
                      <a16:colId xmlns:a16="http://schemas.microsoft.com/office/drawing/2014/main" val="4271256386"/>
                    </a:ext>
                  </a:extLst>
                </a:gridCol>
              </a:tblGrid>
              <a:tr h="0">
                <a:tc>
                  <a:txBody>
                    <a:bodyPr/>
                    <a:lstStyle/>
                    <a:p>
                      <a:r>
                        <a:rPr lang="pt-PT" b="1" dirty="0">
                          <a:latin typeface="Times New Roman" panose="02020603050405020304" pitchFamily="18" charset="0"/>
                          <a:cs typeface="Times New Roman" panose="02020603050405020304" pitchFamily="18" charset="0"/>
                        </a:rPr>
                        <a:t>k</a:t>
                      </a:r>
                      <a:endParaRPr lang="pt-PT" dirty="0">
                        <a:latin typeface="Times New Roman" panose="02020603050405020304" pitchFamily="18" charset="0"/>
                        <a:cs typeface="Times New Roman" panose="02020603050405020304" pitchFamily="18" charset="0"/>
                      </a:endParaRPr>
                    </a:p>
                  </a:txBody>
                  <a:tcPr anchor="ctr"/>
                </a:tc>
                <a:tc>
                  <a:txBody>
                    <a:bodyPr/>
                    <a:lstStyle/>
                    <a:p>
                      <a:r>
                        <a:rPr lang="pt-PT" b="1">
                          <a:latin typeface="Times New Roman" panose="02020603050405020304" pitchFamily="18" charset="0"/>
                          <a:cs typeface="Times New Roman" panose="02020603050405020304" pitchFamily="18" charset="0"/>
                        </a:rPr>
                        <a:t>Cluster Sizes (descending)</a:t>
                      </a:r>
                      <a:endParaRPr lang="pt-P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880241104"/>
                  </a:ext>
                </a:extLst>
              </a:tr>
              <a:tr h="0">
                <a:tc>
                  <a:txBody>
                    <a:bodyPr/>
                    <a:lstStyle/>
                    <a:p>
                      <a:r>
                        <a:rPr lang="pt-PT">
                          <a:latin typeface="Times New Roman" panose="02020603050405020304" pitchFamily="18" charset="0"/>
                          <a:cs typeface="Times New Roman" panose="02020603050405020304" pitchFamily="18" charset="0"/>
                        </a:rPr>
                        <a:t>3</a:t>
                      </a:r>
                    </a:p>
                  </a:txBody>
                  <a:tcPr anchor="ctr"/>
                </a:tc>
                <a:tc>
                  <a:txBody>
                    <a:bodyPr/>
                    <a:lstStyle/>
                    <a:p>
                      <a:r>
                        <a:rPr lang="pt-PT">
                          <a:latin typeface="Times New Roman" panose="02020603050405020304" pitchFamily="18" charset="0"/>
                          <a:cs typeface="Times New Roman" panose="02020603050405020304" pitchFamily="18" charset="0"/>
                        </a:rPr>
                        <a:t>2471, 48, 1</a:t>
                      </a:r>
                    </a:p>
                  </a:txBody>
                  <a:tcPr anchor="ctr"/>
                </a:tc>
                <a:extLst>
                  <a:ext uri="{0D108BD9-81ED-4DB2-BD59-A6C34878D82A}">
                    <a16:rowId xmlns:a16="http://schemas.microsoft.com/office/drawing/2014/main" val="825809829"/>
                  </a:ext>
                </a:extLst>
              </a:tr>
              <a:tr h="0">
                <a:tc>
                  <a:txBody>
                    <a:bodyPr/>
                    <a:lstStyle/>
                    <a:p>
                      <a:r>
                        <a:rPr lang="pt-PT">
                          <a:latin typeface="Times New Roman" panose="02020603050405020304" pitchFamily="18" charset="0"/>
                          <a:cs typeface="Times New Roman" panose="02020603050405020304" pitchFamily="18" charset="0"/>
                        </a:rPr>
                        <a:t>6</a:t>
                      </a:r>
                    </a:p>
                  </a:txBody>
                  <a:tcPr anchor="ctr"/>
                </a:tc>
                <a:tc>
                  <a:txBody>
                    <a:bodyPr/>
                    <a:lstStyle/>
                    <a:p>
                      <a:r>
                        <a:rPr lang="pt-PT">
                          <a:latin typeface="Times New Roman" panose="02020603050405020304" pitchFamily="18" charset="0"/>
                          <a:cs typeface="Times New Roman" panose="02020603050405020304" pitchFamily="18" charset="0"/>
                        </a:rPr>
                        <a:t>1983, 246, 145, 118, 27, 1</a:t>
                      </a:r>
                    </a:p>
                  </a:txBody>
                  <a:tcPr anchor="ctr"/>
                </a:tc>
                <a:extLst>
                  <a:ext uri="{0D108BD9-81ED-4DB2-BD59-A6C34878D82A}">
                    <a16:rowId xmlns:a16="http://schemas.microsoft.com/office/drawing/2014/main" val="4088051306"/>
                  </a:ext>
                </a:extLst>
              </a:tr>
              <a:tr h="0">
                <a:tc>
                  <a:txBody>
                    <a:bodyPr/>
                    <a:lstStyle/>
                    <a:p>
                      <a:r>
                        <a:rPr lang="pt-PT">
                          <a:latin typeface="Times New Roman" panose="02020603050405020304" pitchFamily="18" charset="0"/>
                          <a:cs typeface="Times New Roman" panose="02020603050405020304" pitchFamily="18" charset="0"/>
                        </a:rPr>
                        <a:t>7</a:t>
                      </a:r>
                    </a:p>
                  </a:txBody>
                  <a:tcPr anchor="ctr"/>
                </a:tc>
                <a:tc>
                  <a:txBody>
                    <a:bodyPr/>
                    <a:lstStyle/>
                    <a:p>
                      <a:r>
                        <a:rPr lang="pt-PT">
                          <a:latin typeface="Times New Roman" panose="02020603050405020304" pitchFamily="18" charset="0"/>
                          <a:cs typeface="Times New Roman" panose="02020603050405020304" pitchFamily="18" charset="0"/>
                        </a:rPr>
                        <a:t>1983, 246, 145, 116, 27, 2, 1</a:t>
                      </a:r>
                    </a:p>
                  </a:txBody>
                  <a:tcPr anchor="ctr"/>
                </a:tc>
                <a:extLst>
                  <a:ext uri="{0D108BD9-81ED-4DB2-BD59-A6C34878D82A}">
                    <a16:rowId xmlns:a16="http://schemas.microsoft.com/office/drawing/2014/main" val="976856276"/>
                  </a:ext>
                </a:extLst>
              </a:tr>
              <a:tr h="0">
                <a:tc>
                  <a:txBody>
                    <a:bodyPr/>
                    <a:lstStyle/>
                    <a:p>
                      <a:r>
                        <a:rPr lang="pt-PT">
                          <a:latin typeface="Times New Roman" panose="02020603050405020304" pitchFamily="18" charset="0"/>
                          <a:cs typeface="Times New Roman" panose="02020603050405020304" pitchFamily="18" charset="0"/>
                        </a:rPr>
                        <a:t>8</a:t>
                      </a:r>
                    </a:p>
                  </a:txBody>
                  <a:tcPr anchor="ctr"/>
                </a:tc>
                <a:tc>
                  <a:txBody>
                    <a:bodyPr/>
                    <a:lstStyle/>
                    <a:p>
                      <a:r>
                        <a:rPr lang="pt-PT" dirty="0">
                          <a:latin typeface="Times New Roman" panose="02020603050405020304" pitchFamily="18" charset="0"/>
                          <a:cs typeface="Times New Roman" panose="02020603050405020304" pitchFamily="18" charset="0"/>
                        </a:rPr>
                        <a:t>1947, 243, 144, 140, 31, 12, 2, 1</a:t>
                      </a:r>
                    </a:p>
                  </a:txBody>
                  <a:tcPr anchor="ctr"/>
                </a:tc>
                <a:extLst>
                  <a:ext uri="{0D108BD9-81ED-4DB2-BD59-A6C34878D82A}">
                    <a16:rowId xmlns:a16="http://schemas.microsoft.com/office/drawing/2014/main" val="1005923816"/>
                  </a:ext>
                </a:extLst>
              </a:tr>
            </a:tbl>
          </a:graphicData>
        </a:graphic>
      </p:graphicFrame>
    </p:spTree>
    <p:extLst>
      <p:ext uri="{BB962C8B-B14F-4D97-AF65-F5344CB8AC3E}">
        <p14:creationId xmlns:p14="http://schemas.microsoft.com/office/powerpoint/2010/main" val="331971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38639-347E-AB9C-8D18-D8294101BCA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BE9B3D6-8157-C74E-07F3-435F07FDE149}"/>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322D3D86-64AC-C434-5EEA-5ECBD0FD3EDD}"/>
              </a:ext>
            </a:extLst>
          </p:cNvPr>
          <p:cNvSpPr>
            <a:spLocks noGrp="1" noChangeArrowheads="1"/>
          </p:cNvSpPr>
          <p:nvPr>
            <p:ph idx="1"/>
          </p:nvPr>
        </p:nvSpPr>
        <p:spPr bwMode="auto">
          <a:xfrm>
            <a:off x="838200" y="1591535"/>
            <a:ext cx="5257801"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 </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Visualization</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Choosing the Number of Principal Components</a:t>
            </a: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Cumulative Variance Criterion</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PC1 explains 41.7 % of variance; PC1 + PC2 bring total to 75.0 %.</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While 80 % is a common rule-of-thumb, 75 % already captures the majority of structure in our three-dimensional feature space.</a:t>
            </a:r>
          </a:p>
          <a:p>
            <a:pPr marL="457200" lvl="1" indent="0" eaLnBrk="0" fontAlgn="base" hangingPunct="0">
              <a:lnSpc>
                <a:spcPct val="100000"/>
              </a:lnSpc>
              <a:spcBef>
                <a:spcPct val="0"/>
              </a:spcBef>
              <a:spcAft>
                <a:spcPct val="0"/>
              </a:spcAft>
              <a:buNone/>
            </a:pPr>
            <a:endPar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Elbow Method &amp; Parsimony</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scree curve shows a marked “elbow” after the second component, indicating diminishing returns from additional PCs.</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Retaining only PC1 and PC2 balances model simplicity and information retention, avoiding overfitting or over-compression.</a:t>
            </a:r>
            <a:endParaRPr kumimoji="0" lang="pt-PT"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Imagem 5">
            <a:extLst>
              <a:ext uri="{FF2B5EF4-FFF2-40B4-BE49-F238E27FC236}">
                <a16:creationId xmlns:a16="http://schemas.microsoft.com/office/drawing/2014/main" id="{E4AF6E16-0615-9CB7-547A-E03EEDBE1D62}"/>
              </a:ext>
            </a:extLst>
          </p:cNvPr>
          <p:cNvPicPr>
            <a:picLocks noChangeAspect="1"/>
          </p:cNvPicPr>
          <p:nvPr/>
        </p:nvPicPr>
        <p:blipFill>
          <a:blip r:embed="rId2"/>
          <a:stretch>
            <a:fillRect/>
          </a:stretch>
        </p:blipFill>
        <p:spPr>
          <a:xfrm>
            <a:off x="6096000" y="2652764"/>
            <a:ext cx="4440220" cy="2935061"/>
          </a:xfrm>
          <a:prstGeom prst="rect">
            <a:avLst/>
          </a:prstGeom>
        </p:spPr>
      </p:pic>
    </p:spTree>
    <p:extLst>
      <p:ext uri="{BB962C8B-B14F-4D97-AF65-F5344CB8AC3E}">
        <p14:creationId xmlns:p14="http://schemas.microsoft.com/office/powerpoint/2010/main" val="210504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BB806-80DF-8F10-81EE-E64E79FCDE6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9CE2E52-B6F6-5AF9-5755-797A0398ABB2}"/>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5B228BB-B4C4-CEA1-1854-1430C5324265}"/>
              </a:ext>
            </a:extLst>
          </p:cNvPr>
          <p:cNvSpPr>
            <a:spLocks noGrp="1" noChangeArrowheads="1"/>
          </p:cNvSpPr>
          <p:nvPr>
            <p:ph idx="1"/>
          </p:nvPr>
        </p:nvSpPr>
        <p:spPr bwMode="auto">
          <a:xfrm>
            <a:off x="838200" y="1782397"/>
            <a:ext cx="1058688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 </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Visualization</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Choosing the Number of Principal Components</a:t>
            </a: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Interpretability &amp; Visualization</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 components facilitate clear 2D visualizations (scatter plots, cluster overlays) for stakeholder communication.</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Simplifies the interpretation of feature contributions (loadings) without substantial loss of explanatory power.</a:t>
            </a:r>
          </a:p>
          <a:p>
            <a:pPr lvl="1" eaLnBrk="0" fontAlgn="base" hangingPunct="0">
              <a:lnSpc>
                <a:spcPct val="100000"/>
              </a:lnSpc>
              <a:spcBef>
                <a:spcPct val="0"/>
              </a:spcBef>
              <a:spcAft>
                <a:spcPct val="0"/>
              </a:spcAft>
            </a:pPr>
            <a:endParaRPr lang="en-US" altLang="pt-PT" sz="1600" dirty="0">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endPar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Practical Trade-Off</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Using two components reduces computational complexity for downstream tasks (e.g. clustering, mapping) while preserving the core signal.</a:t>
            </a:r>
          </a:p>
          <a:p>
            <a:pPr lvl="1" eaLnBrk="0" fontAlgn="base" hangingPunct="0">
              <a:lnSpc>
                <a:spcPct val="100000"/>
              </a:lnSpc>
              <a:spcBef>
                <a:spcPct val="0"/>
              </a:spcBef>
              <a:spcAft>
                <a:spcPct val="0"/>
              </a:spcAft>
            </a:pPr>
            <a:r>
              <a:rPr kumimoji="0" lang="en-US" altLang="pt-PT"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third component could be added if &gt; 80 % variance is strictly required; however, PC1–2 suffice for our exploratory and segmentation objectives.</a:t>
            </a:r>
          </a:p>
        </p:txBody>
      </p:sp>
    </p:spTree>
    <p:extLst>
      <p:ext uri="{BB962C8B-B14F-4D97-AF65-F5344CB8AC3E}">
        <p14:creationId xmlns:p14="http://schemas.microsoft.com/office/powerpoint/2010/main" val="1219585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5F79A-4D27-68A2-4BD5-0E7A0DA2EE4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7D535D8-6C84-38F4-A575-975D113A6906}"/>
              </a:ext>
            </a:extLst>
          </p:cNvPr>
          <p:cNvSpPr>
            <a:spLocks noGrp="1"/>
          </p:cNvSpPr>
          <p:nvPr>
            <p:ph type="title"/>
          </p:nvPr>
        </p:nvSpPr>
        <p:spPr/>
        <p:txBody>
          <a:bodyPr/>
          <a:lstStyle/>
          <a:p>
            <a:r>
              <a:rPr lang="en-US" b="1" dirty="0">
                <a:solidFill>
                  <a:srgbClr val="0070C0"/>
                </a:solidFill>
                <a:latin typeface="Times New Roman" panose="02020603050405020304" pitchFamily="18" charset="0"/>
                <a:cs typeface="Times New Roman" panose="02020603050405020304" pitchFamily="18" charset="0"/>
              </a:rPr>
              <a:t>Clustering Methodology</a:t>
            </a:r>
            <a:endParaRPr lang="pt-PT" b="1" dirty="0">
              <a:solidFill>
                <a:srgbClr val="0070C0"/>
              </a:solidFill>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C28A45FB-640A-2DB9-CD16-E4EF77EDA220}"/>
              </a:ext>
            </a:extLst>
          </p:cNvPr>
          <p:cNvSpPr>
            <a:spLocks noGrp="1" noChangeArrowheads="1"/>
          </p:cNvSpPr>
          <p:nvPr>
            <p:ph idx="1"/>
          </p:nvPr>
        </p:nvSpPr>
        <p:spPr bwMode="auto">
          <a:xfrm>
            <a:off x="838201" y="1690688"/>
            <a:ext cx="105155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 </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Visualization</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a:t>
            </a:r>
            <a:r>
              <a:rPr kumimoji="0" lang="pt-PT" altLang="pt-PT"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Means</a:t>
            </a:r>
            <a:r>
              <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eaLnBrk="0" fontAlgn="base" hangingPunct="0">
              <a:lnSpc>
                <a:spcPct val="100000"/>
              </a:lnSpc>
              <a:spcBef>
                <a:spcPct val="0"/>
              </a:spcBef>
              <a:spcAft>
                <a:spcPct val="0"/>
              </a:spcAft>
              <a:buNone/>
            </a:pPr>
            <a:endParaRPr kumimoji="0" lang="pt-PT" altLang="pt-PT"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Applied PCA to project scaled data into 2 dimensions (PC1, PC2)</a:t>
            </a:r>
          </a:p>
          <a:p>
            <a:pPr eaLnBrk="0" fontAlgn="base" hangingPunct="0">
              <a:lnSpc>
                <a:spcPct val="100000"/>
              </a:lnSpc>
              <a:spcBef>
                <a:spcPct val="0"/>
              </a:spcBef>
              <a:spcAft>
                <a:spcPct val="0"/>
              </a:spcAft>
            </a:pPr>
            <a:r>
              <a:rPr kumimoji="0" lang="en-US"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Colored each point by its K-Means cluster label for visual inspection</a:t>
            </a:r>
            <a:endParaRPr kumimoji="0" lang="pt-PT" altLang="pt-PT"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7" name="Tabela 6">
            <a:extLst>
              <a:ext uri="{FF2B5EF4-FFF2-40B4-BE49-F238E27FC236}">
                <a16:creationId xmlns:a16="http://schemas.microsoft.com/office/drawing/2014/main" id="{640AB32F-0EB3-DC4D-95CC-4E35DA6559A1}"/>
              </a:ext>
            </a:extLst>
          </p:cNvPr>
          <p:cNvGraphicFramePr>
            <a:graphicFrameLocks noGrp="1"/>
          </p:cNvGraphicFramePr>
          <p:nvPr/>
        </p:nvGraphicFramePr>
        <p:xfrm>
          <a:off x="5122607" y="3429000"/>
          <a:ext cx="5631305" cy="1463040"/>
        </p:xfrm>
        <a:graphic>
          <a:graphicData uri="http://schemas.openxmlformats.org/drawingml/2006/table">
            <a:tbl>
              <a:tblPr>
                <a:tableStyleId>{ED083AE6-46FA-4A59-8FB0-9F97EB10719F}</a:tableStyleId>
              </a:tblPr>
              <a:tblGrid>
                <a:gridCol w="2511858">
                  <a:extLst>
                    <a:ext uri="{9D8B030D-6E8A-4147-A177-3AD203B41FA5}">
                      <a16:colId xmlns:a16="http://schemas.microsoft.com/office/drawing/2014/main" val="1435888704"/>
                    </a:ext>
                  </a:extLst>
                </a:gridCol>
                <a:gridCol w="1529080">
                  <a:extLst>
                    <a:ext uri="{9D8B030D-6E8A-4147-A177-3AD203B41FA5}">
                      <a16:colId xmlns:a16="http://schemas.microsoft.com/office/drawing/2014/main" val="760926160"/>
                    </a:ext>
                  </a:extLst>
                </a:gridCol>
                <a:gridCol w="1590367">
                  <a:extLst>
                    <a:ext uri="{9D8B030D-6E8A-4147-A177-3AD203B41FA5}">
                      <a16:colId xmlns:a16="http://schemas.microsoft.com/office/drawing/2014/main" val="2044066635"/>
                    </a:ext>
                  </a:extLst>
                </a:gridCol>
              </a:tblGrid>
              <a:tr h="0">
                <a:tc>
                  <a:txBody>
                    <a:bodyPr/>
                    <a:lstStyle/>
                    <a:p>
                      <a:r>
                        <a:rPr lang="pt-PT" b="1">
                          <a:latin typeface="Times New Roman" panose="02020603050405020304" pitchFamily="18" charset="0"/>
                          <a:cs typeface="Times New Roman" panose="02020603050405020304" pitchFamily="18" charset="0"/>
                        </a:rPr>
                        <a:t>Feature</a:t>
                      </a:r>
                    </a:p>
                  </a:txBody>
                  <a:tcPr anchor="ctr"/>
                </a:tc>
                <a:tc>
                  <a:txBody>
                    <a:bodyPr/>
                    <a:lstStyle/>
                    <a:p>
                      <a:pPr algn="r"/>
                      <a:r>
                        <a:rPr lang="pt-PT" b="1">
                          <a:latin typeface="Times New Roman" panose="02020603050405020304" pitchFamily="18" charset="0"/>
                          <a:cs typeface="Times New Roman" panose="02020603050405020304" pitchFamily="18" charset="0"/>
                        </a:rPr>
                        <a:t>PC1 Loading</a:t>
                      </a:r>
                    </a:p>
                  </a:txBody>
                  <a:tcPr anchor="ctr"/>
                </a:tc>
                <a:tc>
                  <a:txBody>
                    <a:bodyPr/>
                    <a:lstStyle/>
                    <a:p>
                      <a:pPr algn="r"/>
                      <a:r>
                        <a:rPr lang="pt-PT" b="1" dirty="0">
                          <a:latin typeface="Times New Roman" panose="02020603050405020304" pitchFamily="18" charset="0"/>
                          <a:cs typeface="Times New Roman" panose="02020603050405020304" pitchFamily="18" charset="0"/>
                        </a:rPr>
                        <a:t>PC2 </a:t>
                      </a:r>
                      <a:r>
                        <a:rPr lang="pt-PT" b="1" dirty="0" err="1">
                          <a:latin typeface="Times New Roman" panose="02020603050405020304" pitchFamily="18" charset="0"/>
                          <a:cs typeface="Times New Roman" panose="02020603050405020304" pitchFamily="18" charset="0"/>
                        </a:rPr>
                        <a:t>Loading</a:t>
                      </a:r>
                      <a:endParaRPr lang="pt-PT"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43814943"/>
                  </a:ext>
                </a:extLst>
              </a:tr>
              <a:tr h="0">
                <a:tc>
                  <a:txBody>
                    <a:bodyPr/>
                    <a:lstStyle/>
                    <a:p>
                      <a:r>
                        <a:rPr lang="pt-PT" dirty="0" err="1">
                          <a:latin typeface="Times New Roman" panose="02020603050405020304" pitchFamily="18" charset="0"/>
                          <a:cs typeface="Times New Roman" panose="02020603050405020304" pitchFamily="18" charset="0"/>
                        </a:rPr>
                        <a:t>Rating_Bayes_norm</a:t>
                      </a:r>
                      <a:endParaRPr lang="pt-PT" dirty="0">
                        <a:latin typeface="Times New Roman" panose="02020603050405020304" pitchFamily="18" charset="0"/>
                        <a:cs typeface="Times New Roman" panose="02020603050405020304" pitchFamily="18" charset="0"/>
                      </a:endParaRPr>
                    </a:p>
                  </a:txBody>
                  <a:tcPr anchor="ctr"/>
                </a:tc>
                <a:tc>
                  <a:txBody>
                    <a:bodyPr/>
                    <a:lstStyle/>
                    <a:p>
                      <a:pPr algn="r"/>
                      <a:r>
                        <a:rPr lang="pt-PT" dirty="0">
                          <a:latin typeface="Times New Roman" panose="02020603050405020304" pitchFamily="18" charset="0"/>
                          <a:cs typeface="Times New Roman" panose="02020603050405020304" pitchFamily="18" charset="0"/>
                        </a:rPr>
                        <a:t>0.798</a:t>
                      </a:r>
                    </a:p>
                  </a:txBody>
                  <a:tcPr anchor="ctr"/>
                </a:tc>
                <a:tc>
                  <a:txBody>
                    <a:bodyPr/>
                    <a:lstStyle/>
                    <a:p>
                      <a:pPr algn="r"/>
                      <a:r>
                        <a:rPr lang="pt-PT" dirty="0">
                          <a:latin typeface="Times New Roman" panose="02020603050405020304" pitchFamily="18" charset="0"/>
                          <a:cs typeface="Times New Roman" panose="02020603050405020304" pitchFamily="18" charset="0"/>
                        </a:rPr>
                        <a:t>0.003</a:t>
                      </a:r>
                    </a:p>
                  </a:txBody>
                  <a:tcPr anchor="ctr"/>
                </a:tc>
                <a:extLst>
                  <a:ext uri="{0D108BD9-81ED-4DB2-BD59-A6C34878D82A}">
                    <a16:rowId xmlns:a16="http://schemas.microsoft.com/office/drawing/2014/main" val="1691549107"/>
                  </a:ext>
                </a:extLst>
              </a:tr>
              <a:tr h="0">
                <a:tc>
                  <a:txBody>
                    <a:bodyPr/>
                    <a:lstStyle/>
                    <a:p>
                      <a:r>
                        <a:rPr lang="pt-PT">
                          <a:latin typeface="Times New Roman" panose="02020603050405020304" pitchFamily="18" charset="0"/>
                          <a:cs typeface="Times New Roman" panose="02020603050405020304" pitchFamily="18" charset="0"/>
                        </a:rPr>
                        <a:t>Popularity_norm</a:t>
                      </a:r>
                    </a:p>
                  </a:txBody>
                  <a:tcPr anchor="ctr"/>
                </a:tc>
                <a:tc>
                  <a:txBody>
                    <a:bodyPr/>
                    <a:lstStyle/>
                    <a:p>
                      <a:pPr algn="r"/>
                      <a:r>
                        <a:rPr lang="pt-PT" dirty="0">
                          <a:latin typeface="Times New Roman" panose="02020603050405020304" pitchFamily="18" charset="0"/>
                          <a:cs typeface="Times New Roman" panose="02020603050405020304" pitchFamily="18" charset="0"/>
                        </a:rPr>
                        <a:t>0.081</a:t>
                      </a:r>
                    </a:p>
                  </a:txBody>
                  <a:tcPr anchor="ctr"/>
                </a:tc>
                <a:tc>
                  <a:txBody>
                    <a:bodyPr/>
                    <a:lstStyle/>
                    <a:p>
                      <a:pPr algn="r"/>
                      <a:r>
                        <a:rPr lang="pt-PT" dirty="0">
                          <a:latin typeface="Times New Roman" panose="02020603050405020304" pitchFamily="18" charset="0"/>
                          <a:cs typeface="Times New Roman" panose="02020603050405020304" pitchFamily="18" charset="0"/>
                        </a:rPr>
                        <a:t>0.995</a:t>
                      </a:r>
                    </a:p>
                  </a:txBody>
                  <a:tcPr anchor="ctr"/>
                </a:tc>
                <a:extLst>
                  <a:ext uri="{0D108BD9-81ED-4DB2-BD59-A6C34878D82A}">
                    <a16:rowId xmlns:a16="http://schemas.microsoft.com/office/drawing/2014/main" val="687135690"/>
                  </a:ext>
                </a:extLst>
              </a:tr>
              <a:tr h="0">
                <a:tc>
                  <a:txBody>
                    <a:bodyPr/>
                    <a:lstStyle/>
                    <a:p>
                      <a:r>
                        <a:rPr lang="pt-PT" dirty="0" err="1">
                          <a:latin typeface="Times New Roman" panose="02020603050405020304" pitchFamily="18" charset="0"/>
                          <a:cs typeface="Times New Roman" panose="02020603050405020304" pitchFamily="18" charset="0"/>
                        </a:rPr>
                        <a:t>Sentiment_norm</a:t>
                      </a:r>
                      <a:endParaRPr lang="pt-PT" dirty="0">
                        <a:latin typeface="Times New Roman" panose="02020603050405020304" pitchFamily="18" charset="0"/>
                        <a:cs typeface="Times New Roman" panose="02020603050405020304" pitchFamily="18" charset="0"/>
                      </a:endParaRPr>
                    </a:p>
                  </a:txBody>
                  <a:tcPr anchor="ctr"/>
                </a:tc>
                <a:tc>
                  <a:txBody>
                    <a:bodyPr/>
                    <a:lstStyle/>
                    <a:p>
                      <a:pPr algn="r"/>
                      <a:r>
                        <a:rPr lang="pt-PT" dirty="0">
                          <a:latin typeface="Times New Roman" panose="02020603050405020304" pitchFamily="18" charset="0"/>
                          <a:cs typeface="Times New Roman" panose="02020603050405020304" pitchFamily="18" charset="0"/>
                        </a:rPr>
                        <a:t>0.794</a:t>
                      </a:r>
                    </a:p>
                  </a:txBody>
                  <a:tcPr anchor="ctr"/>
                </a:tc>
                <a:tc>
                  <a:txBody>
                    <a:bodyPr/>
                    <a:lstStyle/>
                    <a:p>
                      <a:pPr algn="r"/>
                      <a:r>
                        <a:rPr lang="pt-PT" dirty="0">
                          <a:latin typeface="Times New Roman" panose="02020603050405020304" pitchFamily="18" charset="0"/>
                          <a:cs typeface="Times New Roman" panose="02020603050405020304" pitchFamily="18" charset="0"/>
                        </a:rPr>
                        <a:t>−0.105</a:t>
                      </a:r>
                    </a:p>
                  </a:txBody>
                  <a:tcPr anchor="ctr"/>
                </a:tc>
                <a:extLst>
                  <a:ext uri="{0D108BD9-81ED-4DB2-BD59-A6C34878D82A}">
                    <a16:rowId xmlns:a16="http://schemas.microsoft.com/office/drawing/2014/main" val="4073721914"/>
                  </a:ext>
                </a:extLst>
              </a:tr>
            </a:tbl>
          </a:graphicData>
        </a:graphic>
      </p:graphicFrame>
      <p:sp>
        <p:nvSpPr>
          <p:cNvPr id="8" name="Rectangle 2">
            <a:extLst>
              <a:ext uri="{FF2B5EF4-FFF2-40B4-BE49-F238E27FC236}">
                <a16:creationId xmlns:a16="http://schemas.microsoft.com/office/drawing/2014/main" id="{B7D4FF28-428A-0E7D-3927-027D57AC53D7}"/>
              </a:ext>
            </a:extLst>
          </p:cNvPr>
          <p:cNvSpPr txBox="1">
            <a:spLocks noChangeArrowheads="1"/>
          </p:cNvSpPr>
          <p:nvPr/>
        </p:nvSpPr>
        <p:spPr bwMode="auto">
          <a:xfrm>
            <a:off x="5122607" y="5152072"/>
            <a:ext cx="569041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 typeface="Arial" panose="020B0604020202020204" pitchFamily="34" charset="0"/>
              <a:buNone/>
            </a:pPr>
            <a:r>
              <a:rPr lang="pt-PT" altLang="pt-PT" sz="1600" dirty="0">
                <a:latin typeface="Times New Roman" panose="02020603050405020304" pitchFamily="18" charset="0"/>
                <a:cs typeface="Times New Roman" panose="02020603050405020304" pitchFamily="18" charset="0"/>
              </a:rPr>
              <a:t>PCA </a:t>
            </a:r>
            <a:r>
              <a:rPr lang="pt-PT" altLang="pt-PT" sz="1600" dirty="0" err="1">
                <a:latin typeface="Times New Roman" panose="02020603050405020304" pitchFamily="18" charset="0"/>
                <a:cs typeface="Times New Roman" panose="02020603050405020304" pitchFamily="18" charset="0"/>
              </a:rPr>
              <a:t>Interpretation</a:t>
            </a:r>
            <a:r>
              <a:rPr lang="pt-PT" altLang="pt-PT" sz="1600" dirty="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pt-PT" altLang="pt-PT" sz="1600" dirty="0">
                <a:latin typeface="Times New Roman" panose="02020603050405020304" pitchFamily="18" charset="0"/>
                <a:cs typeface="Times New Roman" panose="02020603050405020304" pitchFamily="18" charset="0"/>
              </a:rPr>
              <a:t>PC1 (≈ 0.80 Rating + 0.79 </a:t>
            </a:r>
            <a:r>
              <a:rPr lang="pt-PT" altLang="pt-PT" sz="1600" dirty="0" err="1">
                <a:latin typeface="Times New Roman" panose="02020603050405020304" pitchFamily="18" charset="0"/>
                <a:cs typeface="Times New Roman" panose="02020603050405020304" pitchFamily="18" charset="0"/>
              </a:rPr>
              <a:t>Sentiment</a:t>
            </a:r>
            <a:r>
              <a:rPr lang="pt-PT" altLang="pt-PT" sz="1600" dirty="0">
                <a:latin typeface="Times New Roman" panose="02020603050405020304" pitchFamily="18" charset="0"/>
                <a:cs typeface="Times New Roman" panose="02020603050405020304" pitchFamily="18" charset="0"/>
              </a:rPr>
              <a:t>): captures </a:t>
            </a:r>
            <a:r>
              <a:rPr lang="pt-PT" altLang="pt-PT" sz="1600" dirty="0" err="1">
                <a:latin typeface="Times New Roman" panose="02020603050405020304" pitchFamily="18" charset="0"/>
                <a:cs typeface="Times New Roman" panose="02020603050405020304" pitchFamily="18" charset="0"/>
              </a:rPr>
              <a:t>combined</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quality</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and</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emotional</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intensity</a:t>
            </a:r>
            <a:r>
              <a:rPr lang="pt-PT" altLang="pt-PT" sz="1600" dirty="0">
                <a:latin typeface="Times New Roman" panose="02020603050405020304" pitchFamily="18" charset="0"/>
                <a:cs typeface="Times New Roman" panose="02020603050405020304" pitchFamily="18" charset="0"/>
              </a:rPr>
              <a:t>”</a:t>
            </a:r>
          </a:p>
          <a:p>
            <a:pPr eaLnBrk="0" fontAlgn="base" hangingPunct="0">
              <a:lnSpc>
                <a:spcPct val="100000"/>
              </a:lnSpc>
              <a:spcBef>
                <a:spcPct val="0"/>
              </a:spcBef>
              <a:spcAft>
                <a:spcPct val="0"/>
              </a:spcAft>
            </a:pPr>
            <a:r>
              <a:rPr lang="pt-PT" altLang="pt-PT" sz="1600" dirty="0">
                <a:latin typeface="Times New Roman" panose="02020603050405020304" pitchFamily="18" charset="0"/>
                <a:cs typeface="Times New Roman" panose="02020603050405020304" pitchFamily="18" charset="0"/>
              </a:rPr>
              <a:t>PC2 (≈ 0.995 </a:t>
            </a:r>
            <a:r>
              <a:rPr lang="pt-PT" altLang="pt-PT" sz="1600" dirty="0" err="1">
                <a:latin typeface="Times New Roman" panose="02020603050405020304" pitchFamily="18" charset="0"/>
                <a:cs typeface="Times New Roman" panose="02020603050405020304" pitchFamily="18" charset="0"/>
              </a:rPr>
              <a:t>Popularity</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isolates</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visibility</a:t>
            </a:r>
            <a:r>
              <a:rPr lang="pt-PT" altLang="pt-PT" sz="1600" dirty="0">
                <a:latin typeface="Times New Roman" panose="02020603050405020304" pitchFamily="18" charset="0"/>
                <a:cs typeface="Times New Roman" panose="02020603050405020304" pitchFamily="18" charset="0"/>
              </a:rPr>
              <a:t>/</a:t>
            </a:r>
            <a:r>
              <a:rPr lang="pt-PT" altLang="pt-PT" sz="1600" dirty="0" err="1">
                <a:latin typeface="Times New Roman" panose="02020603050405020304" pitchFamily="18" charset="0"/>
                <a:cs typeface="Times New Roman" panose="02020603050405020304" pitchFamily="18" charset="0"/>
              </a:rPr>
              <a:t>popularity</a:t>
            </a:r>
            <a:r>
              <a:rPr lang="pt-PT" altLang="pt-PT" sz="1600" dirty="0">
                <a:latin typeface="Times New Roman" panose="02020603050405020304" pitchFamily="18" charset="0"/>
                <a:cs typeface="Times New Roman" panose="02020603050405020304" pitchFamily="18" charset="0"/>
              </a:rPr>
              <a:t>” </a:t>
            </a:r>
            <a:r>
              <a:rPr lang="pt-PT" altLang="pt-PT" sz="1600" dirty="0" err="1">
                <a:latin typeface="Times New Roman" panose="02020603050405020304" pitchFamily="18" charset="0"/>
                <a:cs typeface="Times New Roman" panose="02020603050405020304" pitchFamily="18" charset="0"/>
              </a:rPr>
              <a:t>dimension</a:t>
            </a:r>
            <a:endParaRPr lang="pt-PT" altLang="pt-PT" sz="1600" dirty="0">
              <a:latin typeface="Times New Roman" panose="02020603050405020304" pitchFamily="18" charset="0"/>
              <a:cs typeface="Times New Roman" panose="02020603050405020304" pitchFamily="18" charset="0"/>
            </a:endParaRPr>
          </a:p>
        </p:txBody>
      </p:sp>
      <p:pic>
        <p:nvPicPr>
          <p:cNvPr id="10" name="Imagem 9">
            <a:extLst>
              <a:ext uri="{FF2B5EF4-FFF2-40B4-BE49-F238E27FC236}">
                <a16:creationId xmlns:a16="http://schemas.microsoft.com/office/drawing/2014/main" id="{3638D754-9797-D822-1D6D-793B93EE1DCA}"/>
              </a:ext>
            </a:extLst>
          </p:cNvPr>
          <p:cNvPicPr>
            <a:picLocks noChangeAspect="1"/>
          </p:cNvPicPr>
          <p:nvPr/>
        </p:nvPicPr>
        <p:blipFill>
          <a:blip r:embed="rId2"/>
          <a:stretch>
            <a:fillRect/>
          </a:stretch>
        </p:blipFill>
        <p:spPr>
          <a:xfrm>
            <a:off x="838200" y="3262975"/>
            <a:ext cx="4049564" cy="3212536"/>
          </a:xfrm>
          <a:prstGeom prst="rect">
            <a:avLst/>
          </a:prstGeom>
        </p:spPr>
      </p:pic>
    </p:spTree>
    <p:extLst>
      <p:ext uri="{BB962C8B-B14F-4D97-AF65-F5344CB8AC3E}">
        <p14:creationId xmlns:p14="http://schemas.microsoft.com/office/powerpoint/2010/main" val="31035983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1958</Words>
  <Application>Microsoft Office PowerPoint</Application>
  <PresentationFormat>Ecrã Panorâmico</PresentationFormat>
  <Paragraphs>277</Paragraphs>
  <Slides>16</Slides>
  <Notes>0</Notes>
  <HiddenSlides>0</HiddenSlides>
  <MMClips>0</MMClips>
  <ScaleCrop>false</ScaleCrop>
  <HeadingPairs>
    <vt:vector size="6" baseType="variant">
      <vt:variant>
        <vt:lpstr>Tipos de letra usados</vt:lpstr>
      </vt:variant>
      <vt:variant>
        <vt:i4>4</vt:i4>
      </vt:variant>
      <vt:variant>
        <vt:lpstr>Tema</vt:lpstr>
      </vt:variant>
      <vt:variant>
        <vt:i4>1</vt:i4>
      </vt:variant>
      <vt:variant>
        <vt:lpstr>Títulos dos diapositivos</vt:lpstr>
      </vt:variant>
      <vt:variant>
        <vt:i4>16</vt:i4>
      </vt:variant>
    </vt:vector>
  </HeadingPairs>
  <TitlesOfParts>
    <vt:vector size="21" baseType="lpstr">
      <vt:lpstr>Aptos</vt:lpstr>
      <vt:lpstr>Aptos Display</vt:lpstr>
      <vt:lpstr>Arial</vt:lpstr>
      <vt:lpstr>Times New Roman</vt:lpstr>
      <vt:lpstr>Tema do Office</vt:lpstr>
      <vt:lpstr>Perceived Touristic Attractiveness in the Porto Metropolitan Area Based on Google Places Reviews: Clustering</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lpstr>Clustering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Beatriz Santos</dc:creator>
  <cp:lastModifiedBy>Beatriz Santos</cp:lastModifiedBy>
  <cp:revision>7</cp:revision>
  <dcterms:created xsi:type="dcterms:W3CDTF">2025-05-14T10:35:29Z</dcterms:created>
  <dcterms:modified xsi:type="dcterms:W3CDTF">2025-06-17T22:27:36Z</dcterms:modified>
</cp:coreProperties>
</file>