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40" r:id="rId3"/>
    <p:sldId id="341" r:id="rId4"/>
    <p:sldId id="342" r:id="rId5"/>
    <p:sldId id="343" r:id="rId6"/>
    <p:sldId id="370" r:id="rId7"/>
    <p:sldId id="371" r:id="rId8"/>
    <p:sldId id="372" r:id="rId9"/>
    <p:sldId id="373" r:id="rId10"/>
    <p:sldId id="374" r:id="rId11"/>
    <p:sldId id="345" r:id="rId12"/>
    <p:sldId id="346" r:id="rId13"/>
    <p:sldId id="347"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F253-412D-4FBC-AB07-B766339D38B8}" type="datetimeFigureOut">
              <a:rPr lang="pt-PT" smtClean="0"/>
              <a:t>17/06/2025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39FD2-E068-4CF4-B879-C14EF218B347}" type="slidenum">
              <a:rPr lang="pt-PT" smtClean="0"/>
              <a:t>‹nº›</a:t>
            </a:fld>
            <a:endParaRPr lang="pt-PT"/>
          </a:p>
        </p:txBody>
      </p:sp>
    </p:spTree>
    <p:extLst>
      <p:ext uri="{BB962C8B-B14F-4D97-AF65-F5344CB8AC3E}">
        <p14:creationId xmlns:p14="http://schemas.microsoft.com/office/powerpoint/2010/main" val="10210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0B17C-2697-93B2-A606-93539127A962}"/>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CE3B502-9375-F63E-CB72-110BDEA4B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F52E670C-48CD-A97B-E328-C1B2B6ABE50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9E09BB05-9124-C356-6BD3-8021FFF702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BFAE4F-2A77-E90E-16B9-2EDF08A6DE3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199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E940-831A-8D8F-0821-42A650822F4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583E72-C474-D57B-796B-D551FA3E648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2857C08-D526-D4D1-F361-393568250D1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A9140A6-1D29-561B-8919-DB486138C5F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2F43B44-3502-33B2-22FB-1BAB55DE1979}"/>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5198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69AF3-2491-9931-0647-574C51242570}"/>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5613AA-5CCE-F030-212F-D9219400CCC0}"/>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535C03E-D5EB-287D-E21E-006AA3AF780D}"/>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D0CF421-9F46-B3D2-40D0-6836619C48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38C106E-456F-73E8-AC95-B2E9799FD9DA}"/>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2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351F-C08D-5029-33E9-7260763706F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B537DD-8DC5-5DF5-56C2-2AC90381079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C5CAD6-7E92-C6A9-4377-A16F7BE68B9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B22CD94-D784-3B60-A6BD-70E6DD0C66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5CEAB7C-0984-0149-71AA-2AAF3865596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9634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D61E8-56ED-DD4A-3855-E9418FD359D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B26D4C9-DA52-0F9E-CEE7-09427B998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7177C-ABB6-04EF-64D1-7E365704FA0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E5799305-038D-1C02-228E-0DBF18C0C8F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987D71-544B-36EA-226A-FF8ACA79ECFE}"/>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39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B34A8-CFAC-9E3D-4292-208D735C85B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042CC58-4496-D925-6616-5BC20CF89198}"/>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F934910-2314-D9C8-975E-789AE7A227B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0F8FFD4-AB7D-5AEA-78A0-D3F2FBDE1FE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5DA774F9-3B6F-ECB4-84FA-56602660091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170860-193D-FA5B-6128-F68AD3C28C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452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BB684-984B-013A-22B7-DADC147A82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168E82-2207-7B85-2DD0-DBC0F3059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C5D6CC1-9644-04E1-36F6-6D12125C76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7DB8E46-BE82-E163-6564-C2E88B031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8344215-6793-D594-4CD9-4FDA5781D8E8}"/>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632F557-20EE-DFAD-7A42-0D42C70AEC2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8" name="Marcador de Posição do Rodapé 7">
            <a:extLst>
              <a:ext uri="{FF2B5EF4-FFF2-40B4-BE49-F238E27FC236}">
                <a16:creationId xmlns:a16="http://schemas.microsoft.com/office/drawing/2014/main" id="{AA6FE63C-4B79-24B1-7058-1A966974BDE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DE8ABAC-D346-B159-9106-79379F0957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6347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53145-0CDF-0AA3-138C-0BC268EBC03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37F9334-4615-9619-3866-FC719D88D77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4" name="Marcador de Posição do Rodapé 3">
            <a:extLst>
              <a:ext uri="{FF2B5EF4-FFF2-40B4-BE49-F238E27FC236}">
                <a16:creationId xmlns:a16="http://schemas.microsoft.com/office/drawing/2014/main" id="{F1812815-BF1F-0FDF-C8F4-9D826E92ED7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FF737F1-80F8-3CC7-F079-CAE79D22F4FB}"/>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59782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F4D1B2B-9695-9C88-7611-20B0DEE8C61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3" name="Marcador de Posição do Rodapé 2">
            <a:extLst>
              <a:ext uri="{FF2B5EF4-FFF2-40B4-BE49-F238E27FC236}">
                <a16:creationId xmlns:a16="http://schemas.microsoft.com/office/drawing/2014/main" id="{13341019-39DE-58C7-3E92-B0BF8E94A5C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96F970C-264B-6FB5-6ABB-16757C891C2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4640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323CA-AE55-7383-1E29-FC5B071178A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8ED07B-3EA0-CC4A-A314-A61A28C69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8168945-8CE3-0ACF-EE5B-DC6ED057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E3BAF8D-0D86-0579-77EF-628BC750153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921E4D7C-E195-80F2-DD01-ACFD801C111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E150C03-75EC-7CD9-3635-A4460A89FA5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1561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5D3A2-41E3-8ACF-10D1-56FA9C0B6AE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7C0C37-5178-F9A8-CAB4-53A8F8653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88127F-5079-8379-BA14-760E93CF0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D7FE105-F4EB-D0B8-7F1E-51FEBF7EA7FB}"/>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DEDBD232-BB82-236A-9474-10FC8FF25FC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1B81D35-69D4-3DFE-632F-2F7C83C568E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4834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A986301-9B18-6D4D-32EA-50B6D7CA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D8D0F7-7C7B-442F-3BF6-604CFCDC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ACFE96F-FC77-604E-E084-773993CAB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1D23D33-2E9C-6752-70EF-7E68DF9B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A247A0F-75A7-4D41-70A9-C4525BA5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72A51-1428-4DF0-A261-9EF35F20AA15}" type="slidenum">
              <a:rPr lang="pt-PT" smtClean="0"/>
              <a:t>‹nº›</a:t>
            </a:fld>
            <a:endParaRPr lang="pt-PT"/>
          </a:p>
        </p:txBody>
      </p:sp>
    </p:spTree>
    <p:extLst>
      <p:ext uri="{BB962C8B-B14F-4D97-AF65-F5344CB8AC3E}">
        <p14:creationId xmlns:p14="http://schemas.microsoft.com/office/powerpoint/2010/main" val="40494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09E263E-FD01-B688-5419-9CFD38956607}"/>
              </a:ext>
            </a:extLst>
          </p:cNvPr>
          <p:cNvSpPr>
            <a:spLocks noGrp="1"/>
          </p:cNvSpPr>
          <p:nvPr>
            <p:ph type="subTitle" idx="1"/>
          </p:nvPr>
        </p:nvSpPr>
        <p:spPr>
          <a:xfrm>
            <a:off x="1524000" y="5035612"/>
            <a:ext cx="9144000" cy="967434"/>
          </a:xfrm>
        </p:spPr>
        <p:txBody>
          <a:bodyPr/>
          <a:lstStyle/>
          <a:p>
            <a:r>
              <a:rPr lang="pt-PT" b="1" dirty="0" err="1">
                <a:latin typeface="Times New Roman" panose="02020603050405020304" pitchFamily="18" charset="0"/>
                <a:cs typeface="Times New Roman" panose="02020603050405020304" pitchFamily="18" charset="0"/>
              </a:rPr>
              <a:t>Authors</a:t>
            </a:r>
            <a:r>
              <a:rPr lang="pt-PT" b="1" dirty="0">
                <a:latin typeface="Times New Roman" panose="02020603050405020304" pitchFamily="18" charset="0"/>
                <a:cs typeface="Times New Roman" panose="02020603050405020304" pitchFamily="18" charset="0"/>
              </a:rPr>
              <a:t>:</a:t>
            </a:r>
            <a:br>
              <a:rPr lang="pt-PT" dirty="0">
                <a:latin typeface="Times New Roman" panose="02020603050405020304" pitchFamily="18" charset="0"/>
                <a:cs typeface="Times New Roman" panose="02020603050405020304" pitchFamily="18" charset="0"/>
              </a:rPr>
            </a:br>
            <a:r>
              <a:rPr lang="pt-PT" dirty="0">
                <a:latin typeface="Times New Roman" panose="02020603050405020304" pitchFamily="18" charset="0"/>
                <a:cs typeface="Times New Roman" panose="02020603050405020304" pitchFamily="18" charset="0"/>
              </a:rPr>
              <a:t>Beatriz Santos, Bruno Rocha, Joana Guerreiro</a:t>
            </a:r>
          </a:p>
        </p:txBody>
      </p:sp>
      <p:sp>
        <p:nvSpPr>
          <p:cNvPr id="6" name="Título 5">
            <a:extLst>
              <a:ext uri="{FF2B5EF4-FFF2-40B4-BE49-F238E27FC236}">
                <a16:creationId xmlns:a16="http://schemas.microsoft.com/office/drawing/2014/main" id="{1EB48FA1-3C58-3E0A-D97C-066F10BBA673}"/>
              </a:ext>
            </a:extLst>
          </p:cNvPr>
          <p:cNvSpPr>
            <a:spLocks noGrp="1"/>
          </p:cNvSpPr>
          <p:nvPr>
            <p:ph type="ctrTitle"/>
          </p:nvPr>
        </p:nvSpPr>
        <p:spPr>
          <a:xfrm>
            <a:off x="1524000" y="955214"/>
            <a:ext cx="9144000" cy="3899021"/>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Perceived Touristic Attractiveness in the Porto Metropolitan Area Based on Google Places Reviews: </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Topic Modeling</a:t>
            </a:r>
            <a:endParaRPr lang="pt-PT"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CB68E-58AE-AD8A-A389-D70CA25A56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AF0C89-2A32-2E62-CDAD-6CEF7C5ECFAE}"/>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4F76B236-00D7-03FF-CDC1-3648322E39F2}"/>
              </a:ext>
            </a:extLst>
          </p:cNvPr>
          <p:cNvSpPr>
            <a:spLocks noGrp="1" noChangeArrowheads="1"/>
          </p:cNvSpPr>
          <p:nvPr>
            <p:ph idx="1"/>
          </p:nvPr>
        </p:nvSpPr>
        <p:spPr bwMode="auto">
          <a:xfrm>
            <a:off x="838201" y="1552202"/>
            <a:ext cx="62229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0 – Coastal &amp; Outdoor Leisure</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Focused on seaside and open-air experiences — “beach”, “sand”, “wave”, “view”, and “walk” highlight nature and landscape enjoyment, while “restaurant”, “quiet”, and “parking” reflect convenience and amenities.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1 – Accommodation &amp; Guest Facilities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Centers on lodging and comfort — “room”, “clean”, “bed”, “shower”, and “comfortable” describe physical conditions, while “staff”, “breakfast”, and “night” capture service and overnight experience.</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2 – Cultural &amp; Historical Visits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Emphasizes museum-related and heritage tourism — “museum”, “history”, “tour”, “</a:t>
            </a:r>
            <a:r>
              <a:rPr lang="en-US" sz="1400" dirty="0" err="1">
                <a:latin typeface="Times New Roman" panose="02020603050405020304" pitchFamily="18" charset="0"/>
                <a:cs typeface="Times New Roman" panose="02020603050405020304" pitchFamily="18" charset="0"/>
              </a:rPr>
              <a:t>portuguese</a:t>
            </a:r>
            <a:r>
              <a:rPr lang="en-US" sz="1400" dirty="0">
                <a:latin typeface="Times New Roman" panose="02020603050405020304" pitchFamily="18" charset="0"/>
                <a:cs typeface="Times New Roman" panose="02020603050405020304" pitchFamily="18" charset="0"/>
              </a:rPr>
              <a:t>”, and “space” suggest educational or historical interest. “visit” and “host” may indicate structured experiences or guided interactions.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3 – Gastronomic Quality &amp; Dining Service</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Strongly reflects food-related satisfaction — “food”, “restaurant”, “delicious”, “wine”, and “dish” point to enjoyment, while “price”, “service”, and “staff” convey aspects of value and attention.</a:t>
            </a:r>
            <a:endParaRPr kumimoji="0" lang="en-US" altLang="pt-PT" sz="1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ela 4">
            <a:extLst>
              <a:ext uri="{FF2B5EF4-FFF2-40B4-BE49-F238E27FC236}">
                <a16:creationId xmlns:a16="http://schemas.microsoft.com/office/drawing/2014/main" id="{3DEF2EF0-2322-49A6-B85B-D438E83677FB}"/>
              </a:ext>
            </a:extLst>
          </p:cNvPr>
          <p:cNvGraphicFramePr>
            <a:graphicFrameLocks noGrp="1"/>
          </p:cNvGraphicFramePr>
          <p:nvPr/>
        </p:nvGraphicFramePr>
        <p:xfrm>
          <a:off x="7348220" y="1004582"/>
          <a:ext cx="3530600" cy="3017520"/>
        </p:xfrm>
        <a:graphic>
          <a:graphicData uri="http://schemas.openxmlformats.org/drawingml/2006/table">
            <a:tbl>
              <a:tblPr>
                <a:tableStyleId>{ED083AE6-46FA-4A59-8FB0-9F97EB10719F}</a:tableStyleId>
              </a:tblPr>
              <a:tblGrid>
                <a:gridCol w="726440">
                  <a:extLst>
                    <a:ext uri="{9D8B030D-6E8A-4147-A177-3AD203B41FA5}">
                      <a16:colId xmlns:a16="http://schemas.microsoft.com/office/drawing/2014/main" val="2336485353"/>
                    </a:ext>
                  </a:extLst>
                </a:gridCol>
                <a:gridCol w="2804160">
                  <a:extLst>
                    <a:ext uri="{9D8B030D-6E8A-4147-A177-3AD203B41FA5}">
                      <a16:colId xmlns:a16="http://schemas.microsoft.com/office/drawing/2014/main" val="3767892039"/>
                    </a:ext>
                  </a:extLst>
                </a:gridCol>
              </a:tblGrid>
              <a:tr h="0">
                <a:tc>
                  <a:txBody>
                    <a:bodyPr/>
                    <a:lstStyle/>
                    <a:p>
                      <a:r>
                        <a:rPr lang="pt-PT" sz="1400" b="1">
                          <a:latin typeface="Times New Roman" panose="02020603050405020304" pitchFamily="18" charset="0"/>
                          <a:cs typeface="Times New Roman" panose="02020603050405020304" pitchFamily="18" charset="0"/>
                        </a:rPr>
                        <a:t>Topic</a:t>
                      </a:r>
                    </a:p>
                  </a:txBody>
                  <a:tcPr anchor="ctr"/>
                </a:tc>
                <a:tc>
                  <a:txBody>
                    <a:bodyPr/>
                    <a:lstStyle/>
                    <a:p>
                      <a:r>
                        <a:rPr lang="pt-PT" sz="1400" b="1" dirty="0">
                          <a:latin typeface="Times New Roman" panose="02020603050405020304" pitchFamily="18" charset="0"/>
                          <a:cs typeface="Times New Roman" panose="02020603050405020304" pitchFamily="18" charset="0"/>
                        </a:rPr>
                        <a:t>Top 10 </a:t>
                      </a:r>
                      <a:r>
                        <a:rPr lang="pt-PT" sz="1400" b="1" dirty="0" err="1">
                          <a:latin typeface="Times New Roman" panose="02020603050405020304" pitchFamily="18" charset="0"/>
                          <a:cs typeface="Times New Roman" panose="02020603050405020304" pitchFamily="18" charset="0"/>
                        </a:rPr>
                        <a:t>Terms</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03404062"/>
                  </a:ext>
                </a:extLst>
              </a:tr>
              <a:tr h="0">
                <a:tc>
                  <a:txBody>
                    <a:bodyPr/>
                    <a:lstStyle/>
                    <a:p>
                      <a:r>
                        <a:rPr lang="pt-PT" sz="1400" b="1">
                          <a:latin typeface="Times New Roman" panose="02020603050405020304" pitchFamily="18" charset="0"/>
                          <a:cs typeface="Times New Roman" panose="02020603050405020304" pitchFamily="18" charset="0"/>
                        </a:rPr>
                        <a:t>0</a:t>
                      </a:r>
                    </a:p>
                  </a:txBody>
                  <a:tcPr anchor="ctr"/>
                </a:tc>
                <a:tc>
                  <a:txBody>
                    <a:bodyPr/>
                    <a:lstStyle/>
                    <a:p>
                      <a:r>
                        <a:rPr lang="en-US" sz="1400" dirty="0">
                          <a:latin typeface="Times New Roman" panose="02020603050405020304" pitchFamily="18" charset="0"/>
                          <a:cs typeface="Times New Roman" panose="02020603050405020304" pitchFamily="18" charset="0"/>
                        </a:rPr>
                        <a:t>beach, walk, view, water, sand, parking, clean, restaurant, quiet, wave</a:t>
                      </a:r>
                    </a:p>
                  </a:txBody>
                  <a:tcPr anchor="ctr"/>
                </a:tc>
                <a:extLst>
                  <a:ext uri="{0D108BD9-81ED-4DB2-BD59-A6C34878D82A}">
                    <a16:rowId xmlns:a16="http://schemas.microsoft.com/office/drawing/2014/main" val="3965983606"/>
                  </a:ext>
                </a:extLst>
              </a:tr>
              <a:tr h="0">
                <a:tc>
                  <a:txBody>
                    <a:bodyPr/>
                    <a:lstStyle/>
                    <a:p>
                      <a:r>
                        <a:rPr lang="pt-PT" sz="1400" b="1">
                          <a:latin typeface="Times New Roman" panose="02020603050405020304" pitchFamily="18" charset="0"/>
                          <a:cs typeface="Times New Roman" panose="02020603050405020304" pitchFamily="18" charset="0"/>
                        </a:rPr>
                        <a:t>1</a:t>
                      </a:r>
                    </a:p>
                  </a:txBody>
                  <a:tcPr anchor="ctr"/>
                </a:tc>
                <a:tc>
                  <a:txBody>
                    <a:bodyPr/>
                    <a:lstStyle/>
                    <a:p>
                      <a:r>
                        <a:rPr lang="en-US" sz="1400">
                          <a:latin typeface="Times New Roman" panose="02020603050405020304" pitchFamily="18" charset="0"/>
                          <a:cs typeface="Times New Roman" panose="02020603050405020304" pitchFamily="18" charset="0"/>
                        </a:rPr>
                        <a:t>room, hotel, clean, breakfast, staff, night, bed, comfortable, bathroom, shower</a:t>
                      </a:r>
                    </a:p>
                  </a:txBody>
                  <a:tcPr anchor="ctr"/>
                </a:tc>
                <a:extLst>
                  <a:ext uri="{0D108BD9-81ED-4DB2-BD59-A6C34878D82A}">
                    <a16:rowId xmlns:a16="http://schemas.microsoft.com/office/drawing/2014/main" val="2015589757"/>
                  </a:ext>
                </a:extLst>
              </a:tr>
              <a:tr h="0">
                <a:tc>
                  <a:txBody>
                    <a:bodyPr/>
                    <a:lstStyle/>
                    <a:p>
                      <a:r>
                        <a:rPr lang="pt-PT" sz="1400" b="1">
                          <a:latin typeface="Times New Roman" panose="02020603050405020304" pitchFamily="18" charset="0"/>
                          <a:cs typeface="Times New Roman" panose="02020603050405020304" pitchFamily="18" charset="0"/>
                        </a:rPr>
                        <a:t>2</a:t>
                      </a:r>
                    </a:p>
                  </a:txBody>
                  <a:tcPr anchor="ctr"/>
                </a:tc>
                <a:tc>
                  <a:txBody>
                    <a:bodyPr/>
                    <a:lstStyle/>
                    <a:p>
                      <a:r>
                        <a:rPr lang="en-US" sz="1400">
                          <a:latin typeface="Times New Roman" panose="02020603050405020304" pitchFamily="18" charset="0"/>
                          <a:cs typeface="Times New Roman" panose="02020603050405020304" pitchFamily="18" charset="0"/>
                        </a:rPr>
                        <a:t>visit, museum, house, history, interesting, portuguese, space, tour, family, host</a:t>
                      </a:r>
                    </a:p>
                  </a:txBody>
                  <a:tcPr anchor="ctr"/>
                </a:tc>
                <a:extLst>
                  <a:ext uri="{0D108BD9-81ED-4DB2-BD59-A6C34878D82A}">
                    <a16:rowId xmlns:a16="http://schemas.microsoft.com/office/drawing/2014/main" val="3868876821"/>
                  </a:ext>
                </a:extLst>
              </a:tr>
              <a:tr h="0">
                <a:tc>
                  <a:txBody>
                    <a:bodyPr/>
                    <a:lstStyle/>
                    <a:p>
                      <a:r>
                        <a:rPr lang="pt-PT" sz="1400" b="1" dirty="0">
                          <a:latin typeface="Times New Roman" panose="02020603050405020304" pitchFamily="18" charset="0"/>
                          <a:cs typeface="Times New Roman" panose="02020603050405020304" pitchFamily="18" charset="0"/>
                        </a:rPr>
                        <a:t>3</a:t>
                      </a:r>
                    </a:p>
                  </a:txBody>
                  <a:tcPr anchor="ctr"/>
                </a:tc>
                <a:tc>
                  <a:txBody>
                    <a:bodyPr/>
                    <a:lstStyle/>
                    <a:p>
                      <a:r>
                        <a:rPr lang="en-US" sz="1400" dirty="0">
                          <a:latin typeface="Times New Roman" panose="02020603050405020304" pitchFamily="18" charset="0"/>
                          <a:cs typeface="Times New Roman" panose="02020603050405020304" pitchFamily="18" charset="0"/>
                        </a:rPr>
                        <a:t>food, service, restaurant, delicious, price, staff, wine, dish, eat, quality</a:t>
                      </a:r>
                    </a:p>
                  </a:txBody>
                  <a:tcPr anchor="ctr"/>
                </a:tc>
                <a:extLst>
                  <a:ext uri="{0D108BD9-81ED-4DB2-BD59-A6C34878D82A}">
                    <a16:rowId xmlns:a16="http://schemas.microsoft.com/office/drawing/2014/main" val="2103714556"/>
                  </a:ext>
                </a:extLst>
              </a:tr>
            </a:tbl>
          </a:graphicData>
        </a:graphic>
      </p:graphicFrame>
      <p:sp>
        <p:nvSpPr>
          <p:cNvPr id="7" name="CaixaDeTexto 6">
            <a:extLst>
              <a:ext uri="{FF2B5EF4-FFF2-40B4-BE49-F238E27FC236}">
                <a16:creationId xmlns:a16="http://schemas.microsoft.com/office/drawing/2014/main" id="{65C1F6AA-0881-0D78-13A1-EBCB7D99D20D}"/>
              </a:ext>
            </a:extLst>
          </p:cNvPr>
          <p:cNvSpPr txBox="1"/>
          <p:nvPr/>
        </p:nvSpPr>
        <p:spPr>
          <a:xfrm>
            <a:off x="7348220" y="4562841"/>
            <a:ext cx="3444240" cy="830997"/>
          </a:xfrm>
          <a:prstGeom prst="rect">
            <a:avLst/>
          </a:prstGeom>
          <a:noFill/>
        </p:spPr>
        <p:txBody>
          <a:bodyPr wrap="square" rtlCol="0">
            <a:spAutoFit/>
          </a:bodyPr>
          <a:lstStyle/>
          <a:p>
            <a:pPr>
              <a:buNone/>
            </a:pPr>
            <a:r>
              <a:rPr lang="en-US" sz="1600" b="1" dirty="0">
                <a:solidFill>
                  <a:srgbClr val="00B050"/>
                </a:solidFill>
                <a:latin typeface="Times New Roman" panose="02020603050405020304" pitchFamily="18" charset="0"/>
                <a:cs typeface="Times New Roman" panose="02020603050405020304" pitchFamily="18" charset="0"/>
              </a:rPr>
              <a:t>No additional stop-words jump out—this set suffices before moving on to the next analysis step.</a:t>
            </a:r>
          </a:p>
        </p:txBody>
      </p:sp>
    </p:spTree>
    <p:extLst>
      <p:ext uri="{BB962C8B-B14F-4D97-AF65-F5344CB8AC3E}">
        <p14:creationId xmlns:p14="http://schemas.microsoft.com/office/powerpoint/2010/main" val="2758080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7291D-C84C-BFBF-1D00-D5E8F4EC5B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43B77A-9936-1471-2CF1-B37001173736}"/>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 – Cross-tab with Clusters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AED8C67-01EF-05AF-4A50-0FD1EF4D330A}"/>
              </a:ext>
            </a:extLst>
          </p:cNvPr>
          <p:cNvSpPr>
            <a:spLocks noGrp="1" noChangeArrowheads="1"/>
          </p:cNvSpPr>
          <p:nvPr>
            <p:ph idx="1"/>
          </p:nvPr>
        </p:nvSpPr>
        <p:spPr bwMode="auto">
          <a:xfrm>
            <a:off x="838200" y="1690688"/>
            <a:ext cx="6222999"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Linking Comment Topics to POI Clusters</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500" b="1" dirty="0">
                <a:latin typeface="Times New Roman" panose="02020603050405020304" pitchFamily="18" charset="0"/>
                <a:cs typeface="Times New Roman" panose="02020603050405020304" pitchFamily="18" charset="0"/>
              </a:rPr>
              <a:t>1. Infer Topic Distributions</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Apply the final LDA model to every comment</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Obtain a probability vector of length k for each document</a:t>
            </a:r>
          </a:p>
          <a:p>
            <a:pPr eaLnBrk="0" fontAlgn="base" hangingPunct="0">
              <a:lnSpc>
                <a:spcPct val="100000"/>
              </a:lnSpc>
              <a:spcBef>
                <a:spcPct val="0"/>
              </a:spcBef>
              <a:spcAft>
                <a:spcPct val="0"/>
              </a:spcAft>
            </a:pPr>
            <a:endParaRPr lang="en-US" sz="1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500" b="1" dirty="0">
                <a:latin typeface="Times New Roman" panose="02020603050405020304" pitchFamily="18" charset="0"/>
                <a:cs typeface="Times New Roman" panose="02020603050405020304" pitchFamily="18" charset="0"/>
              </a:rPr>
              <a:t>2. Label Each Comment by Its Dominant </a:t>
            </a:r>
          </a:p>
          <a:p>
            <a:pPr lvl="1" eaLnBrk="0" fontAlgn="base" hangingPunct="0">
              <a:lnSpc>
                <a:spcPct val="100000"/>
              </a:lnSpc>
              <a:spcBef>
                <a:spcPct val="0"/>
              </a:spcBef>
              <a:spcAft>
                <a:spcPct val="0"/>
              </a:spcAft>
            </a:pPr>
            <a:r>
              <a:rPr lang="en-US" sz="1100" dirty="0" err="1">
                <a:latin typeface="Times New Roman" panose="02020603050405020304" pitchFamily="18" charset="0"/>
                <a:cs typeface="Times New Roman" panose="02020603050405020304" pitchFamily="18" charset="0"/>
              </a:rPr>
              <a:t>ThemeIdentify</a:t>
            </a:r>
            <a:r>
              <a:rPr lang="en-US" sz="1100" dirty="0">
                <a:latin typeface="Times New Roman" panose="02020603050405020304" pitchFamily="18" charset="0"/>
                <a:cs typeface="Times New Roman" panose="02020603050405020304" pitchFamily="18" charset="0"/>
              </a:rPr>
              <a:t> the single topic with the highest probability</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Assign that topic as the comment’s “dominant topic”</a:t>
            </a:r>
          </a:p>
          <a:p>
            <a:pPr eaLnBrk="0" fontAlgn="base" hangingPunct="0">
              <a:lnSpc>
                <a:spcPct val="100000"/>
              </a:lnSpc>
              <a:spcBef>
                <a:spcPct val="0"/>
              </a:spcBef>
              <a:spcAft>
                <a:spcPct val="0"/>
              </a:spcAft>
            </a:pPr>
            <a:endParaRPr lang="en-US" sz="1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500" b="1" dirty="0">
                <a:latin typeface="Times New Roman" panose="02020603050405020304" pitchFamily="18" charset="0"/>
                <a:cs typeface="Times New Roman" panose="02020603050405020304" pitchFamily="18" charset="0"/>
              </a:rPr>
              <a:t>3. Combine with POI Cluster Assignments</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Bring in each point-of-interest’s k-medoids cluster label</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Align comments to their originating POI and its cluster</a:t>
            </a:r>
          </a:p>
          <a:p>
            <a:pPr eaLnBrk="0" fontAlgn="base" hangingPunct="0">
              <a:lnSpc>
                <a:spcPct val="100000"/>
              </a:lnSpc>
              <a:spcBef>
                <a:spcPct val="0"/>
              </a:spcBef>
              <a:spcAft>
                <a:spcPct val="0"/>
              </a:spcAft>
            </a:pPr>
            <a:endParaRPr lang="en-US" sz="1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1500" b="1" dirty="0">
                <a:latin typeface="Times New Roman" panose="02020603050405020304" pitchFamily="18" charset="0"/>
                <a:cs typeface="Times New Roman" panose="02020603050405020304" pitchFamily="18" charset="0"/>
              </a:rPr>
              <a:t>4. Analyze Theme vs. Cluster Frequencies</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Create a matrix counting how many comments of each dominant topic appear in each POI cluster</a:t>
            </a:r>
          </a:p>
          <a:p>
            <a:pPr lvl="1" eaLnBrk="0" fontAlgn="base" hangingPunct="0">
              <a:lnSpc>
                <a:spcPct val="100000"/>
              </a:lnSpc>
              <a:spcBef>
                <a:spcPct val="0"/>
              </a:spcBef>
              <a:spcAft>
                <a:spcPct val="0"/>
              </a:spcAft>
            </a:pPr>
            <a:r>
              <a:rPr lang="en-US" sz="1100" dirty="0">
                <a:latin typeface="Times New Roman" panose="02020603050405020304" pitchFamily="18" charset="0"/>
                <a:cs typeface="Times New Roman" panose="02020603050405020304" pitchFamily="18" charset="0"/>
              </a:rPr>
              <a:t>Reveals which thematic concerns (e.g., dining, beaches, history) are most prominent per cluster</a:t>
            </a:r>
          </a:p>
        </p:txBody>
      </p:sp>
      <p:sp>
        <p:nvSpPr>
          <p:cNvPr id="7" name="CaixaDeTexto 6">
            <a:extLst>
              <a:ext uri="{FF2B5EF4-FFF2-40B4-BE49-F238E27FC236}">
                <a16:creationId xmlns:a16="http://schemas.microsoft.com/office/drawing/2014/main" id="{9E854CD8-8E2B-A153-70CB-E87547F3E3F3}"/>
              </a:ext>
            </a:extLst>
          </p:cNvPr>
          <p:cNvSpPr txBox="1"/>
          <p:nvPr/>
        </p:nvSpPr>
        <p:spPr>
          <a:xfrm>
            <a:off x="7457440" y="4198608"/>
            <a:ext cx="3048000" cy="156966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Outcome: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mapping uncovers the dominant visitor feedback themes within each POI segment, guiding targeted improvements and insights.</a:t>
            </a:r>
            <a:endParaRPr lang="pt-PT" sz="1600" dirty="0">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1DB4ACD7-94E9-EC07-EFB8-57CE96D7481C}"/>
              </a:ext>
            </a:extLst>
          </p:cNvPr>
          <p:cNvGraphicFramePr>
            <a:graphicFrameLocks noGrp="1"/>
          </p:cNvGraphicFramePr>
          <p:nvPr/>
        </p:nvGraphicFramePr>
        <p:xfrm>
          <a:off x="6238240" y="2451888"/>
          <a:ext cx="5115560" cy="1524000"/>
        </p:xfrm>
        <a:graphic>
          <a:graphicData uri="http://schemas.openxmlformats.org/drawingml/2006/table">
            <a:tbl>
              <a:tblPr>
                <a:tableStyleId>{ED083AE6-46FA-4A59-8FB0-9F97EB10719F}</a:tableStyleId>
              </a:tblPr>
              <a:tblGrid>
                <a:gridCol w="1508760">
                  <a:extLst>
                    <a:ext uri="{9D8B030D-6E8A-4147-A177-3AD203B41FA5}">
                      <a16:colId xmlns:a16="http://schemas.microsoft.com/office/drawing/2014/main" val="3300761323"/>
                    </a:ext>
                  </a:extLst>
                </a:gridCol>
                <a:gridCol w="894080">
                  <a:extLst>
                    <a:ext uri="{9D8B030D-6E8A-4147-A177-3AD203B41FA5}">
                      <a16:colId xmlns:a16="http://schemas.microsoft.com/office/drawing/2014/main" val="2423915166"/>
                    </a:ext>
                  </a:extLst>
                </a:gridCol>
                <a:gridCol w="894080">
                  <a:extLst>
                    <a:ext uri="{9D8B030D-6E8A-4147-A177-3AD203B41FA5}">
                      <a16:colId xmlns:a16="http://schemas.microsoft.com/office/drawing/2014/main" val="780940034"/>
                    </a:ext>
                  </a:extLst>
                </a:gridCol>
                <a:gridCol w="894080">
                  <a:extLst>
                    <a:ext uri="{9D8B030D-6E8A-4147-A177-3AD203B41FA5}">
                      <a16:colId xmlns:a16="http://schemas.microsoft.com/office/drawing/2014/main" val="1633518388"/>
                    </a:ext>
                  </a:extLst>
                </a:gridCol>
                <a:gridCol w="924560">
                  <a:extLst>
                    <a:ext uri="{9D8B030D-6E8A-4147-A177-3AD203B41FA5}">
                      <a16:colId xmlns:a16="http://schemas.microsoft.com/office/drawing/2014/main" val="1099401254"/>
                    </a:ext>
                  </a:extLst>
                </a:gridCol>
              </a:tblGrid>
              <a:tr h="0">
                <a:tc>
                  <a:txBody>
                    <a:bodyPr/>
                    <a:lstStyle/>
                    <a:p>
                      <a:r>
                        <a:rPr lang="pt-PT" sz="1400" b="1" dirty="0" err="1">
                          <a:latin typeface="Times New Roman" panose="02020603050405020304" pitchFamily="18" charset="0"/>
                          <a:cs typeface="Times New Roman" panose="02020603050405020304" pitchFamily="18" charset="0"/>
                        </a:rPr>
                        <a:t>Dominant</a:t>
                      </a:r>
                      <a:r>
                        <a:rPr lang="pt-PT" sz="1400" b="1" dirty="0">
                          <a:latin typeface="Times New Roman" panose="02020603050405020304" pitchFamily="18" charset="0"/>
                          <a:cs typeface="Times New Roman" panose="02020603050405020304" pitchFamily="18" charset="0"/>
                        </a:rPr>
                        <a:t> </a:t>
                      </a:r>
                      <a:r>
                        <a:rPr lang="pt-PT" sz="1400" b="1" dirty="0" err="1">
                          <a:latin typeface="Times New Roman" panose="02020603050405020304" pitchFamily="18" charset="0"/>
                          <a:cs typeface="Times New Roman" panose="02020603050405020304" pitchFamily="18" charset="0"/>
                        </a:rPr>
                        <a:t>Topic</a:t>
                      </a:r>
                      <a:endParaRPr lang="pt-PT" sz="1400" dirty="0">
                        <a:latin typeface="Times New Roman" panose="02020603050405020304" pitchFamily="18" charset="0"/>
                        <a:cs typeface="Times New Roman" panose="02020603050405020304" pitchFamily="18" charset="0"/>
                      </a:endParaRPr>
                    </a:p>
                  </a:txBody>
                  <a:tcPr anchor="ctr"/>
                </a:tc>
                <a:tc>
                  <a:txBody>
                    <a:bodyPr/>
                    <a:lstStyle/>
                    <a:p>
                      <a:r>
                        <a:rPr lang="pt-PT" sz="1400" b="1" dirty="0">
                          <a:latin typeface="Times New Roman" panose="02020603050405020304" pitchFamily="18" charset="0"/>
                          <a:cs typeface="Times New Roman" panose="02020603050405020304" pitchFamily="18" charset="0"/>
                        </a:rPr>
                        <a:t>Cluster 1</a:t>
                      </a:r>
                      <a:endParaRPr lang="pt-PT" sz="1400" dirty="0">
                        <a:latin typeface="Times New Roman" panose="02020603050405020304" pitchFamily="18" charset="0"/>
                        <a:cs typeface="Times New Roman" panose="02020603050405020304" pitchFamily="18" charset="0"/>
                      </a:endParaRPr>
                    </a:p>
                  </a:txBody>
                  <a:tcPr anchor="ctr"/>
                </a:tc>
                <a:tc>
                  <a:txBody>
                    <a:bodyPr/>
                    <a:lstStyle/>
                    <a:p>
                      <a:r>
                        <a:rPr lang="pt-PT" sz="1400" b="1">
                          <a:latin typeface="Times New Roman" panose="02020603050405020304" pitchFamily="18" charset="0"/>
                          <a:cs typeface="Times New Roman" panose="02020603050405020304" pitchFamily="18" charset="0"/>
                        </a:rPr>
                        <a:t>Cluster 2</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b="1">
                          <a:latin typeface="Times New Roman" panose="02020603050405020304" pitchFamily="18" charset="0"/>
                          <a:cs typeface="Times New Roman" panose="02020603050405020304" pitchFamily="18" charset="0"/>
                        </a:rPr>
                        <a:t>Cluster 3</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b="1">
                          <a:latin typeface="Times New Roman" panose="02020603050405020304" pitchFamily="18" charset="0"/>
                          <a:cs typeface="Times New Roman" panose="02020603050405020304" pitchFamily="18" charset="0"/>
                        </a:rPr>
                        <a:t>Cluster 4</a:t>
                      </a:r>
                      <a:endParaRPr lang="pt-PT"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5662744"/>
                  </a:ext>
                </a:extLst>
              </a:tr>
              <a:tr h="0">
                <a:tc>
                  <a:txBody>
                    <a:bodyPr/>
                    <a:lstStyle/>
                    <a:p>
                      <a:r>
                        <a:rPr lang="pt-PT" sz="1400" b="1">
                          <a:latin typeface="Times New Roman" panose="02020603050405020304" pitchFamily="18" charset="0"/>
                          <a:cs typeface="Times New Roman" panose="02020603050405020304" pitchFamily="18" charset="0"/>
                        </a:rPr>
                        <a:t>Topic 0</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a:latin typeface="Times New Roman" panose="02020603050405020304" pitchFamily="18" charset="0"/>
                          <a:cs typeface="Times New Roman" panose="02020603050405020304" pitchFamily="18" charset="0"/>
                        </a:rPr>
                        <a:t>158</a:t>
                      </a:r>
                    </a:p>
                  </a:txBody>
                  <a:tcPr anchor="ctr"/>
                </a:tc>
                <a:tc>
                  <a:txBody>
                    <a:bodyPr/>
                    <a:lstStyle/>
                    <a:p>
                      <a:r>
                        <a:rPr lang="pt-PT" sz="1400">
                          <a:latin typeface="Times New Roman" panose="02020603050405020304" pitchFamily="18" charset="0"/>
                          <a:cs typeface="Times New Roman" panose="02020603050405020304" pitchFamily="18" charset="0"/>
                        </a:rPr>
                        <a:t>360</a:t>
                      </a:r>
                    </a:p>
                  </a:txBody>
                  <a:tcPr anchor="ctr"/>
                </a:tc>
                <a:tc>
                  <a:txBody>
                    <a:bodyPr/>
                    <a:lstStyle/>
                    <a:p>
                      <a:r>
                        <a:rPr lang="pt-PT" sz="1400">
                          <a:latin typeface="Times New Roman" panose="02020603050405020304" pitchFamily="18" charset="0"/>
                          <a:cs typeface="Times New Roman" panose="02020603050405020304" pitchFamily="18" charset="0"/>
                        </a:rPr>
                        <a:t>143</a:t>
                      </a:r>
                    </a:p>
                  </a:txBody>
                  <a:tcPr anchor="ctr"/>
                </a:tc>
                <a:tc>
                  <a:txBody>
                    <a:bodyPr/>
                    <a:lstStyle/>
                    <a:p>
                      <a:r>
                        <a:rPr lang="pt-PT" sz="140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844474325"/>
                  </a:ext>
                </a:extLst>
              </a:tr>
              <a:tr h="0">
                <a:tc>
                  <a:txBody>
                    <a:bodyPr/>
                    <a:lstStyle/>
                    <a:p>
                      <a:r>
                        <a:rPr lang="pt-PT" sz="1400" b="1">
                          <a:latin typeface="Times New Roman" panose="02020603050405020304" pitchFamily="18" charset="0"/>
                          <a:cs typeface="Times New Roman" panose="02020603050405020304" pitchFamily="18" charset="0"/>
                        </a:rPr>
                        <a:t>Topic 1</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dirty="0">
                          <a:latin typeface="Times New Roman" panose="02020603050405020304" pitchFamily="18" charset="0"/>
                          <a:cs typeface="Times New Roman" panose="02020603050405020304" pitchFamily="18" charset="0"/>
                        </a:rPr>
                        <a:t>193</a:t>
                      </a:r>
                    </a:p>
                  </a:txBody>
                  <a:tcPr anchor="ctr"/>
                </a:tc>
                <a:tc>
                  <a:txBody>
                    <a:bodyPr/>
                    <a:lstStyle/>
                    <a:p>
                      <a:r>
                        <a:rPr lang="pt-PT" sz="1400">
                          <a:latin typeface="Times New Roman" panose="02020603050405020304" pitchFamily="18" charset="0"/>
                          <a:cs typeface="Times New Roman" panose="02020603050405020304" pitchFamily="18" charset="0"/>
                        </a:rPr>
                        <a:t>656</a:t>
                      </a:r>
                    </a:p>
                  </a:txBody>
                  <a:tcPr anchor="ctr"/>
                </a:tc>
                <a:tc>
                  <a:txBody>
                    <a:bodyPr/>
                    <a:lstStyle/>
                    <a:p>
                      <a:r>
                        <a:rPr lang="pt-PT" sz="1400">
                          <a:latin typeface="Times New Roman" panose="02020603050405020304" pitchFamily="18" charset="0"/>
                          <a:cs typeface="Times New Roman" panose="02020603050405020304" pitchFamily="18" charset="0"/>
                        </a:rPr>
                        <a:t>375</a:t>
                      </a:r>
                    </a:p>
                  </a:txBody>
                  <a:tcPr anchor="ctr"/>
                </a:tc>
                <a:tc>
                  <a:txBody>
                    <a:bodyPr/>
                    <a:lstStyle/>
                    <a:p>
                      <a:r>
                        <a:rPr lang="pt-PT" sz="1400">
                          <a:latin typeface="Times New Roman" panose="02020603050405020304" pitchFamily="18" charset="0"/>
                          <a:cs typeface="Times New Roman" panose="02020603050405020304" pitchFamily="18" charset="0"/>
                        </a:rPr>
                        <a:t>215</a:t>
                      </a:r>
                    </a:p>
                  </a:txBody>
                  <a:tcPr anchor="ctr"/>
                </a:tc>
                <a:extLst>
                  <a:ext uri="{0D108BD9-81ED-4DB2-BD59-A6C34878D82A}">
                    <a16:rowId xmlns:a16="http://schemas.microsoft.com/office/drawing/2014/main" val="422409610"/>
                  </a:ext>
                </a:extLst>
              </a:tr>
              <a:tr h="0">
                <a:tc>
                  <a:txBody>
                    <a:bodyPr/>
                    <a:lstStyle/>
                    <a:p>
                      <a:r>
                        <a:rPr lang="pt-PT" sz="1400" b="1">
                          <a:latin typeface="Times New Roman" panose="02020603050405020304" pitchFamily="18" charset="0"/>
                          <a:cs typeface="Times New Roman" panose="02020603050405020304" pitchFamily="18" charset="0"/>
                        </a:rPr>
                        <a:t>Topic 2</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a:latin typeface="Times New Roman" panose="02020603050405020304" pitchFamily="18" charset="0"/>
                          <a:cs typeface="Times New Roman" panose="02020603050405020304" pitchFamily="18" charset="0"/>
                        </a:rPr>
                        <a:t>203</a:t>
                      </a:r>
                    </a:p>
                  </a:txBody>
                  <a:tcPr anchor="ctr"/>
                </a:tc>
                <a:tc>
                  <a:txBody>
                    <a:bodyPr/>
                    <a:lstStyle/>
                    <a:p>
                      <a:r>
                        <a:rPr lang="pt-PT" sz="1400">
                          <a:latin typeface="Times New Roman" panose="02020603050405020304" pitchFamily="18" charset="0"/>
                          <a:cs typeface="Times New Roman" panose="02020603050405020304" pitchFamily="18" charset="0"/>
                        </a:rPr>
                        <a:t>370</a:t>
                      </a:r>
                    </a:p>
                  </a:txBody>
                  <a:tcPr anchor="ctr"/>
                </a:tc>
                <a:tc>
                  <a:txBody>
                    <a:bodyPr/>
                    <a:lstStyle/>
                    <a:p>
                      <a:r>
                        <a:rPr lang="pt-PT" sz="1400">
                          <a:latin typeface="Times New Roman" panose="02020603050405020304" pitchFamily="18" charset="0"/>
                          <a:cs typeface="Times New Roman" panose="02020603050405020304" pitchFamily="18" charset="0"/>
                        </a:rPr>
                        <a:t>160</a:t>
                      </a:r>
                    </a:p>
                  </a:txBody>
                  <a:tcPr anchor="ctr"/>
                </a:tc>
                <a:tc>
                  <a:txBody>
                    <a:bodyPr/>
                    <a:lstStyle/>
                    <a:p>
                      <a:r>
                        <a:rPr lang="pt-PT" sz="140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3772356317"/>
                  </a:ext>
                </a:extLst>
              </a:tr>
              <a:tr h="0">
                <a:tc>
                  <a:txBody>
                    <a:bodyPr/>
                    <a:lstStyle/>
                    <a:p>
                      <a:r>
                        <a:rPr lang="pt-PT" sz="1400" b="1">
                          <a:latin typeface="Times New Roman" panose="02020603050405020304" pitchFamily="18" charset="0"/>
                          <a:cs typeface="Times New Roman" panose="02020603050405020304" pitchFamily="18" charset="0"/>
                        </a:rPr>
                        <a:t>Topic 3</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a:latin typeface="Times New Roman" panose="02020603050405020304" pitchFamily="18" charset="0"/>
                          <a:cs typeface="Times New Roman" panose="02020603050405020304" pitchFamily="18" charset="0"/>
                        </a:rPr>
                        <a:t>877</a:t>
                      </a:r>
                    </a:p>
                  </a:txBody>
                  <a:tcPr anchor="ctr"/>
                </a:tc>
                <a:tc>
                  <a:txBody>
                    <a:bodyPr/>
                    <a:lstStyle/>
                    <a:p>
                      <a:r>
                        <a:rPr lang="pt-PT" sz="1400">
                          <a:latin typeface="Times New Roman" panose="02020603050405020304" pitchFamily="18" charset="0"/>
                          <a:cs typeface="Times New Roman" panose="02020603050405020304" pitchFamily="18" charset="0"/>
                        </a:rPr>
                        <a:t>978</a:t>
                      </a:r>
                    </a:p>
                  </a:txBody>
                  <a:tcPr anchor="ctr"/>
                </a:tc>
                <a:tc>
                  <a:txBody>
                    <a:bodyPr/>
                    <a:lstStyle/>
                    <a:p>
                      <a:r>
                        <a:rPr lang="pt-PT" sz="1400">
                          <a:latin typeface="Times New Roman" panose="02020603050405020304" pitchFamily="18" charset="0"/>
                          <a:cs typeface="Times New Roman" panose="02020603050405020304" pitchFamily="18" charset="0"/>
                        </a:rPr>
                        <a:t>210</a:t>
                      </a:r>
                    </a:p>
                  </a:txBody>
                  <a:tcPr anchor="ctr"/>
                </a:tc>
                <a:tc>
                  <a:txBody>
                    <a:bodyPr/>
                    <a:lstStyle/>
                    <a:p>
                      <a:r>
                        <a:rPr lang="pt-PT" sz="1400" dirty="0">
                          <a:latin typeface="Times New Roman" panose="02020603050405020304" pitchFamily="18" charset="0"/>
                          <a:cs typeface="Times New Roman" panose="02020603050405020304" pitchFamily="18" charset="0"/>
                        </a:rPr>
                        <a:t>28</a:t>
                      </a:r>
                    </a:p>
                  </a:txBody>
                  <a:tcPr anchor="ctr"/>
                </a:tc>
                <a:extLst>
                  <a:ext uri="{0D108BD9-81ED-4DB2-BD59-A6C34878D82A}">
                    <a16:rowId xmlns:a16="http://schemas.microsoft.com/office/drawing/2014/main" val="3941717970"/>
                  </a:ext>
                </a:extLst>
              </a:tr>
            </a:tbl>
          </a:graphicData>
        </a:graphic>
      </p:graphicFrame>
      <p:sp>
        <p:nvSpPr>
          <p:cNvPr id="6" name="CaixaDeTexto 5">
            <a:extLst>
              <a:ext uri="{FF2B5EF4-FFF2-40B4-BE49-F238E27FC236}">
                <a16:creationId xmlns:a16="http://schemas.microsoft.com/office/drawing/2014/main" id="{2672FE9E-A88D-C1D2-45DF-14643DA04C62}"/>
              </a:ext>
            </a:extLst>
          </p:cNvPr>
          <p:cNvSpPr txBox="1"/>
          <p:nvPr/>
        </p:nvSpPr>
        <p:spPr>
          <a:xfrm>
            <a:off x="563880" y="5661878"/>
            <a:ext cx="6695440" cy="830997"/>
          </a:xfrm>
          <a:prstGeom prst="rect">
            <a:avLst/>
          </a:prstGeom>
          <a:noFill/>
        </p:spPr>
        <p:txBody>
          <a:bodyPr wrap="square">
            <a:spAutoFit/>
          </a:bodyPr>
          <a:lstStyle/>
          <a:p>
            <a:r>
              <a:rPr lang="en-US" sz="1200" b="1" dirty="0">
                <a:solidFill>
                  <a:srgbClr val="FF0000"/>
                </a:solidFill>
                <a:latin typeface="Times New Roman" panose="02020603050405020304" pitchFamily="18" charset="0"/>
                <a:cs typeface="Times New Roman" panose="02020603050405020304" pitchFamily="18" charset="0"/>
              </a:rPr>
              <a:t>Although clusters 0 and 5 contain real places within the study area — with valid ratings and review counts — these locations do not include textual comments. As such, they were retained in the overall attractiveness index computation (via rating and popularity), but excluded from topic-based analyses, due to the absence of sentiment and thematic information.</a:t>
            </a:r>
            <a:endParaRPr lang="pt-PT" sz="1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89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17ECF-AE2B-B569-1041-4720799EA7A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C3FFED0-41A3-F4D7-DEEC-C33E86281CE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 – Cross-tab with Clusters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3C4CC79-B309-4900-A0A5-BD9BFE95F876}"/>
              </a:ext>
            </a:extLst>
          </p:cNvPr>
          <p:cNvSpPr>
            <a:spLocks noGrp="1" noChangeArrowheads="1"/>
          </p:cNvSpPr>
          <p:nvPr>
            <p:ph idx="1"/>
          </p:nvPr>
        </p:nvSpPr>
        <p:spPr bwMode="auto">
          <a:xfrm>
            <a:off x="838199" y="1533234"/>
            <a:ext cx="496441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12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Mainstream Core (Cluster 2)</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Largest POI segment.</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Covers balanced experiences between comfort (Topic 1) and gastronomy (Topic 3).</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Represents mid-tier venues with steady service and average visibility.</a:t>
            </a:r>
          </a:p>
          <a:p>
            <a:pPr marL="0" indent="0" eaLnBrk="0" fontAlgn="base" hangingPunct="0">
              <a:lnSpc>
                <a:spcPct val="100000"/>
              </a:lnSpc>
              <a:spcBef>
                <a:spcPct val="0"/>
              </a:spcBef>
              <a:spcAft>
                <a:spcPct val="0"/>
              </a:spcAft>
              <a:buNone/>
            </a:pPr>
            <a:endParaRPr lang="en-US" altLang="pt-PT" sz="12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2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Flagship Venues (Cluster 3)</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Strongly dominated by food-related content (Topic 3).</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top-rated locations praised for their dining quality and overall </a:t>
            </a:r>
            <a:r>
              <a:rPr kumimoji="0" lang="en-US" altLang="pt-PT"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experience.Hidden</a:t>
            </a: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Popular (Cluster 1)</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Despite lower visibility, shows rich feedback in cultural visits (Topic 2) and comfort (Topic 1).</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Possibly under-the-radar attractions or trending places with niche appeal.</a:t>
            </a:r>
          </a:p>
          <a:p>
            <a:pPr eaLnBrk="0" fontAlgn="base" hangingPunct="0">
              <a:lnSpc>
                <a:spcPct val="100000"/>
              </a:lnSpc>
              <a:spcBef>
                <a:spcPct val="0"/>
              </a:spcBef>
              <a:spcAft>
                <a:spcPct val="0"/>
              </a:spcAft>
            </a:pPr>
            <a:endParaRPr lang="en-US" altLang="pt-PT" sz="12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2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Underperformers (Cluster 4)</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comments highlight mediocre or weak experiences (especially comfort and service).</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prominence in leisure or cultural </a:t>
            </a:r>
            <a:r>
              <a:rPr kumimoji="0" lang="en-US" altLang="pt-PT"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themes.Boutique</a:t>
            </a: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Niche (Cluster 0)</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2 POIs, with no associated comments.• Retained for index calculation only — excluded from topic analysis.</a:t>
            </a:r>
          </a:p>
          <a:p>
            <a:pPr eaLnBrk="0" fontAlgn="base" hangingPunct="0">
              <a:lnSpc>
                <a:spcPct val="100000"/>
              </a:lnSpc>
              <a:spcBef>
                <a:spcPct val="0"/>
              </a:spcBef>
              <a:spcAft>
                <a:spcPct val="0"/>
              </a:spcAft>
            </a:pPr>
            <a:endPar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2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 Outlier (Cluster 5)</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POI with no text reviews.</a:t>
            </a:r>
          </a:p>
          <a:p>
            <a:pPr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Excluded from thematic analysis due to missing sentiment and content data, but kept in the final index.</a:t>
            </a:r>
          </a:p>
        </p:txBody>
      </p:sp>
      <p:graphicFrame>
        <p:nvGraphicFramePr>
          <p:cNvPr id="3" name="Tabela 2">
            <a:extLst>
              <a:ext uri="{FF2B5EF4-FFF2-40B4-BE49-F238E27FC236}">
                <a16:creationId xmlns:a16="http://schemas.microsoft.com/office/drawing/2014/main" id="{B9C840B3-1E56-E938-2970-8EBDD005A880}"/>
              </a:ext>
            </a:extLst>
          </p:cNvPr>
          <p:cNvGraphicFramePr>
            <a:graphicFrameLocks noGrp="1"/>
          </p:cNvGraphicFramePr>
          <p:nvPr/>
        </p:nvGraphicFramePr>
        <p:xfrm>
          <a:off x="5802616" y="2257937"/>
          <a:ext cx="6188694" cy="3444240"/>
        </p:xfrm>
        <a:graphic>
          <a:graphicData uri="http://schemas.openxmlformats.org/drawingml/2006/table">
            <a:tbl>
              <a:tblPr>
                <a:tableStyleId>{ED083AE6-46FA-4A59-8FB0-9F97EB10719F}</a:tableStyleId>
              </a:tblPr>
              <a:tblGrid>
                <a:gridCol w="1522744">
                  <a:extLst>
                    <a:ext uri="{9D8B030D-6E8A-4147-A177-3AD203B41FA5}">
                      <a16:colId xmlns:a16="http://schemas.microsoft.com/office/drawing/2014/main" val="1113275943"/>
                    </a:ext>
                  </a:extLst>
                </a:gridCol>
                <a:gridCol w="995680">
                  <a:extLst>
                    <a:ext uri="{9D8B030D-6E8A-4147-A177-3AD203B41FA5}">
                      <a16:colId xmlns:a16="http://schemas.microsoft.com/office/drawing/2014/main" val="2663977475"/>
                    </a:ext>
                  </a:extLst>
                </a:gridCol>
                <a:gridCol w="1117600">
                  <a:extLst>
                    <a:ext uri="{9D8B030D-6E8A-4147-A177-3AD203B41FA5}">
                      <a16:colId xmlns:a16="http://schemas.microsoft.com/office/drawing/2014/main" val="3432466136"/>
                    </a:ext>
                  </a:extLst>
                </a:gridCol>
                <a:gridCol w="985520">
                  <a:extLst>
                    <a:ext uri="{9D8B030D-6E8A-4147-A177-3AD203B41FA5}">
                      <a16:colId xmlns:a16="http://schemas.microsoft.com/office/drawing/2014/main" val="3138632645"/>
                    </a:ext>
                  </a:extLst>
                </a:gridCol>
                <a:gridCol w="1567150">
                  <a:extLst>
                    <a:ext uri="{9D8B030D-6E8A-4147-A177-3AD203B41FA5}">
                      <a16:colId xmlns:a16="http://schemas.microsoft.com/office/drawing/2014/main" val="639765402"/>
                    </a:ext>
                  </a:extLst>
                </a:gridCol>
              </a:tblGrid>
              <a:tr h="0">
                <a:tc>
                  <a:txBody>
                    <a:bodyPr/>
                    <a:lstStyle/>
                    <a:p>
                      <a:r>
                        <a:rPr lang="pt-PT" sz="1400" b="1">
                          <a:latin typeface="Times New Roman" panose="02020603050405020304" pitchFamily="18" charset="0"/>
                          <a:cs typeface="Times New Roman" panose="02020603050405020304" pitchFamily="18" charset="0"/>
                        </a:rPr>
                        <a:t>Dominant Topic</a:t>
                      </a:r>
                      <a:endParaRPr lang="pt-PT" sz="1400">
                        <a:latin typeface="Times New Roman" panose="02020603050405020304" pitchFamily="18" charset="0"/>
                        <a:cs typeface="Times New Roman" panose="02020603050405020304" pitchFamily="18" charset="0"/>
                      </a:endParaRPr>
                    </a:p>
                  </a:txBody>
                  <a:tcPr anchor="ctr"/>
                </a:tc>
                <a:tc>
                  <a:txBody>
                    <a:bodyPr/>
                    <a:lstStyle/>
                    <a:p>
                      <a:r>
                        <a:rPr lang="pt-PT" sz="1400" b="1" dirty="0" err="1">
                          <a:latin typeface="Times New Roman" panose="02020603050405020304" pitchFamily="18" charset="0"/>
                          <a:cs typeface="Times New Roman" panose="02020603050405020304" pitchFamily="18" charset="0"/>
                        </a:rPr>
                        <a:t>Hidden</a:t>
                      </a:r>
                      <a:r>
                        <a:rPr lang="pt-PT" sz="1400" b="1" dirty="0">
                          <a:latin typeface="Times New Roman" panose="02020603050405020304" pitchFamily="18" charset="0"/>
                          <a:cs typeface="Times New Roman" panose="02020603050405020304" pitchFamily="18" charset="0"/>
                        </a:rPr>
                        <a:t> Popular </a:t>
                      </a:r>
                      <a:r>
                        <a:rPr lang="pt-PT" sz="1400" dirty="0">
                          <a:latin typeface="Times New Roman" panose="02020603050405020304" pitchFamily="18" charset="0"/>
                          <a:cs typeface="Times New Roman" panose="02020603050405020304" pitchFamily="18" charset="0"/>
                        </a:rPr>
                        <a:t>(Cluster 1)</a:t>
                      </a:r>
                    </a:p>
                  </a:txBody>
                  <a:tcPr anchor="ctr"/>
                </a:tc>
                <a:tc>
                  <a:txBody>
                    <a:bodyPr/>
                    <a:lstStyle/>
                    <a:p>
                      <a:r>
                        <a:rPr lang="pt-PT" sz="1400" b="1" dirty="0">
                          <a:latin typeface="Times New Roman" panose="02020603050405020304" pitchFamily="18" charset="0"/>
                          <a:cs typeface="Times New Roman" panose="02020603050405020304" pitchFamily="18" charset="0"/>
                        </a:rPr>
                        <a:t>Mainstream Core </a:t>
                      </a:r>
                      <a:r>
                        <a:rPr lang="pt-PT" sz="1400" dirty="0">
                          <a:latin typeface="Times New Roman" panose="02020603050405020304" pitchFamily="18" charset="0"/>
                          <a:cs typeface="Times New Roman" panose="02020603050405020304" pitchFamily="18" charset="0"/>
                        </a:rPr>
                        <a:t>(Cluster 2)</a:t>
                      </a:r>
                    </a:p>
                  </a:txBody>
                  <a:tcPr anchor="ctr"/>
                </a:tc>
                <a:tc>
                  <a:txBody>
                    <a:bodyPr/>
                    <a:lstStyle/>
                    <a:p>
                      <a:r>
                        <a:rPr lang="pt-PT" sz="1400" b="1" dirty="0" err="1">
                          <a:latin typeface="Times New Roman" panose="02020603050405020304" pitchFamily="18" charset="0"/>
                          <a:cs typeface="Times New Roman" panose="02020603050405020304" pitchFamily="18" charset="0"/>
                        </a:rPr>
                        <a:t>Flagship</a:t>
                      </a:r>
                      <a:r>
                        <a:rPr lang="pt-PT" sz="1400" b="1" dirty="0">
                          <a:latin typeface="Times New Roman" panose="02020603050405020304" pitchFamily="18" charset="0"/>
                          <a:cs typeface="Times New Roman" panose="02020603050405020304" pitchFamily="18" charset="0"/>
                        </a:rPr>
                        <a:t> </a:t>
                      </a:r>
                      <a:r>
                        <a:rPr lang="pt-PT" sz="1400" b="1" dirty="0" err="1">
                          <a:latin typeface="Times New Roman" panose="02020603050405020304" pitchFamily="18" charset="0"/>
                          <a:cs typeface="Times New Roman" panose="02020603050405020304" pitchFamily="18" charset="0"/>
                        </a:rPr>
                        <a:t>Venues</a:t>
                      </a:r>
                      <a:r>
                        <a:rPr lang="pt-PT" sz="1400" b="1" dirty="0">
                          <a:latin typeface="Times New Roman" panose="02020603050405020304" pitchFamily="18" charset="0"/>
                          <a:cs typeface="Times New Roman" panose="02020603050405020304" pitchFamily="18" charset="0"/>
                        </a:rPr>
                        <a:t> </a:t>
                      </a:r>
                      <a:r>
                        <a:rPr lang="pt-PT" sz="1400" dirty="0">
                          <a:latin typeface="Times New Roman" panose="02020603050405020304" pitchFamily="18" charset="0"/>
                          <a:cs typeface="Times New Roman" panose="02020603050405020304" pitchFamily="18" charset="0"/>
                        </a:rPr>
                        <a:t>(Cluster 3)</a:t>
                      </a:r>
                    </a:p>
                  </a:txBody>
                  <a:tcPr anchor="ctr"/>
                </a:tc>
                <a:tc>
                  <a:txBody>
                    <a:bodyPr/>
                    <a:lstStyle/>
                    <a:p>
                      <a:r>
                        <a:rPr lang="pt-PT" sz="1400" b="1" dirty="0" err="1">
                          <a:latin typeface="Times New Roman" panose="02020603050405020304" pitchFamily="18" charset="0"/>
                          <a:cs typeface="Times New Roman" panose="02020603050405020304" pitchFamily="18" charset="0"/>
                        </a:rPr>
                        <a:t>Underperformers</a:t>
                      </a:r>
                      <a:r>
                        <a:rPr lang="pt-PT" sz="1400" b="1" dirty="0">
                          <a:latin typeface="Times New Roman" panose="02020603050405020304" pitchFamily="18" charset="0"/>
                          <a:cs typeface="Times New Roman" panose="02020603050405020304" pitchFamily="18" charset="0"/>
                        </a:rPr>
                        <a:t> </a:t>
                      </a:r>
                      <a:r>
                        <a:rPr lang="pt-PT" sz="1400" dirty="0">
                          <a:latin typeface="Times New Roman" panose="02020603050405020304" pitchFamily="18" charset="0"/>
                          <a:cs typeface="Times New Roman" panose="02020603050405020304" pitchFamily="18" charset="0"/>
                        </a:rPr>
                        <a:t>(Cluster 4)</a:t>
                      </a:r>
                    </a:p>
                  </a:txBody>
                  <a:tcPr anchor="ctr"/>
                </a:tc>
                <a:extLst>
                  <a:ext uri="{0D108BD9-81ED-4DB2-BD59-A6C34878D82A}">
                    <a16:rowId xmlns:a16="http://schemas.microsoft.com/office/drawing/2014/main" val="1081426557"/>
                  </a:ext>
                </a:extLst>
              </a:tr>
              <a:tr h="0">
                <a:tc>
                  <a:txBody>
                    <a:bodyPr/>
                    <a:lstStyle/>
                    <a:p>
                      <a:r>
                        <a:rPr lang="en-US" sz="1400" b="1" dirty="0">
                          <a:latin typeface="Times New Roman" panose="02020603050405020304" pitchFamily="18" charset="0"/>
                          <a:cs typeface="Times New Roman" panose="02020603050405020304" pitchFamily="18" charset="0"/>
                        </a:rPr>
                        <a:t>Topic 0 </a:t>
                      </a:r>
                      <a:r>
                        <a:rPr lang="en-US" sz="1400" dirty="0">
                          <a:latin typeface="Times New Roman" panose="02020603050405020304" pitchFamily="18" charset="0"/>
                          <a:cs typeface="Times New Roman" panose="02020603050405020304" pitchFamily="18" charset="0"/>
                        </a:rPr>
                        <a:t>(Beach &amp; Outdoor Leisure)</a:t>
                      </a:r>
                    </a:p>
                  </a:txBody>
                  <a:tcPr anchor="ctr"/>
                </a:tc>
                <a:tc>
                  <a:txBody>
                    <a:bodyPr/>
                    <a:lstStyle/>
                    <a:p>
                      <a:r>
                        <a:rPr lang="pt-PT" sz="1400">
                          <a:latin typeface="Times New Roman" panose="02020603050405020304" pitchFamily="18" charset="0"/>
                          <a:cs typeface="Times New Roman" panose="02020603050405020304" pitchFamily="18" charset="0"/>
                        </a:rPr>
                        <a:t>143</a:t>
                      </a:r>
                    </a:p>
                  </a:txBody>
                  <a:tcPr anchor="ctr"/>
                </a:tc>
                <a:tc>
                  <a:txBody>
                    <a:bodyPr/>
                    <a:lstStyle/>
                    <a:p>
                      <a:r>
                        <a:rPr lang="pt-PT" sz="1400" dirty="0">
                          <a:latin typeface="Times New Roman" panose="02020603050405020304" pitchFamily="18" charset="0"/>
                          <a:cs typeface="Times New Roman" panose="02020603050405020304" pitchFamily="18" charset="0"/>
                        </a:rPr>
                        <a:t>360</a:t>
                      </a:r>
                    </a:p>
                  </a:txBody>
                  <a:tcPr anchor="ctr"/>
                </a:tc>
                <a:tc>
                  <a:txBody>
                    <a:bodyPr/>
                    <a:lstStyle/>
                    <a:p>
                      <a:r>
                        <a:rPr lang="pt-PT" sz="1400" dirty="0">
                          <a:latin typeface="Times New Roman" panose="02020603050405020304" pitchFamily="18" charset="0"/>
                          <a:cs typeface="Times New Roman" panose="02020603050405020304" pitchFamily="18" charset="0"/>
                        </a:rPr>
                        <a:t>158</a:t>
                      </a:r>
                    </a:p>
                  </a:txBody>
                  <a:tcPr anchor="ctr"/>
                </a:tc>
                <a:tc>
                  <a:txBody>
                    <a:bodyPr/>
                    <a:lstStyle/>
                    <a:p>
                      <a:r>
                        <a:rPr lang="pt-PT" sz="1400" dirty="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2382014212"/>
                  </a:ext>
                </a:extLst>
              </a:tr>
              <a:tr h="0">
                <a:tc>
                  <a:txBody>
                    <a:bodyPr/>
                    <a:lstStyle/>
                    <a:p>
                      <a:r>
                        <a:rPr lang="pt-PT" sz="1400" b="1" dirty="0" err="1">
                          <a:latin typeface="Times New Roman" panose="02020603050405020304" pitchFamily="18" charset="0"/>
                          <a:cs typeface="Times New Roman" panose="02020603050405020304" pitchFamily="18" charset="0"/>
                        </a:rPr>
                        <a:t>Topic</a:t>
                      </a:r>
                      <a:r>
                        <a:rPr lang="pt-PT" sz="1400" b="1" dirty="0">
                          <a:latin typeface="Times New Roman" panose="02020603050405020304" pitchFamily="18" charset="0"/>
                          <a:cs typeface="Times New Roman" panose="02020603050405020304" pitchFamily="18" charset="0"/>
                        </a:rPr>
                        <a:t> 1 </a:t>
                      </a:r>
                      <a:r>
                        <a:rPr lang="pt-PT" sz="1400" dirty="0">
                          <a:latin typeface="Times New Roman" panose="02020603050405020304" pitchFamily="18" charset="0"/>
                          <a:cs typeface="Times New Roman" panose="02020603050405020304" pitchFamily="18" charset="0"/>
                        </a:rPr>
                        <a:t>(</a:t>
                      </a:r>
                      <a:r>
                        <a:rPr lang="pt-PT" sz="1400" dirty="0" err="1">
                          <a:latin typeface="Times New Roman" panose="02020603050405020304" pitchFamily="18" charset="0"/>
                          <a:cs typeface="Times New Roman" panose="02020603050405020304" pitchFamily="18" charset="0"/>
                        </a:rPr>
                        <a:t>Accommodation</a:t>
                      </a:r>
                      <a:r>
                        <a:rPr lang="pt-PT" sz="1400" dirty="0">
                          <a:latin typeface="Times New Roman" panose="02020603050405020304" pitchFamily="18" charset="0"/>
                          <a:cs typeface="Times New Roman" panose="02020603050405020304" pitchFamily="18" charset="0"/>
                        </a:rPr>
                        <a:t> &amp; Comfort)</a:t>
                      </a:r>
                    </a:p>
                  </a:txBody>
                  <a:tcPr anchor="ctr"/>
                </a:tc>
                <a:tc>
                  <a:txBody>
                    <a:bodyPr/>
                    <a:lstStyle/>
                    <a:p>
                      <a:r>
                        <a:rPr lang="pt-PT" sz="1400" dirty="0">
                          <a:latin typeface="Times New Roman" panose="02020603050405020304" pitchFamily="18" charset="0"/>
                          <a:cs typeface="Times New Roman" panose="02020603050405020304" pitchFamily="18" charset="0"/>
                        </a:rPr>
                        <a:t>375</a:t>
                      </a:r>
                    </a:p>
                  </a:txBody>
                  <a:tcPr anchor="ctr"/>
                </a:tc>
                <a:tc>
                  <a:txBody>
                    <a:bodyPr/>
                    <a:lstStyle/>
                    <a:p>
                      <a:r>
                        <a:rPr lang="pt-PT" sz="1400">
                          <a:latin typeface="Times New Roman" panose="02020603050405020304" pitchFamily="18" charset="0"/>
                          <a:cs typeface="Times New Roman" panose="02020603050405020304" pitchFamily="18" charset="0"/>
                        </a:rPr>
                        <a:t>656</a:t>
                      </a:r>
                    </a:p>
                  </a:txBody>
                  <a:tcPr anchor="ctr"/>
                </a:tc>
                <a:tc>
                  <a:txBody>
                    <a:bodyPr/>
                    <a:lstStyle/>
                    <a:p>
                      <a:r>
                        <a:rPr lang="pt-PT" sz="1400">
                          <a:latin typeface="Times New Roman" panose="02020603050405020304" pitchFamily="18" charset="0"/>
                          <a:cs typeface="Times New Roman" panose="02020603050405020304" pitchFamily="18" charset="0"/>
                        </a:rPr>
                        <a:t>193</a:t>
                      </a:r>
                    </a:p>
                  </a:txBody>
                  <a:tcPr anchor="ctr"/>
                </a:tc>
                <a:tc>
                  <a:txBody>
                    <a:bodyPr/>
                    <a:lstStyle/>
                    <a:p>
                      <a:r>
                        <a:rPr lang="pt-PT" sz="1400">
                          <a:latin typeface="Times New Roman" panose="02020603050405020304" pitchFamily="18" charset="0"/>
                          <a:cs typeface="Times New Roman" panose="02020603050405020304" pitchFamily="18" charset="0"/>
                        </a:rPr>
                        <a:t>215</a:t>
                      </a:r>
                    </a:p>
                  </a:txBody>
                  <a:tcPr anchor="ctr"/>
                </a:tc>
                <a:extLst>
                  <a:ext uri="{0D108BD9-81ED-4DB2-BD59-A6C34878D82A}">
                    <a16:rowId xmlns:a16="http://schemas.microsoft.com/office/drawing/2014/main" val="37475703"/>
                  </a:ext>
                </a:extLst>
              </a:tr>
              <a:tr h="0">
                <a:tc>
                  <a:txBody>
                    <a:bodyPr/>
                    <a:lstStyle/>
                    <a:p>
                      <a:r>
                        <a:rPr lang="pt-PT" sz="1400" b="1" dirty="0" err="1">
                          <a:latin typeface="Times New Roman" panose="02020603050405020304" pitchFamily="18" charset="0"/>
                          <a:cs typeface="Times New Roman" panose="02020603050405020304" pitchFamily="18" charset="0"/>
                        </a:rPr>
                        <a:t>Topic</a:t>
                      </a:r>
                      <a:r>
                        <a:rPr lang="pt-PT" sz="1400" b="1" dirty="0">
                          <a:latin typeface="Times New Roman" panose="02020603050405020304" pitchFamily="18" charset="0"/>
                          <a:cs typeface="Times New Roman" panose="02020603050405020304" pitchFamily="18" charset="0"/>
                        </a:rPr>
                        <a:t> 2 </a:t>
                      </a:r>
                      <a:r>
                        <a:rPr lang="pt-PT" sz="1400" dirty="0">
                          <a:latin typeface="Times New Roman" panose="02020603050405020304" pitchFamily="18" charset="0"/>
                          <a:cs typeface="Times New Roman" panose="02020603050405020304" pitchFamily="18" charset="0"/>
                        </a:rPr>
                        <a:t>(Cultural &amp; </a:t>
                      </a:r>
                      <a:r>
                        <a:rPr lang="pt-PT" sz="1400" dirty="0" err="1">
                          <a:latin typeface="Times New Roman" panose="02020603050405020304" pitchFamily="18" charset="0"/>
                          <a:cs typeface="Times New Roman" panose="02020603050405020304" pitchFamily="18" charset="0"/>
                        </a:rPr>
                        <a:t>Historical</a:t>
                      </a:r>
                      <a:r>
                        <a:rPr lang="pt-PT" sz="1400" dirty="0">
                          <a:latin typeface="Times New Roman" panose="02020603050405020304" pitchFamily="18" charset="0"/>
                          <a:cs typeface="Times New Roman" panose="02020603050405020304" pitchFamily="18" charset="0"/>
                        </a:rPr>
                        <a:t> </a:t>
                      </a:r>
                      <a:r>
                        <a:rPr lang="pt-PT" sz="1400" dirty="0" err="1">
                          <a:latin typeface="Times New Roman" panose="02020603050405020304" pitchFamily="18" charset="0"/>
                          <a:cs typeface="Times New Roman" panose="02020603050405020304" pitchFamily="18" charset="0"/>
                        </a:rPr>
                        <a:t>Visits</a:t>
                      </a:r>
                      <a:r>
                        <a:rPr lang="pt-PT" sz="1400" dirty="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160</a:t>
                      </a:r>
                    </a:p>
                  </a:txBody>
                  <a:tcPr anchor="ctr"/>
                </a:tc>
                <a:tc>
                  <a:txBody>
                    <a:bodyPr/>
                    <a:lstStyle/>
                    <a:p>
                      <a:r>
                        <a:rPr lang="pt-PT" sz="1400">
                          <a:latin typeface="Times New Roman" panose="02020603050405020304" pitchFamily="18" charset="0"/>
                          <a:cs typeface="Times New Roman" panose="02020603050405020304" pitchFamily="18" charset="0"/>
                        </a:rPr>
                        <a:t>370</a:t>
                      </a:r>
                    </a:p>
                  </a:txBody>
                  <a:tcPr anchor="ctr"/>
                </a:tc>
                <a:tc>
                  <a:txBody>
                    <a:bodyPr/>
                    <a:lstStyle/>
                    <a:p>
                      <a:r>
                        <a:rPr lang="pt-PT" sz="1400">
                          <a:latin typeface="Times New Roman" panose="02020603050405020304" pitchFamily="18" charset="0"/>
                          <a:cs typeface="Times New Roman" panose="02020603050405020304" pitchFamily="18" charset="0"/>
                        </a:rPr>
                        <a:t>203</a:t>
                      </a:r>
                    </a:p>
                  </a:txBody>
                  <a:tcPr anchor="ctr"/>
                </a:tc>
                <a:tc>
                  <a:txBody>
                    <a:bodyPr/>
                    <a:lstStyle/>
                    <a:p>
                      <a:r>
                        <a:rPr lang="pt-PT" sz="1400">
                          <a:latin typeface="Times New Roman" panose="02020603050405020304" pitchFamily="18" charset="0"/>
                          <a:cs typeface="Times New Roman" panose="02020603050405020304" pitchFamily="18" charset="0"/>
                        </a:rPr>
                        <a:t>16</a:t>
                      </a:r>
                    </a:p>
                  </a:txBody>
                  <a:tcPr anchor="ctr"/>
                </a:tc>
                <a:extLst>
                  <a:ext uri="{0D108BD9-81ED-4DB2-BD59-A6C34878D82A}">
                    <a16:rowId xmlns:a16="http://schemas.microsoft.com/office/drawing/2014/main" val="739240410"/>
                  </a:ext>
                </a:extLst>
              </a:tr>
              <a:tr h="0">
                <a:tc>
                  <a:txBody>
                    <a:bodyPr/>
                    <a:lstStyle/>
                    <a:p>
                      <a:r>
                        <a:rPr lang="pt-PT" sz="1400" b="1" dirty="0" err="1">
                          <a:latin typeface="Times New Roman" panose="02020603050405020304" pitchFamily="18" charset="0"/>
                          <a:cs typeface="Times New Roman" panose="02020603050405020304" pitchFamily="18" charset="0"/>
                        </a:rPr>
                        <a:t>Topic</a:t>
                      </a:r>
                      <a:r>
                        <a:rPr lang="pt-PT" sz="1400" b="1" dirty="0">
                          <a:latin typeface="Times New Roman" panose="02020603050405020304" pitchFamily="18" charset="0"/>
                          <a:cs typeface="Times New Roman" panose="02020603050405020304" pitchFamily="18" charset="0"/>
                        </a:rPr>
                        <a:t> 3 </a:t>
                      </a:r>
                      <a:r>
                        <a:rPr lang="pt-PT" sz="1400" dirty="0">
                          <a:latin typeface="Times New Roman" panose="02020603050405020304" pitchFamily="18" charset="0"/>
                          <a:cs typeface="Times New Roman" panose="02020603050405020304" pitchFamily="18" charset="0"/>
                        </a:rPr>
                        <a:t>(</a:t>
                      </a:r>
                      <a:r>
                        <a:rPr lang="pt-PT" sz="1400" dirty="0" err="1">
                          <a:latin typeface="Times New Roman" panose="02020603050405020304" pitchFamily="18" charset="0"/>
                          <a:cs typeface="Times New Roman" panose="02020603050405020304" pitchFamily="18" charset="0"/>
                        </a:rPr>
                        <a:t>Gastronomy</a:t>
                      </a:r>
                      <a:r>
                        <a:rPr lang="pt-PT" sz="1400" dirty="0">
                          <a:latin typeface="Times New Roman" panose="02020603050405020304" pitchFamily="18" charset="0"/>
                          <a:cs typeface="Times New Roman" panose="02020603050405020304" pitchFamily="18" charset="0"/>
                        </a:rPr>
                        <a:t> &amp; </a:t>
                      </a:r>
                      <a:r>
                        <a:rPr lang="pt-PT" sz="1400" dirty="0" err="1">
                          <a:latin typeface="Times New Roman" panose="02020603050405020304" pitchFamily="18" charset="0"/>
                          <a:cs typeface="Times New Roman" panose="02020603050405020304" pitchFamily="18" charset="0"/>
                        </a:rPr>
                        <a:t>Dining</a:t>
                      </a:r>
                      <a:r>
                        <a:rPr lang="pt-PT" sz="1400" dirty="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210</a:t>
                      </a:r>
                    </a:p>
                  </a:txBody>
                  <a:tcPr anchor="ctr"/>
                </a:tc>
                <a:tc>
                  <a:txBody>
                    <a:bodyPr/>
                    <a:lstStyle/>
                    <a:p>
                      <a:r>
                        <a:rPr lang="pt-PT" sz="1400">
                          <a:latin typeface="Times New Roman" panose="02020603050405020304" pitchFamily="18" charset="0"/>
                          <a:cs typeface="Times New Roman" panose="02020603050405020304" pitchFamily="18" charset="0"/>
                        </a:rPr>
                        <a:t>978</a:t>
                      </a:r>
                    </a:p>
                  </a:txBody>
                  <a:tcPr anchor="ctr"/>
                </a:tc>
                <a:tc>
                  <a:txBody>
                    <a:bodyPr/>
                    <a:lstStyle/>
                    <a:p>
                      <a:r>
                        <a:rPr lang="pt-PT" sz="1400">
                          <a:latin typeface="Times New Roman" panose="02020603050405020304" pitchFamily="18" charset="0"/>
                          <a:cs typeface="Times New Roman" panose="02020603050405020304" pitchFamily="18" charset="0"/>
                        </a:rPr>
                        <a:t>877</a:t>
                      </a:r>
                    </a:p>
                  </a:txBody>
                  <a:tcPr anchor="ctr"/>
                </a:tc>
                <a:tc>
                  <a:txBody>
                    <a:bodyPr/>
                    <a:lstStyle/>
                    <a:p>
                      <a:r>
                        <a:rPr lang="pt-PT" sz="1400" dirty="0">
                          <a:latin typeface="Times New Roman" panose="02020603050405020304" pitchFamily="18" charset="0"/>
                          <a:cs typeface="Times New Roman" panose="02020603050405020304" pitchFamily="18" charset="0"/>
                        </a:rPr>
                        <a:t>28</a:t>
                      </a:r>
                    </a:p>
                  </a:txBody>
                  <a:tcPr anchor="ctr"/>
                </a:tc>
                <a:extLst>
                  <a:ext uri="{0D108BD9-81ED-4DB2-BD59-A6C34878D82A}">
                    <a16:rowId xmlns:a16="http://schemas.microsoft.com/office/drawing/2014/main" val="3651262112"/>
                  </a:ext>
                </a:extLst>
              </a:tr>
            </a:tbl>
          </a:graphicData>
        </a:graphic>
      </p:graphicFrame>
    </p:spTree>
    <p:extLst>
      <p:ext uri="{BB962C8B-B14F-4D97-AF65-F5344CB8AC3E}">
        <p14:creationId xmlns:p14="http://schemas.microsoft.com/office/powerpoint/2010/main" val="88073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422C8-104B-39A9-036C-2E919F8453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8E9D75-BE17-0CCF-4F23-8642709CBE5B}"/>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FAF57449-BFAB-4917-0147-765E465924C6}"/>
              </a:ext>
            </a:extLst>
          </p:cNvPr>
          <p:cNvSpPr>
            <a:spLocks noGrp="1" noChangeArrowheads="1"/>
          </p:cNvSpPr>
          <p:nvPr>
            <p:ph idx="1"/>
          </p:nvPr>
        </p:nvSpPr>
        <p:spPr bwMode="auto">
          <a:xfrm>
            <a:off x="838201" y="1690688"/>
            <a:ext cx="1051559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Exporting Topic Modeling Results</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Export to CSV</a:t>
            </a: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compiled each POI’s dominant topic alongside its rating and sentiment metrics.</a:t>
            </a: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Exported the combined data to ratings_polarity_lda_topics.csv for </a:t>
            </a:r>
            <a:r>
              <a:rPr lang="en-US" altLang="pt-PT" sz="2000" dirty="0">
                <a:latin typeface="Times New Roman" panose="02020603050405020304" pitchFamily="18" charset="0"/>
                <a:cs typeface="Times New Roman" panose="02020603050405020304" pitchFamily="18" charset="0"/>
              </a:rPr>
              <a:t>e</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 sharing and reproducibility</a:t>
            </a:r>
          </a:p>
          <a:p>
            <a:pPr eaLnBrk="0" fontAlgn="base" hangingPunct="0">
              <a:lnSpc>
                <a:spcPct val="100000"/>
              </a:lnSpc>
              <a:spcBef>
                <a:spcPct val="0"/>
              </a:spcBef>
              <a:spcAft>
                <a:spcPct val="0"/>
              </a:spcAft>
            </a:pPr>
            <a:endParaRPr lang="en-US" altLang="pt-PT"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Columns: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Cidade</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Categoria</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Nome_Local</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'Autor',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Texto</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'Rating',</a:t>
            </a: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'Idioma',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Data_Convertida</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translated_text</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Texto_Normalizado</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Texto_Lematizado</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Polaridade</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Polaridade_Média</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'Topic_0',</a:t>
            </a: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'Topic_1', 'Topic_2', 'Topic_3', '</a:t>
            </a:r>
            <a:r>
              <a:rPr kumimoji="0" lang="en-US"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dominant_topic</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'cluster_k6_pam'</a:t>
            </a:r>
          </a:p>
        </p:txBody>
      </p:sp>
    </p:spTree>
    <p:extLst>
      <p:ext uri="{BB962C8B-B14F-4D97-AF65-F5344CB8AC3E}">
        <p14:creationId xmlns:p14="http://schemas.microsoft.com/office/powerpoint/2010/main" val="154679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9A69-509E-9990-0369-8401364389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EF6D1D0-86B3-3572-3491-F6FAEE53CE6A}"/>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BC5669D-6F01-FB4B-D2F4-4D170F4FCEA2}"/>
              </a:ext>
            </a:extLst>
          </p:cNvPr>
          <p:cNvSpPr>
            <a:spLocks noGrp="1" noChangeArrowheads="1"/>
          </p:cNvSpPr>
          <p:nvPr>
            <p:ph idx="1"/>
          </p:nvPr>
        </p:nvSpPr>
        <p:spPr bwMode="auto">
          <a:xfrm>
            <a:off x="838201" y="1690688"/>
            <a:ext cx="105155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Perform Topic Modeling?</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Uncover Latent Themes </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extract recurring topics from thousands of visitor comments</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 what aspects (e.g. food, service, views) drive perceptions</a:t>
            </a:r>
          </a:p>
          <a:p>
            <a:pPr marL="0" indent="0" eaLnBrk="0" fontAlgn="base" hangingPunct="0">
              <a:lnSpc>
                <a:spcPct val="100000"/>
              </a:lnSpc>
              <a:spcBef>
                <a:spcPct val="0"/>
              </a:spcBef>
              <a:spcAft>
                <a:spcPct val="0"/>
              </a:spcAft>
              <a:buNone/>
            </a:pPr>
            <a:endParaRPr lang="en-US" altLang="pt-PT"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Complement Quantitative Indices</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 beyond star ratings and sentiment scores to understand why attractions are loved (or criticized)</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Link thematic insights to our Bayesian-adjusted ratings for richer interpretation• Inform Strategic </a:t>
            </a:r>
          </a:p>
          <a:p>
            <a:pPr marL="0" indent="0" eaLnBrk="0" fontAlgn="base" hangingPunct="0">
              <a:lnSpc>
                <a:spcPct val="100000"/>
              </a:lnSpc>
              <a:spcBef>
                <a:spcPct val="0"/>
              </a:spcBef>
              <a:spcAft>
                <a:spcPct val="0"/>
              </a:spcAft>
              <a:buNone/>
            </a:pPr>
            <a:endParaRPr lang="en-US" altLang="pt-PT"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Actions</a:t>
            </a:r>
            <a:endPar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strengths (e.g. “wine tasting,” “scenic overlooks”) and pain points (e.g. “long waits,” “high prices”)</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Guide targeted improvements and marketing messages based on actual visitor language</a:t>
            </a:r>
          </a:p>
          <a:p>
            <a:pPr marL="0" indent="0" eaLnBrk="0" fontAlgn="base" hangingPunct="0">
              <a:lnSpc>
                <a:spcPct val="100000"/>
              </a:lnSpc>
              <a:spcBef>
                <a:spcPct val="0"/>
              </a:spcBef>
              <a:spcAft>
                <a:spcPct val="0"/>
              </a:spcAft>
              <a:buNone/>
            </a:pPr>
            <a:endParaRPr lang="en-US" altLang="pt-PT"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Segmentation &amp; Personalization</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 topic profiles with cluster membership to describe each tourist-attraction segment in human-readable terms</a:t>
            </a:r>
          </a:p>
          <a:p>
            <a:pPr marL="0" indent="0" eaLnBrk="0" fontAlgn="base" hangingPunct="0">
              <a:lnSpc>
                <a:spcPct val="100000"/>
              </a:lnSpc>
              <a:spcBef>
                <a:spcPct val="0"/>
              </a:spcBef>
              <a:spcAft>
                <a:spcPct val="0"/>
              </a:spcAft>
              <a:buNone/>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tailored recommendations and experience design for different visitor interests</a:t>
            </a:r>
            <a:endPar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88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0A990-E338-0174-E7BC-6D11A35058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3B538E-00AF-48ED-31EA-AD030E30F70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09240DDC-9B8B-72A9-816D-C8BA7C4C0D81}"/>
              </a:ext>
            </a:extLst>
          </p:cNvPr>
          <p:cNvSpPr>
            <a:spLocks noGrp="1" noChangeArrowheads="1"/>
          </p:cNvSpPr>
          <p:nvPr>
            <p:ph idx="1"/>
          </p:nvPr>
        </p:nvSpPr>
        <p:spPr bwMode="auto">
          <a:xfrm>
            <a:off x="838201" y="1566054"/>
            <a:ext cx="5603239"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Choosing the Number of LDA Topics:</a:t>
            </a:r>
          </a:p>
          <a:p>
            <a:pPr marL="0" indent="0" eaLnBrk="0" fontAlgn="base" hangingPunct="0">
              <a:lnSpc>
                <a:spcPct val="100000"/>
              </a:lnSpc>
              <a:spcBef>
                <a:spcPct val="0"/>
              </a:spcBef>
              <a:spcAft>
                <a:spcPct val="0"/>
              </a:spcAft>
              <a:buNone/>
            </a:pPr>
            <a:endParaRPr lang="en-US" altLang="pt-PT"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 &amp; Parsimony:</a:t>
            </a:r>
          </a:p>
          <a:p>
            <a:pPr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 4 provides a semantic sweet spot:</a:t>
            </a:r>
          </a:p>
          <a:p>
            <a:pPr lvl="1"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clear, coherent, and distinct themes.</a:t>
            </a:r>
          </a:p>
          <a:p>
            <a:pPr lvl="1"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Avoids fragmentation while ensuring each topic remains interpretable.</a:t>
            </a:r>
          </a:p>
          <a:p>
            <a:pPr lvl="1" eaLnBrk="0" fontAlgn="base" hangingPunct="0">
              <a:lnSpc>
                <a:spcPct val="100000"/>
              </a:lnSpc>
              <a:spcBef>
                <a:spcPct val="0"/>
              </a:spcBef>
              <a:spcAft>
                <a:spcPct val="0"/>
              </a:spcAft>
            </a:pPr>
            <a:r>
              <a:rPr kumimoji="0" lang="en-US" altLang="pt-PT"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Easier to label and communicate to non-technical stakeholders.</a:t>
            </a:r>
          </a:p>
          <a:p>
            <a:pPr eaLnBrk="0" fontAlgn="base" hangingPunct="0">
              <a:lnSpc>
                <a:spcPct val="100000"/>
              </a:lnSpc>
              <a:spcBef>
                <a:spcPct val="0"/>
              </a:spcBef>
              <a:spcAft>
                <a:spcPct val="0"/>
              </a:spcAft>
            </a:pPr>
            <a:endParaRPr lang="en-US" altLang="pt-PT"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Choice:</a:t>
            </a:r>
            <a:endParaRPr lang="en-US" altLang="pt-PT" sz="1600" u="sng"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select k = 4 topics for our LDA model — balancing high coherence (≈ 0.620) with clarity, conciseness, and actionability in topic interpretation.</a:t>
            </a:r>
          </a:p>
        </p:txBody>
      </p:sp>
      <p:pic>
        <p:nvPicPr>
          <p:cNvPr id="5" name="Imagem 4">
            <a:extLst>
              <a:ext uri="{FF2B5EF4-FFF2-40B4-BE49-F238E27FC236}">
                <a16:creationId xmlns:a16="http://schemas.microsoft.com/office/drawing/2014/main" id="{BA35D1AF-8D17-47B5-DF7A-F3C49EA63CEA}"/>
              </a:ext>
            </a:extLst>
          </p:cNvPr>
          <p:cNvPicPr>
            <a:picLocks noChangeAspect="1"/>
          </p:cNvPicPr>
          <p:nvPr/>
        </p:nvPicPr>
        <p:blipFill>
          <a:blip r:embed="rId2"/>
          <a:stretch>
            <a:fillRect/>
          </a:stretch>
        </p:blipFill>
        <p:spPr>
          <a:xfrm>
            <a:off x="6735088" y="1690688"/>
            <a:ext cx="4325064" cy="2415857"/>
          </a:xfrm>
          <a:prstGeom prst="rect">
            <a:avLst/>
          </a:prstGeom>
        </p:spPr>
      </p:pic>
    </p:spTree>
    <p:extLst>
      <p:ext uri="{BB962C8B-B14F-4D97-AF65-F5344CB8AC3E}">
        <p14:creationId xmlns:p14="http://schemas.microsoft.com/office/powerpoint/2010/main" val="390927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BBE00-44D2-7650-9ECC-D3116B066F5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C9C582-C7A9-BF07-B2C1-77C52826D000}"/>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8A3CE447-27CB-F142-31D2-F82A555C915A}"/>
              </a:ext>
            </a:extLst>
          </p:cNvPr>
          <p:cNvSpPr>
            <a:spLocks noGrp="1" noChangeArrowheads="1"/>
          </p:cNvSpPr>
          <p:nvPr>
            <p:ph idx="1"/>
          </p:nvPr>
        </p:nvSpPr>
        <p:spPr bwMode="auto">
          <a:xfrm>
            <a:off x="838201" y="1444476"/>
            <a:ext cx="569467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a:t>
            </a:r>
          </a:p>
          <a:p>
            <a:pPr marL="0" indent="0" eaLnBrk="0" fontAlgn="base" hangingPunct="0">
              <a:lnSpc>
                <a:spcPct val="100000"/>
              </a:lnSpc>
              <a:spcBef>
                <a:spcPct val="0"/>
              </a:spcBef>
              <a:spcAft>
                <a:spcPct val="0"/>
              </a:spcAft>
              <a:buNone/>
            </a:pPr>
            <a:endPar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Topic 0 – Staff &amp; Overall Experience</a:t>
            </a:r>
          </a:p>
          <a:p>
            <a:pPr marL="0" indent="0" eaLnBrk="0" fontAlgn="base" hangingPunct="0">
              <a:lnSpc>
                <a:spcPct val="100000"/>
              </a:lnSpc>
              <a:spcBef>
                <a:spcPct val="0"/>
              </a:spcBef>
              <a:spcAft>
                <a:spcPct val="0"/>
              </a:spcAft>
              <a:buNone/>
            </a:pPr>
            <a:r>
              <a:rPr kumimoji="0" lang="en-US" altLang="pt-PT"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Emphasizes staff friendliness and overall satisfaction — terms like “stay”, “recommend”, “friendly”, “excellent”, and “clean” highlight positive general experiences with people and places.</a:t>
            </a:r>
          </a:p>
          <a:p>
            <a:pPr marL="0" indent="0" eaLnBrk="0" fontAlgn="base" hangingPunct="0">
              <a:lnSpc>
                <a:spcPct val="100000"/>
              </a:lnSpc>
              <a:spcBef>
                <a:spcPct val="0"/>
              </a:spcBef>
              <a:spcAft>
                <a:spcPct val="0"/>
              </a:spcAft>
              <a:buNone/>
            </a:pPr>
            <a:endParaRPr lang="en-US" altLang="pt-PT" sz="16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Topic 1 – Gastronomy &amp; Dining Quality</a:t>
            </a:r>
          </a:p>
          <a:p>
            <a:pPr marL="0" indent="0" eaLnBrk="0" fontAlgn="base" hangingPunct="0">
              <a:lnSpc>
                <a:spcPct val="100000"/>
              </a:lnSpc>
              <a:spcBef>
                <a:spcPct val="0"/>
              </a:spcBef>
              <a:spcAft>
                <a:spcPct val="0"/>
              </a:spcAft>
              <a:buNone/>
            </a:pPr>
            <a:r>
              <a:rPr kumimoji="0" lang="en-US" altLang="pt-PT"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food-related experiences — “food”, “restaurant”, “service”, “wine”, “delicious”, and “price” point to culinary satisfaction and value.</a:t>
            </a:r>
          </a:p>
          <a:p>
            <a:pPr marL="0" indent="0" eaLnBrk="0" fontAlgn="base" hangingPunct="0">
              <a:lnSpc>
                <a:spcPct val="100000"/>
              </a:lnSpc>
              <a:spcBef>
                <a:spcPct val="0"/>
              </a:spcBef>
              <a:spcAft>
                <a:spcPct val="0"/>
              </a:spcAft>
              <a:buNone/>
            </a:pPr>
            <a:endParaRPr lang="en-US" altLang="pt-PT" sz="16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Topic 2 – Beach &amp; Cultural Exploration</a:t>
            </a:r>
          </a:p>
          <a:p>
            <a:pPr marL="0" indent="0" eaLnBrk="0" fontAlgn="base" hangingPunct="0">
              <a:lnSpc>
                <a:spcPct val="100000"/>
              </a:lnSpc>
              <a:spcBef>
                <a:spcPct val="0"/>
              </a:spcBef>
              <a:spcAft>
                <a:spcPct val="0"/>
              </a:spcAft>
              <a:buNone/>
            </a:pPr>
            <a:r>
              <a:rPr kumimoji="0" lang="en-US" altLang="pt-PT"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coastal enjoyment and sightseeing — “beach”, “walk”, “museum”, “beautiful”, and “visit” suggest nature and culture-based tourism.</a:t>
            </a:r>
          </a:p>
          <a:p>
            <a:pPr marL="0" indent="0" eaLnBrk="0" fontAlgn="base" hangingPunct="0">
              <a:lnSpc>
                <a:spcPct val="100000"/>
              </a:lnSpc>
              <a:spcBef>
                <a:spcPct val="0"/>
              </a:spcBef>
              <a:spcAft>
                <a:spcPct val="0"/>
              </a:spcAft>
              <a:buNone/>
            </a:pPr>
            <a:endParaRPr lang="en-US" altLang="pt-PT" sz="16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Topic 3 – Accommodation &amp; Comfort</a:t>
            </a:r>
          </a:p>
          <a:p>
            <a:pPr marL="0" indent="0" eaLnBrk="0" fontAlgn="base" hangingPunct="0">
              <a:lnSpc>
                <a:spcPct val="100000"/>
              </a:lnSpc>
              <a:spcBef>
                <a:spcPct val="0"/>
              </a:spcBef>
              <a:spcAft>
                <a:spcPct val="0"/>
              </a:spcAft>
              <a:buNone/>
            </a:pPr>
            <a:r>
              <a:rPr kumimoji="0" lang="en-US" altLang="pt-PT" sz="1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lodging quality — “room”, “hotel”, “clean”, “bed”, and “breakfast” focus on comfort, cleanliness, and sleep quality.</a:t>
            </a:r>
          </a:p>
        </p:txBody>
      </p:sp>
      <p:sp>
        <p:nvSpPr>
          <p:cNvPr id="13" name="CaixaDeTexto 12">
            <a:extLst>
              <a:ext uri="{FF2B5EF4-FFF2-40B4-BE49-F238E27FC236}">
                <a16:creationId xmlns:a16="http://schemas.microsoft.com/office/drawing/2014/main" id="{39D1FD26-91D7-720F-4C39-86A5DE5BA55C}"/>
              </a:ext>
            </a:extLst>
          </p:cNvPr>
          <p:cNvSpPr txBox="1"/>
          <p:nvPr/>
        </p:nvSpPr>
        <p:spPr>
          <a:xfrm>
            <a:off x="6746240" y="4174471"/>
            <a:ext cx="4282440" cy="2492990"/>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good</a:t>
            </a:r>
            <a:r>
              <a:rPr lang="en-US" sz="1200" dirty="0">
                <a:solidFill>
                  <a:srgbClr val="FF0000"/>
                </a:solidFill>
                <a:latin typeface="Times New Roman" panose="02020603050405020304" pitchFamily="18" charset="0"/>
                <a:cs typeface="Times New Roman" panose="02020603050405020304" pitchFamily="18" charset="0"/>
              </a:rPr>
              <a:t>: a vague evaluative adjective frequently used across topics, offering little thematic differentiation.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great</a:t>
            </a:r>
            <a:r>
              <a:rPr lang="en-US" sz="1200" dirty="0">
                <a:solidFill>
                  <a:srgbClr val="FF0000"/>
                </a:solidFill>
                <a:latin typeface="Times New Roman" panose="02020603050405020304" pitchFamily="18" charset="0"/>
                <a:cs typeface="Times New Roman" panose="02020603050405020304" pitchFamily="18" charset="0"/>
              </a:rPr>
              <a:t>: similar to “good”; common in positive sentiment but lacks content-specific value.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nice</a:t>
            </a:r>
            <a:r>
              <a:rPr lang="en-US" sz="1200" dirty="0">
                <a:solidFill>
                  <a:srgbClr val="FF0000"/>
                </a:solidFill>
                <a:latin typeface="Times New Roman" panose="02020603050405020304" pitchFamily="18" charset="0"/>
                <a:cs typeface="Times New Roman" panose="02020603050405020304" pitchFamily="18" charset="0"/>
              </a:rPr>
              <a:t>: a generic descriptor often applied in multiple contexts without semantic depth.</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recommend</a:t>
            </a:r>
            <a:r>
              <a:rPr lang="en-US" sz="1200" dirty="0">
                <a:solidFill>
                  <a:srgbClr val="FF0000"/>
                </a:solidFill>
                <a:latin typeface="Times New Roman" panose="02020603050405020304" pitchFamily="18" charset="0"/>
                <a:cs typeface="Times New Roman" panose="02020603050405020304" pitchFamily="18" charset="0"/>
              </a:rPr>
              <a:t>: a universal term of approval; signals satisfaction but does not specify the theme.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stay</a:t>
            </a:r>
            <a:r>
              <a:rPr lang="en-US" sz="1200" dirty="0">
                <a:solidFill>
                  <a:srgbClr val="FF0000"/>
                </a:solidFill>
                <a:latin typeface="Times New Roman" panose="02020603050405020304" pitchFamily="18" charset="0"/>
                <a:cs typeface="Times New Roman" panose="02020603050405020304" pitchFamily="18" charset="0"/>
              </a:rPr>
              <a:t>: semantically broad — can refer to lodging, duration, or general experience.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place</a:t>
            </a:r>
            <a:r>
              <a:rPr lang="en-US" sz="1200" dirty="0">
                <a:solidFill>
                  <a:srgbClr val="FF0000"/>
                </a:solidFill>
                <a:latin typeface="Times New Roman" panose="02020603050405020304" pitchFamily="18" charset="0"/>
                <a:cs typeface="Times New Roman" panose="02020603050405020304" pitchFamily="18" charset="0"/>
              </a:rPr>
              <a:t>: an ambiguous noun occurring in all contexts, offering no topic-level discrimination.</a:t>
            </a:r>
          </a:p>
        </p:txBody>
      </p:sp>
      <p:graphicFrame>
        <p:nvGraphicFramePr>
          <p:cNvPr id="5" name="Tabela 4">
            <a:extLst>
              <a:ext uri="{FF2B5EF4-FFF2-40B4-BE49-F238E27FC236}">
                <a16:creationId xmlns:a16="http://schemas.microsoft.com/office/drawing/2014/main" id="{442A66DF-AE74-45F8-FB47-661A2C201B07}"/>
              </a:ext>
            </a:extLst>
          </p:cNvPr>
          <p:cNvGraphicFramePr>
            <a:graphicFrameLocks noGrp="1"/>
          </p:cNvGraphicFramePr>
          <p:nvPr/>
        </p:nvGraphicFramePr>
        <p:xfrm>
          <a:off x="6746240" y="1027906"/>
          <a:ext cx="4399280" cy="2895600"/>
        </p:xfrm>
        <a:graphic>
          <a:graphicData uri="http://schemas.openxmlformats.org/drawingml/2006/table">
            <a:tbl>
              <a:tblPr>
                <a:tableStyleId>{ED083AE6-46FA-4A59-8FB0-9F97EB10719F}</a:tableStyleId>
              </a:tblPr>
              <a:tblGrid>
                <a:gridCol w="948864">
                  <a:extLst>
                    <a:ext uri="{9D8B030D-6E8A-4147-A177-3AD203B41FA5}">
                      <a16:colId xmlns:a16="http://schemas.microsoft.com/office/drawing/2014/main" val="2010698606"/>
                    </a:ext>
                  </a:extLst>
                </a:gridCol>
                <a:gridCol w="3450416">
                  <a:extLst>
                    <a:ext uri="{9D8B030D-6E8A-4147-A177-3AD203B41FA5}">
                      <a16:colId xmlns:a16="http://schemas.microsoft.com/office/drawing/2014/main" val="972198781"/>
                    </a:ext>
                  </a:extLst>
                </a:gridCol>
              </a:tblGrid>
              <a:tr h="0">
                <a:tc>
                  <a:txBody>
                    <a:bodyPr/>
                    <a:lstStyle/>
                    <a:p>
                      <a:r>
                        <a:rPr lang="pt-PT" sz="1600" b="1" dirty="0" err="1">
                          <a:latin typeface="Times New Roman" panose="02020603050405020304" pitchFamily="18" charset="0"/>
                          <a:cs typeface="Times New Roman" panose="02020603050405020304" pitchFamily="18" charset="0"/>
                        </a:rPr>
                        <a:t>Topic</a:t>
                      </a:r>
                      <a:endParaRPr lang="pt-PT" sz="1600" b="1" dirty="0">
                        <a:latin typeface="Times New Roman" panose="02020603050405020304" pitchFamily="18" charset="0"/>
                        <a:cs typeface="Times New Roman" panose="02020603050405020304" pitchFamily="18" charset="0"/>
                      </a:endParaRPr>
                    </a:p>
                  </a:txBody>
                  <a:tcPr anchor="ctr"/>
                </a:tc>
                <a:tc>
                  <a:txBody>
                    <a:bodyPr/>
                    <a:lstStyle/>
                    <a:p>
                      <a:r>
                        <a:rPr lang="pt-PT" sz="1600" b="1" dirty="0">
                          <a:latin typeface="Times New Roman" panose="02020603050405020304" pitchFamily="18" charset="0"/>
                          <a:cs typeface="Times New Roman" panose="02020603050405020304" pitchFamily="18" charset="0"/>
                        </a:rPr>
                        <a:t>Top 10 </a:t>
                      </a:r>
                      <a:r>
                        <a:rPr lang="pt-PT" sz="1600" b="1" dirty="0" err="1">
                          <a:latin typeface="Times New Roman" panose="02020603050405020304" pitchFamily="18" charset="0"/>
                          <a:cs typeface="Times New Roman" panose="02020603050405020304" pitchFamily="18" charset="0"/>
                        </a:rPr>
                        <a:t>Terms</a:t>
                      </a:r>
                      <a:endParaRPr lang="pt-PT"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91754601"/>
                  </a:ext>
                </a:extLst>
              </a:tr>
              <a:tr h="0">
                <a:tc>
                  <a:txBody>
                    <a:bodyPr/>
                    <a:lstStyle/>
                    <a:p>
                      <a:r>
                        <a:rPr lang="pt-PT" sz="1600" b="1">
                          <a:latin typeface="Times New Roman" panose="02020603050405020304" pitchFamily="18" charset="0"/>
                          <a:cs typeface="Times New Roman" panose="02020603050405020304" pitchFamily="18" charset="0"/>
                        </a:rPr>
                        <a:t>0</a:t>
                      </a:r>
                    </a:p>
                  </a:txBody>
                  <a:tcPr anchor="ctr"/>
                </a:tc>
                <a:tc>
                  <a:txBody>
                    <a:bodyPr/>
                    <a:lstStyle/>
                    <a:p>
                      <a:r>
                        <a:rPr lang="en-US" sz="1600" b="1" dirty="0">
                          <a:solidFill>
                            <a:srgbClr val="FF0000"/>
                          </a:solidFill>
                          <a:latin typeface="Times New Roman" panose="02020603050405020304" pitchFamily="18" charset="0"/>
                          <a:cs typeface="Times New Roman" panose="02020603050405020304" pitchFamily="18" charset="0"/>
                        </a:rPr>
                        <a:t>stay</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great</a:t>
                      </a:r>
                      <a:r>
                        <a:rPr lang="en-US" sz="1600" dirty="0">
                          <a:latin typeface="Times New Roman" panose="02020603050405020304" pitchFamily="18" charset="0"/>
                          <a:cs typeface="Times New Roman" panose="02020603050405020304" pitchFamily="18" charset="0"/>
                        </a:rPr>
                        <a:t>, staff, </a:t>
                      </a:r>
                      <a:r>
                        <a:rPr lang="en-US" sz="1600" b="1" dirty="0">
                          <a:solidFill>
                            <a:srgbClr val="FF0000"/>
                          </a:solidFill>
                          <a:latin typeface="Times New Roman" panose="02020603050405020304" pitchFamily="18" charset="0"/>
                          <a:cs typeface="Times New Roman" panose="02020603050405020304" pitchFamily="18" charset="0"/>
                        </a:rPr>
                        <a:t>place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recommend</a:t>
                      </a:r>
                      <a:r>
                        <a:rPr lang="en-US" sz="1600" dirty="0">
                          <a:latin typeface="Times New Roman" panose="02020603050405020304" pitchFamily="18" charset="0"/>
                          <a:cs typeface="Times New Roman" panose="02020603050405020304" pitchFamily="18" charset="0"/>
                        </a:rPr>
                        <a:t>, friendly, </a:t>
                      </a:r>
                      <a:r>
                        <a:rPr lang="en-US" sz="1600" b="1" dirty="0">
                          <a:solidFill>
                            <a:srgbClr val="FF0000"/>
                          </a:solidFill>
                          <a:latin typeface="Times New Roman" panose="02020603050405020304" pitchFamily="18" charset="0"/>
                          <a:cs typeface="Times New Roman" panose="02020603050405020304" pitchFamily="18" charset="0"/>
                        </a:rPr>
                        <a:t>good</a:t>
                      </a:r>
                      <a:r>
                        <a:rPr lang="en-US" sz="1600" dirty="0">
                          <a:latin typeface="Times New Roman" panose="02020603050405020304" pitchFamily="18" charset="0"/>
                          <a:cs typeface="Times New Roman" panose="02020603050405020304" pitchFamily="18" charset="0"/>
                        </a:rPr>
                        <a:t>, clean, room, excellent</a:t>
                      </a:r>
                    </a:p>
                  </a:txBody>
                  <a:tcPr anchor="ctr"/>
                </a:tc>
                <a:extLst>
                  <a:ext uri="{0D108BD9-81ED-4DB2-BD59-A6C34878D82A}">
                    <a16:rowId xmlns:a16="http://schemas.microsoft.com/office/drawing/2014/main" val="2196390598"/>
                  </a:ext>
                </a:extLst>
              </a:tr>
              <a:tr h="0">
                <a:tc>
                  <a:txBody>
                    <a:bodyPr/>
                    <a:lstStyle/>
                    <a:p>
                      <a:r>
                        <a:rPr lang="pt-PT" sz="1600" b="1">
                          <a:latin typeface="Times New Roman" panose="02020603050405020304" pitchFamily="18" charset="0"/>
                          <a:cs typeface="Times New Roman" panose="02020603050405020304" pitchFamily="18" charset="0"/>
                        </a:rPr>
                        <a:t>1</a:t>
                      </a:r>
                    </a:p>
                  </a:txBody>
                  <a:tcPr anchor="ctr"/>
                </a:tc>
                <a:tc>
                  <a:txBody>
                    <a:bodyPr/>
                    <a:lstStyle/>
                    <a:p>
                      <a:r>
                        <a:rPr lang="en-US" sz="1600" dirty="0">
                          <a:latin typeface="Times New Roman" panose="02020603050405020304" pitchFamily="18" charset="0"/>
                          <a:cs typeface="Times New Roman" panose="02020603050405020304" pitchFamily="18" charset="0"/>
                        </a:rPr>
                        <a:t>food, </a:t>
                      </a:r>
                      <a:r>
                        <a:rPr lang="en-US" sz="1600" b="1" dirty="0">
                          <a:solidFill>
                            <a:srgbClr val="FF0000"/>
                          </a:solidFill>
                          <a:latin typeface="Times New Roman" panose="02020603050405020304" pitchFamily="18" charset="0"/>
                          <a:cs typeface="Times New Roman" panose="02020603050405020304" pitchFamily="18" charset="0"/>
                        </a:rPr>
                        <a:t>good</a:t>
                      </a:r>
                      <a:r>
                        <a:rPr lang="en-US" sz="1600" dirty="0">
                          <a:latin typeface="Times New Roman" panose="02020603050405020304" pitchFamily="18" charset="0"/>
                          <a:cs typeface="Times New Roman" panose="02020603050405020304" pitchFamily="18" charset="0"/>
                        </a:rPr>
                        <a:t>, service, restaurant, </a:t>
                      </a:r>
                      <a:r>
                        <a:rPr lang="en-US" sz="1600" b="1" dirty="0">
                          <a:solidFill>
                            <a:srgbClr val="FF0000"/>
                          </a:solidFill>
                          <a:latin typeface="Times New Roman" panose="02020603050405020304" pitchFamily="18" charset="0"/>
                          <a:cs typeface="Times New Roman" panose="02020603050405020304" pitchFamily="18" charset="0"/>
                        </a:rPr>
                        <a:t>great</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place</a:t>
                      </a:r>
                      <a:r>
                        <a:rPr lang="en-US" sz="1600" dirty="0">
                          <a:latin typeface="Times New Roman" panose="02020603050405020304" pitchFamily="18" charset="0"/>
                          <a:cs typeface="Times New Roman" panose="02020603050405020304" pitchFamily="18" charset="0"/>
                        </a:rPr>
                        <a:t>, price, wine, delicious, </a:t>
                      </a:r>
                      <a:r>
                        <a:rPr lang="en-US" sz="1600" b="1" dirty="0">
                          <a:solidFill>
                            <a:srgbClr val="FF0000"/>
                          </a:solidFill>
                          <a:latin typeface="Times New Roman" panose="02020603050405020304" pitchFamily="18" charset="0"/>
                          <a:cs typeface="Times New Roman" panose="02020603050405020304" pitchFamily="18" charset="0"/>
                        </a:rPr>
                        <a:t>recommend</a:t>
                      </a:r>
                    </a:p>
                  </a:txBody>
                  <a:tcPr anchor="ctr"/>
                </a:tc>
                <a:extLst>
                  <a:ext uri="{0D108BD9-81ED-4DB2-BD59-A6C34878D82A}">
                    <a16:rowId xmlns:a16="http://schemas.microsoft.com/office/drawing/2014/main" val="1306223703"/>
                  </a:ext>
                </a:extLst>
              </a:tr>
              <a:tr h="0">
                <a:tc>
                  <a:txBody>
                    <a:bodyPr/>
                    <a:lstStyle/>
                    <a:p>
                      <a:r>
                        <a:rPr lang="pt-PT" sz="1600" b="1">
                          <a:latin typeface="Times New Roman" panose="02020603050405020304" pitchFamily="18" charset="0"/>
                          <a:cs typeface="Times New Roman" panose="02020603050405020304" pitchFamily="18" charset="0"/>
                        </a:rPr>
                        <a:t>2</a:t>
                      </a:r>
                    </a:p>
                  </a:txBody>
                  <a:tcPr anchor="ctr"/>
                </a:tc>
                <a:tc>
                  <a:txBody>
                    <a:bodyPr/>
                    <a:lstStyle/>
                    <a:p>
                      <a:r>
                        <a:rPr lang="en-US" sz="1600" dirty="0">
                          <a:latin typeface="Times New Roman" panose="02020603050405020304" pitchFamily="18" charset="0"/>
                          <a:cs typeface="Times New Roman" panose="02020603050405020304" pitchFamily="18" charset="0"/>
                        </a:rPr>
                        <a:t>beach, </a:t>
                      </a:r>
                      <a:r>
                        <a:rPr lang="en-US" sz="1600" b="1" dirty="0">
                          <a:solidFill>
                            <a:srgbClr val="FF0000"/>
                          </a:solidFill>
                          <a:latin typeface="Times New Roman" panose="02020603050405020304" pitchFamily="18" charset="0"/>
                          <a:cs typeface="Times New Roman" panose="02020603050405020304" pitchFamily="18" charset="0"/>
                        </a:rPr>
                        <a:t>place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nice</a:t>
                      </a:r>
                      <a:r>
                        <a:rPr lang="en-US" sz="1600" dirty="0">
                          <a:latin typeface="Times New Roman" panose="02020603050405020304" pitchFamily="18" charset="0"/>
                          <a:cs typeface="Times New Roman" panose="02020603050405020304" pitchFamily="18" charset="0"/>
                        </a:rPr>
                        <a:t>, beautiful, walk, visit, museum, good, </a:t>
                      </a:r>
                      <a:r>
                        <a:rPr lang="en-US" sz="1600" b="1" dirty="0">
                          <a:solidFill>
                            <a:srgbClr val="FF0000"/>
                          </a:solidFill>
                          <a:latin typeface="Times New Roman" panose="02020603050405020304" pitchFamily="18" charset="0"/>
                          <a:cs typeface="Times New Roman" panose="02020603050405020304" pitchFamily="18" charset="0"/>
                        </a:rPr>
                        <a:t>great</a:t>
                      </a:r>
                      <a:r>
                        <a:rPr lang="en-US" sz="1600" dirty="0">
                          <a:latin typeface="Times New Roman" panose="02020603050405020304" pitchFamily="18" charset="0"/>
                          <a:cs typeface="Times New Roman" panose="02020603050405020304" pitchFamily="18" charset="0"/>
                        </a:rPr>
                        <a:t>, water</a:t>
                      </a:r>
                    </a:p>
                  </a:txBody>
                  <a:tcPr anchor="ctr"/>
                </a:tc>
                <a:extLst>
                  <a:ext uri="{0D108BD9-81ED-4DB2-BD59-A6C34878D82A}">
                    <a16:rowId xmlns:a16="http://schemas.microsoft.com/office/drawing/2014/main" val="3730097040"/>
                  </a:ext>
                </a:extLst>
              </a:tr>
              <a:tr h="0">
                <a:tc>
                  <a:txBody>
                    <a:bodyPr/>
                    <a:lstStyle/>
                    <a:p>
                      <a:r>
                        <a:rPr lang="pt-PT" sz="1600" b="1" dirty="0">
                          <a:latin typeface="Times New Roman" panose="02020603050405020304" pitchFamily="18" charset="0"/>
                          <a:cs typeface="Times New Roman" panose="02020603050405020304" pitchFamily="18" charset="0"/>
                        </a:rPr>
                        <a:t>3</a:t>
                      </a:r>
                    </a:p>
                  </a:txBody>
                  <a:tcPr anchor="ctr"/>
                </a:tc>
                <a:tc>
                  <a:txBody>
                    <a:bodyPr/>
                    <a:lstStyle/>
                    <a:p>
                      <a:r>
                        <a:rPr lang="en-US" sz="1600" dirty="0">
                          <a:latin typeface="Times New Roman" panose="02020603050405020304" pitchFamily="18" charset="0"/>
                          <a:cs typeface="Times New Roman" panose="02020603050405020304" pitchFamily="18" charset="0"/>
                        </a:rPr>
                        <a:t>room, hotel, clean, </a:t>
                      </a:r>
                      <a:r>
                        <a:rPr lang="en-US" sz="1600" b="1" dirty="0">
                          <a:solidFill>
                            <a:srgbClr val="FF0000"/>
                          </a:solidFill>
                          <a:latin typeface="Times New Roman" panose="02020603050405020304" pitchFamily="18" charset="0"/>
                          <a:cs typeface="Times New Roman" panose="02020603050405020304" pitchFamily="18" charset="0"/>
                        </a:rPr>
                        <a:t>good</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stay</a:t>
                      </a:r>
                      <a:r>
                        <a:rPr lang="en-US" sz="1600" dirty="0">
                          <a:latin typeface="Times New Roman" panose="02020603050405020304" pitchFamily="18" charset="0"/>
                          <a:cs typeface="Times New Roman" panose="02020603050405020304" pitchFamily="18" charset="0"/>
                        </a:rPr>
                        <a:t>, breakfast, night, staff, bed, </a:t>
                      </a:r>
                      <a:r>
                        <a:rPr lang="en-US" sz="1600" b="1" dirty="0">
                          <a:solidFill>
                            <a:srgbClr val="FF0000"/>
                          </a:solidFill>
                          <a:latin typeface="Times New Roman" panose="02020603050405020304" pitchFamily="18" charset="0"/>
                          <a:cs typeface="Times New Roman" panose="02020603050405020304" pitchFamily="18" charset="0"/>
                        </a:rPr>
                        <a:t>nice</a:t>
                      </a:r>
                    </a:p>
                  </a:txBody>
                  <a:tcPr anchor="ctr"/>
                </a:tc>
                <a:extLst>
                  <a:ext uri="{0D108BD9-81ED-4DB2-BD59-A6C34878D82A}">
                    <a16:rowId xmlns:a16="http://schemas.microsoft.com/office/drawing/2014/main" val="1058405003"/>
                  </a:ext>
                </a:extLst>
              </a:tr>
            </a:tbl>
          </a:graphicData>
        </a:graphic>
      </p:graphicFrame>
    </p:spTree>
    <p:extLst>
      <p:ext uri="{BB962C8B-B14F-4D97-AF65-F5344CB8AC3E}">
        <p14:creationId xmlns:p14="http://schemas.microsoft.com/office/powerpoint/2010/main" val="20926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57F63-C7C8-7BB7-771B-48627C183E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391924-B834-D0B0-939E-E9BC8E89C1D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66EB26B-C61E-C5B9-5DCC-2CB24D76F895}"/>
              </a:ext>
            </a:extLst>
          </p:cNvPr>
          <p:cNvSpPr>
            <a:spLocks noGrp="1" noChangeArrowheads="1"/>
          </p:cNvSpPr>
          <p:nvPr>
            <p:ph idx="1"/>
          </p:nvPr>
        </p:nvSpPr>
        <p:spPr bwMode="auto">
          <a:xfrm>
            <a:off x="838201" y="1521417"/>
            <a:ext cx="6222999"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500" u="sng" dirty="0">
                <a:latin typeface="Times New Roman" panose="02020603050405020304" pitchFamily="18" charset="0"/>
                <a:cs typeface="Times New Roman" panose="02020603050405020304" pitchFamily="18" charset="0"/>
              </a:rPr>
              <a:t>Topic 0 – Scenic Beauty &amp; Leisure</a:t>
            </a:r>
          </a:p>
          <a:p>
            <a:pPr marL="0" indent="0" eaLnBrk="0" fontAlgn="base" hangingPunct="0">
              <a:lnSpc>
                <a:spcPct val="100000"/>
              </a:lnSpc>
              <a:spcBef>
                <a:spcPct val="0"/>
              </a:spcBef>
              <a:spcAft>
                <a:spcPct val="0"/>
              </a:spcAft>
              <a:buNone/>
            </a:pPr>
            <a:r>
              <a:rPr lang="en-US" sz="1500" dirty="0">
                <a:latin typeface="Times New Roman" panose="02020603050405020304" pitchFamily="18" charset="0"/>
                <a:cs typeface="Times New Roman" panose="02020603050405020304" pitchFamily="18" charset="0"/>
              </a:rPr>
              <a:t>Highlights visual and emotional appreciation of surroundings — “beautiful”, “view”, “walk”, “enjoy”, and “perfect” suggest a focus on aesthetic pleasure and relaxation.</a:t>
            </a:r>
          </a:p>
          <a:p>
            <a:pPr marL="0" indent="0" eaLnBrk="0" fontAlgn="base" hangingPunct="0">
              <a:lnSpc>
                <a:spcPct val="100000"/>
              </a:lnSpc>
              <a:spcBef>
                <a:spcPct val="0"/>
              </a:spcBef>
              <a:spcAft>
                <a:spcPct val="0"/>
              </a:spcAft>
              <a:buNone/>
            </a:pPr>
            <a:endParaRPr lang="en-US" sz="15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500" u="sng" dirty="0">
                <a:latin typeface="Times New Roman" panose="02020603050405020304" pitchFamily="18" charset="0"/>
                <a:cs typeface="Times New Roman" panose="02020603050405020304" pitchFamily="18" charset="0"/>
              </a:rPr>
              <a:t>Topic 1 – Accommodation &amp; Location</a:t>
            </a:r>
          </a:p>
          <a:p>
            <a:pPr marL="0" indent="0" eaLnBrk="0" fontAlgn="base" hangingPunct="0">
              <a:lnSpc>
                <a:spcPct val="100000"/>
              </a:lnSpc>
              <a:spcBef>
                <a:spcPct val="0"/>
              </a:spcBef>
              <a:spcAft>
                <a:spcPct val="0"/>
              </a:spcAft>
              <a:buNone/>
            </a:pPr>
            <a:r>
              <a:rPr lang="en-US" sz="1500" dirty="0">
                <a:latin typeface="Times New Roman" panose="02020603050405020304" pitchFamily="18" charset="0"/>
                <a:cs typeface="Times New Roman" panose="02020603050405020304" pitchFamily="18" charset="0"/>
              </a:rPr>
              <a:t>Centers on lodging experiences — “room”, “hotel”, “clean”, “bed”, and “location” reflect comfort, hygiene, and proximity, with some overlap into coastal contexts.</a:t>
            </a:r>
          </a:p>
          <a:p>
            <a:pPr marL="0" indent="0" eaLnBrk="0" fontAlgn="base" hangingPunct="0">
              <a:lnSpc>
                <a:spcPct val="100000"/>
              </a:lnSpc>
              <a:spcBef>
                <a:spcPct val="0"/>
              </a:spcBef>
              <a:spcAft>
                <a:spcPct val="0"/>
              </a:spcAft>
              <a:buNone/>
            </a:pPr>
            <a:endParaRPr lang="en-US" sz="15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500" u="sng" dirty="0">
                <a:latin typeface="Times New Roman" panose="02020603050405020304" pitchFamily="18" charset="0"/>
                <a:cs typeface="Times New Roman" panose="02020603050405020304" pitchFamily="18" charset="0"/>
              </a:rPr>
              <a:t>Topic 2 – Cultural &amp; </a:t>
            </a:r>
            <a:r>
              <a:rPr lang="en-US" sz="1500" u="sng" dirty="0" err="1">
                <a:latin typeface="Times New Roman" panose="02020603050405020304" pitchFamily="18" charset="0"/>
                <a:cs typeface="Times New Roman" panose="02020603050405020304" pitchFamily="18" charset="0"/>
              </a:rPr>
              <a:t>MuseumVisits</a:t>
            </a:r>
            <a:endParaRPr lang="en-US" sz="15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500" dirty="0">
                <a:latin typeface="Times New Roman" panose="02020603050405020304" pitchFamily="18" charset="0"/>
                <a:cs typeface="Times New Roman" panose="02020603050405020304" pitchFamily="18" charset="0"/>
              </a:rPr>
              <a:t>Describes cultural exploration — “museum”, “visit”, “experience”, “interesting”, and “history” indicate educational and enriching activities.</a:t>
            </a:r>
          </a:p>
          <a:p>
            <a:pPr marL="0" indent="0" eaLnBrk="0" fontAlgn="base" hangingPunct="0">
              <a:lnSpc>
                <a:spcPct val="100000"/>
              </a:lnSpc>
              <a:spcBef>
                <a:spcPct val="0"/>
              </a:spcBef>
              <a:spcAft>
                <a:spcPct val="0"/>
              </a:spcAft>
              <a:buNone/>
            </a:pPr>
            <a:endParaRPr lang="en-US" sz="15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500" u="sng" dirty="0">
                <a:latin typeface="Times New Roman" panose="02020603050405020304" pitchFamily="18" charset="0"/>
                <a:cs typeface="Times New Roman" panose="02020603050405020304" pitchFamily="18" charset="0"/>
              </a:rPr>
              <a:t>Topic 3 – Dining &amp; Hospitality</a:t>
            </a:r>
          </a:p>
          <a:p>
            <a:pPr marL="0" indent="0" eaLnBrk="0" fontAlgn="base" hangingPunct="0">
              <a:lnSpc>
                <a:spcPct val="100000"/>
              </a:lnSpc>
              <a:spcBef>
                <a:spcPct val="0"/>
              </a:spcBef>
              <a:spcAft>
                <a:spcPct val="0"/>
              </a:spcAft>
              <a:buNone/>
            </a:pPr>
            <a:r>
              <a:rPr lang="en-US" sz="1500" dirty="0">
                <a:latin typeface="Times New Roman" panose="02020603050405020304" pitchFamily="18" charset="0"/>
                <a:cs typeface="Times New Roman" panose="02020603050405020304" pitchFamily="18" charset="0"/>
              </a:rPr>
              <a:t>Focuses on the food experience — “food”, “restaurant”, “friendly”, “delicious”, “wine” and “service” reflect culinary satisfaction and host interactions.</a:t>
            </a:r>
            <a:endParaRPr kumimoji="0" lang="en-US" altLang="pt-PT" sz="15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5" name="Tabela 4">
            <a:extLst>
              <a:ext uri="{FF2B5EF4-FFF2-40B4-BE49-F238E27FC236}">
                <a16:creationId xmlns:a16="http://schemas.microsoft.com/office/drawing/2014/main" id="{6924E3D1-4808-0726-1244-52322C7A723B}"/>
              </a:ext>
            </a:extLst>
          </p:cNvPr>
          <p:cNvGraphicFramePr>
            <a:graphicFrameLocks noGrp="1"/>
          </p:cNvGraphicFramePr>
          <p:nvPr/>
        </p:nvGraphicFramePr>
        <p:xfrm>
          <a:off x="7061200" y="365125"/>
          <a:ext cx="4541520" cy="2651760"/>
        </p:xfrm>
        <a:graphic>
          <a:graphicData uri="http://schemas.openxmlformats.org/drawingml/2006/table">
            <a:tbl>
              <a:tblPr>
                <a:tableStyleId>{ED083AE6-46FA-4A59-8FB0-9F97EB10719F}</a:tableStyleId>
              </a:tblPr>
              <a:tblGrid>
                <a:gridCol w="850944">
                  <a:extLst>
                    <a:ext uri="{9D8B030D-6E8A-4147-A177-3AD203B41FA5}">
                      <a16:colId xmlns:a16="http://schemas.microsoft.com/office/drawing/2014/main" val="1341977056"/>
                    </a:ext>
                  </a:extLst>
                </a:gridCol>
                <a:gridCol w="3690576">
                  <a:extLst>
                    <a:ext uri="{9D8B030D-6E8A-4147-A177-3AD203B41FA5}">
                      <a16:colId xmlns:a16="http://schemas.microsoft.com/office/drawing/2014/main" val="297235652"/>
                    </a:ext>
                  </a:extLst>
                </a:gridCol>
              </a:tblGrid>
              <a:tr h="0">
                <a:tc>
                  <a:txBody>
                    <a:bodyPr/>
                    <a:lstStyle/>
                    <a:p>
                      <a:r>
                        <a:rPr lang="pt-PT" sz="1600" b="1">
                          <a:latin typeface="Times New Roman" panose="02020603050405020304" pitchFamily="18" charset="0"/>
                          <a:cs typeface="Times New Roman" panose="02020603050405020304" pitchFamily="18" charset="0"/>
                        </a:rPr>
                        <a:t>Topic</a:t>
                      </a:r>
                    </a:p>
                  </a:txBody>
                  <a:tcPr anchor="ctr"/>
                </a:tc>
                <a:tc>
                  <a:txBody>
                    <a:bodyPr/>
                    <a:lstStyle/>
                    <a:p>
                      <a:r>
                        <a:rPr lang="pt-PT" sz="1600" b="1" dirty="0">
                          <a:latin typeface="Times New Roman" panose="02020603050405020304" pitchFamily="18" charset="0"/>
                          <a:cs typeface="Times New Roman" panose="02020603050405020304" pitchFamily="18" charset="0"/>
                        </a:rPr>
                        <a:t>Top 10 </a:t>
                      </a:r>
                      <a:r>
                        <a:rPr lang="pt-PT" sz="1600" b="1" dirty="0" err="1">
                          <a:latin typeface="Times New Roman" panose="02020603050405020304" pitchFamily="18" charset="0"/>
                          <a:cs typeface="Times New Roman" panose="02020603050405020304" pitchFamily="18" charset="0"/>
                        </a:rPr>
                        <a:t>Terms</a:t>
                      </a:r>
                      <a:endParaRPr lang="pt-PT"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50607400"/>
                  </a:ext>
                </a:extLst>
              </a:tr>
              <a:tr h="0">
                <a:tc>
                  <a:txBody>
                    <a:bodyPr/>
                    <a:lstStyle/>
                    <a:p>
                      <a:r>
                        <a:rPr lang="pt-PT" sz="1600" b="1" dirty="0">
                          <a:latin typeface="Times New Roman" panose="02020603050405020304" pitchFamily="18" charset="0"/>
                          <a:cs typeface="Times New Roman" panose="02020603050405020304" pitchFamily="18" charset="0"/>
                        </a:rPr>
                        <a:t>0</a:t>
                      </a:r>
                    </a:p>
                  </a:txBody>
                  <a:tcPr anchor="ctr"/>
                </a:tc>
                <a:tc>
                  <a:txBody>
                    <a:bodyPr/>
                    <a:lstStyle/>
                    <a:p>
                      <a:r>
                        <a:rPr lang="en-US" sz="1600" dirty="0">
                          <a:latin typeface="Times New Roman" panose="02020603050405020304" pitchFamily="18" charset="0"/>
                          <a:cs typeface="Times New Roman" panose="02020603050405020304" pitchFamily="18" charset="0"/>
                        </a:rPr>
                        <a:t>beautiful, beach, view, walk, amazing, </a:t>
                      </a:r>
                      <a:r>
                        <a:rPr lang="en-US" sz="1600" b="1" dirty="0" err="1">
                          <a:solidFill>
                            <a:srgbClr val="FF0000"/>
                          </a:solidFill>
                          <a:latin typeface="Times New Roman" panose="02020603050405020304" pitchFamily="18" charset="0"/>
                          <a:cs typeface="Times New Roman" panose="02020603050405020304" pitchFamily="18" charset="0"/>
                        </a:rPr>
                        <a:t>porto</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perfect</a:t>
                      </a:r>
                      <a:r>
                        <a:rPr lang="en-US" sz="1600" dirty="0">
                          <a:latin typeface="Times New Roman" panose="02020603050405020304" pitchFamily="18" charset="0"/>
                          <a:cs typeface="Times New Roman" panose="02020603050405020304" pitchFamily="18" charset="0"/>
                        </a:rPr>
                        <a:t>, enjoy, </a:t>
                      </a:r>
                      <a:r>
                        <a:rPr lang="en-US" sz="1600" b="1" dirty="0">
                          <a:solidFill>
                            <a:srgbClr val="FF0000"/>
                          </a:solidFill>
                          <a:latin typeface="Times New Roman" panose="02020603050405020304" pitchFamily="18" charset="0"/>
                          <a:cs typeface="Times New Roman" panose="02020603050405020304" pitchFamily="18" charset="0"/>
                        </a:rPr>
                        <a:t>area</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thank</a:t>
                      </a:r>
                    </a:p>
                  </a:txBody>
                  <a:tcPr anchor="ctr"/>
                </a:tc>
                <a:extLst>
                  <a:ext uri="{0D108BD9-81ED-4DB2-BD59-A6C34878D82A}">
                    <a16:rowId xmlns:a16="http://schemas.microsoft.com/office/drawing/2014/main" val="3385604859"/>
                  </a:ext>
                </a:extLst>
              </a:tr>
              <a:tr h="0">
                <a:tc>
                  <a:txBody>
                    <a:bodyPr/>
                    <a:lstStyle/>
                    <a:p>
                      <a:r>
                        <a:rPr lang="pt-PT" sz="1600" b="1">
                          <a:latin typeface="Times New Roman" panose="02020603050405020304" pitchFamily="18" charset="0"/>
                          <a:cs typeface="Times New Roman" panose="02020603050405020304" pitchFamily="18" charset="0"/>
                        </a:rPr>
                        <a:t>1</a:t>
                      </a:r>
                    </a:p>
                  </a:txBody>
                  <a:tcPr anchor="ctr"/>
                </a:tc>
                <a:tc>
                  <a:txBody>
                    <a:bodyPr/>
                    <a:lstStyle/>
                    <a:p>
                      <a:r>
                        <a:rPr lang="en-US" sz="1600" dirty="0">
                          <a:latin typeface="Times New Roman" panose="02020603050405020304" pitchFamily="18" charset="0"/>
                          <a:cs typeface="Times New Roman" panose="02020603050405020304" pitchFamily="18" charset="0"/>
                        </a:rPr>
                        <a:t>room, hotel, clean, beach, breakfast, staff, night, bed, </a:t>
                      </a:r>
                      <a:r>
                        <a:rPr lang="en-US" sz="1600" b="1" dirty="0">
                          <a:solidFill>
                            <a:srgbClr val="FF0000"/>
                          </a:solidFill>
                          <a:latin typeface="Times New Roman" panose="02020603050405020304" pitchFamily="18" charset="0"/>
                          <a:cs typeface="Times New Roman" panose="02020603050405020304" pitchFamily="18" charset="0"/>
                        </a:rPr>
                        <a:t>location</a:t>
                      </a:r>
                      <a:r>
                        <a:rPr lang="en-US" sz="1600" dirty="0">
                          <a:latin typeface="Times New Roman" panose="02020603050405020304" pitchFamily="18" charset="0"/>
                          <a:cs typeface="Times New Roman" panose="02020603050405020304" pitchFamily="18" charset="0"/>
                        </a:rPr>
                        <a:t>, walk</a:t>
                      </a:r>
                    </a:p>
                  </a:txBody>
                  <a:tcPr anchor="ctr"/>
                </a:tc>
                <a:extLst>
                  <a:ext uri="{0D108BD9-81ED-4DB2-BD59-A6C34878D82A}">
                    <a16:rowId xmlns:a16="http://schemas.microsoft.com/office/drawing/2014/main" val="2838939397"/>
                  </a:ext>
                </a:extLst>
              </a:tr>
              <a:tr h="0">
                <a:tc>
                  <a:txBody>
                    <a:bodyPr/>
                    <a:lstStyle/>
                    <a:p>
                      <a:r>
                        <a:rPr lang="pt-PT" sz="1600" b="1" dirty="0">
                          <a:latin typeface="Times New Roman" panose="02020603050405020304" pitchFamily="18" charset="0"/>
                          <a:cs typeface="Times New Roman" panose="02020603050405020304" pitchFamily="18" charset="0"/>
                        </a:rPr>
                        <a:t>2</a:t>
                      </a:r>
                    </a:p>
                  </a:txBody>
                  <a:tcPr anchor="ctr"/>
                </a:tc>
                <a:tc>
                  <a:txBody>
                    <a:bodyPr/>
                    <a:lstStyle/>
                    <a:p>
                      <a:r>
                        <a:rPr lang="en-US" sz="1600" dirty="0">
                          <a:latin typeface="Times New Roman" panose="02020603050405020304" pitchFamily="18" charset="0"/>
                          <a:cs typeface="Times New Roman" panose="02020603050405020304" pitchFamily="18" charset="0"/>
                        </a:rPr>
                        <a:t>museum, visit, </a:t>
                      </a:r>
                      <a:r>
                        <a:rPr lang="en-US" sz="1600" b="1" dirty="0">
                          <a:solidFill>
                            <a:srgbClr val="FF0000"/>
                          </a:solidFill>
                          <a:latin typeface="Times New Roman" panose="02020603050405020304" pitchFamily="18" charset="0"/>
                          <a:cs typeface="Times New Roman" panose="02020603050405020304" pitchFamily="18" charset="0"/>
                        </a:rPr>
                        <a:t>time</a:t>
                      </a:r>
                      <a:r>
                        <a:rPr lang="en-US" sz="1600" dirty="0">
                          <a:latin typeface="Times New Roman" panose="02020603050405020304" pitchFamily="18" charset="0"/>
                          <a:cs typeface="Times New Roman" panose="02020603050405020304" pitchFamily="18" charset="0"/>
                        </a:rPr>
                        <a:t>, experience, worth, </a:t>
                      </a:r>
                      <a:r>
                        <a:rPr lang="en-US" sz="1600" b="1" dirty="0">
                          <a:solidFill>
                            <a:srgbClr val="FF0000"/>
                          </a:solidFill>
                          <a:latin typeface="Times New Roman" panose="02020603050405020304" pitchFamily="18" charset="0"/>
                          <a:cs typeface="Times New Roman" panose="02020603050405020304" pitchFamily="18" charset="0"/>
                        </a:rPr>
                        <a:t>go</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hour</a:t>
                      </a:r>
                      <a:r>
                        <a:rPr lang="en-US" sz="1600" dirty="0">
                          <a:latin typeface="Times New Roman" panose="02020603050405020304" pitchFamily="18" charset="0"/>
                          <a:cs typeface="Times New Roman" panose="02020603050405020304" pitchFamily="18" charset="0"/>
                        </a:rPr>
                        <a:t>, interesting, history, small</a:t>
                      </a:r>
                    </a:p>
                  </a:txBody>
                  <a:tcPr anchor="ctr"/>
                </a:tc>
                <a:extLst>
                  <a:ext uri="{0D108BD9-81ED-4DB2-BD59-A6C34878D82A}">
                    <a16:rowId xmlns:a16="http://schemas.microsoft.com/office/drawing/2014/main" val="1982966414"/>
                  </a:ext>
                </a:extLst>
              </a:tr>
              <a:tr h="0">
                <a:tc>
                  <a:txBody>
                    <a:bodyPr/>
                    <a:lstStyle/>
                    <a:p>
                      <a:r>
                        <a:rPr lang="pt-PT" sz="1600" b="1" dirty="0">
                          <a:latin typeface="Times New Roman" panose="02020603050405020304" pitchFamily="18" charset="0"/>
                          <a:cs typeface="Times New Roman" panose="02020603050405020304" pitchFamily="18" charset="0"/>
                        </a:rPr>
                        <a:t>3</a:t>
                      </a:r>
                    </a:p>
                  </a:txBody>
                  <a:tcPr anchor="ctr"/>
                </a:tc>
                <a:tc>
                  <a:txBody>
                    <a:bodyPr/>
                    <a:lstStyle/>
                    <a:p>
                      <a:r>
                        <a:rPr lang="en-US" sz="1600" dirty="0">
                          <a:latin typeface="Times New Roman" panose="02020603050405020304" pitchFamily="18" charset="0"/>
                          <a:cs typeface="Times New Roman" panose="02020603050405020304" pitchFamily="18" charset="0"/>
                        </a:rPr>
                        <a:t>food, service, restaurant, friendly, staff, delicious, price, </a:t>
                      </a:r>
                      <a:r>
                        <a:rPr lang="en-US" sz="1600" b="1" dirty="0">
                          <a:solidFill>
                            <a:srgbClr val="FF0000"/>
                          </a:solidFill>
                          <a:latin typeface="Times New Roman" panose="02020603050405020304" pitchFamily="18" charset="0"/>
                          <a:cs typeface="Times New Roman" panose="02020603050405020304" pitchFamily="18" charset="0"/>
                        </a:rPr>
                        <a:t>excellent</a:t>
                      </a:r>
                      <a:r>
                        <a:rPr lang="en-US" sz="1600" dirty="0">
                          <a:latin typeface="Times New Roman" panose="02020603050405020304" pitchFamily="18" charset="0"/>
                          <a:cs typeface="Times New Roman" panose="02020603050405020304" pitchFamily="18" charset="0"/>
                        </a:rPr>
                        <a:t>, wine, </a:t>
                      </a:r>
                      <a:r>
                        <a:rPr lang="en-US" sz="1600" b="1" dirty="0">
                          <a:solidFill>
                            <a:srgbClr val="FF0000"/>
                          </a:solidFill>
                          <a:latin typeface="Times New Roman" panose="02020603050405020304" pitchFamily="18" charset="0"/>
                          <a:cs typeface="Times New Roman" panose="02020603050405020304" pitchFamily="18" charset="0"/>
                        </a:rPr>
                        <a:t>amazing</a:t>
                      </a:r>
                    </a:p>
                  </a:txBody>
                  <a:tcPr anchor="ctr"/>
                </a:tc>
                <a:extLst>
                  <a:ext uri="{0D108BD9-81ED-4DB2-BD59-A6C34878D82A}">
                    <a16:rowId xmlns:a16="http://schemas.microsoft.com/office/drawing/2014/main" val="1609660074"/>
                  </a:ext>
                </a:extLst>
              </a:tr>
            </a:tbl>
          </a:graphicData>
        </a:graphic>
      </p:graphicFrame>
      <p:sp>
        <p:nvSpPr>
          <p:cNvPr id="6" name="CaixaDeTexto 5">
            <a:extLst>
              <a:ext uri="{FF2B5EF4-FFF2-40B4-BE49-F238E27FC236}">
                <a16:creationId xmlns:a16="http://schemas.microsoft.com/office/drawing/2014/main" id="{E9F4C7C7-3E64-4C40-C7E5-4B1060A44BE1}"/>
              </a:ext>
            </a:extLst>
          </p:cNvPr>
          <p:cNvSpPr txBox="1"/>
          <p:nvPr/>
        </p:nvSpPr>
        <p:spPr>
          <a:xfrm>
            <a:off x="7061200" y="3016885"/>
            <a:ext cx="4282440" cy="3785652"/>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err="1">
                <a:solidFill>
                  <a:srgbClr val="FF0000"/>
                </a:solidFill>
                <a:latin typeface="Times New Roman" panose="02020603050405020304" pitchFamily="18" charset="0"/>
                <a:cs typeface="Times New Roman" panose="02020603050405020304" pitchFamily="18" charset="0"/>
              </a:rPr>
              <a:t>porto</a:t>
            </a:r>
            <a:r>
              <a:rPr lang="en-US" sz="1200" b="1" dirty="0">
                <a:solidFill>
                  <a:srgbClr val="FF0000"/>
                </a:solidFill>
                <a:latin typeface="Times New Roman" panose="02020603050405020304" pitchFamily="18" charset="0"/>
                <a:cs typeface="Times New Roman" panose="02020603050405020304" pitchFamily="18" charset="0"/>
              </a:rPr>
              <a:t>: </a:t>
            </a:r>
            <a:r>
              <a:rPr lang="en-US" sz="1200" dirty="0">
                <a:solidFill>
                  <a:srgbClr val="FF0000"/>
                </a:solidFill>
                <a:latin typeface="Times New Roman" panose="02020603050405020304" pitchFamily="18" charset="0"/>
                <a:cs typeface="Times New Roman" panose="02020603050405020304" pitchFamily="18" charset="0"/>
              </a:rPr>
              <a:t>a location-specific term that skews topic distribution; not representative of the broader metropolitan area under study.</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thank: </a:t>
            </a:r>
            <a:r>
              <a:rPr lang="en-US" sz="1200" dirty="0">
                <a:solidFill>
                  <a:srgbClr val="FF0000"/>
                </a:solidFill>
                <a:latin typeface="Times New Roman" panose="02020603050405020304" pitchFamily="18" charset="0"/>
                <a:cs typeface="Times New Roman" panose="02020603050405020304" pitchFamily="18" charset="0"/>
              </a:rPr>
              <a:t>a generic expression of gratitude lacking thematic content.</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area: </a:t>
            </a:r>
            <a:r>
              <a:rPr lang="en-US" sz="1200" dirty="0">
                <a:solidFill>
                  <a:srgbClr val="FF0000"/>
                </a:solidFill>
                <a:latin typeface="Times New Roman" panose="02020603050405020304" pitchFamily="18" charset="0"/>
                <a:cs typeface="Times New Roman" panose="02020603050405020304" pitchFamily="18" charset="0"/>
              </a:rPr>
              <a:t>vague spatial reference with low discriminative power across contexts.</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location: </a:t>
            </a:r>
            <a:r>
              <a:rPr lang="en-US" sz="1200" dirty="0">
                <a:solidFill>
                  <a:srgbClr val="FF0000"/>
                </a:solidFill>
                <a:latin typeface="Times New Roman" panose="02020603050405020304" pitchFamily="18" charset="0"/>
                <a:cs typeface="Times New Roman" panose="02020603050405020304" pitchFamily="18" charset="0"/>
              </a:rPr>
              <a:t>a general-purpose noun appearing in multiple topics without thematic specificity.</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time: </a:t>
            </a:r>
            <a:r>
              <a:rPr lang="en-US" sz="1200" dirty="0">
                <a:solidFill>
                  <a:srgbClr val="FF0000"/>
                </a:solidFill>
                <a:latin typeface="Times New Roman" panose="02020603050405020304" pitchFamily="18" charset="0"/>
                <a:cs typeface="Times New Roman" panose="02020603050405020304" pitchFamily="18" charset="0"/>
              </a:rPr>
              <a:t>a temporal word commonly used but rarely tied to a specific theme.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hour: </a:t>
            </a:r>
            <a:r>
              <a:rPr lang="en-US" sz="1200" dirty="0">
                <a:solidFill>
                  <a:srgbClr val="FF0000"/>
                </a:solidFill>
                <a:latin typeface="Times New Roman" panose="02020603050405020304" pitchFamily="18" charset="0"/>
                <a:cs typeface="Times New Roman" panose="02020603050405020304" pitchFamily="18" charset="0"/>
              </a:rPr>
              <a:t>similar to “time”; frequently used in visit descriptions but with low semantic contribution.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go: </a:t>
            </a:r>
            <a:r>
              <a:rPr lang="en-US" sz="1200" dirty="0">
                <a:solidFill>
                  <a:srgbClr val="FF0000"/>
                </a:solidFill>
                <a:latin typeface="Times New Roman" panose="02020603050405020304" pitchFamily="18" charset="0"/>
                <a:cs typeface="Times New Roman" panose="02020603050405020304" pitchFamily="18" charset="0"/>
              </a:rPr>
              <a:t>a high-frequency verb with little value in distinguishing topic themes.</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amazing: </a:t>
            </a:r>
            <a:r>
              <a:rPr lang="en-US" sz="1200" dirty="0">
                <a:solidFill>
                  <a:srgbClr val="FF0000"/>
                </a:solidFill>
                <a:latin typeface="Times New Roman" panose="02020603050405020304" pitchFamily="18" charset="0"/>
                <a:cs typeface="Times New Roman" panose="02020603050405020304" pitchFamily="18" charset="0"/>
              </a:rPr>
              <a:t>a non-specific evaluative adjective that signals sentiment but lacks content.</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perfect: </a:t>
            </a:r>
            <a:r>
              <a:rPr lang="en-US" sz="1200" dirty="0">
                <a:solidFill>
                  <a:srgbClr val="FF0000"/>
                </a:solidFill>
                <a:latin typeface="Times New Roman" panose="02020603050405020304" pitchFamily="18" charset="0"/>
                <a:cs typeface="Times New Roman" panose="02020603050405020304" pitchFamily="18" charset="0"/>
              </a:rPr>
              <a:t>emotionally charged but not thematically informative.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excellent: </a:t>
            </a:r>
            <a:r>
              <a:rPr lang="en-US" sz="1200" dirty="0">
                <a:solidFill>
                  <a:srgbClr val="FF0000"/>
                </a:solidFill>
                <a:latin typeface="Times New Roman" panose="02020603050405020304" pitchFamily="18" charset="0"/>
                <a:cs typeface="Times New Roman" panose="02020603050405020304" pitchFamily="18" charset="0"/>
              </a:rPr>
              <a:t>common in praise across topics but does not anchor specific content.</a:t>
            </a:r>
          </a:p>
        </p:txBody>
      </p:sp>
    </p:spTree>
    <p:extLst>
      <p:ext uri="{BB962C8B-B14F-4D97-AF65-F5344CB8AC3E}">
        <p14:creationId xmlns:p14="http://schemas.microsoft.com/office/powerpoint/2010/main" val="177635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962C-04AB-45E8-2AFD-89E82E0D054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4BCE4EC-46B6-C244-CEE3-B8CAAF4C90E9}"/>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07EC99E-C6C9-2E69-E003-3BF7F4BC39BA}"/>
              </a:ext>
            </a:extLst>
          </p:cNvPr>
          <p:cNvSpPr>
            <a:spLocks noGrp="1" noChangeArrowheads="1"/>
          </p:cNvSpPr>
          <p:nvPr>
            <p:ph idx="1"/>
          </p:nvPr>
        </p:nvSpPr>
        <p:spPr bwMode="auto">
          <a:xfrm>
            <a:off x="838201" y="1659919"/>
            <a:ext cx="6222999"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0 – Lodging &amp; Cultural Impressions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Reflects a combination of accommodation-related experiences and museum or indoor visits — terms such as “room”, “museum”, “hotel”, “night”, and “house” suggest overnight stays and cultural exploration. Previously dominant vague or negative terms (e.g., “bad”, “work”) have been removed to clarify the theme.</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1 – Accommodation &amp; Guest Comfort</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Captures positive lodging attributes — “clean”, “comfortable”, “quiet”, “city”, and “walk” reflect location accessibility and overall guest satisfaction. The removal of “helpful” improves topic cohesion.</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2 – Coastal Leisure &amp; Scenic Elements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Emphasizes outdoor, seaside enjoyment — terms like “beach”, “sand”, “wave”, “sea”, and “view” point to contact with nature and coastal walking.</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3 – Gastronomy &amp; Culinary Satisfaction</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Dedicated to food quality and restaurant service — “food”, “restaurant”, “wine”, “dish”, and “service” convey a clear focus on dining experience.</a:t>
            </a:r>
            <a:endParaRPr kumimoji="0" lang="en-US" altLang="pt-PT" sz="1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AC429D49-4495-E46B-10AD-06F0ECC05404}"/>
              </a:ext>
            </a:extLst>
          </p:cNvPr>
          <p:cNvSpPr txBox="1"/>
          <p:nvPr/>
        </p:nvSpPr>
        <p:spPr>
          <a:xfrm>
            <a:off x="7482840" y="3746604"/>
            <a:ext cx="4216400" cy="2492990"/>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like: </a:t>
            </a:r>
            <a:r>
              <a:rPr lang="en-US" sz="1200" dirty="0">
                <a:solidFill>
                  <a:srgbClr val="FF0000"/>
                </a:solidFill>
                <a:latin typeface="Times New Roman" panose="02020603050405020304" pitchFamily="18" charset="0"/>
                <a:cs typeface="Times New Roman" panose="02020603050405020304" pitchFamily="18" charset="0"/>
              </a:rPr>
              <a:t>a filler verb used broadly in expressions of preference or similarity, lacking thematic relevance.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work: </a:t>
            </a:r>
            <a:r>
              <a:rPr lang="en-US" sz="1200" dirty="0">
                <a:solidFill>
                  <a:srgbClr val="FF0000"/>
                </a:solidFill>
                <a:latin typeface="Times New Roman" panose="02020603050405020304" pitchFamily="18" charset="0"/>
                <a:cs typeface="Times New Roman" panose="02020603050405020304" pitchFamily="18" charset="0"/>
              </a:rPr>
              <a:t>a vague term that may refer to functionality or employment, offering low topic specificity.</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small: </a:t>
            </a:r>
            <a:r>
              <a:rPr lang="en-US" sz="1200" dirty="0">
                <a:solidFill>
                  <a:srgbClr val="FF0000"/>
                </a:solidFill>
                <a:latin typeface="Times New Roman" panose="02020603050405020304" pitchFamily="18" charset="0"/>
                <a:cs typeface="Times New Roman" panose="02020603050405020304" pitchFamily="18" charset="0"/>
              </a:rPr>
              <a:t>a generic size descriptor with little semantic contribution to topic differentiation.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bad: </a:t>
            </a:r>
            <a:r>
              <a:rPr lang="en-US" sz="1200" dirty="0">
                <a:solidFill>
                  <a:srgbClr val="FF0000"/>
                </a:solidFill>
                <a:latin typeface="Times New Roman" panose="02020603050405020304" pitchFamily="18" charset="0"/>
                <a:cs typeface="Times New Roman" panose="02020603050405020304" pitchFamily="18" charset="0"/>
              </a:rPr>
              <a:t>a subjective evaluation common across complaint narratives, lacking thematic precision.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people: </a:t>
            </a:r>
            <a:r>
              <a:rPr lang="en-US" sz="1200" dirty="0">
                <a:solidFill>
                  <a:srgbClr val="FF0000"/>
                </a:solidFill>
                <a:latin typeface="Times New Roman" panose="02020603050405020304" pitchFamily="18" charset="0"/>
                <a:cs typeface="Times New Roman" panose="02020603050405020304" pitchFamily="18" charset="0"/>
              </a:rPr>
              <a:t>an overly broad noun that appears across contexts without adding content clarity.</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helpful: </a:t>
            </a:r>
            <a:r>
              <a:rPr lang="en-US" sz="1200" dirty="0">
                <a:solidFill>
                  <a:srgbClr val="FF0000"/>
                </a:solidFill>
                <a:latin typeface="Times New Roman" panose="02020603050405020304" pitchFamily="18" charset="0"/>
                <a:cs typeface="Times New Roman" panose="02020603050405020304" pitchFamily="18" charset="0"/>
              </a:rPr>
              <a:t>a sentiment-laden adjective with limited thematic value across diverse contexts.</a:t>
            </a:r>
          </a:p>
        </p:txBody>
      </p:sp>
      <p:graphicFrame>
        <p:nvGraphicFramePr>
          <p:cNvPr id="8" name="Tabela 7">
            <a:extLst>
              <a:ext uri="{FF2B5EF4-FFF2-40B4-BE49-F238E27FC236}">
                <a16:creationId xmlns:a16="http://schemas.microsoft.com/office/drawing/2014/main" id="{BD94C891-816C-821D-284B-C80BE0B667D9}"/>
              </a:ext>
            </a:extLst>
          </p:cNvPr>
          <p:cNvGraphicFramePr>
            <a:graphicFrameLocks noGrp="1"/>
          </p:cNvGraphicFramePr>
          <p:nvPr/>
        </p:nvGraphicFramePr>
        <p:xfrm>
          <a:off x="7482840" y="365125"/>
          <a:ext cx="3703320" cy="3139440"/>
        </p:xfrm>
        <a:graphic>
          <a:graphicData uri="http://schemas.openxmlformats.org/drawingml/2006/table">
            <a:tbl>
              <a:tblPr>
                <a:tableStyleId>{ED083AE6-46FA-4A59-8FB0-9F97EB10719F}</a:tableStyleId>
              </a:tblPr>
              <a:tblGrid>
                <a:gridCol w="736600">
                  <a:extLst>
                    <a:ext uri="{9D8B030D-6E8A-4147-A177-3AD203B41FA5}">
                      <a16:colId xmlns:a16="http://schemas.microsoft.com/office/drawing/2014/main" val="2893126942"/>
                    </a:ext>
                  </a:extLst>
                </a:gridCol>
                <a:gridCol w="2966720">
                  <a:extLst>
                    <a:ext uri="{9D8B030D-6E8A-4147-A177-3AD203B41FA5}">
                      <a16:colId xmlns:a16="http://schemas.microsoft.com/office/drawing/2014/main" val="2480288180"/>
                    </a:ext>
                  </a:extLst>
                </a:gridCol>
              </a:tblGrid>
              <a:tr h="0">
                <a:tc>
                  <a:txBody>
                    <a:bodyPr/>
                    <a:lstStyle/>
                    <a:p>
                      <a:r>
                        <a:rPr lang="pt-PT" sz="1600" b="1">
                          <a:latin typeface="Times New Roman" panose="02020603050405020304" pitchFamily="18" charset="0"/>
                          <a:cs typeface="Times New Roman" panose="02020603050405020304" pitchFamily="18" charset="0"/>
                        </a:rPr>
                        <a:t>Topic</a:t>
                      </a:r>
                    </a:p>
                  </a:txBody>
                  <a:tcPr anchor="ctr"/>
                </a:tc>
                <a:tc>
                  <a:txBody>
                    <a:bodyPr/>
                    <a:lstStyle/>
                    <a:p>
                      <a:r>
                        <a:rPr lang="pt-PT" sz="1600" b="1" dirty="0">
                          <a:latin typeface="Times New Roman" panose="02020603050405020304" pitchFamily="18" charset="0"/>
                          <a:cs typeface="Times New Roman" panose="02020603050405020304" pitchFamily="18" charset="0"/>
                        </a:rPr>
                        <a:t>Top 10 </a:t>
                      </a:r>
                      <a:r>
                        <a:rPr lang="pt-PT" sz="1600" b="1" dirty="0" err="1">
                          <a:latin typeface="Times New Roman" panose="02020603050405020304" pitchFamily="18" charset="0"/>
                          <a:cs typeface="Times New Roman" panose="02020603050405020304" pitchFamily="18" charset="0"/>
                        </a:rPr>
                        <a:t>Terms</a:t>
                      </a:r>
                      <a:endParaRPr lang="pt-PT"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09654572"/>
                  </a:ext>
                </a:extLst>
              </a:tr>
              <a:tr h="0">
                <a:tc>
                  <a:txBody>
                    <a:bodyPr/>
                    <a:lstStyle/>
                    <a:p>
                      <a:r>
                        <a:rPr lang="pt-PT" sz="1600" b="1">
                          <a:latin typeface="Times New Roman" panose="02020603050405020304" pitchFamily="18" charset="0"/>
                          <a:cs typeface="Times New Roman" panose="02020603050405020304" pitchFamily="18" charset="0"/>
                        </a:rPr>
                        <a:t>0</a:t>
                      </a:r>
                    </a:p>
                  </a:txBody>
                  <a:tcPr anchor="ctr"/>
                </a:tc>
                <a:tc>
                  <a:txBody>
                    <a:bodyPr/>
                    <a:lstStyle/>
                    <a:p>
                      <a:r>
                        <a:rPr lang="en-US" sz="1600" dirty="0">
                          <a:latin typeface="Times New Roman" panose="02020603050405020304" pitchFamily="18" charset="0"/>
                          <a:cs typeface="Times New Roman" panose="02020603050405020304" pitchFamily="18" charset="0"/>
                        </a:rPr>
                        <a:t>room, museum, hotel, </a:t>
                      </a:r>
                      <a:r>
                        <a:rPr lang="en-US" sz="1600" b="1" dirty="0">
                          <a:solidFill>
                            <a:srgbClr val="FF0000"/>
                          </a:solidFill>
                          <a:latin typeface="Times New Roman" panose="02020603050405020304" pitchFamily="18" charset="0"/>
                          <a:cs typeface="Times New Roman" panose="02020603050405020304" pitchFamily="18" charset="0"/>
                        </a:rPr>
                        <a:t>bad</a:t>
                      </a:r>
                      <a:r>
                        <a:rPr lang="en-US" sz="1600" dirty="0">
                          <a:latin typeface="Times New Roman" panose="02020603050405020304" pitchFamily="18" charset="0"/>
                          <a:cs typeface="Times New Roman" panose="02020603050405020304" pitchFamily="18" charset="0"/>
                        </a:rPr>
                        <a:t>, night, visit, </a:t>
                      </a:r>
                      <a:r>
                        <a:rPr lang="en-US" sz="1600" b="1" dirty="0">
                          <a:solidFill>
                            <a:srgbClr val="FF0000"/>
                          </a:solidFill>
                          <a:latin typeface="Times New Roman" panose="02020603050405020304" pitchFamily="18" charset="0"/>
                          <a:cs typeface="Times New Roman" panose="02020603050405020304" pitchFamily="18" charset="0"/>
                        </a:rPr>
                        <a:t>like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work</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small</a:t>
                      </a:r>
                      <a:r>
                        <a:rPr lang="en-US" sz="1600" dirty="0">
                          <a:latin typeface="Times New Roman" panose="02020603050405020304" pitchFamily="18" charset="0"/>
                          <a:cs typeface="Times New Roman" panose="02020603050405020304" pitchFamily="18" charset="0"/>
                        </a:rPr>
                        <a:t>, house</a:t>
                      </a:r>
                    </a:p>
                  </a:txBody>
                  <a:tcPr anchor="ctr"/>
                </a:tc>
                <a:extLst>
                  <a:ext uri="{0D108BD9-81ED-4DB2-BD59-A6C34878D82A}">
                    <a16:rowId xmlns:a16="http://schemas.microsoft.com/office/drawing/2014/main" val="399160749"/>
                  </a:ext>
                </a:extLst>
              </a:tr>
              <a:tr h="0">
                <a:tc>
                  <a:txBody>
                    <a:bodyPr/>
                    <a:lstStyle/>
                    <a:p>
                      <a:r>
                        <a:rPr lang="pt-PT" sz="1600" b="1">
                          <a:latin typeface="Times New Roman" panose="02020603050405020304" pitchFamily="18" charset="0"/>
                          <a:cs typeface="Times New Roman" panose="02020603050405020304" pitchFamily="18" charset="0"/>
                        </a:rPr>
                        <a:t>1</a:t>
                      </a:r>
                    </a:p>
                  </a:txBody>
                  <a:tcPr anchor="ctr"/>
                </a:tc>
                <a:tc>
                  <a:txBody>
                    <a:bodyPr/>
                    <a:lstStyle/>
                    <a:p>
                      <a:r>
                        <a:rPr lang="en-US" sz="1600" dirty="0">
                          <a:latin typeface="Times New Roman" panose="02020603050405020304" pitchFamily="18" charset="0"/>
                          <a:cs typeface="Times New Roman" panose="02020603050405020304" pitchFamily="18" charset="0"/>
                        </a:rPr>
                        <a:t>room, clean, hotel, breakfast, staff, walk, comfortable, quiet, </a:t>
                      </a:r>
                      <a:r>
                        <a:rPr lang="en-US" sz="1600" b="1" dirty="0">
                          <a:solidFill>
                            <a:srgbClr val="FF0000"/>
                          </a:solidFill>
                          <a:latin typeface="Times New Roman" panose="02020603050405020304" pitchFamily="18" charset="0"/>
                          <a:cs typeface="Times New Roman" panose="02020603050405020304" pitchFamily="18" charset="0"/>
                        </a:rPr>
                        <a:t>helpful</a:t>
                      </a:r>
                      <a:r>
                        <a:rPr lang="en-US" sz="1600" dirty="0">
                          <a:latin typeface="Times New Roman" panose="02020603050405020304" pitchFamily="18" charset="0"/>
                          <a:cs typeface="Times New Roman" panose="02020603050405020304" pitchFamily="18" charset="0"/>
                        </a:rPr>
                        <a:t>, city</a:t>
                      </a:r>
                    </a:p>
                  </a:txBody>
                  <a:tcPr anchor="ctr"/>
                </a:tc>
                <a:extLst>
                  <a:ext uri="{0D108BD9-81ED-4DB2-BD59-A6C34878D82A}">
                    <a16:rowId xmlns:a16="http://schemas.microsoft.com/office/drawing/2014/main" val="2369268602"/>
                  </a:ext>
                </a:extLst>
              </a:tr>
              <a:tr h="0">
                <a:tc>
                  <a:txBody>
                    <a:bodyPr/>
                    <a:lstStyle/>
                    <a:p>
                      <a:r>
                        <a:rPr lang="pt-PT" sz="1600" b="1">
                          <a:latin typeface="Times New Roman" panose="02020603050405020304" pitchFamily="18" charset="0"/>
                          <a:cs typeface="Times New Roman" panose="02020603050405020304" pitchFamily="18" charset="0"/>
                        </a:rPr>
                        <a:t>2</a:t>
                      </a:r>
                    </a:p>
                  </a:txBody>
                  <a:tcPr anchor="ctr"/>
                </a:tc>
                <a:tc>
                  <a:txBody>
                    <a:bodyPr/>
                    <a:lstStyle/>
                    <a:p>
                      <a:r>
                        <a:rPr lang="en-US" sz="1600" dirty="0">
                          <a:latin typeface="Times New Roman" panose="02020603050405020304" pitchFamily="18" charset="0"/>
                          <a:cs typeface="Times New Roman" panose="02020603050405020304" pitchFamily="18" charset="0"/>
                        </a:rPr>
                        <a:t>beach, walk, water, view, sand, visit, </a:t>
                      </a:r>
                      <a:r>
                        <a:rPr lang="en-US" sz="1600" b="1" dirty="0">
                          <a:solidFill>
                            <a:srgbClr val="FF0000"/>
                          </a:solidFill>
                          <a:latin typeface="Times New Roman" panose="02020603050405020304" pitchFamily="18" charset="0"/>
                          <a:cs typeface="Times New Roman" panose="02020603050405020304" pitchFamily="18" charset="0"/>
                        </a:rPr>
                        <a:t>people</a:t>
                      </a:r>
                      <a:r>
                        <a:rPr lang="en-US" sz="1600" dirty="0">
                          <a:latin typeface="Times New Roman" panose="02020603050405020304" pitchFamily="18" charset="0"/>
                          <a:cs typeface="Times New Roman" panose="02020603050405020304" pitchFamily="18" charset="0"/>
                        </a:rPr>
                        <a:t>, wave, long, sea</a:t>
                      </a:r>
                    </a:p>
                  </a:txBody>
                  <a:tcPr anchor="ctr"/>
                </a:tc>
                <a:extLst>
                  <a:ext uri="{0D108BD9-81ED-4DB2-BD59-A6C34878D82A}">
                    <a16:rowId xmlns:a16="http://schemas.microsoft.com/office/drawing/2014/main" val="1441757603"/>
                  </a:ext>
                </a:extLst>
              </a:tr>
              <a:tr h="0">
                <a:tc>
                  <a:txBody>
                    <a:bodyPr/>
                    <a:lstStyle/>
                    <a:p>
                      <a:r>
                        <a:rPr lang="pt-PT" sz="1600" b="1" dirty="0">
                          <a:latin typeface="Times New Roman" panose="02020603050405020304" pitchFamily="18" charset="0"/>
                          <a:cs typeface="Times New Roman" panose="02020603050405020304" pitchFamily="18" charset="0"/>
                        </a:rPr>
                        <a:t>3</a:t>
                      </a:r>
                    </a:p>
                  </a:txBody>
                  <a:tcPr anchor="ctr"/>
                </a:tc>
                <a:tc>
                  <a:txBody>
                    <a:bodyPr/>
                    <a:lstStyle/>
                    <a:p>
                      <a:r>
                        <a:rPr lang="en-US" sz="1600" dirty="0">
                          <a:latin typeface="Times New Roman" panose="02020603050405020304" pitchFamily="18" charset="0"/>
                          <a:cs typeface="Times New Roman" panose="02020603050405020304" pitchFamily="18" charset="0"/>
                        </a:rPr>
                        <a:t>food, service, restaurant, delicious, price, staff, wine, dish, quality, eat</a:t>
                      </a:r>
                    </a:p>
                  </a:txBody>
                  <a:tcPr anchor="ctr"/>
                </a:tc>
                <a:extLst>
                  <a:ext uri="{0D108BD9-81ED-4DB2-BD59-A6C34878D82A}">
                    <a16:rowId xmlns:a16="http://schemas.microsoft.com/office/drawing/2014/main" val="784793429"/>
                  </a:ext>
                </a:extLst>
              </a:tr>
            </a:tbl>
          </a:graphicData>
        </a:graphic>
      </p:graphicFrame>
    </p:spTree>
    <p:extLst>
      <p:ext uri="{BB962C8B-B14F-4D97-AF65-F5344CB8AC3E}">
        <p14:creationId xmlns:p14="http://schemas.microsoft.com/office/powerpoint/2010/main" val="6208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B158C-B0DC-291A-8821-2440D206B1C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3837F3-2FE2-555E-6E90-62F61197FD40}"/>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1F52B6F-2DC1-508F-305F-3705A1D185B9}"/>
              </a:ext>
            </a:extLst>
          </p:cNvPr>
          <p:cNvSpPr>
            <a:spLocks noGrp="1" noChangeArrowheads="1"/>
          </p:cNvSpPr>
          <p:nvPr>
            <p:ph idx="1"/>
          </p:nvPr>
        </p:nvSpPr>
        <p:spPr bwMode="auto">
          <a:xfrm>
            <a:off x="838201" y="1552199"/>
            <a:ext cx="62229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0 – Coastal &amp; Cultural Attractions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Captures seaside and museum-related experiences — terms such as “beach”, “walk”, “museum”, “water”, and “view” reflect outdoor leisure and cultural visits. “parking” and “worth” suggest practical aspects and perceived value.</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1 – Accommodation &amp; Guest Comfort</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Focuses on positive lodging experiences — “room”, “clean”, “comfortable”, “bed”, and “quiet” indicate rest and hygiene, while “pool” and “breakfast” highlight amenities.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2 – Gastronomy &amp; Culinary Experience</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Centers on dining quality and satisfaction — “food”, “restaurant”, “delicious”, “dish”, and “wine” express pleasure, while “price” and “staff” address value and service.</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3 – Booking &amp; Service Frustrations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Describes issues related to reservations and customer service — “book”, “leave”, “pay”, “find”, “tell”, and “ask” suggest communication problems or dissatisfaction with booking procedures or stay.</a:t>
            </a:r>
            <a:endParaRPr kumimoji="0" lang="en-US" altLang="pt-PT" sz="1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9B7272A6-36A4-1698-F3B1-731F11FD6A63}"/>
              </a:ext>
            </a:extLst>
          </p:cNvPr>
          <p:cNvSpPr txBox="1"/>
          <p:nvPr/>
        </p:nvSpPr>
        <p:spPr>
          <a:xfrm>
            <a:off x="7482840" y="3746604"/>
            <a:ext cx="4216400" cy="2492990"/>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worth: </a:t>
            </a:r>
            <a:r>
              <a:rPr lang="en-US" sz="1200" dirty="0">
                <a:solidFill>
                  <a:srgbClr val="FF0000"/>
                </a:solidFill>
                <a:latin typeface="Times New Roman" panose="02020603050405020304" pitchFamily="18" charset="0"/>
                <a:cs typeface="Times New Roman" panose="02020603050405020304" pitchFamily="18" charset="0"/>
              </a:rPr>
              <a:t>a generic evaluative term (“worth it”) conveying subjective value but lacking thematic specificity.</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leave: </a:t>
            </a:r>
            <a:r>
              <a:rPr lang="en-US" sz="1200" dirty="0">
                <a:solidFill>
                  <a:srgbClr val="FF0000"/>
                </a:solidFill>
                <a:latin typeface="Times New Roman" panose="02020603050405020304" pitchFamily="18" charset="0"/>
                <a:cs typeface="Times New Roman" panose="02020603050405020304" pitchFamily="18" charset="0"/>
              </a:rPr>
              <a:t>a broad verb that may refer to checkout, dissatisfaction, or abandonment, without clear topic anchoring.</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tell: </a:t>
            </a:r>
            <a:r>
              <a:rPr lang="en-US" sz="1200" dirty="0">
                <a:solidFill>
                  <a:srgbClr val="FF0000"/>
                </a:solidFill>
                <a:latin typeface="Times New Roman" panose="02020603050405020304" pitchFamily="18" charset="0"/>
                <a:cs typeface="Times New Roman" panose="02020603050405020304" pitchFamily="18" charset="0"/>
              </a:rPr>
              <a:t>a vague communication verb with minimal semantic contribution in thematic modeling.</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ask: </a:t>
            </a:r>
            <a:r>
              <a:rPr lang="en-US" sz="1200" dirty="0">
                <a:solidFill>
                  <a:srgbClr val="FF0000"/>
                </a:solidFill>
                <a:latin typeface="Times New Roman" panose="02020603050405020304" pitchFamily="18" charset="0"/>
                <a:cs typeface="Times New Roman" panose="02020603050405020304" pitchFamily="18" charset="0"/>
              </a:rPr>
              <a:t>a frequent action verb that reflects interaction but lacks discriminative power.</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find: </a:t>
            </a:r>
            <a:r>
              <a:rPr lang="en-US" sz="1200" dirty="0">
                <a:solidFill>
                  <a:srgbClr val="FF0000"/>
                </a:solidFill>
                <a:latin typeface="Times New Roman" panose="02020603050405020304" pitchFamily="18" charset="0"/>
                <a:cs typeface="Times New Roman" panose="02020603050405020304" pitchFamily="18" charset="0"/>
              </a:rPr>
              <a:t>a common verb expressing discovery or confusion, semantically broad and unspecific.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center: </a:t>
            </a:r>
            <a:r>
              <a:rPr lang="en-US" sz="1200" dirty="0">
                <a:solidFill>
                  <a:srgbClr val="FF0000"/>
                </a:solidFill>
                <a:latin typeface="Times New Roman" panose="02020603050405020304" pitchFamily="18" charset="0"/>
                <a:cs typeface="Times New Roman" panose="02020603050405020304" pitchFamily="18" charset="0"/>
              </a:rPr>
              <a:t>an ambiguous spatial noun that may refer to location or urban context, but does not define a coherent topic.</a:t>
            </a:r>
          </a:p>
        </p:txBody>
      </p:sp>
      <p:graphicFrame>
        <p:nvGraphicFramePr>
          <p:cNvPr id="3" name="Tabela 2">
            <a:extLst>
              <a:ext uri="{FF2B5EF4-FFF2-40B4-BE49-F238E27FC236}">
                <a16:creationId xmlns:a16="http://schemas.microsoft.com/office/drawing/2014/main" id="{E91D536D-C464-7890-C0FF-6ED39ED8BE0C}"/>
              </a:ext>
            </a:extLst>
          </p:cNvPr>
          <p:cNvGraphicFramePr>
            <a:graphicFrameLocks noGrp="1"/>
          </p:cNvGraphicFramePr>
          <p:nvPr/>
        </p:nvGraphicFramePr>
        <p:xfrm>
          <a:off x="7482840" y="733956"/>
          <a:ext cx="3652521" cy="2377440"/>
        </p:xfrm>
        <a:graphic>
          <a:graphicData uri="http://schemas.openxmlformats.org/drawingml/2006/table">
            <a:tbl>
              <a:tblPr>
                <a:tableStyleId>{ED083AE6-46FA-4A59-8FB0-9F97EB10719F}</a:tableStyleId>
              </a:tblPr>
              <a:tblGrid>
                <a:gridCol w="614681">
                  <a:extLst>
                    <a:ext uri="{9D8B030D-6E8A-4147-A177-3AD203B41FA5}">
                      <a16:colId xmlns:a16="http://schemas.microsoft.com/office/drawing/2014/main" val="355147958"/>
                    </a:ext>
                  </a:extLst>
                </a:gridCol>
                <a:gridCol w="3037840">
                  <a:extLst>
                    <a:ext uri="{9D8B030D-6E8A-4147-A177-3AD203B41FA5}">
                      <a16:colId xmlns:a16="http://schemas.microsoft.com/office/drawing/2014/main" val="1310392839"/>
                    </a:ext>
                  </a:extLst>
                </a:gridCol>
              </a:tblGrid>
              <a:tr h="0">
                <a:tc>
                  <a:txBody>
                    <a:bodyPr/>
                    <a:lstStyle/>
                    <a:p>
                      <a:r>
                        <a:rPr lang="pt-PT" sz="1400" b="1">
                          <a:latin typeface="Times New Roman" panose="02020603050405020304" pitchFamily="18" charset="0"/>
                          <a:cs typeface="Times New Roman" panose="02020603050405020304" pitchFamily="18" charset="0"/>
                        </a:rPr>
                        <a:t>Topic</a:t>
                      </a:r>
                    </a:p>
                  </a:txBody>
                  <a:tcPr anchor="ctr"/>
                </a:tc>
                <a:tc>
                  <a:txBody>
                    <a:bodyPr/>
                    <a:lstStyle/>
                    <a:p>
                      <a:r>
                        <a:rPr lang="pt-PT" sz="1400" b="1" dirty="0">
                          <a:latin typeface="Times New Roman" panose="02020603050405020304" pitchFamily="18" charset="0"/>
                          <a:cs typeface="Times New Roman" panose="02020603050405020304" pitchFamily="18" charset="0"/>
                        </a:rPr>
                        <a:t>Top 10 </a:t>
                      </a:r>
                      <a:r>
                        <a:rPr lang="pt-PT" sz="1400" b="1" dirty="0" err="1">
                          <a:latin typeface="Times New Roman" panose="02020603050405020304" pitchFamily="18" charset="0"/>
                          <a:cs typeface="Times New Roman" panose="02020603050405020304" pitchFamily="18" charset="0"/>
                        </a:rPr>
                        <a:t>Terms</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9625952"/>
                  </a:ext>
                </a:extLst>
              </a:tr>
              <a:tr h="0">
                <a:tc>
                  <a:txBody>
                    <a:bodyPr/>
                    <a:lstStyle/>
                    <a:p>
                      <a:r>
                        <a:rPr lang="pt-PT" sz="1400" b="1">
                          <a:latin typeface="Times New Roman" panose="02020603050405020304" pitchFamily="18" charset="0"/>
                          <a:cs typeface="Times New Roman" panose="02020603050405020304" pitchFamily="18" charset="0"/>
                        </a:rPr>
                        <a:t>0</a:t>
                      </a:r>
                    </a:p>
                  </a:txBody>
                  <a:tcPr anchor="ctr"/>
                </a:tc>
                <a:tc>
                  <a:txBody>
                    <a:bodyPr/>
                    <a:lstStyle/>
                    <a:p>
                      <a:r>
                        <a:rPr lang="en-US" sz="1400" dirty="0">
                          <a:latin typeface="Times New Roman" panose="02020603050405020304" pitchFamily="18" charset="0"/>
                          <a:cs typeface="Times New Roman" panose="02020603050405020304" pitchFamily="18" charset="0"/>
                        </a:rPr>
                        <a:t>beach, walk, visit, museum, water, view, sand, wave, parking, </a:t>
                      </a:r>
                      <a:r>
                        <a:rPr lang="en-US" sz="1400" b="1" dirty="0">
                          <a:solidFill>
                            <a:srgbClr val="FF0000"/>
                          </a:solidFill>
                          <a:latin typeface="Times New Roman" panose="02020603050405020304" pitchFamily="18" charset="0"/>
                          <a:cs typeface="Times New Roman" panose="02020603050405020304" pitchFamily="18" charset="0"/>
                        </a:rPr>
                        <a:t>worth</a:t>
                      </a:r>
                    </a:p>
                  </a:txBody>
                  <a:tcPr anchor="ctr"/>
                </a:tc>
                <a:extLst>
                  <a:ext uri="{0D108BD9-81ED-4DB2-BD59-A6C34878D82A}">
                    <a16:rowId xmlns:a16="http://schemas.microsoft.com/office/drawing/2014/main" val="2491332286"/>
                  </a:ext>
                </a:extLst>
              </a:tr>
              <a:tr h="0">
                <a:tc>
                  <a:txBody>
                    <a:bodyPr/>
                    <a:lstStyle/>
                    <a:p>
                      <a:r>
                        <a:rPr lang="pt-PT" sz="1400" b="1">
                          <a:latin typeface="Times New Roman" panose="02020603050405020304" pitchFamily="18" charset="0"/>
                          <a:cs typeface="Times New Roman" panose="02020603050405020304" pitchFamily="18" charset="0"/>
                        </a:rPr>
                        <a:t>1</a:t>
                      </a:r>
                    </a:p>
                  </a:txBody>
                  <a:tcPr anchor="ctr"/>
                </a:tc>
                <a:tc>
                  <a:txBody>
                    <a:bodyPr/>
                    <a:lstStyle/>
                    <a:p>
                      <a:r>
                        <a:rPr lang="en-US" sz="1400">
                          <a:latin typeface="Times New Roman" panose="02020603050405020304" pitchFamily="18" charset="0"/>
                          <a:cs typeface="Times New Roman" panose="02020603050405020304" pitchFamily="18" charset="0"/>
                        </a:rPr>
                        <a:t>room, hotel, clean, breakfast, staff, comfortable, night, bed, pool, quiet</a:t>
                      </a:r>
                    </a:p>
                  </a:txBody>
                  <a:tcPr anchor="ctr"/>
                </a:tc>
                <a:extLst>
                  <a:ext uri="{0D108BD9-81ED-4DB2-BD59-A6C34878D82A}">
                    <a16:rowId xmlns:a16="http://schemas.microsoft.com/office/drawing/2014/main" val="1757777906"/>
                  </a:ext>
                </a:extLst>
              </a:tr>
              <a:tr h="0">
                <a:tc>
                  <a:txBody>
                    <a:bodyPr/>
                    <a:lstStyle/>
                    <a:p>
                      <a:r>
                        <a:rPr lang="pt-PT" sz="1400" b="1">
                          <a:latin typeface="Times New Roman" panose="02020603050405020304" pitchFamily="18" charset="0"/>
                          <a:cs typeface="Times New Roman" panose="02020603050405020304" pitchFamily="18" charset="0"/>
                        </a:rPr>
                        <a:t>2</a:t>
                      </a:r>
                    </a:p>
                  </a:txBody>
                  <a:tcPr anchor="ctr"/>
                </a:tc>
                <a:tc>
                  <a:txBody>
                    <a:bodyPr/>
                    <a:lstStyle/>
                    <a:p>
                      <a:r>
                        <a:rPr lang="en-US" sz="1400" dirty="0">
                          <a:latin typeface="Times New Roman" panose="02020603050405020304" pitchFamily="18" charset="0"/>
                          <a:cs typeface="Times New Roman" panose="02020603050405020304" pitchFamily="18" charset="0"/>
                        </a:rPr>
                        <a:t>food, service, restaurant, delicious, price, staff, wine, dish, quality, eat</a:t>
                      </a:r>
                    </a:p>
                  </a:txBody>
                  <a:tcPr anchor="ctr"/>
                </a:tc>
                <a:extLst>
                  <a:ext uri="{0D108BD9-81ED-4DB2-BD59-A6C34878D82A}">
                    <a16:rowId xmlns:a16="http://schemas.microsoft.com/office/drawing/2014/main" val="2568268685"/>
                  </a:ext>
                </a:extLst>
              </a:tr>
              <a:tr h="0">
                <a:tc>
                  <a:txBody>
                    <a:bodyPr/>
                    <a:lstStyle/>
                    <a:p>
                      <a:r>
                        <a:rPr lang="pt-PT" sz="1400" b="1" dirty="0">
                          <a:latin typeface="Times New Roman" panose="02020603050405020304" pitchFamily="18" charset="0"/>
                          <a:cs typeface="Times New Roman" panose="02020603050405020304" pitchFamily="18" charset="0"/>
                        </a:rPr>
                        <a:t>3</a:t>
                      </a:r>
                    </a:p>
                  </a:txBody>
                  <a:tcPr anchor="ctr"/>
                </a:tc>
                <a:tc>
                  <a:txBody>
                    <a:bodyPr/>
                    <a:lstStyle/>
                    <a:p>
                      <a:r>
                        <a:rPr lang="en-US" sz="1400" dirty="0">
                          <a:latin typeface="Times New Roman" panose="02020603050405020304" pitchFamily="18" charset="0"/>
                          <a:cs typeface="Times New Roman" panose="02020603050405020304" pitchFamily="18" charset="0"/>
                        </a:rPr>
                        <a:t>room, night, book, hotel, </a:t>
                      </a:r>
                      <a:r>
                        <a:rPr lang="en-US" sz="1400" b="1" dirty="0">
                          <a:solidFill>
                            <a:srgbClr val="FF0000"/>
                          </a:solidFill>
                          <a:latin typeface="Times New Roman" panose="02020603050405020304" pitchFamily="18" charset="0"/>
                          <a:cs typeface="Times New Roman" panose="02020603050405020304" pitchFamily="18" charset="0"/>
                        </a:rPr>
                        <a:t>leave</a:t>
                      </a:r>
                      <a:r>
                        <a:rPr lang="en-US" sz="1400" dirty="0">
                          <a:latin typeface="Times New Roman" panose="02020603050405020304" pitchFamily="18" charset="0"/>
                          <a:cs typeface="Times New Roman" panose="02020603050405020304" pitchFamily="18" charset="0"/>
                        </a:rPr>
                        <a:t>, pay, </a:t>
                      </a:r>
                      <a:r>
                        <a:rPr lang="en-US" sz="1400" b="1" dirty="0">
                          <a:solidFill>
                            <a:srgbClr val="FF0000"/>
                          </a:solidFill>
                          <a:latin typeface="Times New Roman" panose="02020603050405020304" pitchFamily="18" charset="0"/>
                          <a:cs typeface="Times New Roman" panose="02020603050405020304" pitchFamily="18" charset="0"/>
                        </a:rPr>
                        <a:t>find</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tell</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ask</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center</a:t>
                      </a:r>
                    </a:p>
                  </a:txBody>
                  <a:tcPr anchor="ctr"/>
                </a:tc>
                <a:extLst>
                  <a:ext uri="{0D108BD9-81ED-4DB2-BD59-A6C34878D82A}">
                    <a16:rowId xmlns:a16="http://schemas.microsoft.com/office/drawing/2014/main" val="2055925020"/>
                  </a:ext>
                </a:extLst>
              </a:tr>
            </a:tbl>
          </a:graphicData>
        </a:graphic>
      </p:graphicFrame>
    </p:spTree>
    <p:extLst>
      <p:ext uri="{BB962C8B-B14F-4D97-AF65-F5344CB8AC3E}">
        <p14:creationId xmlns:p14="http://schemas.microsoft.com/office/powerpoint/2010/main" val="380395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BC753-EA05-0792-661F-5BF91CBAA04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2816BF-B419-DBFD-3857-1F244D15F84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4D9C3C8-BAA3-C897-F5D4-D0172354ED90}"/>
              </a:ext>
            </a:extLst>
          </p:cNvPr>
          <p:cNvSpPr>
            <a:spLocks noGrp="1" noChangeArrowheads="1"/>
          </p:cNvSpPr>
          <p:nvPr>
            <p:ph idx="1"/>
          </p:nvPr>
        </p:nvSpPr>
        <p:spPr bwMode="auto">
          <a:xfrm>
            <a:off x="838201" y="1552200"/>
            <a:ext cx="62229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0 – Lodging &amp; Guest Comfort</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Focused on accommodation quality and guest experience — terms like “room”, “clean”, “comfortable”, “bed”, and “bathroom” reflect attention to cleanliness and comfort, while “walk” and “night” suggest convenience and overnight stays.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1 – Culinary Experience</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Captures gastronomic satisfaction and service — “food”, “restaurant”, “delicious”, and “dish” indicate enjoyment, while “price” and “service” point to value and interaction quality.</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2 – Museum &amp; Cultural Visits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Describes visits to museums and historical sites — “museum”, “history”, “house”, and “tour” evoke indoor cultural experiences. Verbs like “say”, “pay”, and “book” reflect logistical and interpretative aspects.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3 – Coastal Leisure</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Reflects outdoor and seaside experiences — “beach”, “sand”, “sea”, and “wave” indicate contact with nature, while “walk”, “view”, and “parking” add practical and aesthetic dimensions.</a:t>
            </a:r>
            <a:endParaRPr kumimoji="0" lang="en-US" altLang="pt-PT" sz="1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CDA2F63C-28A6-6A48-BFDC-41EB3D6B2B98}"/>
              </a:ext>
            </a:extLst>
          </p:cNvPr>
          <p:cNvSpPr txBox="1"/>
          <p:nvPr/>
        </p:nvSpPr>
        <p:spPr>
          <a:xfrm>
            <a:off x="7482840" y="3746604"/>
            <a:ext cx="4216400" cy="1200329"/>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say: </a:t>
            </a:r>
            <a:r>
              <a:rPr lang="en-US" sz="1200" dirty="0">
                <a:solidFill>
                  <a:srgbClr val="FF0000"/>
                </a:solidFill>
                <a:latin typeface="Times New Roman" panose="02020603050405020304" pitchFamily="18" charset="0"/>
                <a:cs typeface="Times New Roman" panose="02020603050405020304" pitchFamily="18" charset="0"/>
              </a:rPr>
              <a:t>a vague communication verb frequently used in quoted opinions or indirect references, offering low thematic value.</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lovely: </a:t>
            </a:r>
            <a:r>
              <a:rPr lang="en-US" sz="1200" dirty="0">
                <a:solidFill>
                  <a:srgbClr val="FF0000"/>
                </a:solidFill>
                <a:latin typeface="Times New Roman" panose="02020603050405020304" pitchFamily="18" charset="0"/>
                <a:cs typeface="Times New Roman" panose="02020603050405020304" pitchFamily="18" charset="0"/>
              </a:rPr>
              <a:t>a sentiment-driven adjective that signals positive emotion but lacks specific contextual meaning, reducing topic clarity.</a:t>
            </a:r>
          </a:p>
        </p:txBody>
      </p:sp>
      <p:graphicFrame>
        <p:nvGraphicFramePr>
          <p:cNvPr id="5" name="Tabela 4">
            <a:extLst>
              <a:ext uri="{FF2B5EF4-FFF2-40B4-BE49-F238E27FC236}">
                <a16:creationId xmlns:a16="http://schemas.microsoft.com/office/drawing/2014/main" id="{2E6B8441-BDA8-0396-B7CF-E0BABAD64297}"/>
              </a:ext>
            </a:extLst>
          </p:cNvPr>
          <p:cNvGraphicFramePr>
            <a:graphicFrameLocks noGrp="1"/>
          </p:cNvGraphicFramePr>
          <p:nvPr/>
        </p:nvGraphicFramePr>
        <p:xfrm>
          <a:off x="7401560" y="974670"/>
          <a:ext cx="3611880" cy="2590800"/>
        </p:xfrm>
        <a:graphic>
          <a:graphicData uri="http://schemas.openxmlformats.org/drawingml/2006/table">
            <a:tbl>
              <a:tblPr>
                <a:tableStyleId>{ED083AE6-46FA-4A59-8FB0-9F97EB10719F}</a:tableStyleId>
              </a:tblPr>
              <a:tblGrid>
                <a:gridCol w="695960">
                  <a:extLst>
                    <a:ext uri="{9D8B030D-6E8A-4147-A177-3AD203B41FA5}">
                      <a16:colId xmlns:a16="http://schemas.microsoft.com/office/drawing/2014/main" val="4204913499"/>
                    </a:ext>
                  </a:extLst>
                </a:gridCol>
                <a:gridCol w="2915920">
                  <a:extLst>
                    <a:ext uri="{9D8B030D-6E8A-4147-A177-3AD203B41FA5}">
                      <a16:colId xmlns:a16="http://schemas.microsoft.com/office/drawing/2014/main" val="276930196"/>
                    </a:ext>
                  </a:extLst>
                </a:gridCol>
              </a:tblGrid>
              <a:tr h="0">
                <a:tc>
                  <a:txBody>
                    <a:bodyPr/>
                    <a:lstStyle/>
                    <a:p>
                      <a:r>
                        <a:rPr lang="pt-PT" sz="1400" b="1">
                          <a:latin typeface="Times New Roman" panose="02020603050405020304" pitchFamily="18" charset="0"/>
                          <a:cs typeface="Times New Roman" panose="02020603050405020304" pitchFamily="18" charset="0"/>
                        </a:rPr>
                        <a:t>Topic</a:t>
                      </a:r>
                    </a:p>
                  </a:txBody>
                  <a:tcPr anchor="ctr"/>
                </a:tc>
                <a:tc>
                  <a:txBody>
                    <a:bodyPr/>
                    <a:lstStyle/>
                    <a:p>
                      <a:r>
                        <a:rPr lang="pt-PT" sz="1400" b="1" dirty="0">
                          <a:latin typeface="Times New Roman" panose="02020603050405020304" pitchFamily="18" charset="0"/>
                          <a:cs typeface="Times New Roman" panose="02020603050405020304" pitchFamily="18" charset="0"/>
                        </a:rPr>
                        <a:t>Top 10 </a:t>
                      </a:r>
                      <a:r>
                        <a:rPr lang="pt-PT" sz="1400" b="1" dirty="0" err="1">
                          <a:latin typeface="Times New Roman" panose="02020603050405020304" pitchFamily="18" charset="0"/>
                          <a:cs typeface="Times New Roman" panose="02020603050405020304" pitchFamily="18" charset="0"/>
                        </a:rPr>
                        <a:t>Terms</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52177155"/>
                  </a:ext>
                </a:extLst>
              </a:tr>
              <a:tr h="0">
                <a:tc>
                  <a:txBody>
                    <a:bodyPr/>
                    <a:lstStyle/>
                    <a:p>
                      <a:r>
                        <a:rPr lang="pt-PT" sz="1400" b="1" dirty="0">
                          <a:latin typeface="Times New Roman" panose="02020603050405020304" pitchFamily="18" charset="0"/>
                          <a:cs typeface="Times New Roman" panose="02020603050405020304" pitchFamily="18" charset="0"/>
                        </a:rPr>
                        <a:t>0</a:t>
                      </a:r>
                    </a:p>
                  </a:txBody>
                  <a:tcPr anchor="ctr"/>
                </a:tc>
                <a:tc>
                  <a:txBody>
                    <a:bodyPr/>
                    <a:lstStyle/>
                    <a:p>
                      <a:r>
                        <a:rPr lang="en-US" sz="1400">
                          <a:latin typeface="Times New Roman" panose="02020603050405020304" pitchFamily="18" charset="0"/>
                          <a:cs typeface="Times New Roman" panose="02020603050405020304" pitchFamily="18" charset="0"/>
                        </a:rPr>
                        <a:t>room, hotel, clean, breakfast, staff, night, bed, comfortable, bathroom, walk</a:t>
                      </a:r>
                    </a:p>
                  </a:txBody>
                  <a:tcPr anchor="ctr"/>
                </a:tc>
                <a:extLst>
                  <a:ext uri="{0D108BD9-81ED-4DB2-BD59-A6C34878D82A}">
                    <a16:rowId xmlns:a16="http://schemas.microsoft.com/office/drawing/2014/main" val="2796339213"/>
                  </a:ext>
                </a:extLst>
              </a:tr>
              <a:tr h="0">
                <a:tc>
                  <a:txBody>
                    <a:bodyPr/>
                    <a:lstStyle/>
                    <a:p>
                      <a:r>
                        <a:rPr lang="pt-PT" sz="1400" b="1">
                          <a:latin typeface="Times New Roman" panose="02020603050405020304" pitchFamily="18" charset="0"/>
                          <a:cs typeface="Times New Roman" panose="02020603050405020304" pitchFamily="18" charset="0"/>
                        </a:rPr>
                        <a:t>1</a:t>
                      </a:r>
                    </a:p>
                  </a:txBody>
                  <a:tcPr anchor="ctr"/>
                </a:tc>
                <a:tc>
                  <a:txBody>
                    <a:bodyPr/>
                    <a:lstStyle/>
                    <a:p>
                      <a:r>
                        <a:rPr lang="en-US" sz="1400">
                          <a:latin typeface="Times New Roman" panose="02020603050405020304" pitchFamily="18" charset="0"/>
                          <a:cs typeface="Times New Roman" panose="02020603050405020304" pitchFamily="18" charset="0"/>
                        </a:rPr>
                        <a:t>food, service, restaurant, delicious, staff, price, wine, dish, eat, quality</a:t>
                      </a:r>
                    </a:p>
                  </a:txBody>
                  <a:tcPr anchor="ctr"/>
                </a:tc>
                <a:extLst>
                  <a:ext uri="{0D108BD9-81ED-4DB2-BD59-A6C34878D82A}">
                    <a16:rowId xmlns:a16="http://schemas.microsoft.com/office/drawing/2014/main" val="2390812238"/>
                  </a:ext>
                </a:extLst>
              </a:tr>
              <a:tr h="0">
                <a:tc>
                  <a:txBody>
                    <a:bodyPr/>
                    <a:lstStyle/>
                    <a:p>
                      <a:r>
                        <a:rPr lang="pt-PT" sz="1400" b="1">
                          <a:latin typeface="Times New Roman" panose="02020603050405020304" pitchFamily="18" charset="0"/>
                          <a:cs typeface="Times New Roman" panose="02020603050405020304" pitchFamily="18" charset="0"/>
                        </a:rPr>
                        <a:t>2</a:t>
                      </a:r>
                    </a:p>
                  </a:txBody>
                  <a:tcPr anchor="ctr"/>
                </a:tc>
                <a:tc>
                  <a:txBody>
                    <a:bodyPr/>
                    <a:lstStyle/>
                    <a:p>
                      <a:r>
                        <a:rPr lang="en-US" sz="1400" dirty="0">
                          <a:latin typeface="Times New Roman" panose="02020603050405020304" pitchFamily="18" charset="0"/>
                          <a:cs typeface="Times New Roman" panose="02020603050405020304" pitchFamily="18" charset="0"/>
                        </a:rPr>
                        <a:t>visit, museum, history, interesting, </a:t>
                      </a:r>
                      <a:r>
                        <a:rPr lang="en-US" sz="1400" b="1" dirty="0">
                          <a:solidFill>
                            <a:srgbClr val="FF0000"/>
                          </a:solidFill>
                          <a:latin typeface="Times New Roman" panose="02020603050405020304" pitchFamily="18" charset="0"/>
                          <a:cs typeface="Times New Roman" panose="02020603050405020304" pitchFamily="18" charset="0"/>
                        </a:rPr>
                        <a:t>say</a:t>
                      </a:r>
                      <a:r>
                        <a:rPr lang="en-US" sz="1400" dirty="0">
                          <a:latin typeface="Times New Roman" panose="02020603050405020304" pitchFamily="18" charset="0"/>
                          <a:cs typeface="Times New Roman" panose="02020603050405020304" pitchFamily="18" charset="0"/>
                        </a:rPr>
                        <a:t>, house, pay, tour, book, </a:t>
                      </a:r>
                      <a:r>
                        <a:rPr lang="en-US" sz="1400" dirty="0" err="1">
                          <a:latin typeface="Times New Roman" panose="02020603050405020304" pitchFamily="18" charset="0"/>
                          <a:cs typeface="Times New Roman" panose="02020603050405020304" pitchFamily="18" charset="0"/>
                        </a:rPr>
                        <a:t>english</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75630"/>
                  </a:ext>
                </a:extLst>
              </a:tr>
              <a:tr h="0">
                <a:tc>
                  <a:txBody>
                    <a:bodyPr/>
                    <a:lstStyle/>
                    <a:p>
                      <a:r>
                        <a:rPr lang="pt-PT" sz="1400" b="1" dirty="0">
                          <a:latin typeface="Times New Roman" panose="02020603050405020304" pitchFamily="18" charset="0"/>
                          <a:cs typeface="Times New Roman" panose="02020603050405020304" pitchFamily="18" charset="0"/>
                        </a:rPr>
                        <a:t>3</a:t>
                      </a:r>
                    </a:p>
                  </a:txBody>
                  <a:tcPr anchor="ctr"/>
                </a:tc>
                <a:tc>
                  <a:txBody>
                    <a:bodyPr/>
                    <a:lstStyle/>
                    <a:p>
                      <a:r>
                        <a:rPr lang="en-US" sz="1400" dirty="0">
                          <a:latin typeface="Times New Roman" panose="02020603050405020304" pitchFamily="18" charset="0"/>
                          <a:cs typeface="Times New Roman" panose="02020603050405020304" pitchFamily="18" charset="0"/>
                        </a:rPr>
                        <a:t>beach, walk, water, view, sand, wave, parking, sea, </a:t>
                      </a:r>
                      <a:r>
                        <a:rPr lang="en-US" sz="1400" b="1" dirty="0">
                          <a:solidFill>
                            <a:srgbClr val="FF0000"/>
                          </a:solidFill>
                          <a:latin typeface="Times New Roman" panose="02020603050405020304" pitchFamily="18" charset="0"/>
                          <a:cs typeface="Times New Roman" panose="02020603050405020304" pitchFamily="18" charset="0"/>
                        </a:rPr>
                        <a:t>lovely</a:t>
                      </a:r>
                      <a:r>
                        <a:rPr lang="en-US" sz="1400" dirty="0">
                          <a:latin typeface="Times New Roman" panose="02020603050405020304" pitchFamily="18" charset="0"/>
                          <a:cs typeface="Times New Roman" panose="02020603050405020304" pitchFamily="18" charset="0"/>
                        </a:rPr>
                        <a:t>, clean</a:t>
                      </a:r>
                    </a:p>
                  </a:txBody>
                  <a:tcPr anchor="ctr"/>
                </a:tc>
                <a:extLst>
                  <a:ext uri="{0D108BD9-81ED-4DB2-BD59-A6C34878D82A}">
                    <a16:rowId xmlns:a16="http://schemas.microsoft.com/office/drawing/2014/main" val="842976663"/>
                  </a:ext>
                </a:extLst>
              </a:tr>
            </a:tbl>
          </a:graphicData>
        </a:graphic>
      </p:graphicFrame>
    </p:spTree>
    <p:extLst>
      <p:ext uri="{BB962C8B-B14F-4D97-AF65-F5344CB8AC3E}">
        <p14:creationId xmlns:p14="http://schemas.microsoft.com/office/powerpoint/2010/main" val="352782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3DACD-0874-871D-A0D1-67F9A1FA23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08A5700-7C27-05FC-BC40-0EAFA1A963ED}"/>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Topic Modeling</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2982BCED-5AA1-882B-3ED1-39343ABB415E}"/>
              </a:ext>
            </a:extLst>
          </p:cNvPr>
          <p:cNvSpPr>
            <a:spLocks noGrp="1" noChangeArrowheads="1"/>
          </p:cNvSpPr>
          <p:nvPr>
            <p:ph idx="1"/>
          </p:nvPr>
        </p:nvSpPr>
        <p:spPr bwMode="auto">
          <a:xfrm>
            <a:off x="838201" y="1552201"/>
            <a:ext cx="62229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(after stop-word removal):</a:t>
            </a:r>
          </a:p>
          <a:p>
            <a:pPr marL="0" indent="0" eaLnBrk="0" fontAlgn="base" hangingPunct="0">
              <a:lnSpc>
                <a:spcPct val="100000"/>
              </a:lnSpc>
              <a:spcBef>
                <a:spcPct val="0"/>
              </a:spcBef>
              <a:spcAft>
                <a:spcPct val="0"/>
              </a:spcAft>
              <a:buNone/>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0 – Seaside Leisure &amp; Accessibility</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Focused on coastal enjoyment and practical surroundings — “beach”, “sea”, “sand”, “wave” and “view” reflect natural features, while “walk”, “parking”, and “restaurant” suggest convenience and amenities near the coast.</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1 – Culinary Satisfaction &amp; Dining Quality</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Highlights gastronomic experience — “food”, “restaurant”, “delicious”, and “wine” convey positive perception of meals, while “price”, “service”, and “staff” refer to practical service dimensions.</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2 – Lodging Comfort &amp; Facilities</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Emphasizes hotel quality and comfort — “room”, “clean”, “bed”, “shower”, “bathroom” and “comfortable” indicate satisfaction with accommodation and hygiene.</a:t>
            </a:r>
          </a:p>
          <a:p>
            <a:pPr marL="0" indent="0" eaLnBrk="0" fontAlgn="base" hangingPunct="0">
              <a:lnSpc>
                <a:spcPct val="100000"/>
              </a:lnSpc>
              <a:spcBef>
                <a:spcPct val="0"/>
              </a:spcBef>
              <a:spcAft>
                <a:spcPct val="0"/>
              </a:spcAft>
              <a:buNone/>
            </a:pPr>
            <a:endParaRPr lang="en-US" sz="1400" u="sng"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400" u="sng" dirty="0">
                <a:latin typeface="Times New Roman" panose="02020603050405020304" pitchFamily="18" charset="0"/>
                <a:cs typeface="Times New Roman" panose="02020603050405020304" pitchFamily="18" charset="0"/>
              </a:rPr>
              <a:t>Topic 3 – Personal Welcome &amp; Emotional Connection</a:t>
            </a:r>
          </a:p>
          <a:p>
            <a:pPr marL="0" indent="0" eaLnBrk="0" fontAlgn="base" hangingPunct="0">
              <a:lnSpc>
                <a:spcPct val="100000"/>
              </a:lnSpc>
              <a:spcBef>
                <a:spcPct val="0"/>
              </a:spcBef>
              <a:spcAft>
                <a:spcPct val="0"/>
              </a:spcAft>
              <a:buNone/>
            </a:pPr>
            <a:r>
              <a:rPr lang="en-US" sz="1400" dirty="0">
                <a:latin typeface="Times New Roman" panose="02020603050405020304" pitchFamily="18" charset="0"/>
                <a:cs typeface="Times New Roman" panose="02020603050405020304" pitchFamily="18" charset="0"/>
              </a:rPr>
              <a:t>Distinctively captures emotional warmth and host interaction — “love”, “feel”, “welcome”, “family”, “super” and “host” suggest affective language tied to homestays or guest relations.</a:t>
            </a:r>
            <a:endParaRPr kumimoji="0" lang="en-US" altLang="pt-PT" sz="1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CaixaDeTexto 5">
            <a:extLst>
              <a:ext uri="{FF2B5EF4-FFF2-40B4-BE49-F238E27FC236}">
                <a16:creationId xmlns:a16="http://schemas.microsoft.com/office/drawing/2014/main" id="{FE25DCFC-1670-0A71-5998-0C021264017E}"/>
              </a:ext>
            </a:extLst>
          </p:cNvPr>
          <p:cNvSpPr txBox="1"/>
          <p:nvPr/>
        </p:nvSpPr>
        <p:spPr>
          <a:xfrm>
            <a:off x="7348220" y="3952858"/>
            <a:ext cx="4216400" cy="1754326"/>
          </a:xfrm>
          <a:prstGeom prst="rect">
            <a:avLst/>
          </a:prstGeom>
          <a:noFill/>
        </p:spPr>
        <p:txBody>
          <a:bodyPr wrap="square" rtlCol="0">
            <a:spAutoFit/>
          </a:bodyPr>
          <a:lstStyle/>
          <a:p>
            <a:r>
              <a:rPr lang="en-US" sz="1200" b="1" dirty="0" err="1">
                <a:solidFill>
                  <a:srgbClr val="FF0000"/>
                </a:solidFill>
                <a:latin typeface="Times New Roman" panose="02020603050405020304" pitchFamily="18" charset="0"/>
                <a:cs typeface="Times New Roman" panose="02020603050405020304" pitchFamily="18" charset="0"/>
              </a:rPr>
              <a:t>Stopwords</a:t>
            </a:r>
            <a:r>
              <a:rPr lang="en-US" sz="1200" b="1" dirty="0">
                <a:solidFill>
                  <a:srgbClr val="FF0000"/>
                </a:solidFill>
                <a:latin typeface="Times New Roman" panose="02020603050405020304" pitchFamily="18" charset="0"/>
                <a:cs typeface="Times New Roman" panose="02020603050405020304" pitchFamily="18" charset="0"/>
              </a:rPr>
              <a:t> (semantic):</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super</a:t>
            </a:r>
            <a:r>
              <a:rPr lang="en-US" sz="1200" dirty="0">
                <a:solidFill>
                  <a:srgbClr val="FF0000"/>
                </a:solidFill>
                <a:latin typeface="Times New Roman" panose="02020603050405020304" pitchFamily="18" charset="0"/>
                <a:cs typeface="Times New Roman" panose="02020603050405020304" pitchFamily="18" charset="0"/>
              </a:rPr>
              <a:t>: an informal intensifier used in casual praise (e.g., “super nice”, “super host”), lacking thematic precision.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love: </a:t>
            </a:r>
            <a:r>
              <a:rPr lang="en-US" sz="1200" dirty="0">
                <a:solidFill>
                  <a:srgbClr val="FF0000"/>
                </a:solidFill>
                <a:latin typeface="Times New Roman" panose="02020603050405020304" pitchFamily="18" charset="0"/>
                <a:cs typeface="Times New Roman" panose="02020603050405020304" pitchFamily="18" charset="0"/>
              </a:rPr>
              <a:t>an emotion-laden verb expressing strong sentiment but offering no topic-specific content.</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feel: </a:t>
            </a:r>
            <a:r>
              <a:rPr lang="en-US" sz="1200" dirty="0">
                <a:solidFill>
                  <a:srgbClr val="FF0000"/>
                </a:solidFill>
                <a:latin typeface="Times New Roman" panose="02020603050405020304" pitchFamily="18" charset="0"/>
                <a:cs typeface="Times New Roman" panose="02020603050405020304" pitchFamily="18" charset="0"/>
              </a:rPr>
              <a:t>a subjective verb related to personal impressions, weak in thematic discrimination.</a:t>
            </a:r>
          </a:p>
          <a:p>
            <a:pPr marL="171450" indent="-171450">
              <a:buFont typeface="Arial" panose="020B0604020202020204" pitchFamily="34" charset="0"/>
              <a:buChar char="•"/>
            </a:pPr>
            <a:r>
              <a:rPr lang="en-US" sz="1200" b="1" dirty="0">
                <a:solidFill>
                  <a:srgbClr val="FF0000"/>
                </a:solidFill>
                <a:latin typeface="Times New Roman" panose="02020603050405020304" pitchFamily="18" charset="0"/>
                <a:cs typeface="Times New Roman" panose="02020603050405020304" pitchFamily="18" charset="0"/>
              </a:rPr>
              <a:t>welcome: </a:t>
            </a:r>
            <a:r>
              <a:rPr lang="en-US" sz="1200" dirty="0">
                <a:solidFill>
                  <a:srgbClr val="FF0000"/>
                </a:solidFill>
                <a:latin typeface="Times New Roman" panose="02020603050405020304" pitchFamily="18" charset="0"/>
                <a:cs typeface="Times New Roman" panose="02020603050405020304" pitchFamily="18" charset="0"/>
              </a:rPr>
              <a:t>a positive reception term that conveys friendliness but lacks contextual depth.</a:t>
            </a:r>
          </a:p>
        </p:txBody>
      </p:sp>
      <p:graphicFrame>
        <p:nvGraphicFramePr>
          <p:cNvPr id="3" name="Tabela 2">
            <a:extLst>
              <a:ext uri="{FF2B5EF4-FFF2-40B4-BE49-F238E27FC236}">
                <a16:creationId xmlns:a16="http://schemas.microsoft.com/office/drawing/2014/main" id="{C7A36538-E510-3C6E-EF8A-3D5CF85E6B1C}"/>
              </a:ext>
            </a:extLst>
          </p:cNvPr>
          <p:cNvGraphicFramePr>
            <a:graphicFrameLocks noGrp="1"/>
          </p:cNvGraphicFramePr>
          <p:nvPr/>
        </p:nvGraphicFramePr>
        <p:xfrm>
          <a:off x="7348220" y="1027906"/>
          <a:ext cx="3718560" cy="2590800"/>
        </p:xfrm>
        <a:graphic>
          <a:graphicData uri="http://schemas.openxmlformats.org/drawingml/2006/table">
            <a:tbl>
              <a:tblPr>
                <a:tableStyleId>{ED083AE6-46FA-4A59-8FB0-9F97EB10719F}</a:tableStyleId>
              </a:tblPr>
              <a:tblGrid>
                <a:gridCol w="685800">
                  <a:extLst>
                    <a:ext uri="{9D8B030D-6E8A-4147-A177-3AD203B41FA5}">
                      <a16:colId xmlns:a16="http://schemas.microsoft.com/office/drawing/2014/main" val="697840170"/>
                    </a:ext>
                  </a:extLst>
                </a:gridCol>
                <a:gridCol w="3032760">
                  <a:extLst>
                    <a:ext uri="{9D8B030D-6E8A-4147-A177-3AD203B41FA5}">
                      <a16:colId xmlns:a16="http://schemas.microsoft.com/office/drawing/2014/main" val="2076194311"/>
                    </a:ext>
                  </a:extLst>
                </a:gridCol>
              </a:tblGrid>
              <a:tr h="0">
                <a:tc>
                  <a:txBody>
                    <a:bodyPr/>
                    <a:lstStyle/>
                    <a:p>
                      <a:r>
                        <a:rPr lang="pt-PT" sz="1400" b="1" dirty="0" err="1">
                          <a:latin typeface="Times New Roman" panose="02020603050405020304" pitchFamily="18" charset="0"/>
                          <a:cs typeface="Times New Roman" panose="02020603050405020304" pitchFamily="18" charset="0"/>
                        </a:rPr>
                        <a:t>Topic</a:t>
                      </a:r>
                      <a:endParaRPr lang="pt-PT" sz="1400" b="1" dirty="0">
                        <a:latin typeface="Times New Roman" panose="02020603050405020304" pitchFamily="18" charset="0"/>
                        <a:cs typeface="Times New Roman" panose="02020603050405020304" pitchFamily="18" charset="0"/>
                      </a:endParaRPr>
                    </a:p>
                  </a:txBody>
                  <a:tcPr anchor="ctr"/>
                </a:tc>
                <a:tc>
                  <a:txBody>
                    <a:bodyPr/>
                    <a:lstStyle/>
                    <a:p>
                      <a:r>
                        <a:rPr lang="pt-PT" sz="1400" b="1" dirty="0">
                          <a:latin typeface="Times New Roman" panose="02020603050405020304" pitchFamily="18" charset="0"/>
                          <a:cs typeface="Times New Roman" panose="02020603050405020304" pitchFamily="18" charset="0"/>
                        </a:rPr>
                        <a:t>Top 10 </a:t>
                      </a:r>
                      <a:r>
                        <a:rPr lang="pt-PT" sz="1400" b="1" dirty="0" err="1">
                          <a:latin typeface="Times New Roman" panose="02020603050405020304" pitchFamily="18" charset="0"/>
                          <a:cs typeface="Times New Roman" panose="02020603050405020304" pitchFamily="18" charset="0"/>
                        </a:rPr>
                        <a:t>Terms</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06440038"/>
                  </a:ext>
                </a:extLst>
              </a:tr>
              <a:tr h="0">
                <a:tc>
                  <a:txBody>
                    <a:bodyPr/>
                    <a:lstStyle/>
                    <a:p>
                      <a:r>
                        <a:rPr lang="pt-PT" sz="1400" b="1">
                          <a:latin typeface="Times New Roman" panose="02020603050405020304" pitchFamily="18" charset="0"/>
                          <a:cs typeface="Times New Roman" panose="02020603050405020304" pitchFamily="18" charset="0"/>
                        </a:rPr>
                        <a:t>0</a:t>
                      </a:r>
                    </a:p>
                  </a:txBody>
                  <a:tcPr anchor="ctr"/>
                </a:tc>
                <a:tc>
                  <a:txBody>
                    <a:bodyPr/>
                    <a:lstStyle/>
                    <a:p>
                      <a:r>
                        <a:rPr lang="en-US" sz="1400">
                          <a:latin typeface="Times New Roman" panose="02020603050405020304" pitchFamily="18" charset="0"/>
                          <a:cs typeface="Times New Roman" panose="02020603050405020304" pitchFamily="18" charset="0"/>
                        </a:rPr>
                        <a:t>beach, walk, water, view, sand, clean, restaurant, parking, sea, wave</a:t>
                      </a:r>
                    </a:p>
                  </a:txBody>
                  <a:tcPr anchor="ctr"/>
                </a:tc>
                <a:extLst>
                  <a:ext uri="{0D108BD9-81ED-4DB2-BD59-A6C34878D82A}">
                    <a16:rowId xmlns:a16="http://schemas.microsoft.com/office/drawing/2014/main" val="2194051637"/>
                  </a:ext>
                </a:extLst>
              </a:tr>
              <a:tr h="0">
                <a:tc>
                  <a:txBody>
                    <a:bodyPr/>
                    <a:lstStyle/>
                    <a:p>
                      <a:r>
                        <a:rPr lang="pt-PT" sz="1400" b="1">
                          <a:latin typeface="Times New Roman" panose="02020603050405020304" pitchFamily="18" charset="0"/>
                          <a:cs typeface="Times New Roman" panose="02020603050405020304" pitchFamily="18" charset="0"/>
                        </a:rPr>
                        <a:t>1</a:t>
                      </a:r>
                    </a:p>
                  </a:txBody>
                  <a:tcPr anchor="ctr"/>
                </a:tc>
                <a:tc>
                  <a:txBody>
                    <a:bodyPr/>
                    <a:lstStyle/>
                    <a:p>
                      <a:r>
                        <a:rPr lang="en-US" sz="1400">
                          <a:latin typeface="Times New Roman" panose="02020603050405020304" pitchFamily="18" charset="0"/>
                          <a:cs typeface="Times New Roman" panose="02020603050405020304" pitchFamily="18" charset="0"/>
                        </a:rPr>
                        <a:t>food, service, restaurant, delicious, price, staff, wine, dish, eat, quality</a:t>
                      </a:r>
                    </a:p>
                  </a:txBody>
                  <a:tcPr anchor="ctr"/>
                </a:tc>
                <a:extLst>
                  <a:ext uri="{0D108BD9-81ED-4DB2-BD59-A6C34878D82A}">
                    <a16:rowId xmlns:a16="http://schemas.microsoft.com/office/drawing/2014/main" val="2146585909"/>
                  </a:ext>
                </a:extLst>
              </a:tr>
              <a:tr h="0">
                <a:tc>
                  <a:txBody>
                    <a:bodyPr/>
                    <a:lstStyle/>
                    <a:p>
                      <a:r>
                        <a:rPr lang="pt-PT" sz="1400" b="1">
                          <a:latin typeface="Times New Roman" panose="02020603050405020304" pitchFamily="18" charset="0"/>
                          <a:cs typeface="Times New Roman" panose="02020603050405020304" pitchFamily="18" charset="0"/>
                        </a:rPr>
                        <a:t>2</a:t>
                      </a:r>
                    </a:p>
                  </a:txBody>
                  <a:tcPr anchor="ctr"/>
                </a:tc>
                <a:tc>
                  <a:txBody>
                    <a:bodyPr/>
                    <a:lstStyle/>
                    <a:p>
                      <a:r>
                        <a:rPr lang="en-US" sz="1400" dirty="0">
                          <a:latin typeface="Times New Roman" panose="02020603050405020304" pitchFamily="18" charset="0"/>
                          <a:cs typeface="Times New Roman" panose="02020603050405020304" pitchFamily="18" charset="0"/>
                        </a:rPr>
                        <a:t>room, hotel, clean, staff, breakfast, night, bed, bathroom, comfortable, shower</a:t>
                      </a:r>
                    </a:p>
                  </a:txBody>
                  <a:tcPr anchor="ctr"/>
                </a:tc>
                <a:extLst>
                  <a:ext uri="{0D108BD9-81ED-4DB2-BD59-A6C34878D82A}">
                    <a16:rowId xmlns:a16="http://schemas.microsoft.com/office/drawing/2014/main" val="623248089"/>
                  </a:ext>
                </a:extLst>
              </a:tr>
              <a:tr h="0">
                <a:tc>
                  <a:txBody>
                    <a:bodyPr/>
                    <a:lstStyle/>
                    <a:p>
                      <a:r>
                        <a:rPr lang="pt-PT" sz="1400" b="1" dirty="0">
                          <a:latin typeface="Times New Roman" panose="02020603050405020304" pitchFamily="18" charset="0"/>
                          <a:cs typeface="Times New Roman" panose="02020603050405020304" pitchFamily="18" charset="0"/>
                        </a:rPr>
                        <a:t>3</a:t>
                      </a:r>
                    </a:p>
                  </a:txBody>
                  <a:tcPr anchor="ctr"/>
                </a:tc>
                <a:tc>
                  <a:txBody>
                    <a:bodyPr/>
                    <a:lstStyle/>
                    <a:p>
                      <a:r>
                        <a:rPr lang="en-US" sz="1400" dirty="0">
                          <a:latin typeface="Times New Roman" panose="02020603050405020304" pitchFamily="18" charset="0"/>
                          <a:cs typeface="Times New Roman" panose="02020603050405020304" pitchFamily="18" charset="0"/>
                        </a:rPr>
                        <a:t>visit, museum, house, </a:t>
                      </a:r>
                      <a:r>
                        <a:rPr lang="en-US" sz="1400" b="1" dirty="0">
                          <a:solidFill>
                            <a:srgbClr val="FF0000"/>
                          </a:solidFill>
                          <a:latin typeface="Times New Roman" panose="02020603050405020304" pitchFamily="18" charset="0"/>
                          <a:cs typeface="Times New Roman" panose="02020603050405020304" pitchFamily="18" charset="0"/>
                        </a:rPr>
                        <a:t>love</a:t>
                      </a:r>
                      <a:r>
                        <a:rPr lang="en-US" sz="1400" dirty="0">
                          <a:latin typeface="Times New Roman" panose="02020603050405020304" pitchFamily="18" charset="0"/>
                          <a:cs typeface="Times New Roman" panose="02020603050405020304" pitchFamily="18" charset="0"/>
                        </a:rPr>
                        <a:t>, space, </a:t>
                      </a:r>
                      <a:r>
                        <a:rPr lang="en-US" sz="1400" b="1" dirty="0">
                          <a:solidFill>
                            <a:srgbClr val="FF0000"/>
                          </a:solidFill>
                          <a:latin typeface="Times New Roman" panose="02020603050405020304" pitchFamily="18" charset="0"/>
                          <a:cs typeface="Times New Roman" panose="02020603050405020304" pitchFamily="18" charset="0"/>
                        </a:rPr>
                        <a:t>welcome</a:t>
                      </a:r>
                      <a:r>
                        <a:rPr lang="en-US" sz="1400"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feel</a:t>
                      </a:r>
                      <a:r>
                        <a:rPr lang="en-US" sz="1400" dirty="0">
                          <a:latin typeface="Times New Roman" panose="02020603050405020304" pitchFamily="18" charset="0"/>
                          <a:cs typeface="Times New Roman" panose="02020603050405020304" pitchFamily="18" charset="0"/>
                        </a:rPr>
                        <a:t>, family, </a:t>
                      </a:r>
                      <a:r>
                        <a:rPr lang="en-US" sz="1400" b="1" dirty="0">
                          <a:solidFill>
                            <a:srgbClr val="FF0000"/>
                          </a:solidFill>
                          <a:latin typeface="Times New Roman" panose="02020603050405020304" pitchFamily="18" charset="0"/>
                          <a:cs typeface="Times New Roman" panose="02020603050405020304" pitchFamily="18" charset="0"/>
                        </a:rPr>
                        <a:t>super</a:t>
                      </a:r>
                      <a:r>
                        <a:rPr lang="en-US" sz="1400" dirty="0">
                          <a:latin typeface="Times New Roman" panose="02020603050405020304" pitchFamily="18" charset="0"/>
                          <a:cs typeface="Times New Roman" panose="02020603050405020304" pitchFamily="18" charset="0"/>
                        </a:rPr>
                        <a:t>, host</a:t>
                      </a:r>
                    </a:p>
                  </a:txBody>
                  <a:tcPr anchor="ctr"/>
                </a:tc>
                <a:extLst>
                  <a:ext uri="{0D108BD9-81ED-4DB2-BD59-A6C34878D82A}">
                    <a16:rowId xmlns:a16="http://schemas.microsoft.com/office/drawing/2014/main" val="4189010617"/>
                  </a:ext>
                </a:extLst>
              </a:tr>
            </a:tbl>
          </a:graphicData>
        </a:graphic>
      </p:graphicFrame>
    </p:spTree>
    <p:extLst>
      <p:ext uri="{BB962C8B-B14F-4D97-AF65-F5344CB8AC3E}">
        <p14:creationId xmlns:p14="http://schemas.microsoft.com/office/powerpoint/2010/main" val="103148103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3365</Words>
  <Application>Microsoft Office PowerPoint</Application>
  <PresentationFormat>Ecrã Panorâmico</PresentationFormat>
  <Paragraphs>342</Paragraphs>
  <Slides>13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Aptos</vt:lpstr>
      <vt:lpstr>Aptos Display</vt:lpstr>
      <vt:lpstr>Arial</vt:lpstr>
      <vt:lpstr>Times New Roman</vt:lpstr>
      <vt:lpstr>Tema do Office</vt:lpstr>
      <vt:lpstr>Perceived Touristic Attractiveness in the Porto Metropolitan Area Based on Google Places Reviews:  Topic Modeling</vt:lpstr>
      <vt:lpstr>Topic Modeling</vt:lpstr>
      <vt:lpstr>Topic Modeling</vt:lpstr>
      <vt:lpstr>Topic Modeling</vt:lpstr>
      <vt:lpstr>Topic Modeling</vt:lpstr>
      <vt:lpstr>Topic Modeling</vt:lpstr>
      <vt:lpstr>Topic Modeling</vt:lpstr>
      <vt:lpstr>Topic Modeling</vt:lpstr>
      <vt:lpstr>Topic Modeling</vt:lpstr>
      <vt:lpstr>Topic Modeling</vt:lpstr>
      <vt:lpstr>Topic Modeling – Cross-tab with Clusters</vt:lpstr>
      <vt:lpstr>Topic Modeling – Cross-tab with Clusters</vt:lpstr>
      <vt:lpstr>Topic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Santos</dc:creator>
  <cp:lastModifiedBy>Beatriz Santos</cp:lastModifiedBy>
  <cp:revision>9</cp:revision>
  <dcterms:created xsi:type="dcterms:W3CDTF">2025-05-14T10:35:29Z</dcterms:created>
  <dcterms:modified xsi:type="dcterms:W3CDTF">2025-06-17T22:30:19Z</dcterms:modified>
</cp:coreProperties>
</file>