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339" r:id="rId3"/>
    <p:sldId id="352" r:id="rId4"/>
    <p:sldId id="353" r:id="rId5"/>
    <p:sldId id="354" r:id="rId6"/>
    <p:sldId id="355" r:id="rId7"/>
    <p:sldId id="356" r:id="rId8"/>
    <p:sldId id="357" r:id="rId9"/>
    <p:sldId id="358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6F253-412D-4FBC-AB07-B766339D38B8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39FD2-E068-4CF4-B879-C14EF218B3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109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8E783-34FB-4D25-AAE6-0BB2D9AE8671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566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0B17C-2697-93B2-A606-93539127A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3B502-9375-F63E-CB72-110BDEA4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52E670C-48CD-A97B-E328-C1B2B6AB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09BB05-9124-C356-6BD3-8021FFF7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9BFAE4F-2A77-E90E-16B9-2EDF08A6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99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0E940-831A-8D8F-0821-42A65082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6583E72-C474-D57B-796B-D551FA3E6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857C08-D526-D4D1-F361-39356825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9140A6-1D29-561B-8919-DB486138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F43B44-3502-33B2-22FB-1BAB55DE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980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C69AF3-2491-9931-0647-574C51242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B5613AA-5CCE-F030-212F-D9219400C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35C03E-D5EB-287D-E21E-006AA3AF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D0CF421-9F46-B3D2-40D0-6836619C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38C106E-456F-73E8-AC95-B2E9799F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28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6351F-C08D-5029-33E9-72607637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B537DD-8DC5-5DF5-56C2-2AC903810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4C5CAD6-7E92-C6A9-4377-A16F7BE6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B22CD94-D784-3B60-A6BD-70E6DD0C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CEAB7C-0984-0149-71AA-2AAF3865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47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D61E8-56ED-DD4A-3855-E9418FD3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B26D4C9-DA52-0F9E-CEE7-09427B99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2E7177C-ABB6-04EF-64D1-7E365704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5799305-038D-1C02-228E-0DBF18C0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E987D71-544B-36EA-226A-FF8ACA79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398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B34A8-CFAC-9E3D-4292-208D735C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2CC58-4496-D925-6616-5BC20CF89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F934910-2314-D9C8-975E-789AE7A22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0F8FFD4-AB7D-5AEA-78A0-D3F2FBDE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DA774F9-3B6F-ECB4-84FA-56602660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A170860-193D-FA5B-6128-F68AD3C2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23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BB684-984B-013A-22B7-DADC147A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1168E82-2207-7B85-2DD0-DBC0F3059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C5D6CC1-9644-04E1-36F6-6D12125C7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7DB8E46-BE82-E163-6564-C2E88B031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8344215-6793-D594-4CD9-4FDA5781D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632F557-20EE-DFAD-7A42-0D42C70A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A6FE63C-4B79-24B1-7058-1A966974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DE8ABAC-D346-B159-9106-79379F09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347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53145-0CDF-0AA3-138C-0BC268EB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37F9334-4615-9619-3866-FC719D88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1812815-BF1F-0FDF-C8F4-9D826E92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FF737F1-80F8-3CC7-F079-CAE79D22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78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F4D1B2B-9695-9C88-7611-20B0DEE8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3341019-39DE-58C7-3E92-B0BF8E94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96F970C-264B-6FB5-6ABB-16757C89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404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323CA-AE55-7383-1E29-FC5B0711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8ED07B-3EA0-CC4A-A314-A61A28C69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8168945-8CE3-0ACF-EE5B-DC6ED0578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E3BAF8D-0D86-0579-77EF-628BC750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21E4D7C-E195-80F2-DD01-ACFD801C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E150C03-75EC-7CD9-3635-A4460A89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61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5D3A2-41E3-8ACF-10D1-56FA9C0B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97C0C37-5178-F9A8-CAB4-53A8F8653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D88127F-5079-8379-BA14-760E93CF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D7FE105-F4EB-D0B8-7F1E-51FEBF7E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EDBD232-BB82-236A-9474-10FC8FF2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1B81D35-69D4-3DFE-632F-2F7C83C5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347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A986301-9B18-6D4D-32EA-50B6D7CA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4D8D0F7-7C7B-442F-3BF6-604CFCDC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ACFE96F-FC77-604E-E084-773993CAB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1D23D33-2E9C-6752-70EF-7E68DF9BE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A247A0F-75A7-4D41-70A9-C4525BA53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943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09E263E-FD01-B688-5419-9CFD38956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35612"/>
            <a:ext cx="9144000" cy="967434"/>
          </a:xfrm>
        </p:spPr>
        <p:txBody>
          <a:bodyPr/>
          <a:lstStyle/>
          <a:p>
            <a:r>
              <a:rPr lang="pt-P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Beatriz Santos, Bruno Rocha, Joana Guerreiro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EB48FA1-3C58-3E0A-D97C-066F10BBA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5214"/>
            <a:ext cx="9144000" cy="389902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Perceived Touristic Attractiveness in the Porto Metropolitan Area Based on Google Places Reviews: </a:t>
            </a:r>
            <a:b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pt-PT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2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87CF3-CA8C-E33D-52A1-65655A12C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1F93CF-1323-5239-F175-12C7C66D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DAB07D5E-82FD-20AC-15FD-ACAD2EC20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Sentiment and Bayesian Rating (Sub-Indices)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 (cleaned data)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= 0.27, p-value = 0.000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but significant positive correlation.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Suggests partial overlap, but each metric captures distinct aspects of perceived attractiveness.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Justifies keeping both sub-indices in the global index (IGATP).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multidimensionality and avoids redundancy.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59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9AB27-F916-FCC1-B467-7BE23C4FD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3BA6B-CA33-3D52-3739-8FDFD2B8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591C525D-15B7-6C8C-2D1B-942BA8FA0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104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Analysis: IGATP Weighting Scenarios</a:t>
            </a:r>
          </a:p>
          <a:p>
            <a:pPr marL="0" indent="0">
              <a:buNone/>
            </a:pPr>
            <a:endParaRPr lang="en-US" sz="6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lvl="1"/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stability of the IGATP when adjusting the relative weight of its three components:</a:t>
            </a:r>
          </a:p>
          <a:p>
            <a:pPr lvl="2"/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Rating_Bayes_norm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Popularity_norm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6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Sentiment_norm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Scenarios: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0DD5C390-2840-9D81-5484-EB0133438D3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271002"/>
          <a:ext cx="10515600" cy="182880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3104917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331766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PT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Scenario</a:t>
                      </a:r>
                      <a:endParaRPr lang="pt-PT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Weights</a:t>
                      </a:r>
                      <a:r>
                        <a:rPr lang="pt-PT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(Rating / </a:t>
                      </a:r>
                      <a:r>
                        <a:rPr lang="pt-PT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</a:t>
                      </a:r>
                      <a:r>
                        <a:rPr lang="pt-PT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pt-PT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Sentiment</a:t>
                      </a:r>
                      <a:r>
                        <a:rPr lang="pt-PT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3040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Weights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1/3 – 1/3 – 1/3 (</a:t>
                      </a:r>
                      <a:r>
                        <a:rPr lang="pt-P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21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Rating-</a:t>
                      </a:r>
                      <a:r>
                        <a:rPr lang="pt-PT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Heavy</a:t>
                      </a:r>
                      <a:endParaRPr lang="pt-PT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 – 0.25 – 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422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Popularity-Heavy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 – 0.50 – 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71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PT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Sentiment-Heavy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P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 – 0.25 – 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846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95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13DBD-07F7-A2A7-481F-23932A0BB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47D3C-7CFF-60B2-F895-248B1005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3BC3CE5A-4112-11CB-30D0-FCF4E962D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8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Analysis: IGATP Weighting Scenarios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(Pearson correlation with the equal-weight IGATP):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Rating-Heavy: r = 0.968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Popularity-Heavy: r = 0.980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Sentiment-Heavy: r = 0.968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All alternative weighting scenarios show very high correlation (r &gt; 0.96) with the original IGATP. This indicates that the index is highly robust and not sensitive to moderate changes in weight distribution.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44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386BD-4EE5-9DFD-56A6-E12D9C2BE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A227D-3D0E-5282-D223-A2A230F5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8BE8C144-F0C7-FA19-0DB2-0B7E21BF7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886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IGATP Consistency by Review Count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tested whether the IGATP values change significantly when calculated on two review-count-based subsets: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with ≥ 10 reviews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 with &lt; 10 reviews</a:t>
            </a:r>
          </a:p>
          <a:p>
            <a:pPr lvl="2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correlations with full dataset: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10 reviews: r = 1.000, p &lt; 0.001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10 reviews: r = 1.000, p &lt; 0.001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IGATP index is fully consistent across subsets, confirming its internal reliability regardless of the number of reviews per location.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37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B50F9-AD91-3CCC-1AA8-4939E5384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0D7C8-FE67-BFED-70FE-494C5128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FA6E0B57-8615-98CE-D706-DDF4E86D2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565490" cy="43588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Composite Index (IGATP)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examine the shape, central tendency, and dispersion of the IGATP scores.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Used: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with KDE (left):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a strongly peaked distribution, slightly right-skewed, with most values concentrated around 0.48–0.52.There are a few mild outliers above 0.6 and below 0.4, indicating limited tail behavior.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Violin Plot (right):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Reinforces the narrow concentration near the center and the low spread, confirming that the index is tightly centered with few extreme values.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BDF756B-86DA-3A8B-2124-7E0258E5B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690" y="3127081"/>
            <a:ext cx="4260867" cy="17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9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80D35-F52A-50DF-B3FB-C9AAA0A2E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DA32D-6A16-48BD-8A54-7119D605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3635929B-7AE0-CC3E-BE1F-77E4B3AB4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755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Confidence Interval for Pearson’s r</a:t>
            </a:r>
          </a:p>
          <a:p>
            <a:pPr marL="0" indent="0">
              <a:buNone/>
            </a:pP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quantify the uncertainty around the observed Pearson correlation between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Rating_Bayes_norm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Sentiment_norm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1,000 bootstrap resamples (with replacement)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Pearson’s r in each resample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2.5th and 97.5th percentiles as non-parametric CI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r: 0.2795% Bootstrap CI: [0.19, 0.34]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correlation is statistically significant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robust,but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remains moderate 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strength.Confirms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two sub-indices capture complementary dimensions of perceived attractiveness.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55D579-D1B4-66F0-31C2-B5C992531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26783"/>
            <a:ext cx="4598456" cy="227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8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3079C-3003-E81C-5FFB-77E62EBC9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17038-D991-2AA5-AFA6-21C050AB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09BFA704-A685-52E3-7E43-197825AD3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886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of Clustering Structure</a:t>
            </a:r>
          </a:p>
          <a:p>
            <a:pPr marL="0" indent="0">
              <a:buNone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quality of the clustering solution (k = 7, K-Medoids) based on the normalized sub-indices of the IGATP.</a:t>
            </a:r>
          </a:p>
          <a:p>
            <a:pPr marL="0" indent="0">
              <a:buNone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Silhouette Score on feature matrix: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Rating_Bayes_norm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Popularity_norm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Sentiment_norm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Labels: cluster_k7_pam (K-Medoids, k = 7)</a:t>
            </a:r>
          </a:p>
          <a:p>
            <a:pPr marL="0" indent="0">
              <a:buNone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Silhouette Score = 0.667</a:t>
            </a: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 well above 0.6 → indicates strong cluster cohesion and separation.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Confirms the validity and interpretability of the 7-cluster K-Medoids structure.</a:t>
            </a:r>
          </a:p>
        </p:txBody>
      </p:sp>
    </p:spTree>
    <p:extLst>
      <p:ext uri="{BB962C8B-B14F-4D97-AF65-F5344CB8AC3E}">
        <p14:creationId xmlns:p14="http://schemas.microsoft.com/office/powerpoint/2010/main" val="87920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40099-3212-DCCF-9885-34BDBCFEF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9CD03-0D14-F2F7-0972-BE8EDE03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pt-PT" dirty="0"/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78B23A88-1537-DDF7-9FE7-B7200CC1B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01697" cy="435886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0" indent="0"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verify the alignment between NLP-based sentiment polarity and explicit user ratings (1★–5★).</a:t>
            </a:r>
          </a:p>
          <a:p>
            <a:pPr marL="0" indent="0">
              <a:buNone/>
            </a:pP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from the Plot: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1★ → clearly negative polarity (≈ -0.1)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2★ → near-neutral sentiment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3★ → moderate positivity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4★ → clearly positive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5★ → strongly positive (≈ +0.42)</a:t>
            </a:r>
          </a:p>
          <a:p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monotonic increase confirms that the sentiment polarity scale is consistent with user </a:t>
            </a:r>
            <a:r>
              <a:rPr lang="en-US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satisfaction.Validates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sentiment polarity as a trustworthy component of the IGATP.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FB2C097-7A92-B39C-CDB4-3B6AAB868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833" y="2546554"/>
            <a:ext cx="4073967" cy="252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2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707</Words>
  <Application>Microsoft Office PowerPoint</Application>
  <PresentationFormat>Ecrã Panorâmico</PresentationFormat>
  <Paragraphs>110</Paragraphs>
  <Slides>9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Tema do Office</vt:lpstr>
      <vt:lpstr>Perceived Touristic Attractiveness in the Porto Metropolitan Area Based on Google Places Reviews:  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  <vt:lpstr>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Beatriz Santos</dc:creator>
  <cp:lastModifiedBy>Beatriz Santos</cp:lastModifiedBy>
  <cp:revision>13</cp:revision>
  <dcterms:created xsi:type="dcterms:W3CDTF">2025-05-14T10:35:29Z</dcterms:created>
  <dcterms:modified xsi:type="dcterms:W3CDTF">2025-06-17T22:31:41Z</dcterms:modified>
</cp:coreProperties>
</file>