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60" r:id="rId3"/>
    <p:sldId id="375" r:id="rId4"/>
    <p:sldId id="377" r:id="rId5"/>
    <p:sldId id="376" r:id="rId6"/>
    <p:sldId id="380" r:id="rId7"/>
    <p:sldId id="379" r:id="rId8"/>
    <p:sldId id="378" r:id="rId9"/>
    <p:sldId id="381" r:id="rId10"/>
    <p:sldId id="383" r:id="rId11"/>
    <p:sldId id="384" r:id="rId12"/>
    <p:sldId id="385" r:id="rId13"/>
    <p:sldId id="387" r:id="rId14"/>
    <p:sldId id="386" r:id="rId15"/>
    <p:sldId id="388" r:id="rId16"/>
    <p:sldId id="361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F253-412D-4FBC-AB07-B766339D38B8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9FD2-E068-4CF4-B879-C14EF218B3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10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0B17C-2697-93B2-A606-93539127A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3B502-9375-F63E-CB72-110BDEA4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2E670C-48CD-A97B-E328-C1B2B6A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09BB05-9124-C356-6BD3-8021FFF7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BFAE4F-2A77-E90E-16B9-2EDF08A6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99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0E940-831A-8D8F-0821-42A65082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583E72-C474-D57B-796B-D551FA3E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857C08-D526-D4D1-F361-3935682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9140A6-1D29-561B-8919-DB486138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F43B44-3502-33B2-22FB-1BAB55DE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8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C69AF3-2491-9931-0647-574C5124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B5613AA-5CCE-F030-212F-D9219400C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35C03E-D5EB-287D-E21E-006AA3AF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0CF421-9F46-B3D2-40D0-6836619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8C106E-456F-73E8-AC95-B2E9799F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2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6351F-C08D-5029-33E9-72607637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B537DD-8DC5-5DF5-56C2-2AC90381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C5CAD6-7E92-C6A9-4377-A16F7BE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22CD94-D784-3B60-A6BD-70E6DD0C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EAB7C-0984-0149-71AA-2AAF3865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D61E8-56ED-DD4A-3855-E9418FD3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26D4C9-DA52-0F9E-CEE7-09427B99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E7177C-ABB6-04EF-64D1-7E365704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799305-038D-1C02-228E-0DBF18C0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987D71-544B-36EA-226A-FF8ACA79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9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34A8-CFAC-9E3D-4292-208D735C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2CC58-4496-D925-6616-5BC20CF8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934910-2314-D9C8-975E-789AE7A2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F8FFD4-AB7D-5AEA-78A0-D3F2FBDE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A774F9-3B6F-ECB4-84FA-5660266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A170860-193D-FA5B-6128-F68AD3C2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3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BB684-984B-013A-22B7-DADC147A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168E82-2207-7B85-2DD0-DBC0F305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5D6CC1-9644-04E1-36F6-6D12125C7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DB8E46-BE82-E163-6564-C2E88B03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8344215-6793-D594-4CD9-4FDA5781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32F557-20EE-DFAD-7A42-0D42C70A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A6FE63C-4B79-24B1-7058-1A966974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DE8ABAC-D346-B159-9106-79379F09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4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53145-0CDF-0AA3-138C-0BC268EB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7F9334-4615-9619-3866-FC719D88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812815-BF1F-0FDF-C8F4-9D826E9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FF737F1-80F8-3CC7-F079-CAE79D22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7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F4D1B2B-9695-9C88-7611-20B0DEE8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3341019-39DE-58C7-3E92-B0BF8E94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6F970C-264B-6FB5-6ABB-16757C8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0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23CA-AE55-7383-1E29-FC5B0711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8ED07B-3EA0-CC4A-A314-A61A28C6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168945-8CE3-0ACF-EE5B-DC6ED057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3BAF8D-0D86-0579-77EF-628BC750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21E4D7C-E195-80F2-DD01-ACFD801C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50C03-75EC-7CD9-3635-A4460A89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D3A2-41E3-8ACF-10D1-56FA9C0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7C0C37-5178-F9A8-CAB4-53A8F865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88127F-5079-8379-BA14-760E93CF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7FE105-F4EB-D0B8-7F1E-51FEBF7E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DBD232-BB82-236A-9474-10FC8FF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B81D35-69D4-3DFE-632F-2F7C83C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4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986301-9B18-6D4D-32EA-50B6D7CA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D8D0F7-7C7B-442F-3BF6-604CFCDC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CFE96F-FC77-604E-E084-773993CA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D23D33-2E9C-6752-70EF-7E68DF9BE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247A0F-75A7-4D41-70A9-C4525BA5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94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9E263E-FD01-B688-5419-9CFD38956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5612"/>
            <a:ext cx="9144000" cy="967434"/>
          </a:xfrm>
        </p:spPr>
        <p:txBody>
          <a:bodyPr/>
          <a:lstStyle/>
          <a:p>
            <a:r>
              <a:rPr lang="pt-P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Beatriz Santos, Bruno Rocha, Joana Guerreiro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B48FA1-3C58-3E0A-D97C-066F10BBA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214"/>
            <a:ext cx="9144000" cy="38990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Touristic Attractiveness in the Porto Metropolitan Area Based on Google Places Reviews: </a:t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EF4B5-8333-344A-B229-3B02A704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A59ED-715C-6597-BF01-C63A3D3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849035B3-5588-5145-7B79-33B99C54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630484" cy="43588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Municipalities by Perceived Attractiveness (IGATP)</a:t>
            </a:r>
          </a:p>
          <a:p>
            <a:pPr marL="0" indent="0">
              <a:buNone/>
            </a:pPr>
            <a:endParaRPr lang="pt-P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highest-ranked municipalities are mostly peripheral within the AMP.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 performance of Vale de Cambra and Arouca likely reflects a combination of good ratings and more positive perceived sentiment.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suggest that perceived attractiveness is not concentrated in major urban centers, but may instead emerge in less central territories.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72BAFFC-5977-6F54-99B8-C7E84EC15B44}"/>
              </a:ext>
            </a:extLst>
          </p:cNvPr>
          <p:cNvGraphicFramePr>
            <a:graphicFrameLocks noGrp="1"/>
          </p:cNvGraphicFramePr>
          <p:nvPr/>
        </p:nvGraphicFramePr>
        <p:xfrm>
          <a:off x="6292643" y="2907776"/>
          <a:ext cx="4798143" cy="21945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445774">
                  <a:extLst>
                    <a:ext uri="{9D8B030D-6E8A-4147-A177-3AD203B41FA5}">
                      <a16:colId xmlns:a16="http://schemas.microsoft.com/office/drawing/2014/main" val="750647578"/>
                    </a:ext>
                  </a:extLst>
                </a:gridCol>
                <a:gridCol w="2352369">
                  <a:extLst>
                    <a:ext uri="{9D8B030D-6E8A-4147-A177-3AD203B41FA5}">
                      <a16:colId xmlns:a16="http://schemas.microsoft.com/office/drawing/2014/main" val="217881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Municipality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Index </a:t>
                      </a:r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pt-P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89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 de Cambra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87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Arouca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8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Oliveira de Azeméis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5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Santa Maria da Feira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652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Vila do Conde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6586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7E13B79-A6B0-C270-4393-556D921F682C}"/>
              </a:ext>
            </a:extLst>
          </p:cNvPr>
          <p:cNvSpPr txBox="1"/>
          <p:nvPr/>
        </p:nvSpPr>
        <p:spPr>
          <a:xfrm>
            <a:off x="6292643" y="2193977"/>
            <a:ext cx="4798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Municipalities – Mean Global Attractiveness Index (IGATP):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1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ECF73-B8B1-6736-50E0-7E6E1A81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35E74-15F9-81D4-D54A-D1B82738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47DF491-BA60-4426-62EE-B895549C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630484" cy="43588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Municipalities by Perceived Attractiveness</a:t>
            </a:r>
          </a:p>
          <a:p>
            <a:pPr marL="0" indent="0">
              <a:buNone/>
            </a:pPr>
            <a:endParaRPr lang="pt-P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and denser municipalities like Porto, Gondomar, and Matosinhos appear among the lowest-ranked.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hosting many points of interest, these areas may be affected by overexposure, lower sentiment, or greater rating variability.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top and bottom performers is modest (≈0.04), reinforcing the overall consistency of the index at the municipal level.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93496F-152F-BA16-0F62-E6613D07F221}"/>
              </a:ext>
            </a:extLst>
          </p:cNvPr>
          <p:cNvSpPr txBox="1"/>
          <p:nvPr/>
        </p:nvSpPr>
        <p:spPr>
          <a:xfrm>
            <a:off x="6910230" y="2164480"/>
            <a:ext cx="3562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5 Municipalities – Mean IGATP: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F43B9AB-6296-EA5A-EA4E-595AEAC2739B}"/>
              </a:ext>
            </a:extLst>
          </p:cNvPr>
          <p:cNvGraphicFramePr>
            <a:graphicFrameLocks noGrp="1"/>
          </p:cNvGraphicFramePr>
          <p:nvPr/>
        </p:nvGraphicFramePr>
        <p:xfrm>
          <a:off x="6910231" y="2907776"/>
          <a:ext cx="3562965" cy="21945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72381">
                  <a:extLst>
                    <a:ext uri="{9D8B030D-6E8A-4147-A177-3AD203B41FA5}">
                      <a16:colId xmlns:a16="http://schemas.microsoft.com/office/drawing/2014/main" val="1305817130"/>
                    </a:ext>
                  </a:extLst>
                </a:gridCol>
                <a:gridCol w="2090584">
                  <a:extLst>
                    <a:ext uri="{9D8B030D-6E8A-4147-A177-3AD203B41FA5}">
                      <a16:colId xmlns:a16="http://schemas.microsoft.com/office/drawing/2014/main" val="262657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Municipality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Index </a:t>
                      </a:r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pt-P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1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Matosinhos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984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47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Espinho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411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05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Gondomar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51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4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F9FE6-0DC6-30DD-03D4-FCC1D9B84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6678-D29B-2614-502E-769D1421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F9ADDB2-3D1C-247E-C14C-22CE7ECD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630484" cy="43588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Parish-Level Ranking: Local Disparities</a:t>
            </a:r>
          </a:p>
          <a:p>
            <a:pPr marL="0" indent="0">
              <a:buNone/>
            </a:pPr>
            <a:endParaRPr lang="pt-P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Lower-scoring parishes include dense urban areas such as Bonfim (Porto) and suburban zones like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Pedrouços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(Maia).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Pedrouços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lowest index (0.273), represents an extreme case, possibly associated with a small number of reviews, poor sentiment, or low digital presence.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intra-municipal disparities observed at the parish level highlight the importance of spatially disaggregated analysis, where more granular patterns of perceived attractiveness emerge.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FFE759-3FE1-581D-EE34-B009D1C0CAC4}"/>
              </a:ext>
            </a:extLst>
          </p:cNvPr>
          <p:cNvSpPr txBox="1"/>
          <p:nvPr/>
        </p:nvSpPr>
        <p:spPr>
          <a:xfrm>
            <a:off x="6847243" y="245785"/>
            <a:ext cx="3562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Parishes – Mean IGATP: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561D70B-3BD8-4CFD-D60C-A9BC4CD1869D}"/>
              </a:ext>
            </a:extLst>
          </p:cNvPr>
          <p:cNvGraphicFramePr>
            <a:graphicFrameLocks noGrp="1"/>
          </p:cNvGraphicFramePr>
          <p:nvPr/>
        </p:nvGraphicFramePr>
        <p:xfrm>
          <a:off x="6860149" y="630124"/>
          <a:ext cx="3456657" cy="21945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23057">
                  <a:extLst>
                    <a:ext uri="{9D8B030D-6E8A-4147-A177-3AD203B41FA5}">
                      <a16:colId xmlns:a16="http://schemas.microsoft.com/office/drawing/2014/main" val="332435228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1948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Index </a:t>
                      </a:r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pt-P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86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95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Urrô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839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Folgosa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1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São Roque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937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Alvarenga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345350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F7A5BCFA-F69D-E1E4-56F3-8D83812F0CCF}"/>
              </a:ext>
            </a:extLst>
          </p:cNvPr>
          <p:cNvSpPr txBox="1"/>
          <p:nvPr/>
        </p:nvSpPr>
        <p:spPr>
          <a:xfrm>
            <a:off x="6847243" y="3002917"/>
            <a:ext cx="434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Parishes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6B9E165-2B11-9D3B-02A2-1D2D97B6E23C}"/>
              </a:ext>
            </a:extLst>
          </p:cNvPr>
          <p:cNvGraphicFramePr>
            <a:graphicFrameLocks noGrp="1"/>
          </p:cNvGraphicFramePr>
          <p:nvPr/>
        </p:nvGraphicFramePr>
        <p:xfrm>
          <a:off x="6860149" y="3475355"/>
          <a:ext cx="4328961" cy="30175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85147">
                  <a:extLst>
                    <a:ext uri="{9D8B030D-6E8A-4147-A177-3AD203B41FA5}">
                      <a16:colId xmlns:a16="http://schemas.microsoft.com/office/drawing/2014/main" val="334755405"/>
                    </a:ext>
                  </a:extLst>
                </a:gridCol>
                <a:gridCol w="1643814">
                  <a:extLst>
                    <a:ext uri="{9D8B030D-6E8A-4147-A177-3AD203B41FA5}">
                      <a16:colId xmlns:a16="http://schemas.microsoft.com/office/drawing/2014/main" val="5464643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Parish</a:t>
                      </a:r>
                      <a:endParaRPr lang="pt-P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Index </a:t>
                      </a:r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pt-P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71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Bonfim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96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União das Freguesias de Alvarelhos e Guidões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850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União das Freguesias de Pedroso e Seixezelo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33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Aguiar de Sousa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065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Pedrouços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54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83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FEAAC-5438-8B29-D04B-CE90FE5E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77B82-5C0E-1A34-6347-C6300E8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E0E19F7-6648-FA3B-76A2-A6C4E5ECE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2"/>
            <a:ext cx="10515600" cy="495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Spatial Autocorrelation – Moran’s I (Methodology)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presence of global spatial autocorrelation patterns in the IGATP (Global Perceived Attractiveness Index), at both the parish and municipality levels.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with missing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IGATP_mean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were removed.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Weights Matrix: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Queen contiguity matrix was created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Queen.from_dataframe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()), considering neighboring units that share either borders or vertices.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Moran’s I Calculation: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Moran’s I coefficient and significance (p-value) were computed using the Moran() function from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module, based on random permutations.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Standardization: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IGATP values were standardized (z-scores) to allow scatterplot representation.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Moran Scatterplot was built to visualize the relationship between standardized IGATP values and their spatial lag (average value among neighbors).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red regression line indicates the strength and direction of the spatial autocorrelation.</a:t>
            </a:r>
          </a:p>
        </p:txBody>
      </p:sp>
    </p:spTree>
    <p:extLst>
      <p:ext uri="{BB962C8B-B14F-4D97-AF65-F5344CB8AC3E}">
        <p14:creationId xmlns:p14="http://schemas.microsoft.com/office/powerpoint/2010/main" val="155516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C4FC-8E7C-3AE7-13C3-1DF3F2F5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88183-36D9-486B-9472-0F74FBE3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8C3C7C72-2FA1-FD8A-BDD2-052C6F28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346289" cy="4358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Autocorrelation Analysis – Moran’s I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confirm the presence of a spatial structure in the IGATP: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parish level, the spatial dependence is weaker, yet still statistically significant;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municipal level, the pattern is clearer and more pronounced.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neighboring territories tend to share similar levels of perceived attractiveness, validating the use of spatial approaches in this type of analysis.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upward trend in both Moran’s scatterplots (red line) visually confirms the presence of positive spatial dependence.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E8E9CF-BD2F-2D0C-455D-23B3D8C8ED48}"/>
              </a:ext>
            </a:extLst>
          </p:cNvPr>
          <p:cNvSpPr txBox="1"/>
          <p:nvPr/>
        </p:nvSpPr>
        <p:spPr>
          <a:xfrm>
            <a:off x="6301536" y="2547603"/>
            <a:ext cx="524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Autocorrelation Results: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BAA37BC-4F03-5C93-6D49-8F50DE57A574}"/>
              </a:ext>
            </a:extLst>
          </p:cNvPr>
          <p:cNvGraphicFramePr>
            <a:graphicFrameLocks noGrp="1"/>
          </p:cNvGraphicFramePr>
          <p:nvPr/>
        </p:nvGraphicFramePr>
        <p:xfrm>
          <a:off x="6301536" y="2980405"/>
          <a:ext cx="5247968" cy="35661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11710">
                  <a:extLst>
                    <a:ext uri="{9D8B030D-6E8A-4147-A177-3AD203B41FA5}">
                      <a16:colId xmlns:a16="http://schemas.microsoft.com/office/drawing/2014/main" val="4128235897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109200766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4218564939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443704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Moran’s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Interpretation</a:t>
                      </a:r>
                      <a:endParaRPr lang="pt-P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378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Parishes</a:t>
                      </a:r>
                      <a:endParaRPr lang="pt-P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 but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statistically significant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positive spatial autocorrelation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634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Municipalities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r>
                        <a:rPr lang="pt-PT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positive </a:t>
                      </a:r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</a:t>
                      </a:r>
                      <a:r>
                        <a:rPr lang="pt-PT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autocorrelation</a:t>
                      </a:r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P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also</a:t>
                      </a:r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  <a:endParaRPr lang="pt-P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965511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7D63BC54-AC3A-A05C-C8B1-8E957379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79" y="311434"/>
            <a:ext cx="2219633" cy="22196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37A69C-C367-0D04-3593-53DC7A3D9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28" y="311434"/>
            <a:ext cx="2219633" cy="22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E0DCD-8584-45C0-B4AA-DCB7E8CCC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06801-D936-EBF7-C6D9-7C63FFBC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0E57768-40F2-5A55-8E0D-9DD7EAE2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01697" cy="43588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Cluster Mapping – LISA Methodology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significant local clusters of perceived attractiveness (IGATP) using Local Indicators of Spatial Association – Local Moran (LISA).</a:t>
            </a: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Queen contiguity spatial weights matrix was created;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Moran's I was applied to the average IGATP at the parish and municipality levels;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significance was assessed using 999 random permutations (α = 0.05);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units were classified into five categories: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EF401B-D09D-0F7E-78CA-9759D1FFEDB7}"/>
              </a:ext>
            </a:extLst>
          </p:cNvPr>
          <p:cNvGraphicFramePr>
            <a:graphicFrameLocks noGrp="1"/>
          </p:cNvGraphicFramePr>
          <p:nvPr/>
        </p:nvGraphicFramePr>
        <p:xfrm>
          <a:off x="6764593" y="2185570"/>
          <a:ext cx="4945626" cy="35661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50142">
                  <a:extLst>
                    <a:ext uri="{9D8B030D-6E8A-4147-A177-3AD203B41FA5}">
                      <a16:colId xmlns:a16="http://schemas.microsoft.com/office/drawing/2014/main" val="3799183100"/>
                    </a:ext>
                  </a:extLst>
                </a:gridCol>
                <a:gridCol w="3195484">
                  <a:extLst>
                    <a:ext uri="{9D8B030D-6E8A-4147-A177-3AD203B41FA5}">
                      <a16:colId xmlns:a16="http://schemas.microsoft.com/office/drawing/2014/main" val="2117927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pt-P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738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value surrounded by high values (positive cluster)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43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value surrounded by low values (negative cluster)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00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value surrounded by low values (positive spatial outlier)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13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value surrounded by high values (negative spatial outlier)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97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Significant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statistically significant spatial autocorrelation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82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8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711FB-5AFB-1742-AF33-AA2E86166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7B05F-5890-5E6F-7A65-492EDF56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185FF898-56FD-BE45-D337-9BD96E7D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886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LISA Results – Interpretation of Clusters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Parishes: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High-High clusters are concentrated in the southern part of the AMP, indicating areas with consistently high attractiveness;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Low-Low clusters are found in more peripheral zones and some urban centers;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High-Low and Low-High configurations reveals spatial outliers, where attractiveness levels contrast with surrounding areas;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parishes show no significant spatial autocorrelation, reinforcing the intra-municipal heterogeneity of the index.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Municipalities: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High-High: detected in southern AMP, highlighting regions with spatially contiguous positive attractiveness;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High-Low: municipalities like Vila Nova de Gaia, where high IGATP values contrast with neighboring low values — suggesting local spatial polarization;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Low-High: municipalities with lower attractiveness surrounded by higher-scoring areas — indicating potential targets for policy intervention (Porto, Maia);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clear spatial patterns suggests that territorial promotion strategies should take into account regional dynamics rather than isolated contexts.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23A2F8-3784-E56E-DDCA-5AB0CC7294D2}"/>
              </a:ext>
            </a:extLst>
          </p:cNvPr>
          <p:cNvSpPr txBox="1"/>
          <p:nvPr/>
        </p:nvSpPr>
        <p:spPr>
          <a:xfrm>
            <a:off x="3048000" y="5915794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Note: Some identified clusters, particularly in peripheral areas, may be partially influenced by limited data availability, especially due to the scarcity of user-generated reviews or content in those regions. Interpretation should therefore account for potential sampling bias.</a:t>
            </a:r>
            <a:endParaRPr lang="pt-PT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68F0F-F21E-D026-71C6-30C4B8B5F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18C01-2F0A-E6AB-C72B-65F88B97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5E49CB-FBB1-9D8C-9071-72857769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88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 of Points of Interest – Methodology</a:t>
            </a:r>
          </a:p>
          <a:p>
            <a:pPr marL="0" indent="0">
              <a:buNone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spatial distribution of the IGATP and its sub-indices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Rating_Bayes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Popularity, and Sentiment) within the Porto Metropolitan Area (AMP), using georeferenced points of interest.</a:t>
            </a:r>
          </a:p>
          <a:p>
            <a:pPr marL="0" indent="0">
              <a:buNone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observations without coordinates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Latitude_Nova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Longitude_Nova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to a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point geometries (EPSG:4326).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 spatial join with the AMP municipal polygons to retain only valid points.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indicator based on value-driven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over municipal boundaries.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14E3C-1228-FC01-0402-93896DDA5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52283-0AED-57AB-EC5E-0AB5782F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F889E68-5FD7-C794-CBBD-53242189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1611" cy="435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 of Points of Interest – Results</a:t>
            </a:r>
          </a:p>
          <a:p>
            <a:pPr marL="0" indent="0">
              <a:buNone/>
            </a:pPr>
            <a:endParaRPr lang="pt-P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Point-Based Visualization: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density of points in urban areas leads to visual overlap, making it difficult to perceive clear spatial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patterns.Since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points are very close or nearly overlapping, point-based maps are not sufficiently informative to reveal significant territorial differences.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8AB1E4-509D-28E6-9D7B-294C26AFD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72" y="1154572"/>
            <a:ext cx="1949842" cy="22651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E38200-3CB7-2FA6-5DB0-1D057D91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372" y="1154572"/>
            <a:ext cx="1941032" cy="22651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3C3EC6-B36B-DB9F-5D3E-BC3271666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670" y="3438324"/>
            <a:ext cx="1949843" cy="22753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0793185-274F-2C00-C827-AF36F952B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561" y="3438324"/>
            <a:ext cx="1949843" cy="22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830E4-8C48-EB4F-7989-F3F11D28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54C0D-ED57-5AB7-9D30-8CE121DB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C3DB6CF-0885-EE2A-1DBE-17EFB117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88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Spatial Analysis by Municipality – Methodology</a:t>
            </a:r>
          </a:p>
          <a:p>
            <a:pPr marL="0" indent="0">
              <a:buNone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average distribution of the IGATP and its sub-indices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Rating_Bayes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Popularity, Sentiment) aggregated by municipality within the Porto Metropolitan Area (AMP).</a:t>
            </a:r>
          </a:p>
          <a:p>
            <a:pPr marL="0" indent="0">
              <a:buNone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 spatial join between each point of interest and its corresponding municipality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DICO_right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mean score per municipality for each indicator.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results with the municipal shapefile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gdf_mun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a left join.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thematic maps with municipal-level averages,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coloured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for visual contrast.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4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7C21F-3235-75C3-FC3C-08BAD8DD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D7EC6-7447-69AB-1EEE-3D1FE358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A25D19F-3187-CB7B-3B03-ABEF21B2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1611" cy="43588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Spatial Analysis by Municipality – Results</a:t>
            </a:r>
          </a:p>
          <a:p>
            <a:pPr marL="0" indent="0">
              <a:buNone/>
            </a:pPr>
            <a:endParaRPr lang="pt-P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IGATP – Composite Index: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averages show very little variation (≈0.48–0.51).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a regionally balanced level of perceived attractiveness, with minor peaks in Arouca and Vale de Cambra.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(Bayesian Adjusted):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highly uniform across municipalities (≈0.79–0.83), reinforcing consistent user satisfaction.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5F05EA-AC37-37FB-EEC6-96765611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12" y="673512"/>
            <a:ext cx="2188099" cy="25017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CE0540-180F-5C1E-3DF9-327DFC8D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745" y="673512"/>
            <a:ext cx="2165333" cy="250176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451E3B5-6ADC-3046-73B9-4BBE629F6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11" y="3177845"/>
            <a:ext cx="2168199" cy="25017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100C8F8-16A6-29D2-AA9D-3C426ACF8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745" y="3287386"/>
            <a:ext cx="2165333" cy="25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8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2EE2-CC30-28FE-34FB-EB68097F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5125-04A1-A9A7-E3B2-BB924BCC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1C87DCDB-16A9-9A32-DB41-8B0FEB615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1611" cy="4358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Spatial Analysis by Municipality – Results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(Review Count):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low absolute variation (≈0.000–0.009), the distribution is highly unequal: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central municipalities (e.g. Porto, Gaia) concentrate most reviews;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others show near-zero visibility.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accentuates this relative disparity due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(Average Polarity Score):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wider range than rating (≈0.64–0.72).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positive sentiment observed in the southern and inland municipalities.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most indicators show limited absolute variation, the Popularity sub-index reveals substantial disparities in digital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engagement.This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municipal-level analysis provides a baseline for the upcoming finer-grained analysis at the parish level.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FC6965-16DF-31A6-19E4-C4BB3FFB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12" y="673512"/>
            <a:ext cx="2188099" cy="25017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78390B4-8263-5F61-C9EE-B9677DEE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745" y="673512"/>
            <a:ext cx="2165333" cy="250176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095F41-DAC3-639F-1618-AD2118CED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11" y="3177845"/>
            <a:ext cx="2168199" cy="25017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FD982FC-3536-2C57-0B1C-907255721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745" y="3287386"/>
            <a:ext cx="2165333" cy="25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0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BB615-72EA-8160-EA90-708F73AD2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613F8-2FE8-60CB-30E6-798F27E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56BE4754-2BAF-D03A-7D95-40263449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886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Spatial Analysis by Parish – Methodology</a:t>
            </a:r>
          </a:p>
          <a:p>
            <a:pPr marL="0" indent="0">
              <a:buNone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spatial distribution of the IGATP and its sub-indices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Rating_Bayes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Popularity, and Sentiment) at the parish level within the Porto Metropolitan Area (AMP), allowing for finer-grained detection of local patterns not visible at the municipal scale.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spatial join was performed between the georeferenced points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gdf_points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parish polygons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gdf_freg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the within predicate.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parish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DICOFRE_le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mean value of each index was calculated.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averages were then merged with the parish shapefile for spatial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Thematic maps were generated using a continuous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facilitate comparative interpretation across parishes.</a:t>
            </a: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parishes do not contain any georeferenced points, resulting in missing values 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one or more indices. These gaps reflect either low digital representation or absence of reviewed points of interest.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9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DB7BD-6F0E-8D8B-B4FC-E881B8CB7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4C372-542D-3993-93E7-B437EE8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FEC7CB2-6BCF-EE7C-6EB2-91225559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630484" cy="4358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Spatial Analysis by </a:t>
            </a:r>
            <a:r>
              <a:rPr lang="en-US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Parich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Results</a:t>
            </a:r>
          </a:p>
          <a:p>
            <a:pPr marL="0" indent="0">
              <a:buNone/>
            </a:pPr>
            <a:endParaRPr lang="pt-P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IGATP – Global Index: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values range between ≈0.30 and 0.55.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heterogeneity is observed compared to the municipal scale, with some inland parishes and those in southern Arouca standing out positively.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(Bayesian Adjusted):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positive distribution, with some more inland parishes showing average values above 0.90.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parishes exhibit atypically low values (below 0.60).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F7F761-BF78-F1AF-4D6C-1B9977ED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45" y="513149"/>
            <a:ext cx="2357940" cy="26366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4BEA042-0811-534D-40DB-CC05DDB2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62" y="513149"/>
            <a:ext cx="2347815" cy="26493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AFCDBC-A4C8-1B15-C301-631B7773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684" y="3268483"/>
            <a:ext cx="2487101" cy="27972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63ED29-C005-B9FD-C1CD-AE8960599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262" y="3310543"/>
            <a:ext cx="2441616" cy="27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A1B1F-DEC9-E07C-B121-14EF01854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D5B3-B52B-438D-2725-E24F62BD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CFF92B9-46CD-BF38-1198-A95D24EF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630484" cy="43588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Spatial Analysis by </a:t>
            </a:r>
            <a:r>
              <a:rPr lang="en-US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Parich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Results</a:t>
            </a:r>
          </a:p>
          <a:p>
            <a:pPr marL="0" indent="0">
              <a:buNone/>
            </a:pPr>
            <a:endParaRPr lang="pt-P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(Review Count):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a narrow absolute range, the distribution is highly unequal: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parishes (notably in Porto and Vila Nova de Gaia) concentrate the majority of reviews.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parishes have near-zero values, reflecting very limited digital visibility.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(Polarity Score):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range (≈0.40 to 0.80), enabling the identification of more extreme perceptions.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southern parishes stand out for their positive emotional tone in reviews.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Parish-level analysis allows for the detection of more detailed spatial patterns and highlights local inequalities in perceived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attractiveness.The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IGATP, when disaggregated, proves sensitive to intra-municipal diversity, which reinforces the relevance of using a finer-scale approach.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CEB494-9F04-0414-A473-8B1FF240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45" y="513149"/>
            <a:ext cx="2357940" cy="26366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8C88B2-3D36-0759-B15D-509B86B9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262" y="513149"/>
            <a:ext cx="2347815" cy="26493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48C7AE-C7BC-CB61-0ED8-53E3075B6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684" y="3268483"/>
            <a:ext cx="2487101" cy="27972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3F4547F-6F40-E2D9-F845-530601D89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262" y="3310543"/>
            <a:ext cx="2441616" cy="27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9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1844</Words>
  <Application>Microsoft Office PowerPoint</Application>
  <PresentationFormat>Ecrã Panorâmico</PresentationFormat>
  <Paragraphs>240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Tema do Office</vt:lpstr>
      <vt:lpstr>Perceived Touristic Attractiveness in the Porto Metropolitan Area Based on Google Places Reviews:  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  <vt:lpstr>Spatial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Beatriz Santos</dc:creator>
  <cp:lastModifiedBy>Beatriz Santos</cp:lastModifiedBy>
  <cp:revision>14</cp:revision>
  <dcterms:created xsi:type="dcterms:W3CDTF">2025-05-14T10:35:29Z</dcterms:created>
  <dcterms:modified xsi:type="dcterms:W3CDTF">2025-06-17T22:34:17Z</dcterms:modified>
</cp:coreProperties>
</file>