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58" r:id="rId8"/>
    <p:sldId id="267" r:id="rId9"/>
    <p:sldId id="268" r:id="rId10"/>
    <p:sldId id="274" r:id="rId11"/>
    <p:sldId id="269" r:id="rId12"/>
    <p:sldId id="265" r:id="rId13"/>
    <p:sldId id="273" r:id="rId14"/>
    <p:sldId id="259" r:id="rId15"/>
    <p:sldId id="270" r:id="rId16"/>
    <p:sldId id="272" r:id="rId17"/>
    <p:sldId id="275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0FC2D315-376B-4194-98EB-A20BCC822405}" type="datetimeFigureOut">
              <a:rPr lang="pt-BR" smtClean="0"/>
              <a:t>03/11/2016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pt-BR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176A545E-4EF6-4887-834E-071302CCCC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2130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D315-376B-4194-98EB-A20BCC822405}" type="datetimeFigureOut">
              <a:rPr lang="pt-BR" smtClean="0"/>
              <a:t>03/11/2016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545E-4EF6-4887-834E-071302CCCC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9223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D315-376B-4194-98EB-A20BCC822405}" type="datetimeFigureOut">
              <a:rPr lang="pt-BR" smtClean="0"/>
              <a:t>03/11/2016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545E-4EF6-4887-834E-071302CCCC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8803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D315-376B-4194-98EB-A20BCC822405}" type="datetimeFigureOut">
              <a:rPr lang="pt-BR" smtClean="0"/>
              <a:t>03/11/2016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545E-4EF6-4887-834E-071302CCCC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0263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D315-376B-4194-98EB-A20BCC822405}" type="datetimeFigureOut">
              <a:rPr lang="pt-BR" smtClean="0"/>
              <a:t>03/11/2016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545E-4EF6-4887-834E-071302CCCC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52083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D315-376B-4194-98EB-A20BCC822405}" type="datetimeFigureOut">
              <a:rPr lang="pt-BR" smtClean="0"/>
              <a:t>03/11/2016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545E-4EF6-4887-834E-071302CCCC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4632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D315-376B-4194-98EB-A20BCC822405}" type="datetimeFigureOut">
              <a:rPr lang="pt-BR" smtClean="0"/>
              <a:t>03/11/2016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545E-4EF6-4887-834E-071302CCCC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844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D315-376B-4194-98EB-A20BCC822405}" type="datetimeFigureOut">
              <a:rPr lang="pt-BR" smtClean="0"/>
              <a:t>03/11/2016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545E-4EF6-4887-834E-071302CCCC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84941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D315-376B-4194-98EB-A20BCC822405}" type="datetimeFigureOut">
              <a:rPr lang="pt-BR" smtClean="0"/>
              <a:t>03/11/2016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545E-4EF6-4887-834E-071302CCCC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5761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D315-376B-4194-98EB-A20BCC822405}" type="datetimeFigureOut">
              <a:rPr lang="pt-BR" smtClean="0"/>
              <a:t>03/11/2016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545E-4EF6-4887-834E-071302CCCC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9950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D315-376B-4194-98EB-A20BCC822405}" type="datetimeFigureOut">
              <a:rPr lang="pt-BR" smtClean="0"/>
              <a:t>03/11/2016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545E-4EF6-4887-834E-071302CCCC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0238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D315-376B-4194-98EB-A20BCC822405}" type="datetimeFigureOut">
              <a:rPr lang="pt-BR" smtClean="0"/>
              <a:t>03/11/2016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545E-4EF6-4887-834E-071302CCCC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7734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D315-376B-4194-98EB-A20BCC822405}" type="datetimeFigureOut">
              <a:rPr lang="pt-BR" smtClean="0"/>
              <a:t>03/11/2016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545E-4EF6-4887-834E-071302CCCC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931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D315-376B-4194-98EB-A20BCC822405}" type="datetimeFigureOut">
              <a:rPr lang="pt-BR" smtClean="0"/>
              <a:t>03/11/2016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545E-4EF6-4887-834E-071302CCCC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126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D315-376B-4194-98EB-A20BCC822405}" type="datetimeFigureOut">
              <a:rPr lang="pt-BR" smtClean="0"/>
              <a:t>03/11/2016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545E-4EF6-4887-834E-071302CCCC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7254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D315-376B-4194-98EB-A20BCC822405}" type="datetimeFigureOut">
              <a:rPr lang="pt-BR" smtClean="0"/>
              <a:t>03/11/2016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545E-4EF6-4887-834E-071302CCCC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9331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D315-376B-4194-98EB-A20BCC822405}" type="datetimeFigureOut">
              <a:rPr lang="pt-BR" smtClean="0"/>
              <a:t>03/11/2016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545E-4EF6-4887-834E-071302CCCC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4923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FC2D315-376B-4194-98EB-A20BCC822405}" type="datetimeFigureOut">
              <a:rPr lang="pt-BR" smtClean="0"/>
              <a:t>03/11/2016</a:t>
            </a:fld>
            <a:endParaRPr lang="pt-BR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76A545E-4EF6-4887-834E-071302CCCC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6718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haskell.org/ghc/docs/latest/html/libraries/base/Prelude.html#v:." TargetMode="External"/><Relationship Id="rId2" Type="http://schemas.openxmlformats.org/officeDocument/2006/relationships/hyperlink" Target="http://haskell.org/ghc/docs/latest/html/libraries/base/Prelude.html#v:filt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haskell.org/ghc/docs/latest/html/libraries/base/Prelude.html#v:&amp;gt;=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37633" y="450759"/>
            <a:ext cx="9144000" cy="1294797"/>
          </a:xfrm>
        </p:spPr>
        <p:txBody>
          <a:bodyPr/>
          <a:lstStyle/>
          <a:p>
            <a:r>
              <a:rPr lang="pt-BR" dirty="0" smtClean="0"/>
              <a:t>     História do </a:t>
            </a:r>
            <a:r>
              <a:rPr lang="pt-BR" dirty="0" err="1" smtClean="0"/>
              <a:t>Haskell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01521" y="1841679"/>
            <a:ext cx="9766479" cy="4365938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 </a:t>
            </a:r>
            <a:r>
              <a:rPr lang="pt-BR" b="1" dirty="0" smtClean="0"/>
              <a:t>1930: Alonzo </a:t>
            </a:r>
            <a:r>
              <a:rPr lang="pt-BR" b="1" dirty="0" err="1" smtClean="0"/>
              <a:t>Church</a:t>
            </a:r>
            <a:r>
              <a:rPr lang="pt-BR" b="1" dirty="0" smtClean="0"/>
              <a:t> desenvolveu o cálculo de Lambda, um simples e poderoso teorema de funções, que é base do </a:t>
            </a:r>
            <a:r>
              <a:rPr lang="pt-BR" b="1" dirty="0" err="1" smtClean="0"/>
              <a:t>haskell</a:t>
            </a:r>
            <a:r>
              <a:rPr lang="pt-BR" b="1" dirty="0" smtClean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Na década de 1970 , o conceito de avaliação preguiçosa já estava no meio acadêmico . </a:t>
            </a:r>
          </a:p>
          <a:p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Setembro de 1987, criação de um comitê com o objetivo de construir um padrão aberto para linguagens funcionais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1990- Surgiu </a:t>
            </a:r>
            <a:r>
              <a:rPr lang="pt-BR" b="1" dirty="0" err="1" smtClean="0"/>
              <a:t>haskell</a:t>
            </a:r>
            <a:r>
              <a:rPr lang="pt-BR" b="1" dirty="0" smtClean="0"/>
              <a:t> em homenagem ao lógico </a:t>
            </a:r>
            <a:r>
              <a:rPr lang="pt-BR" b="1" dirty="0" err="1" smtClean="0"/>
              <a:t>haskell</a:t>
            </a:r>
            <a:r>
              <a:rPr lang="pt-BR" b="1" dirty="0" smtClean="0"/>
              <a:t> </a:t>
            </a:r>
            <a:r>
              <a:rPr lang="pt-BR" b="1" dirty="0" err="1" smtClean="0"/>
              <a:t>brooks</a:t>
            </a:r>
            <a:r>
              <a:rPr lang="pt-BR" b="1" dirty="0" smtClean="0"/>
              <a:t> </a:t>
            </a:r>
            <a:r>
              <a:rPr lang="pt-BR" b="1" dirty="0" err="1" smtClean="0"/>
              <a:t>curry</a:t>
            </a:r>
            <a:r>
              <a:rPr lang="pt-BR" b="1" dirty="0" smtClean="0"/>
              <a:t> </a:t>
            </a:r>
          </a:p>
          <a:p>
            <a:endParaRPr lang="pt-BR" dirty="0"/>
          </a:p>
          <a:p>
            <a:endParaRPr lang="pt-BR" b="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880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Haskell</a:t>
            </a:r>
            <a:r>
              <a:rPr lang="pt-BR" dirty="0"/>
              <a:t> no Mundo Empresarial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54954" y="2603500"/>
            <a:ext cx="8761413" cy="4003362"/>
          </a:xfrm>
        </p:spPr>
        <p:txBody>
          <a:bodyPr/>
          <a:lstStyle/>
          <a:p>
            <a:pPr marL="0" indent="0">
              <a:buNone/>
            </a:pPr>
            <a:r>
              <a:rPr lang="pt-BR" b="1" dirty="0"/>
              <a:t>ABN-AMRO (</a:t>
            </a:r>
            <a:r>
              <a:rPr lang="pt-BR" b="1" dirty="0" err="1"/>
              <a:t>Amesterdão</a:t>
            </a:r>
            <a:r>
              <a:rPr lang="pt-BR" b="1" dirty="0"/>
              <a:t>, Holanda)</a:t>
            </a:r>
            <a:r>
              <a:rPr lang="pt-BR" dirty="0"/>
              <a:t>: é um banco internacional que utiliza </a:t>
            </a:r>
            <a:r>
              <a:rPr lang="pt-BR" dirty="0" err="1"/>
              <a:t>Haskell</a:t>
            </a:r>
            <a:r>
              <a:rPr lang="pt-BR" dirty="0"/>
              <a:t> para análise/medição de riscos em </a:t>
            </a:r>
            <a:r>
              <a:rPr lang="pt-BR" dirty="0" err="1"/>
              <a:t>actividades</a:t>
            </a:r>
            <a:r>
              <a:rPr lang="pt-BR" dirty="0"/>
              <a:t> de investimento bancário e créditos de </a:t>
            </a:r>
            <a:r>
              <a:rPr lang="pt-BR" dirty="0" smtClean="0"/>
              <a:t>risco</a:t>
            </a:r>
          </a:p>
          <a:p>
            <a:pPr marL="0" indent="0">
              <a:buNone/>
            </a:pPr>
            <a:r>
              <a:rPr lang="pt-BR" b="1" dirty="0" err="1" smtClean="0"/>
              <a:t>Aetion</a:t>
            </a:r>
            <a:r>
              <a:rPr lang="pt-BR" b="1" dirty="0" smtClean="0"/>
              <a:t> </a:t>
            </a:r>
            <a:r>
              <a:rPr lang="pt-BR" b="1" dirty="0"/>
              <a:t>Technologies LLC (Ohio, EUA)</a:t>
            </a:r>
            <a:r>
              <a:rPr lang="pt-BR" dirty="0"/>
              <a:t>: A </a:t>
            </a:r>
            <a:r>
              <a:rPr lang="pt-BR" dirty="0" err="1"/>
              <a:t>Aetion</a:t>
            </a:r>
            <a:r>
              <a:rPr lang="pt-BR" dirty="0"/>
              <a:t> é uma empresa que opera no ramo da Defesa, e serve-se de </a:t>
            </a:r>
            <a:r>
              <a:rPr lang="pt-BR" dirty="0" err="1"/>
              <a:t>Haskell</a:t>
            </a:r>
            <a:r>
              <a:rPr lang="pt-BR" dirty="0"/>
              <a:t> para desenvolvimento de aplicações que lidam com inteligência artificial. Até agora, esta empresa já desenvolveu 3 grandes </a:t>
            </a:r>
            <a:r>
              <a:rPr lang="pt-BR" dirty="0" err="1"/>
              <a:t>projectos</a:t>
            </a:r>
            <a:r>
              <a:rPr lang="pt-BR" dirty="0"/>
              <a:t> com </a:t>
            </a:r>
            <a:r>
              <a:rPr lang="pt-BR" dirty="0" err="1"/>
              <a:t>Haskell</a:t>
            </a:r>
            <a:r>
              <a:rPr lang="pt-BR" dirty="0"/>
              <a:t> (SNOWDRIFT, WINTERMUTE e PAWPRINTS), e a empresa considera o sucesso em todos eles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b="1" dirty="0" err="1"/>
              <a:t>Anygma</a:t>
            </a:r>
            <a:r>
              <a:rPr lang="pt-BR" b="1" dirty="0"/>
              <a:t> (Antuérpia, Bélgica)</a:t>
            </a:r>
            <a:r>
              <a:rPr lang="pt-BR" dirty="0"/>
              <a:t>: é uma empresa orientada à </a:t>
            </a:r>
            <a:r>
              <a:rPr lang="pt-BR" dirty="0" err="1" smtClean="0"/>
              <a:t>multimidia</a:t>
            </a:r>
            <a:r>
              <a:rPr lang="pt-BR" dirty="0"/>
              <a:t>, que se dedica à criação de aplicações audiovisuais (em 2D e 3D) fáceis de utilizar. </a:t>
            </a:r>
          </a:p>
        </p:txBody>
      </p:sp>
    </p:spTree>
    <p:extLst>
      <p:ext uri="{BB962C8B-B14F-4D97-AF65-F5344CB8AC3E}">
        <p14:creationId xmlns:p14="http://schemas.microsoft.com/office/powerpoint/2010/main" val="1492150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SINTAXE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Trabalha-se somente com funções,</a:t>
            </a:r>
          </a:p>
          <a:p>
            <a:r>
              <a:rPr lang="pt-BR" dirty="0" smtClean="0"/>
              <a:t>É case- </a:t>
            </a:r>
            <a:r>
              <a:rPr lang="pt-BR" dirty="0" err="1" smtClean="0"/>
              <a:t>Sensitive</a:t>
            </a:r>
            <a:r>
              <a:rPr lang="pt-BR" dirty="0" smtClean="0"/>
              <a:t>;</a:t>
            </a:r>
          </a:p>
          <a:p>
            <a:r>
              <a:rPr lang="pt-BR" dirty="0" smtClean="0"/>
              <a:t>Não possui comandos de repetição como </a:t>
            </a:r>
            <a:r>
              <a:rPr lang="pt-BR" dirty="0" err="1" smtClean="0"/>
              <a:t>While</a:t>
            </a:r>
            <a:r>
              <a:rPr lang="pt-BR" dirty="0" smtClean="0"/>
              <a:t> e for;</a:t>
            </a:r>
          </a:p>
          <a:p>
            <a:r>
              <a:rPr lang="pt-BR" dirty="0" smtClean="0"/>
              <a:t>Não é orientada a objetos.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23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Orientação a objetos </a:t>
            </a:r>
            <a:r>
              <a:rPr lang="pt-BR" dirty="0" err="1"/>
              <a:t>Vs</a:t>
            </a:r>
            <a:r>
              <a:rPr lang="pt-BR" dirty="0"/>
              <a:t> Funcional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Programação orientada a objetos é um estilo de Programação que permite</a:t>
            </a:r>
            <a:r>
              <a:rPr lang="pt-BR" dirty="0" smtClean="0"/>
              <a:t>: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            Reuso </a:t>
            </a:r>
            <a:r>
              <a:rPr lang="pt-BR" dirty="0"/>
              <a:t>de código (via classes</a:t>
            </a:r>
            <a:r>
              <a:rPr lang="pt-BR" dirty="0" smtClean="0"/>
              <a:t>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   As linguagens Funcionais aproveitam o código através de funções.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078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em </a:t>
            </a:r>
            <a:r>
              <a:rPr lang="pt-BR" dirty="0" err="1"/>
              <a:t>Haskell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A linguagem </a:t>
            </a:r>
            <a:r>
              <a:rPr lang="pt-BR" b="1" dirty="0" err="1"/>
              <a:t>Haskell</a:t>
            </a:r>
            <a:r>
              <a:rPr lang="pt-BR" b="1" dirty="0"/>
              <a:t> suporta os tipos primitivos </a:t>
            </a:r>
            <a:r>
              <a:rPr lang="pt-BR" b="1" dirty="0" err="1"/>
              <a:t>bool</a:t>
            </a:r>
            <a:r>
              <a:rPr lang="pt-BR" b="1" dirty="0"/>
              <a:t>, char, </a:t>
            </a:r>
            <a:r>
              <a:rPr lang="pt-BR" b="1" dirty="0" err="1"/>
              <a:t>string</a:t>
            </a:r>
            <a:r>
              <a:rPr lang="pt-BR" b="1" dirty="0"/>
              <a:t>, </a:t>
            </a:r>
            <a:r>
              <a:rPr lang="pt-BR" b="1" dirty="0" err="1"/>
              <a:t>int</a:t>
            </a:r>
            <a:r>
              <a:rPr lang="pt-BR" b="1" dirty="0"/>
              <a:t>, </a:t>
            </a:r>
            <a:r>
              <a:rPr lang="pt-BR" b="1" dirty="0" err="1"/>
              <a:t>integer</a:t>
            </a:r>
            <a:r>
              <a:rPr lang="pt-BR" b="1" dirty="0"/>
              <a:t>, </a:t>
            </a:r>
            <a:r>
              <a:rPr lang="pt-BR" b="1" dirty="0" err="1"/>
              <a:t>float</a:t>
            </a:r>
            <a:r>
              <a:rPr lang="pt-BR" b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Tipo variável / funções polimórficas</a:t>
            </a:r>
          </a:p>
          <a:p>
            <a:pPr marL="0" indent="0">
              <a:buNone/>
            </a:pPr>
            <a:r>
              <a:rPr lang="pt-BR" b="1" dirty="0" smtClean="0"/>
              <a:t>         </a:t>
            </a:r>
            <a:r>
              <a:rPr lang="pt-BR" b="1" dirty="0" err="1" smtClean="0"/>
              <a:t>head</a:t>
            </a:r>
            <a:r>
              <a:rPr lang="pt-BR" b="1" dirty="0" smtClean="0"/>
              <a:t> </a:t>
            </a:r>
            <a:r>
              <a:rPr lang="pt-BR" b="1" dirty="0"/>
              <a:t>: : [ </a:t>
            </a:r>
            <a:r>
              <a:rPr lang="pt-BR" b="1" dirty="0" smtClean="0"/>
              <a:t>a ] </a:t>
            </a:r>
            <a:r>
              <a:rPr lang="pt-BR" b="1" dirty="0"/>
              <a:t>-&gt; </a:t>
            </a:r>
            <a:r>
              <a:rPr lang="pt-BR" b="1" dirty="0" smtClean="0"/>
              <a:t>a</a:t>
            </a: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Os tipos compostos da linguagem são: Tipo de lista –Uma lista é uma sequência de elementos do mesmo tipo.</a:t>
            </a:r>
          </a:p>
          <a:p>
            <a:pPr marL="0" indent="0">
              <a:buNone/>
            </a:pPr>
            <a:r>
              <a:rPr lang="pt-BR" b="1" dirty="0" smtClean="0"/>
              <a:t>            </a:t>
            </a:r>
            <a:r>
              <a:rPr lang="pt-BR" b="1" dirty="0"/>
              <a:t>Exemplo:[</a:t>
            </a:r>
            <a:r>
              <a:rPr lang="pt-BR" b="1" dirty="0" err="1"/>
              <a:t>False,True,False</a:t>
            </a:r>
            <a:r>
              <a:rPr lang="pt-BR" b="1" dirty="0"/>
              <a:t>]::[</a:t>
            </a:r>
            <a:r>
              <a:rPr lang="pt-BR" b="1" dirty="0" err="1"/>
              <a:t>Bool</a:t>
            </a:r>
            <a:r>
              <a:rPr lang="pt-BR" b="1" dirty="0"/>
              <a:t>]</a:t>
            </a:r>
          </a:p>
          <a:p>
            <a:r>
              <a:rPr lang="pt-BR" b="1" dirty="0"/>
              <a:t>    Tipo de </a:t>
            </a:r>
            <a:r>
              <a:rPr lang="pt-BR" b="1" dirty="0" err="1"/>
              <a:t>tupla</a:t>
            </a:r>
            <a:r>
              <a:rPr lang="pt-BR" b="1" dirty="0"/>
              <a:t>-uma sequência finita de componentes de diferentes     tipos</a:t>
            </a:r>
          </a:p>
          <a:p>
            <a:r>
              <a:rPr lang="pt-BR" b="1" dirty="0"/>
              <a:t>     Exemplo:(False,</a:t>
            </a:r>
            <a:r>
              <a:rPr lang="pt-BR" b="1" dirty="0" err="1"/>
              <a:t>True</a:t>
            </a:r>
            <a:r>
              <a:rPr lang="pt-BR" b="1" dirty="0"/>
              <a:t>,’a’)::(</a:t>
            </a:r>
            <a:r>
              <a:rPr lang="pt-BR" b="1" dirty="0" err="1"/>
              <a:t>Bool,Bool,Char</a:t>
            </a:r>
            <a:r>
              <a:rPr lang="pt-BR" b="1" dirty="0"/>
              <a:t>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2206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AMARRAÇÕES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TODOS OS TIPOS SÃO CONHECIDOS EM TEMPO DE COMPILAÇÃO</a:t>
            </a:r>
          </a:p>
          <a:p>
            <a:endParaRPr lang="pt-BR" dirty="0" smtClean="0"/>
          </a:p>
          <a:p>
            <a:r>
              <a:rPr lang="pt-BR" dirty="0" smtClean="0"/>
              <a:t>INFERÊNCIAS DE TIPOS</a:t>
            </a:r>
          </a:p>
          <a:p>
            <a:endParaRPr lang="pt-BR" dirty="0" smtClean="0"/>
          </a:p>
          <a:p>
            <a:r>
              <a:rPr lang="pt-BR" dirty="0" smtClean="0"/>
              <a:t>TIPO ESTÁTICO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80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Comparação Com Outras Linguagens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2579" y="1676400"/>
            <a:ext cx="10740981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353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Comparação Com Outras Linguagens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54954" y="2086377"/>
            <a:ext cx="8761413" cy="3933423"/>
          </a:xfrm>
        </p:spPr>
        <p:txBody>
          <a:bodyPr/>
          <a:lstStyle/>
          <a:p>
            <a:r>
              <a:rPr lang="en-GB" altLang="pt-BR" sz="2000" b="1" i="1" dirty="0">
                <a:solidFill>
                  <a:schemeClr val="hlink"/>
                </a:solidFill>
                <a:latin typeface="Verdana" panose="020B0604030504040204" pitchFamily="34" charset="0"/>
              </a:rPr>
              <a:t>Quicksort in Haskell</a:t>
            </a:r>
          </a:p>
          <a:p>
            <a:endParaRPr lang="en-GB" altLang="pt-BR" sz="2000" b="1" i="1" dirty="0">
              <a:solidFill>
                <a:schemeClr val="hlink"/>
              </a:solidFill>
              <a:latin typeface="Verdana" panose="020B0604030504040204" pitchFamily="34" charset="0"/>
            </a:endParaRPr>
          </a:p>
          <a:p>
            <a:r>
              <a:rPr lang="en-GB" altLang="pt-BR" dirty="0" err="1">
                <a:latin typeface="Verdana" panose="020B0604030504040204" pitchFamily="34" charset="0"/>
              </a:rPr>
              <a:t>qsort</a:t>
            </a:r>
            <a:r>
              <a:rPr lang="en-GB" altLang="pt-BR" dirty="0">
                <a:latin typeface="Verdana" panose="020B0604030504040204" pitchFamily="34" charset="0"/>
              </a:rPr>
              <a:t> [] = [] </a:t>
            </a:r>
          </a:p>
          <a:p>
            <a:r>
              <a:rPr lang="en-GB" altLang="pt-BR" dirty="0" err="1">
                <a:latin typeface="Verdana" panose="020B0604030504040204" pitchFamily="34" charset="0"/>
              </a:rPr>
              <a:t>qsort</a:t>
            </a:r>
            <a:r>
              <a:rPr lang="en-GB" altLang="pt-BR" dirty="0">
                <a:latin typeface="Verdana" panose="020B0604030504040204" pitchFamily="34" charset="0"/>
              </a:rPr>
              <a:t> (</a:t>
            </a:r>
            <a:r>
              <a:rPr lang="en-GB" altLang="pt-BR" dirty="0" err="1">
                <a:latin typeface="Verdana" panose="020B0604030504040204" pitchFamily="34" charset="0"/>
              </a:rPr>
              <a:t>x:xs</a:t>
            </a:r>
            <a:r>
              <a:rPr lang="en-GB" altLang="pt-BR" dirty="0">
                <a:latin typeface="Verdana" panose="020B0604030504040204" pitchFamily="34" charset="0"/>
              </a:rPr>
              <a:t>) = </a:t>
            </a:r>
            <a:r>
              <a:rPr lang="en-GB" altLang="pt-BR" dirty="0" err="1">
                <a:latin typeface="Verdana" panose="020B0604030504040204" pitchFamily="34" charset="0"/>
              </a:rPr>
              <a:t>qsort</a:t>
            </a:r>
            <a:r>
              <a:rPr lang="en-GB" altLang="pt-BR" dirty="0">
                <a:latin typeface="Verdana" panose="020B0604030504040204" pitchFamily="34" charset="0"/>
              </a:rPr>
              <a:t> (</a:t>
            </a:r>
            <a:r>
              <a:rPr lang="en-GB" altLang="pt-BR" dirty="0">
                <a:latin typeface="Verdana" panose="020B0604030504040204" pitchFamily="34" charset="0"/>
                <a:hlinkClick r:id="rId2"/>
              </a:rPr>
              <a:t>filter</a:t>
            </a:r>
            <a:r>
              <a:rPr lang="en-GB" altLang="pt-BR" dirty="0">
                <a:latin typeface="Verdana" panose="020B0604030504040204" pitchFamily="34" charset="0"/>
              </a:rPr>
              <a:t> (&lt; x) </a:t>
            </a:r>
            <a:r>
              <a:rPr lang="en-GB" altLang="pt-BR" dirty="0" err="1">
                <a:latin typeface="Verdana" panose="020B0604030504040204" pitchFamily="34" charset="0"/>
              </a:rPr>
              <a:t>xs</a:t>
            </a:r>
            <a:r>
              <a:rPr lang="en-GB" altLang="pt-BR" dirty="0">
                <a:latin typeface="Verdana" panose="020B0604030504040204" pitchFamily="34" charset="0"/>
              </a:rPr>
              <a:t>) </a:t>
            </a:r>
            <a:r>
              <a:rPr lang="en-GB" altLang="pt-BR" dirty="0">
                <a:latin typeface="Verdana" panose="020B0604030504040204" pitchFamily="34" charset="0"/>
                <a:hlinkClick r:id="rId3"/>
              </a:rPr>
              <a:t>++</a:t>
            </a:r>
            <a:r>
              <a:rPr lang="en-GB" altLang="pt-BR" dirty="0">
                <a:latin typeface="Verdana" panose="020B0604030504040204" pitchFamily="34" charset="0"/>
              </a:rPr>
              <a:t> [x] </a:t>
            </a:r>
            <a:r>
              <a:rPr lang="en-GB" altLang="pt-BR" dirty="0">
                <a:latin typeface="Verdana" panose="020B0604030504040204" pitchFamily="34" charset="0"/>
                <a:hlinkClick r:id="rId3"/>
              </a:rPr>
              <a:t>++</a:t>
            </a:r>
            <a:r>
              <a:rPr lang="en-GB" altLang="pt-BR" dirty="0">
                <a:latin typeface="Verdana" panose="020B0604030504040204" pitchFamily="34" charset="0"/>
              </a:rPr>
              <a:t> </a:t>
            </a:r>
            <a:r>
              <a:rPr lang="en-GB" altLang="pt-BR" dirty="0" err="1">
                <a:latin typeface="Verdana" panose="020B0604030504040204" pitchFamily="34" charset="0"/>
              </a:rPr>
              <a:t>qsort</a:t>
            </a:r>
            <a:r>
              <a:rPr lang="en-GB" altLang="pt-BR" dirty="0">
                <a:latin typeface="Verdana" panose="020B0604030504040204" pitchFamily="34" charset="0"/>
              </a:rPr>
              <a:t> (</a:t>
            </a:r>
            <a:r>
              <a:rPr lang="en-GB" altLang="pt-BR" dirty="0">
                <a:latin typeface="Verdana" panose="020B0604030504040204" pitchFamily="34" charset="0"/>
                <a:hlinkClick r:id="rId2"/>
              </a:rPr>
              <a:t>filter</a:t>
            </a:r>
            <a:r>
              <a:rPr lang="en-GB" altLang="pt-BR" dirty="0">
                <a:latin typeface="Verdana" panose="020B0604030504040204" pitchFamily="34" charset="0"/>
              </a:rPr>
              <a:t> (</a:t>
            </a:r>
            <a:r>
              <a:rPr lang="en-GB" altLang="pt-BR" dirty="0">
                <a:latin typeface="Verdana" panose="020B0604030504040204" pitchFamily="34" charset="0"/>
                <a:hlinkClick r:id="rId4"/>
              </a:rPr>
              <a:t>&gt;=</a:t>
            </a:r>
            <a:r>
              <a:rPr lang="en-GB" altLang="pt-BR" dirty="0">
                <a:latin typeface="Verdana" panose="020B0604030504040204" pitchFamily="34" charset="0"/>
              </a:rPr>
              <a:t> x) </a:t>
            </a:r>
            <a:r>
              <a:rPr lang="en-GB" altLang="pt-BR" dirty="0" err="1">
                <a:latin typeface="Verdana" panose="020B0604030504040204" pitchFamily="34" charset="0"/>
              </a:rPr>
              <a:t>xs</a:t>
            </a:r>
            <a:r>
              <a:rPr lang="en-GB" altLang="pt-BR" dirty="0">
                <a:latin typeface="Verdana" panose="020B0604030504040204" pitchFamily="34" charset="0"/>
              </a:rPr>
              <a:t>)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402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8000" dirty="0" smtClean="0"/>
              <a:t>            </a:t>
            </a:r>
          </a:p>
          <a:p>
            <a:pPr marL="0" indent="0">
              <a:buNone/>
            </a:pPr>
            <a:r>
              <a:rPr lang="pt-BR" sz="8000" dirty="0"/>
              <a:t> </a:t>
            </a:r>
            <a:r>
              <a:rPr lang="pt-BR" sz="8000" dirty="0" smtClean="0"/>
              <a:t>           FIM </a:t>
            </a:r>
            <a:endParaRPr lang="pt-BR" sz="8000" dirty="0"/>
          </a:p>
        </p:txBody>
      </p:sp>
    </p:spTree>
    <p:extLst>
      <p:ext uri="{BB962C8B-B14F-4D97-AF65-F5344CB8AC3E}">
        <p14:creationId xmlns:p14="http://schemas.microsoft.com/office/powerpoint/2010/main" val="385676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a programação funcional? 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um paradigma de </a:t>
            </a:r>
            <a:r>
              <a:rPr lang="pt-BR" dirty="0" smtClean="0"/>
              <a:t>programação</a:t>
            </a:r>
          </a:p>
          <a:p>
            <a:endParaRPr lang="pt-BR" dirty="0" smtClean="0"/>
          </a:p>
          <a:p>
            <a:r>
              <a:rPr lang="pt-BR" dirty="0"/>
              <a:t>No paradigma imperativo, um programa é uma sequência de instruções que </a:t>
            </a:r>
            <a:r>
              <a:rPr lang="pt-BR" dirty="0" smtClean="0"/>
              <a:t>mudam.</a:t>
            </a:r>
          </a:p>
          <a:p>
            <a:endParaRPr lang="pt-BR" dirty="0" smtClean="0"/>
          </a:p>
          <a:p>
            <a:r>
              <a:rPr lang="pt-BR" dirty="0"/>
              <a:t>No paradigma funcional, um programa é um conjunto de definições de funções que aplicamos a </a:t>
            </a:r>
            <a:r>
              <a:rPr lang="pt-BR" dirty="0" smtClean="0"/>
              <a:t>valores.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100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 somar os naturais de 1 a 10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linguagem C: </a:t>
            </a:r>
          </a:p>
          <a:p>
            <a:pPr marL="0" indent="0">
              <a:buNone/>
            </a:pPr>
            <a:r>
              <a:rPr lang="pt-BR" dirty="0" smtClean="0"/>
              <a:t>         </a:t>
            </a:r>
            <a:r>
              <a:rPr lang="pt-BR" dirty="0" err="1" smtClean="0"/>
              <a:t>int</a:t>
            </a:r>
            <a:r>
              <a:rPr lang="pt-BR" dirty="0" smtClean="0"/>
              <a:t> total </a:t>
            </a:r>
            <a:r>
              <a:rPr lang="pt-BR" dirty="0"/>
              <a:t>= 0; 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         for </a:t>
            </a:r>
            <a:r>
              <a:rPr lang="pt-BR" dirty="0"/>
              <a:t>(i=1; i&lt;=10; ++i) 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            total = total + i;</a:t>
            </a:r>
          </a:p>
          <a:p>
            <a:endParaRPr lang="pt-BR" dirty="0"/>
          </a:p>
          <a:p>
            <a:r>
              <a:rPr lang="pt-BR" dirty="0"/>
              <a:t>O programa é uma sequência de </a:t>
            </a:r>
            <a:r>
              <a:rPr lang="pt-BR" dirty="0" smtClean="0"/>
              <a:t>instruções.</a:t>
            </a:r>
          </a:p>
          <a:p>
            <a:r>
              <a:rPr lang="pt-BR" dirty="0"/>
              <a:t>O resultado é obtido por mutação das variáveis i e </a:t>
            </a:r>
            <a:r>
              <a:rPr lang="pt-BR" dirty="0" smtClean="0"/>
              <a:t>total.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801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 somar os naturais de 1 a 10 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</a:t>
            </a:r>
            <a:r>
              <a:rPr lang="pt-BR" dirty="0" err="1"/>
              <a:t>Haskell</a:t>
            </a:r>
            <a:r>
              <a:rPr lang="pt-BR" dirty="0"/>
              <a:t>: sum [1..10</a:t>
            </a:r>
            <a:r>
              <a:rPr lang="pt-BR" dirty="0" smtClean="0"/>
              <a:t>]</a:t>
            </a:r>
          </a:p>
          <a:p>
            <a:endParaRPr lang="pt-BR" dirty="0"/>
          </a:p>
          <a:p>
            <a:endParaRPr lang="pt-BR" dirty="0" smtClean="0"/>
          </a:p>
          <a:p>
            <a:r>
              <a:rPr lang="pt-BR" dirty="0"/>
              <a:t>O programa consiste na aplicação da função sum à lista dos inteiros entre 1 e 10.</a:t>
            </a:r>
          </a:p>
        </p:txBody>
      </p:sp>
    </p:spTree>
    <p:extLst>
      <p:ext uri="{BB962C8B-B14F-4D97-AF65-F5344CB8AC3E}">
        <p14:creationId xmlns:p14="http://schemas.microsoft.com/office/powerpoint/2010/main" val="351318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1022548"/>
          </a:xfrm>
        </p:spPr>
        <p:txBody>
          <a:bodyPr/>
          <a:lstStyle/>
          <a:p>
            <a:r>
              <a:rPr lang="pt-BR" dirty="0"/>
              <a:t>Vantagens da programação funcional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54954" y="2603500"/>
            <a:ext cx="8761413" cy="3887452"/>
          </a:xfrm>
        </p:spPr>
        <p:txBody>
          <a:bodyPr>
            <a:normAutofit/>
          </a:bodyPr>
          <a:lstStyle/>
          <a:p>
            <a:r>
              <a:rPr lang="pt-BR" dirty="0"/>
              <a:t>Nível mais </a:t>
            </a:r>
            <a:r>
              <a:rPr lang="pt-BR" dirty="0" smtClean="0"/>
              <a:t>alto:</a:t>
            </a:r>
          </a:p>
          <a:p>
            <a:pPr marL="0" indent="0">
              <a:buNone/>
            </a:pPr>
            <a:r>
              <a:rPr lang="pt-BR" dirty="0" smtClean="0"/>
              <a:t>        </a:t>
            </a:r>
            <a:r>
              <a:rPr lang="pt-BR" dirty="0"/>
              <a:t>Programas mais </a:t>
            </a:r>
            <a:r>
              <a:rPr lang="pt-BR" dirty="0" smtClean="0"/>
              <a:t>concisos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/>
              <a:t>Reuso </a:t>
            </a:r>
            <a:r>
              <a:rPr lang="pt-BR" dirty="0" err="1"/>
              <a:t>Haskell</a:t>
            </a:r>
            <a:r>
              <a:rPr lang="pt-BR" dirty="0"/>
              <a:t> facilita e simplifica </a:t>
            </a:r>
            <a:r>
              <a:rPr lang="pt-BR" dirty="0" err="1"/>
              <a:t>refatoração</a:t>
            </a:r>
            <a:r>
              <a:rPr lang="pt-BR" dirty="0"/>
              <a:t> e reuso 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/>
              <a:t>Código menor, mais claro e mais fácil de manter. </a:t>
            </a:r>
          </a:p>
          <a:p>
            <a:endParaRPr lang="pt-BR" dirty="0" smtClean="0"/>
          </a:p>
          <a:p>
            <a:r>
              <a:rPr lang="pt-BR" dirty="0" smtClean="0"/>
              <a:t>Avaliação </a:t>
            </a:r>
            <a:r>
              <a:rPr lang="pt-BR" dirty="0" err="1" smtClean="0"/>
              <a:t>lazy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22582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947919"/>
            <a:ext cx="8761413" cy="958153"/>
          </a:xfrm>
        </p:spPr>
        <p:txBody>
          <a:bodyPr/>
          <a:lstStyle/>
          <a:p>
            <a:r>
              <a:rPr lang="pt-BR" dirty="0"/>
              <a:t>Desvantagens da programação funcional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Compiladores/interpretadores </a:t>
            </a:r>
            <a:r>
              <a:rPr lang="pt-BR" dirty="0"/>
              <a:t>mais complexos; </a:t>
            </a:r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Difícil </a:t>
            </a:r>
            <a:r>
              <a:rPr lang="pt-BR" dirty="0"/>
              <a:t>prever os custos de execução (tempo/espaço</a:t>
            </a:r>
            <a:r>
              <a:rPr lang="pt-BR" dirty="0" smtClean="0"/>
              <a:t>);</a:t>
            </a:r>
          </a:p>
          <a:p>
            <a:pPr marL="0" indent="0">
              <a:buNone/>
            </a:pPr>
            <a:endParaRPr lang="pt-BR" b="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076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708338"/>
            <a:ext cx="8825658" cy="1313645"/>
          </a:xfrm>
        </p:spPr>
        <p:txBody>
          <a:bodyPr/>
          <a:lstStyle/>
          <a:p>
            <a:r>
              <a:rPr lang="pt-BR" sz="3200" dirty="0" smtClean="0"/>
              <a:t>         COMPILADA OU INTERPRETADA</a:t>
            </a:r>
            <a:endParaRPr lang="pt-BR" sz="3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5" y="2446987"/>
            <a:ext cx="8825658" cy="3644720"/>
          </a:xfrm>
        </p:spPr>
        <p:txBody>
          <a:bodyPr>
            <a:normAutofit/>
          </a:bodyPr>
          <a:lstStyle/>
          <a:p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 smtClean="0"/>
              <a:t>Hugs</a:t>
            </a:r>
            <a:r>
              <a:rPr lang="pt-BR" b="1" dirty="0" smtClean="0"/>
              <a:t>                                                GHC</a:t>
            </a:r>
          </a:p>
          <a:p>
            <a:pPr marL="342900" indent="-342900">
              <a:buFont typeface="+mj-lt"/>
              <a:buAutoNum type="arabicPeriod"/>
            </a:pPr>
            <a:r>
              <a:rPr lang="pt-BR" b="1" dirty="0" smtClean="0"/>
              <a:t>INTERPRETADOR                           Compilador      </a:t>
            </a:r>
          </a:p>
          <a:p>
            <a:pPr marL="342900" indent="-342900">
              <a:buFont typeface="+mj-lt"/>
              <a:buAutoNum type="arabicPeriod"/>
            </a:pPr>
            <a:r>
              <a:rPr lang="pt-BR" b="1" dirty="0" smtClean="0"/>
              <a:t>ESCRITO EM C                              escrito em HASKELL</a:t>
            </a:r>
          </a:p>
          <a:p>
            <a:pPr marL="342900" indent="-342900">
              <a:buFont typeface="+mj-lt"/>
              <a:buAutoNum type="arabicPeriod"/>
            </a:pPr>
            <a:r>
              <a:rPr lang="pt-BR" b="1" dirty="0" smtClean="0"/>
              <a:t>PORTÁVEL                                     MENOS PORTÁVEL</a:t>
            </a:r>
          </a:p>
          <a:p>
            <a:pPr marL="342900" indent="-342900">
              <a:buFont typeface="+mj-lt"/>
              <a:buAutoNum type="arabicPeriod"/>
            </a:pPr>
            <a:r>
              <a:rPr lang="pt-BR" b="1" dirty="0" smtClean="0"/>
              <a:t>LEVE                                              MAIS LENTO</a:t>
            </a:r>
          </a:p>
          <a:p>
            <a:r>
              <a:rPr lang="pt-BR" b="1" dirty="0" smtClean="0"/>
              <a:t>                                                           EXIGE MAIS MEMÓRIA</a:t>
            </a:r>
          </a:p>
          <a:p>
            <a:r>
              <a:rPr lang="pt-BR" b="1" dirty="0"/>
              <a:t> </a:t>
            </a:r>
            <a:r>
              <a:rPr lang="pt-BR" b="1" dirty="0" smtClean="0"/>
              <a:t>                                                          PRODUZ PROGRAMAS MAIS RÁPIDOS</a:t>
            </a:r>
          </a:p>
          <a:p>
            <a:endParaRPr lang="pt-BR" b="1" dirty="0" smtClean="0"/>
          </a:p>
        </p:txBody>
      </p:sp>
    </p:spTree>
    <p:extLst>
      <p:ext uri="{BB962C8B-B14F-4D97-AF65-F5344CB8AC3E}">
        <p14:creationId xmlns:p14="http://schemas.microsoft.com/office/powerpoint/2010/main" val="184931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Características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Concisa;</a:t>
            </a:r>
          </a:p>
          <a:p>
            <a:r>
              <a:rPr lang="pt-BR" dirty="0"/>
              <a:t>Fácil compreensão</a:t>
            </a:r>
            <a:r>
              <a:rPr lang="pt-BR" dirty="0" smtClean="0"/>
              <a:t>;</a:t>
            </a:r>
          </a:p>
          <a:p>
            <a:r>
              <a:rPr lang="pt-BR" dirty="0"/>
              <a:t>Forte sistema de </a:t>
            </a:r>
            <a:r>
              <a:rPr lang="pt-BR" dirty="0" smtClean="0"/>
              <a:t>tipo;</a:t>
            </a:r>
          </a:p>
          <a:p>
            <a:r>
              <a:rPr lang="pt-BR" dirty="0" smtClean="0"/>
              <a:t>Avaliação </a:t>
            </a:r>
            <a:r>
              <a:rPr lang="pt-BR" dirty="0" err="1" smtClean="0"/>
              <a:t>lazy</a:t>
            </a:r>
            <a:r>
              <a:rPr lang="pt-BR" dirty="0" smtClean="0"/>
              <a:t>;</a:t>
            </a:r>
          </a:p>
          <a:p>
            <a:r>
              <a:rPr lang="pt-BR" dirty="0"/>
              <a:t>Abstração </a:t>
            </a:r>
            <a:r>
              <a:rPr lang="pt-BR" dirty="0" smtClean="0"/>
              <a:t>poderosa</a:t>
            </a:r>
            <a:r>
              <a:rPr lang="pt-BR" dirty="0"/>
              <a:t>;</a:t>
            </a:r>
            <a:endParaRPr lang="pt-BR" dirty="0" smtClean="0"/>
          </a:p>
          <a:p>
            <a:r>
              <a:rPr lang="pt-BR" dirty="0"/>
              <a:t>Gestão automática de </a:t>
            </a:r>
            <a:r>
              <a:rPr lang="pt-BR" dirty="0" smtClean="0"/>
              <a:t>memória.</a:t>
            </a:r>
          </a:p>
          <a:p>
            <a:r>
              <a:rPr lang="pt-BR" dirty="0" smtClean="0"/>
              <a:t>Alta </a:t>
            </a:r>
            <a:r>
              <a:rPr lang="pt-BR" dirty="0" err="1" smtClean="0"/>
              <a:t>portabiliddae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831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Computação simbólica;</a:t>
            </a:r>
          </a:p>
          <a:p>
            <a:r>
              <a:rPr lang="pt-BR" dirty="0" smtClean="0"/>
              <a:t>Processamento de listas;</a:t>
            </a:r>
          </a:p>
          <a:p>
            <a:r>
              <a:rPr lang="pt-BR" dirty="0" smtClean="0"/>
              <a:t>Aplicações científicas;</a:t>
            </a:r>
          </a:p>
          <a:p>
            <a:r>
              <a:rPr lang="pt-BR" dirty="0" smtClean="0"/>
              <a:t>Aplicações em IA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    Sistemas especialistas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    Representação do conhecimento</a:t>
            </a:r>
          </a:p>
          <a:p>
            <a:r>
              <a:rPr lang="pt-BR" dirty="0" smtClean="0"/>
              <a:t>Compiladores; </a:t>
            </a:r>
          </a:p>
          <a:p>
            <a:r>
              <a:rPr lang="pt-BR" dirty="0" smtClean="0"/>
              <a:t>Jogos.</a:t>
            </a:r>
          </a:p>
        </p:txBody>
      </p:sp>
    </p:spTree>
    <p:extLst>
      <p:ext uri="{BB962C8B-B14F-4D97-AF65-F5344CB8AC3E}">
        <p14:creationId xmlns:p14="http://schemas.microsoft.com/office/powerpoint/2010/main" val="317024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Azul Quent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Íon - Sala da Diretoria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 - Sala da Diretoria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734</TotalTime>
  <Words>539</Words>
  <Application>Microsoft Office PowerPoint</Application>
  <PresentationFormat>Widescreen</PresentationFormat>
  <Paragraphs>108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Arial</vt:lpstr>
      <vt:lpstr>Century Gothic</vt:lpstr>
      <vt:lpstr>Verdana</vt:lpstr>
      <vt:lpstr>Wingdings 3</vt:lpstr>
      <vt:lpstr>Íon - Sala da Diretoria</vt:lpstr>
      <vt:lpstr>     História do Haskell </vt:lpstr>
      <vt:lpstr>O que é a programação funcional? </vt:lpstr>
      <vt:lpstr>Exemplo: somar os naturais de 1 a 10</vt:lpstr>
      <vt:lpstr>Exemplo: somar os naturais de 1 a 10 </vt:lpstr>
      <vt:lpstr>Vantagens da programação funcional</vt:lpstr>
      <vt:lpstr>Desvantagens da programação funcional</vt:lpstr>
      <vt:lpstr>         COMPILADA OU INTERPRETADA</vt:lpstr>
      <vt:lpstr>Características</vt:lpstr>
      <vt:lpstr>Aplicações</vt:lpstr>
      <vt:lpstr>Haskell no Mundo Empresarial</vt:lpstr>
      <vt:lpstr>SINTAXE</vt:lpstr>
      <vt:lpstr>Orientação a objetos Vs Funcional</vt:lpstr>
      <vt:lpstr>Tipos em Haskell</vt:lpstr>
      <vt:lpstr>AMARRAÇÕES</vt:lpstr>
      <vt:lpstr>Comparação Com Outras Linguagens</vt:lpstr>
      <vt:lpstr>Comparação Com Outras Linguagens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História do Haskell</dc:title>
  <dc:creator>beatriz carvalho</dc:creator>
  <cp:lastModifiedBy>beatriz carvalho</cp:lastModifiedBy>
  <cp:revision>38</cp:revision>
  <dcterms:created xsi:type="dcterms:W3CDTF">2016-09-20T01:18:20Z</dcterms:created>
  <dcterms:modified xsi:type="dcterms:W3CDTF">2016-11-04T01:04:49Z</dcterms:modified>
</cp:coreProperties>
</file>