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67" r:id="rId9"/>
    <p:sldId id="268" r:id="rId10"/>
    <p:sldId id="274" r:id="rId11"/>
    <p:sldId id="269" r:id="rId12"/>
    <p:sldId id="265" r:id="rId13"/>
    <p:sldId id="273" r:id="rId14"/>
    <p:sldId id="25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3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2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0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6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0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4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49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9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1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5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3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9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C2D315-376B-4194-98EB-A20BCC822405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6A545E-4EF6-4887-834E-071302CCC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skell.org/ghc/docs/latest/html/libraries/base/Prelude.html#v:." TargetMode="External"/><Relationship Id="rId2" Type="http://schemas.openxmlformats.org/officeDocument/2006/relationships/hyperlink" Target="http://haskell.org/ghc/docs/latest/html/libraries/base/Prelude.html#v: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skell.org/ghc/docs/latest/html/libraries/base/Prelude.html#v:&amp;gt;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633" y="450759"/>
            <a:ext cx="9144000" cy="1294797"/>
          </a:xfrm>
        </p:spPr>
        <p:txBody>
          <a:bodyPr/>
          <a:lstStyle/>
          <a:p>
            <a:r>
              <a:rPr lang="pt-BR" dirty="0" smtClean="0"/>
              <a:t>     História do </a:t>
            </a:r>
            <a:r>
              <a:rPr lang="pt-BR" dirty="0" err="1" smtClean="0"/>
              <a:t>Haskell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1521" y="1841679"/>
            <a:ext cx="9766479" cy="436593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1930: Alonzo </a:t>
            </a:r>
            <a:r>
              <a:rPr lang="pt-BR" b="1" dirty="0" err="1" smtClean="0"/>
              <a:t>Church</a:t>
            </a:r>
            <a:r>
              <a:rPr lang="pt-BR" b="1" dirty="0" smtClean="0"/>
              <a:t> desenvolveu o cálculo de Lambda, um simples e poderoso teorema de funções, que é base do </a:t>
            </a:r>
            <a:r>
              <a:rPr lang="pt-BR" b="1" dirty="0" err="1" smtClean="0"/>
              <a:t>haskell</a:t>
            </a:r>
            <a:r>
              <a:rPr lang="pt-BR" b="1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Na década de 1970 , o conceito de avaliação preguiçosa já estava no meio acadêmico . 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Setembro de 1987, criação de um comitê com o objetivo de construir um padrão aberto para linguagens funcionais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1990- Surgiu </a:t>
            </a:r>
            <a:r>
              <a:rPr lang="pt-BR" b="1" dirty="0" err="1" smtClean="0"/>
              <a:t>haskell</a:t>
            </a:r>
            <a:r>
              <a:rPr lang="pt-BR" b="1" dirty="0" smtClean="0"/>
              <a:t> em homenagem ao lógico </a:t>
            </a:r>
            <a:r>
              <a:rPr lang="pt-BR" b="1" dirty="0" err="1" smtClean="0"/>
              <a:t>haskell</a:t>
            </a:r>
            <a:r>
              <a:rPr lang="pt-BR" b="1" dirty="0" smtClean="0"/>
              <a:t> </a:t>
            </a:r>
            <a:r>
              <a:rPr lang="pt-BR" b="1" dirty="0" err="1" smtClean="0"/>
              <a:t>brooks</a:t>
            </a:r>
            <a:r>
              <a:rPr lang="pt-BR" b="1" dirty="0" smtClean="0"/>
              <a:t> </a:t>
            </a:r>
            <a:r>
              <a:rPr lang="pt-BR" b="1" dirty="0" err="1" smtClean="0"/>
              <a:t>curry</a:t>
            </a:r>
            <a:r>
              <a:rPr lang="pt-BR" b="1" dirty="0" smtClean="0"/>
              <a:t> </a:t>
            </a:r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Haskell</a:t>
            </a:r>
            <a:r>
              <a:rPr lang="pt-BR" dirty="0"/>
              <a:t> no Mundo Empresarial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003362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ABN-AMRO (</a:t>
            </a:r>
            <a:r>
              <a:rPr lang="pt-BR" b="1" dirty="0" err="1"/>
              <a:t>Amesterdão</a:t>
            </a:r>
            <a:r>
              <a:rPr lang="pt-BR" b="1" dirty="0"/>
              <a:t>, Holanda)</a:t>
            </a:r>
            <a:r>
              <a:rPr lang="pt-BR" dirty="0"/>
              <a:t>: é um banco internacional que utiliza </a:t>
            </a:r>
            <a:r>
              <a:rPr lang="pt-BR" dirty="0" err="1"/>
              <a:t>Haskell</a:t>
            </a:r>
            <a:r>
              <a:rPr lang="pt-BR" dirty="0"/>
              <a:t> para análise/medição de riscos em </a:t>
            </a:r>
            <a:r>
              <a:rPr lang="pt-BR" dirty="0" err="1"/>
              <a:t>actividades</a:t>
            </a:r>
            <a:r>
              <a:rPr lang="pt-BR" dirty="0"/>
              <a:t> de investimento bancário e créditos de </a:t>
            </a:r>
            <a:r>
              <a:rPr lang="pt-BR" dirty="0" smtClean="0"/>
              <a:t>risco</a:t>
            </a:r>
          </a:p>
          <a:p>
            <a:pPr marL="0" indent="0">
              <a:buNone/>
            </a:pPr>
            <a:r>
              <a:rPr lang="pt-BR" b="1" dirty="0" err="1" smtClean="0"/>
              <a:t>Aetion</a:t>
            </a:r>
            <a:r>
              <a:rPr lang="pt-BR" b="1" dirty="0" smtClean="0"/>
              <a:t> </a:t>
            </a:r>
            <a:r>
              <a:rPr lang="pt-BR" b="1" dirty="0"/>
              <a:t>Technologies LLC (Ohio, EUA)</a:t>
            </a:r>
            <a:r>
              <a:rPr lang="pt-BR" dirty="0"/>
              <a:t>: A </a:t>
            </a:r>
            <a:r>
              <a:rPr lang="pt-BR" dirty="0" err="1"/>
              <a:t>Aetion</a:t>
            </a:r>
            <a:r>
              <a:rPr lang="pt-BR" dirty="0"/>
              <a:t> é uma empresa que opera no ramo da Defesa, e serve-se de </a:t>
            </a:r>
            <a:r>
              <a:rPr lang="pt-BR" dirty="0" err="1"/>
              <a:t>Haskell</a:t>
            </a:r>
            <a:r>
              <a:rPr lang="pt-BR" dirty="0"/>
              <a:t> para desenvolvimento de aplicações que lidam com inteligência artificial. Até agora, esta empresa já desenvolveu 3 grandes </a:t>
            </a:r>
            <a:r>
              <a:rPr lang="pt-BR" dirty="0" err="1"/>
              <a:t>projectos</a:t>
            </a:r>
            <a:r>
              <a:rPr lang="pt-BR" dirty="0"/>
              <a:t> com </a:t>
            </a:r>
            <a:r>
              <a:rPr lang="pt-BR" dirty="0" err="1"/>
              <a:t>Haskell</a:t>
            </a:r>
            <a:r>
              <a:rPr lang="pt-BR" dirty="0"/>
              <a:t> (SNOWDRIFT, WINTERMUTE e PAWPRINTS), e a empresa considera o sucesso em todos eles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err="1"/>
              <a:t>Anygma</a:t>
            </a:r>
            <a:r>
              <a:rPr lang="pt-BR" b="1" dirty="0"/>
              <a:t> (Antuérpia, Bélgica)</a:t>
            </a:r>
            <a:r>
              <a:rPr lang="pt-BR" dirty="0"/>
              <a:t>: é uma empresa orientada à </a:t>
            </a:r>
            <a:r>
              <a:rPr lang="pt-BR" dirty="0" err="1" smtClean="0"/>
              <a:t>multimidia</a:t>
            </a:r>
            <a:r>
              <a:rPr lang="pt-BR" dirty="0"/>
              <a:t>, que se dedica à criação de aplicações audiovisuais (em 2D e 3D) fáceis de utilizar.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1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Trabalha-se somente com funções,</a:t>
            </a:r>
          </a:p>
          <a:p>
            <a:r>
              <a:rPr lang="pt-BR" dirty="0" smtClean="0"/>
              <a:t>É case- </a:t>
            </a:r>
            <a:r>
              <a:rPr lang="pt-BR" dirty="0" err="1" smtClean="0"/>
              <a:t>Sensitive</a:t>
            </a:r>
            <a:r>
              <a:rPr lang="pt-BR" dirty="0" smtClean="0"/>
              <a:t>;</a:t>
            </a:r>
          </a:p>
          <a:p>
            <a:r>
              <a:rPr lang="pt-BR" dirty="0" smtClean="0"/>
              <a:t>Não possui comandos de repetição como </a:t>
            </a:r>
            <a:r>
              <a:rPr lang="pt-BR" dirty="0" err="1" smtClean="0"/>
              <a:t>While</a:t>
            </a:r>
            <a:r>
              <a:rPr lang="pt-BR" dirty="0" smtClean="0"/>
              <a:t> e for;</a:t>
            </a:r>
          </a:p>
          <a:p>
            <a:r>
              <a:rPr lang="pt-BR" dirty="0" smtClean="0"/>
              <a:t>Não é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 </a:t>
            </a:r>
            <a:r>
              <a:rPr lang="pt-BR" dirty="0" err="1"/>
              <a:t>Vs</a:t>
            </a:r>
            <a:r>
              <a:rPr lang="pt-BR" dirty="0"/>
              <a:t>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orientada a objetos é um estilo de Programação que permite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Reuso </a:t>
            </a:r>
            <a:r>
              <a:rPr lang="pt-BR" dirty="0"/>
              <a:t>de código (via classes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As linguagens Funcionais aproveitam o código através de funções.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7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em </a:t>
            </a:r>
            <a:r>
              <a:rPr lang="pt-BR" dirty="0" err="1"/>
              <a:t>Haskell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 linguagem </a:t>
            </a:r>
            <a:r>
              <a:rPr lang="pt-BR" b="1" dirty="0" err="1"/>
              <a:t>Haskell</a:t>
            </a:r>
            <a:r>
              <a:rPr lang="pt-BR" b="1" dirty="0"/>
              <a:t> suporta os tipos primitivos </a:t>
            </a:r>
            <a:r>
              <a:rPr lang="pt-BR" b="1" dirty="0" err="1"/>
              <a:t>bool</a:t>
            </a:r>
            <a:r>
              <a:rPr lang="pt-BR" b="1" dirty="0"/>
              <a:t>, char, </a:t>
            </a:r>
            <a:r>
              <a:rPr lang="pt-BR" b="1" dirty="0" err="1"/>
              <a:t>string</a:t>
            </a:r>
            <a:r>
              <a:rPr lang="pt-BR" b="1" dirty="0"/>
              <a:t>, </a:t>
            </a:r>
            <a:r>
              <a:rPr lang="pt-BR" b="1" dirty="0" err="1"/>
              <a:t>int</a:t>
            </a:r>
            <a:r>
              <a:rPr lang="pt-BR" b="1" dirty="0"/>
              <a:t>, </a:t>
            </a:r>
            <a:r>
              <a:rPr lang="pt-BR" b="1" dirty="0" err="1"/>
              <a:t>integer</a:t>
            </a:r>
            <a:r>
              <a:rPr lang="pt-BR" b="1" dirty="0"/>
              <a:t>, </a:t>
            </a:r>
            <a:r>
              <a:rPr lang="pt-BR" b="1" dirty="0" err="1"/>
              <a:t>float</a:t>
            </a:r>
            <a:r>
              <a:rPr lang="pt-BR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Tipo variável / funções polimórficas</a:t>
            </a:r>
          </a:p>
          <a:p>
            <a:pPr marL="0" indent="0">
              <a:buNone/>
            </a:pPr>
            <a:r>
              <a:rPr lang="pt-BR" b="1" dirty="0" smtClean="0"/>
              <a:t>         </a:t>
            </a:r>
            <a:r>
              <a:rPr lang="pt-BR" b="1" dirty="0" err="1" smtClean="0"/>
              <a:t>head</a:t>
            </a:r>
            <a:r>
              <a:rPr lang="pt-BR" b="1" dirty="0" smtClean="0"/>
              <a:t> </a:t>
            </a:r>
            <a:r>
              <a:rPr lang="pt-BR" b="1" dirty="0"/>
              <a:t>: : [ </a:t>
            </a:r>
            <a:r>
              <a:rPr lang="pt-BR" b="1" dirty="0" smtClean="0"/>
              <a:t>a ] </a:t>
            </a:r>
            <a:r>
              <a:rPr lang="pt-BR" b="1" dirty="0"/>
              <a:t>-&gt; </a:t>
            </a:r>
            <a:r>
              <a:rPr lang="pt-BR" b="1" dirty="0" smtClean="0"/>
              <a:t>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Os tipos compostos da linguagem são: Tipo de lista –Uma lista é uma sequência de elementos do mesmo tipo.</a:t>
            </a:r>
          </a:p>
          <a:p>
            <a:pPr marL="0" indent="0">
              <a:buNone/>
            </a:pPr>
            <a:r>
              <a:rPr lang="pt-BR" b="1" dirty="0" smtClean="0"/>
              <a:t>            </a:t>
            </a:r>
            <a:r>
              <a:rPr lang="pt-BR" b="1" dirty="0"/>
              <a:t>Exemplo:[</a:t>
            </a:r>
            <a:r>
              <a:rPr lang="pt-BR" b="1" dirty="0" err="1"/>
              <a:t>False,True,False</a:t>
            </a:r>
            <a:r>
              <a:rPr lang="pt-BR" b="1" dirty="0"/>
              <a:t>]::[</a:t>
            </a:r>
            <a:r>
              <a:rPr lang="pt-BR" b="1" dirty="0" err="1"/>
              <a:t>Bool</a:t>
            </a:r>
            <a:r>
              <a:rPr lang="pt-BR" b="1" dirty="0"/>
              <a:t>]</a:t>
            </a:r>
          </a:p>
          <a:p>
            <a:r>
              <a:rPr lang="pt-BR" b="1" dirty="0"/>
              <a:t>    Tipo de </a:t>
            </a:r>
            <a:r>
              <a:rPr lang="pt-BR" b="1" dirty="0" err="1"/>
              <a:t>tupla</a:t>
            </a:r>
            <a:r>
              <a:rPr lang="pt-BR" b="1" dirty="0"/>
              <a:t>-uma sequência finita de componentes de diferentes     tipos</a:t>
            </a:r>
          </a:p>
          <a:p>
            <a:r>
              <a:rPr lang="pt-BR" b="1" dirty="0"/>
              <a:t>     Exemplo:(False,</a:t>
            </a:r>
            <a:r>
              <a:rPr lang="pt-BR" b="1" dirty="0" err="1"/>
              <a:t>True</a:t>
            </a:r>
            <a:r>
              <a:rPr lang="pt-BR" b="1" dirty="0"/>
              <a:t>,’a’)::(</a:t>
            </a:r>
            <a:r>
              <a:rPr lang="pt-BR" b="1" dirty="0" err="1"/>
              <a:t>Bool,Bool,Char</a:t>
            </a:r>
            <a:r>
              <a:rPr lang="pt-BR" b="1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20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AMARRAÇÕES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TIPOS SÃO CONHECIDOS EM TEMPO DE COMPILAÇÃO</a:t>
            </a:r>
          </a:p>
          <a:p>
            <a:endParaRPr lang="pt-BR" dirty="0" smtClean="0"/>
          </a:p>
          <a:p>
            <a:r>
              <a:rPr lang="pt-BR" dirty="0" smtClean="0"/>
              <a:t>INFERÊNCIAS DE TIPOS</a:t>
            </a:r>
          </a:p>
          <a:p>
            <a:endParaRPr lang="pt-BR" dirty="0" smtClean="0"/>
          </a:p>
          <a:p>
            <a:r>
              <a:rPr lang="pt-BR" dirty="0" smtClean="0"/>
              <a:t>TIPO ESTÁTICO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Com Outras Linguagens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1918953"/>
            <a:ext cx="8761413" cy="4700788"/>
          </a:xfrm>
        </p:spPr>
        <p:txBody>
          <a:bodyPr>
            <a:normAutofit fontScale="25000" lnSpcReduction="20000"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i="1" dirty="0" err="1">
                <a:solidFill>
                  <a:schemeClr val="hlink"/>
                </a:solidFill>
                <a:latin typeface="Verdana" panose="020B0604030504040204" pitchFamily="34" charset="0"/>
              </a:rPr>
              <a:t>Quicksort</a:t>
            </a:r>
            <a:r>
              <a:rPr lang="pt-BR" altLang="pt-BR" sz="5600" b="1" i="1" dirty="0">
                <a:solidFill>
                  <a:schemeClr val="hlink"/>
                </a:solidFill>
                <a:latin typeface="Verdana" panose="020B0604030504040204" pitchFamily="34" charset="0"/>
              </a:rPr>
              <a:t> in C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//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To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array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a[]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of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size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n: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(a,0,n-1)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56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void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a[],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,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int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h, l, p, t;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if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&lt;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l =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h =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p = a[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do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((l &lt; h) &amp;&amp; (a[l] &lt;= p))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 l = l+1;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</a:t>
            </a:r>
            <a:r>
              <a:rPr lang="pt-BR" altLang="pt-BR" sz="56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((h &gt; l) &amp;&amp; (a[h] &gt;= p))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5600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 h = h-1; </a:t>
            </a:r>
          </a:p>
        </p:txBody>
      </p:sp>
    </p:spTree>
    <p:extLst>
      <p:ext uri="{BB962C8B-B14F-4D97-AF65-F5344CB8AC3E}">
        <p14:creationId xmlns:p14="http://schemas.microsoft.com/office/powerpoint/2010/main" val="321635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Outras 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518" y="1676400"/>
            <a:ext cx="9439849" cy="4930462"/>
          </a:xfrm>
        </p:spPr>
        <p:txBody>
          <a:bodyPr>
            <a:normAutofit fontScale="92500" lnSpcReduction="10000"/>
          </a:bodyPr>
          <a:lstStyle/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if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(l &lt; h) {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t = a[l];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a[l] = a[h];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             a[h] = t;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while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(l &lt; h);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a[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] = a[l];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a[l] = p;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endParaRPr lang="pt-BR" altLang="pt-BR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( a,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lo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, l-1 );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qsort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( a, l+1, </a:t>
            </a:r>
            <a:r>
              <a:rPr lang="pt-BR" altLang="pt-BR" b="1" dirty="0" err="1">
                <a:solidFill>
                  <a:schemeClr val="tx1"/>
                </a:solidFill>
                <a:latin typeface="Verdana" panose="020B0604030504040204" pitchFamily="34" charset="0"/>
              </a:rPr>
              <a:t>hi</a:t>
            </a: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 );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b="1" dirty="0">
                <a:solidFill>
                  <a:schemeClr val="tx1"/>
                </a:solidFill>
                <a:latin typeface="Verdana" panose="020B0604030504040204" pitchFamily="34" charset="0"/>
              </a:rPr>
              <a:t>}</a:t>
            </a:r>
            <a:r>
              <a:rPr lang="pt-BR" altLang="pt-BR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9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Outras Linguagens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086377"/>
            <a:ext cx="8761413" cy="3933423"/>
          </a:xfrm>
        </p:spPr>
        <p:txBody>
          <a:bodyPr/>
          <a:lstStyle/>
          <a:p>
            <a:r>
              <a:rPr lang="en-GB" altLang="pt-BR" sz="2000" b="1" i="1" dirty="0">
                <a:solidFill>
                  <a:schemeClr val="hlink"/>
                </a:solidFill>
                <a:latin typeface="Verdana" panose="020B0604030504040204" pitchFamily="34" charset="0"/>
              </a:rPr>
              <a:t>Quicksort in Haskell</a:t>
            </a:r>
          </a:p>
          <a:p>
            <a:endParaRPr lang="en-GB" altLang="pt-BR" sz="2000" b="1" i="1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[] = [] </a:t>
            </a:r>
          </a:p>
          <a:p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 err="1">
                <a:latin typeface="Verdana" panose="020B0604030504040204" pitchFamily="34" charset="0"/>
              </a:rPr>
              <a:t>x:xs</a:t>
            </a:r>
            <a:r>
              <a:rPr lang="en-GB" altLang="pt-BR" dirty="0">
                <a:latin typeface="Verdana" panose="020B0604030504040204" pitchFamily="34" charset="0"/>
              </a:rPr>
              <a:t>) =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(&lt;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[x] </a:t>
            </a:r>
            <a:r>
              <a:rPr lang="en-GB" altLang="pt-BR" dirty="0">
                <a:latin typeface="Verdana" panose="020B0604030504040204" pitchFamily="34" charset="0"/>
                <a:hlinkClick r:id="rId3"/>
              </a:rPr>
              <a:t>++</a:t>
            </a:r>
            <a:r>
              <a:rPr lang="en-GB" altLang="pt-BR" dirty="0">
                <a:latin typeface="Verdana" panose="020B0604030504040204" pitchFamily="34" charset="0"/>
              </a:rPr>
              <a:t> </a:t>
            </a:r>
            <a:r>
              <a:rPr lang="en-GB" altLang="pt-BR" dirty="0" err="1">
                <a:latin typeface="Verdana" panose="020B0604030504040204" pitchFamily="34" charset="0"/>
              </a:rPr>
              <a:t>qsort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2"/>
              </a:rPr>
              <a:t>filter</a:t>
            </a:r>
            <a:r>
              <a:rPr lang="en-GB" altLang="pt-BR" dirty="0">
                <a:latin typeface="Verdana" panose="020B0604030504040204" pitchFamily="34" charset="0"/>
              </a:rPr>
              <a:t> (</a:t>
            </a:r>
            <a:r>
              <a:rPr lang="en-GB" altLang="pt-BR" dirty="0">
                <a:latin typeface="Verdana" panose="020B0604030504040204" pitchFamily="34" charset="0"/>
                <a:hlinkClick r:id="rId4"/>
              </a:rPr>
              <a:t>&gt;=</a:t>
            </a:r>
            <a:r>
              <a:rPr lang="en-GB" altLang="pt-BR" dirty="0">
                <a:latin typeface="Verdana" panose="020B0604030504040204" pitchFamily="34" charset="0"/>
              </a:rPr>
              <a:t> x) </a:t>
            </a:r>
            <a:r>
              <a:rPr lang="en-GB" altLang="pt-BR" dirty="0" err="1">
                <a:latin typeface="Verdana" panose="020B0604030504040204" pitchFamily="34" charset="0"/>
              </a:rPr>
              <a:t>xs</a:t>
            </a:r>
            <a:r>
              <a:rPr lang="en-GB" altLang="pt-BR" dirty="0">
                <a:latin typeface="Verdana" panose="020B0604030504040204" pitchFamily="34" charset="0"/>
              </a:rPr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0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programação funcional?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paradigma de </a:t>
            </a:r>
            <a:r>
              <a:rPr lang="pt-BR" dirty="0" smtClean="0"/>
              <a:t>programação</a:t>
            </a:r>
          </a:p>
          <a:p>
            <a:endParaRPr lang="pt-BR" dirty="0" smtClean="0"/>
          </a:p>
          <a:p>
            <a:r>
              <a:rPr lang="pt-BR" dirty="0"/>
              <a:t>No paradigma imperativo, um programa é uma sequência de instruções que </a:t>
            </a:r>
            <a:r>
              <a:rPr lang="pt-BR" dirty="0" smtClean="0"/>
              <a:t>mudam.</a:t>
            </a:r>
          </a:p>
          <a:p>
            <a:endParaRPr lang="pt-BR" dirty="0" smtClean="0"/>
          </a:p>
          <a:p>
            <a:r>
              <a:rPr lang="pt-BR" dirty="0"/>
              <a:t>No paradigma funcional, um programa é um conjunto de definições de funções que aplicamos a </a:t>
            </a:r>
            <a:r>
              <a:rPr lang="pt-BR" dirty="0" smtClean="0"/>
              <a:t>valores.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0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C: </a:t>
            </a:r>
          </a:p>
          <a:p>
            <a:pPr marL="0" indent="0"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int</a:t>
            </a:r>
            <a:r>
              <a:rPr lang="pt-BR" dirty="0" smtClean="0"/>
              <a:t> total </a:t>
            </a:r>
            <a:r>
              <a:rPr lang="pt-BR" dirty="0"/>
              <a:t>= 0;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for </a:t>
            </a:r>
            <a:r>
              <a:rPr lang="pt-BR" dirty="0"/>
              <a:t>(i=1; i&lt;=10; ++i)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total = total + i;</a:t>
            </a:r>
          </a:p>
          <a:p>
            <a:endParaRPr lang="pt-BR" dirty="0"/>
          </a:p>
          <a:p>
            <a:r>
              <a:rPr lang="pt-BR" dirty="0"/>
              <a:t>O programa é uma sequência de </a:t>
            </a:r>
            <a:r>
              <a:rPr lang="pt-BR" dirty="0" smtClean="0"/>
              <a:t>instruções.</a:t>
            </a:r>
          </a:p>
          <a:p>
            <a:r>
              <a:rPr lang="pt-BR" dirty="0"/>
              <a:t>O resultado é obtido por mutação das variáveis i e </a:t>
            </a:r>
            <a:r>
              <a:rPr lang="pt-BR" dirty="0" smtClean="0"/>
              <a:t>total.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somar os naturais de 1 a 10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Haskell</a:t>
            </a:r>
            <a:r>
              <a:rPr lang="pt-BR" dirty="0"/>
              <a:t>: sum [1..10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O programa consiste na aplicação da função sum à lista dos inteiros entre 1 e 10.</a:t>
            </a:r>
          </a:p>
        </p:txBody>
      </p:sp>
    </p:spTree>
    <p:extLst>
      <p:ext uri="{BB962C8B-B14F-4D97-AF65-F5344CB8AC3E}">
        <p14:creationId xmlns:p14="http://schemas.microsoft.com/office/powerpoint/2010/main" val="35131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1022548"/>
          </a:xfrm>
        </p:spPr>
        <p:txBody>
          <a:bodyPr/>
          <a:lstStyle/>
          <a:p>
            <a:r>
              <a:rPr lang="pt-BR" dirty="0"/>
              <a:t>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887452"/>
          </a:xfrm>
        </p:spPr>
        <p:txBody>
          <a:bodyPr>
            <a:normAutofit/>
          </a:bodyPr>
          <a:lstStyle/>
          <a:p>
            <a:r>
              <a:rPr lang="pt-BR" dirty="0"/>
              <a:t>Nível mais </a:t>
            </a:r>
            <a:r>
              <a:rPr lang="pt-BR" dirty="0" smtClean="0"/>
              <a:t>alto: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/>
              <a:t>Programas mais </a:t>
            </a:r>
            <a:r>
              <a:rPr lang="pt-BR" dirty="0" smtClean="0"/>
              <a:t>concisos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Reuso </a:t>
            </a:r>
            <a:r>
              <a:rPr lang="pt-BR" dirty="0" err="1"/>
              <a:t>Haskell</a:t>
            </a:r>
            <a:r>
              <a:rPr lang="pt-BR" dirty="0"/>
              <a:t> facilita e simplifica </a:t>
            </a:r>
            <a:r>
              <a:rPr lang="pt-BR" dirty="0" err="1"/>
              <a:t>refatoração</a:t>
            </a:r>
            <a:r>
              <a:rPr lang="pt-BR" dirty="0"/>
              <a:t> e reuso 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Código menor, mais claro e mais fácil de manter. </a:t>
            </a:r>
          </a:p>
          <a:p>
            <a:endParaRPr lang="pt-BR" dirty="0" smtClean="0"/>
          </a:p>
          <a:p>
            <a:r>
              <a:rPr lang="pt-BR" dirty="0" smtClean="0"/>
              <a:t>Avaliação </a:t>
            </a:r>
            <a:r>
              <a:rPr lang="pt-BR" dirty="0" err="1" smtClean="0"/>
              <a:t>lazy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258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19"/>
            <a:ext cx="8761413" cy="958153"/>
          </a:xfrm>
        </p:spPr>
        <p:txBody>
          <a:bodyPr/>
          <a:lstStyle/>
          <a:p>
            <a:r>
              <a:rPr lang="pt-BR" dirty="0"/>
              <a:t>Desvantagens da programação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Compiladores/interpretadores </a:t>
            </a:r>
            <a:r>
              <a:rPr lang="pt-BR" dirty="0"/>
              <a:t>mais complexos; 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Difícil </a:t>
            </a:r>
            <a:r>
              <a:rPr lang="pt-BR" dirty="0"/>
              <a:t>prever os custos de execução (tempo/espaço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7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708338"/>
            <a:ext cx="8825658" cy="1313645"/>
          </a:xfrm>
        </p:spPr>
        <p:txBody>
          <a:bodyPr/>
          <a:lstStyle/>
          <a:p>
            <a:r>
              <a:rPr lang="pt-BR" sz="3200" dirty="0" smtClean="0"/>
              <a:t>         COMPILADA OU INTERPRETADA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2446987"/>
            <a:ext cx="8825658" cy="3644720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Hugs</a:t>
            </a:r>
            <a:r>
              <a:rPr lang="pt-BR" b="1" dirty="0" smtClean="0"/>
              <a:t>                                                GHC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INTERPRETADOR                           Compilador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ESCRITO EM C                              escrito em HASKELL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PORTÁVEL                                     MENOS PORTÁVEL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LEVE                                              MAIS LENTO</a:t>
            </a:r>
          </a:p>
          <a:p>
            <a:r>
              <a:rPr lang="pt-BR" b="1" dirty="0" smtClean="0"/>
              <a:t>                                                           EXIGE MAIS MEMÓRIA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                                                      PRODUZ PROGRAMAS MAIS RÁPIDOS</a:t>
            </a:r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8493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Concisa;</a:t>
            </a:r>
          </a:p>
          <a:p>
            <a:r>
              <a:rPr lang="pt-BR" dirty="0"/>
              <a:t>Fácil compreensão</a:t>
            </a:r>
            <a:r>
              <a:rPr lang="pt-BR" dirty="0" smtClean="0"/>
              <a:t>;</a:t>
            </a:r>
          </a:p>
          <a:p>
            <a:r>
              <a:rPr lang="pt-BR" dirty="0"/>
              <a:t>Forte sistema de </a:t>
            </a:r>
            <a:r>
              <a:rPr lang="pt-BR" dirty="0" smtClean="0"/>
              <a:t>tipo;</a:t>
            </a:r>
          </a:p>
          <a:p>
            <a:r>
              <a:rPr lang="pt-BR" dirty="0" smtClean="0"/>
              <a:t>Avaliação </a:t>
            </a:r>
            <a:r>
              <a:rPr lang="pt-BR" dirty="0" err="1" smtClean="0"/>
              <a:t>lazy</a:t>
            </a:r>
            <a:r>
              <a:rPr lang="pt-BR" dirty="0" smtClean="0"/>
              <a:t>;</a:t>
            </a:r>
          </a:p>
          <a:p>
            <a:r>
              <a:rPr lang="pt-BR" dirty="0"/>
              <a:t>Abstração </a:t>
            </a:r>
            <a:r>
              <a:rPr lang="pt-BR" dirty="0" smtClean="0"/>
              <a:t>poderosa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/>
              <a:t>Gestão automática de </a:t>
            </a:r>
            <a:r>
              <a:rPr lang="pt-BR" dirty="0" smtClean="0"/>
              <a:t>memória.</a:t>
            </a:r>
          </a:p>
          <a:p>
            <a:r>
              <a:rPr lang="pt-BR" dirty="0" smtClean="0"/>
              <a:t>Alta </a:t>
            </a:r>
            <a:r>
              <a:rPr lang="pt-BR" dirty="0" err="1" smtClean="0"/>
              <a:t>portabiliddae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Computação simbólica;</a:t>
            </a:r>
          </a:p>
          <a:p>
            <a:r>
              <a:rPr lang="pt-BR" dirty="0" smtClean="0"/>
              <a:t>Processamento de listas;</a:t>
            </a:r>
          </a:p>
          <a:p>
            <a:r>
              <a:rPr lang="pt-BR" dirty="0" smtClean="0"/>
              <a:t>Aplicações científicas;</a:t>
            </a:r>
          </a:p>
          <a:p>
            <a:r>
              <a:rPr lang="pt-BR" dirty="0" smtClean="0"/>
              <a:t>Aplicações em IA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Sistemas especialistas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Representação do conhecimento</a:t>
            </a:r>
          </a:p>
          <a:p>
            <a:r>
              <a:rPr lang="pt-BR" dirty="0" smtClean="0"/>
              <a:t>Compiladores; </a:t>
            </a:r>
          </a:p>
          <a:p>
            <a:r>
              <a:rPr lang="pt-BR" dirty="0" smtClean="0"/>
              <a:t>Jogos.</a:t>
            </a:r>
          </a:p>
        </p:txBody>
      </p:sp>
    </p:spTree>
    <p:extLst>
      <p:ext uri="{BB962C8B-B14F-4D97-AF65-F5344CB8AC3E}">
        <p14:creationId xmlns:p14="http://schemas.microsoft.com/office/powerpoint/2010/main" val="31702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705</TotalTime>
  <Words>701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Verdana</vt:lpstr>
      <vt:lpstr>Wingdings 3</vt:lpstr>
      <vt:lpstr>Íon - Sala da Diretoria</vt:lpstr>
      <vt:lpstr>     História do Haskell </vt:lpstr>
      <vt:lpstr>O que é a programação funcional? </vt:lpstr>
      <vt:lpstr>Exemplo: somar os naturais de 1 a 10</vt:lpstr>
      <vt:lpstr>Exemplo: somar os naturais de 1 a 10 </vt:lpstr>
      <vt:lpstr>Vantagens da programação funcional</vt:lpstr>
      <vt:lpstr>Desvantagens da programação funcional</vt:lpstr>
      <vt:lpstr>         COMPILADA OU INTERPRETADA</vt:lpstr>
      <vt:lpstr>Características</vt:lpstr>
      <vt:lpstr>Aplicações</vt:lpstr>
      <vt:lpstr>Haskell no Mundo Empresarial</vt:lpstr>
      <vt:lpstr>SINTAXE</vt:lpstr>
      <vt:lpstr>Orientação a objetos Vs Funcional</vt:lpstr>
      <vt:lpstr>Tipos em Haskell</vt:lpstr>
      <vt:lpstr>AMARRAÇÕES</vt:lpstr>
      <vt:lpstr>Comparação Com Outras Linguagens</vt:lpstr>
      <vt:lpstr>Comparação Com Outras Linguagens</vt:lpstr>
      <vt:lpstr>Comparação Com Outras Linguagens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do Haskell</dc:title>
  <dc:creator>beatriz carvalho</dc:creator>
  <cp:lastModifiedBy>beatriz carvalho</cp:lastModifiedBy>
  <cp:revision>36</cp:revision>
  <dcterms:created xsi:type="dcterms:W3CDTF">2016-09-20T01:18:20Z</dcterms:created>
  <dcterms:modified xsi:type="dcterms:W3CDTF">2016-10-25T01:40:12Z</dcterms:modified>
</cp:coreProperties>
</file>