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7" r:id="rId6"/>
    <p:sldId id="289" r:id="rId7"/>
    <p:sldId id="262" r:id="rId8"/>
    <p:sldId id="293" r:id="rId9"/>
    <p:sldId id="264" r:id="rId10"/>
    <p:sldId id="258" r:id="rId11"/>
    <p:sldId id="278" r:id="rId12"/>
    <p:sldId id="275" r:id="rId13"/>
    <p:sldId id="276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114" y="60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E75C96-6954-4169-86C5-0628F3F633E6}" type="datetime1">
              <a:rPr lang="pt-BR" smtClean="0"/>
              <a:t>23/04/2023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75291-0B95-4A00-9C6C-54CBD6EF268B}" type="datetime1">
              <a:rPr lang="pt-BR" smtClean="0"/>
              <a:pPr/>
              <a:t>23/04/2023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695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24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3694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3336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6034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78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8576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0811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426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merca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Espaço Reservado para Conteú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Conteú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endParaRPr lang="pt-BR" noProof="0"/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údo Do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7" name="Espaço Reservado para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8" name="Espaço Reservado para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9" name="Espaço Reservado para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áfico e tabel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pt-BR" noProof="0" dirty="0"/>
              <a:t>Clique no ícone para adicionar um gráfico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7" name="Espaço Reservado para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ço Reservado para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37" name="Espaço Reservado para Rodapé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38" name="Espaço Reservado para o Número do Slid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Clique no ícone para adicionar um elemento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ssoas da Equipe do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ssoas da Equipe do Slide 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57" name="Espaço Reservado para Imagem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4" name="Espaço Reservado para Conteú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Conteú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Conteú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1" name="Espaço Reservado para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2" name="Espaço Reservado para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noProof="0" dirty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0" name="Espaço Reservado para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 da Se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2" name="Espaço Reservado para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3" name="Espaço Reservado para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6" name="Espaço Reservado para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7" name="Espaço Reservado para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18" name="Espaço Reservado para Rodapé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Trê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701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pt-BR" dirty="0"/>
              <a:t>SANTÉ API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pt-BR" dirty="0"/>
              <a:t>Beatriz Christie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pt-BR" dirty="0"/>
              <a:t>OBRIGADA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Beatriz Christie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385150" cy="1325563"/>
          </a:xfrm>
        </p:spPr>
        <p:txBody>
          <a:bodyPr rtlCol="0"/>
          <a:lstStyle/>
          <a:p>
            <a:pPr rtl="0"/>
            <a:r>
              <a:rPr lang="pt-BR" dirty="0"/>
              <a:t>SOBRE o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Santé API é o resultado do projeto elaborado como trabalho de conclusão do Módulo de </a:t>
            </a:r>
            <a:r>
              <a:rPr lang="pt-BR" i="1" dirty="0"/>
              <a:t>Back-End</a:t>
            </a:r>
            <a:r>
              <a:rPr lang="pt-BR" dirty="0"/>
              <a:t> do Curso de Capacitação FullStack ofertado pelo Lab365, iniciativa do SENAI Santa Catarina.</a:t>
            </a:r>
          </a:p>
          <a:p>
            <a:pPr rtl="0"/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/>
              <a:t>CLIENTE</a:t>
            </a:r>
          </a:p>
          <a:p>
            <a:pPr rtl="0"/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938288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365 Medical Inc., empresa líder no segmento tecnológico para gestão hospitalar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PROPOSTA 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pt-BR" dirty="0"/>
              <a:t>Criação de um Produto Viável Mínimo (MVP) da API REST, construída a partir de JavaScript, ExpressJS e PostgreSQL</a:t>
            </a:r>
          </a:p>
        </p:txBody>
      </p:sp>
      <p:sp>
        <p:nvSpPr>
          <p:cNvPr id="20" name="Espaço Reservado para Dat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pt-BR" dirty="0"/>
              <a:t>SOLUÇÃO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85410" y="2832846"/>
            <a:ext cx="8821180" cy="1325563"/>
          </a:xfrm>
        </p:spPr>
        <p:txBody>
          <a:bodyPr rtlCol="0">
            <a:normAutofit/>
          </a:bodyPr>
          <a:lstStyle/>
          <a:p>
            <a:pPr rtl="0"/>
            <a:r>
              <a:rPr lang="pt-BR" sz="1600" b="1" dirty="0"/>
              <a:t>Santé API </a:t>
            </a:r>
            <a:r>
              <a:rPr lang="pt-BR" sz="1600" dirty="0"/>
              <a:t>permite testar e automatizar processos nos atendimentos dos pacientes em âmbito hospitalar.</a:t>
            </a:r>
          </a:p>
          <a:p>
            <a:r>
              <a:rPr lang="pt-BR" sz="1600" dirty="0"/>
              <a:t>Design simples e intuitivo que fornece as informações direcionadas de que precisam.</a:t>
            </a:r>
          </a:p>
          <a:p>
            <a:pPr rtl="0"/>
            <a:endParaRPr lang="pt-BR" sz="1600" dirty="0"/>
          </a:p>
        </p:txBody>
      </p:sp>
      <p:sp>
        <p:nvSpPr>
          <p:cNvPr id="80" name="Espaço Reservado para Data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81" name="Espaço Reservado para Rodapé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82" name="Espaço Reservado para o Número do Slid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rtlCol="0"/>
          <a:lstStyle/>
          <a:p>
            <a:pPr rtl="0"/>
            <a:r>
              <a:rPr lang="pt-BR" dirty="0"/>
              <a:t>TECNOLOGIAS UTILIZADAS</a:t>
            </a:r>
          </a:p>
        </p:txBody>
      </p:sp>
      <p:graphicFrame>
        <p:nvGraphicFramePr>
          <p:cNvPr id="24" name="Tabela 24">
            <a:extLst>
              <a:ext uri="{FF2B5EF4-FFF2-40B4-BE49-F238E27FC236}">
                <a16:creationId xmlns:a16="http://schemas.microsoft.com/office/drawing/2014/main" id="{2D07DE7D-2C8C-C7E4-35B5-DEF18B9139E3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365690658"/>
              </p:ext>
            </p:extLst>
          </p:nvPr>
        </p:nvGraphicFramePr>
        <p:xfrm>
          <a:off x="838200" y="1484423"/>
          <a:ext cx="8970818" cy="4716272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612998">
                  <a:extLst>
                    <a:ext uri="{9D8B030D-6E8A-4147-A177-3AD203B41FA5}">
                      <a16:colId xmlns:a16="http://schemas.microsoft.com/office/drawing/2014/main" val="734748063"/>
                    </a:ext>
                  </a:extLst>
                </a:gridCol>
                <a:gridCol w="7357820">
                  <a:extLst>
                    <a:ext uri="{9D8B030D-6E8A-4147-A177-3AD203B41FA5}">
                      <a16:colId xmlns:a16="http://schemas.microsoft.com/office/drawing/2014/main" val="3020597473"/>
                    </a:ext>
                  </a:extLst>
                </a:gridCol>
              </a:tblGrid>
              <a:tr h="45999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DotEnv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módulo que carrega variáveis de ambiente a partir de um arquivo </a:t>
                      </a:r>
                      <a:r>
                        <a:rPr lang="pt-B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.env</a:t>
                      </a:r>
                      <a:r>
                        <a:rPr lang="pt-BR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pt-B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269102"/>
                  </a:ext>
                </a:extLst>
              </a:tr>
              <a:tr h="45999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ExpressJS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framework</a:t>
                      </a:r>
                      <a:r>
                        <a:rPr lang="pt-BR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para Node.JS que fornece um conjunto de recursos para aplicativos </a:t>
                      </a:r>
                      <a:r>
                        <a:rPr lang="pt-BR" sz="1400" b="0" i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web</a:t>
                      </a:r>
                      <a:r>
                        <a:rPr lang="pt-BR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e móvel</a:t>
                      </a:r>
                      <a:endParaRPr lang="pt-B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33252"/>
                  </a:ext>
                </a:extLst>
              </a:tr>
              <a:tr h="45999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Node.JS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software</a:t>
                      </a:r>
                      <a:r>
                        <a:rPr lang="pt-B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baseado no interpretador V8 do Google que permite execução de códigos JavaScript fora de um navegador web</a:t>
                      </a:r>
                      <a:endParaRPr lang="pt-BR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944707"/>
                  </a:ext>
                </a:extLst>
              </a:tr>
              <a:tr h="45999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Nodemon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script</a:t>
                      </a:r>
                      <a:r>
                        <a:rPr lang="pt-BR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que reinicia automaticamente aplicações baseadas em Node.JS quando uma alteração no diretório é detectada</a:t>
                      </a:r>
                      <a:endParaRPr lang="pt-B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772442"/>
                  </a:ext>
                </a:extLst>
              </a:tr>
              <a:tr h="45999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Node-Postgres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coleção de módulos Node.JS que viabiliza a conexão com bancos de dados PostgreSQL</a:t>
                      </a:r>
                      <a:endParaRPr lang="pt-B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700826"/>
                  </a:ext>
                </a:extLst>
              </a:tr>
              <a:tr h="45999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pgAdmin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plataforma </a:t>
                      </a:r>
                      <a:r>
                        <a:rPr lang="pt-BR" sz="1400" b="0" i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Open Source </a:t>
                      </a:r>
                      <a:r>
                        <a:rPr lang="pt-BR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 administração e desenvolvimento para PostgreSQL</a:t>
                      </a:r>
                      <a:endParaRPr lang="pt-B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66376"/>
                  </a:ext>
                </a:extLst>
              </a:tr>
              <a:tr h="45999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pg-hstore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módulo para serialização e deserialização dados JSON no formato hstore</a:t>
                      </a:r>
                      <a:endParaRPr lang="pt-B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771874"/>
                  </a:ext>
                </a:extLst>
              </a:tr>
              <a:tr h="45999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plataforma API para construção e uso de APIs</a:t>
                      </a:r>
                      <a:endParaRPr lang="pt-B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830108"/>
                  </a:ext>
                </a:extLst>
              </a:tr>
              <a:tr h="45999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Sequelize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Node.JS ORM (</a:t>
                      </a:r>
                      <a:r>
                        <a:rPr lang="pt-BR" sz="1400" b="0" i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Object Relational Mapper</a:t>
                      </a:r>
                      <a:r>
                        <a:rPr lang="pt-BR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) para diversos bancos de dados, como PostgreSQL</a:t>
                      </a:r>
                      <a:endParaRPr lang="pt-B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598723"/>
                  </a:ext>
                </a:extLst>
              </a:tr>
              <a:tr h="45999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VSCode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editor de código-fonte para construção e </a:t>
                      </a:r>
                      <a:r>
                        <a:rPr lang="pt-BR" sz="1400" b="0" i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debugging</a:t>
                      </a:r>
                      <a:r>
                        <a:rPr lang="pt-BR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de aplicações web e cloud</a:t>
                      </a:r>
                      <a:endParaRPr lang="pt-B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283438"/>
                  </a:ext>
                </a:extLst>
              </a:tr>
            </a:tbl>
          </a:graphicData>
        </a:graphic>
      </p:graphicFrame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5</a:t>
            </a:fld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7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84EA26CF-EDFA-8B3F-D5DE-5990FCFA3872}"/>
              </a:ext>
            </a:extLst>
          </p:cNvPr>
          <p:cNvSpPr txBox="1"/>
          <p:nvPr/>
        </p:nvSpPr>
        <p:spPr>
          <a:xfrm>
            <a:off x="838200" y="163860"/>
            <a:ext cx="5475204" cy="6694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Criar: server.js (OK)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Criar: app.js (OK)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Criar: config-db.js (OK)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Criar: .env (OK)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MODELS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Criar: paciente (OK)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Criar: medico (OK)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Criar: enfermeiro (OK)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Criar: atendimento (OK)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ROUTES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Criar: paciente (OK)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Criar: medico (OK)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Criar: enfermeiro (OK)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Criar: atendimento (OK)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MIDDLEWARES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CONTROLLERS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PACIENTE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Criar: cadastrar paciente (OK)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Criar: atualizar dados de um paciente (OK)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Criar: atualizar status de atendimento do paciente (OK)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Criar: listar todos os pacientes (OK)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Criar: listar um paciente (OK)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Criar: excluir cadastro de um paciente (OK)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MÉDICO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Criar: cadastrar médico (OK)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Criar: atualizar dados de um médico (OK)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Criar: atualizar o estado de um médico (OK)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Criar: listar todos os médicos (OK)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Criar: listar um médico (OK)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Criar: excluir um médico (OK)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ENFERMEIRO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Criar: cadastrar enfermeiro (OK)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Criar: atualizar dados de um enfermeiro (OK)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Criar: listar todos os enfermeiros (OK)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Criar: listar um enfermeiro (OK)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Criar: excluir um enfermeiro (OK)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ATENDIMENTO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Criar: cadastrar atendimento médico (OK)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239" y="341606"/>
            <a:ext cx="2743201" cy="813028"/>
          </a:xfrm>
        </p:spPr>
        <p:txBody>
          <a:bodyPr rtlCol="0"/>
          <a:lstStyle/>
          <a:p>
            <a:pPr rtl="0"/>
            <a:r>
              <a:rPr lang="pt-BR" dirty="0"/>
              <a:t>ROTEIRO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4008" y="6353299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15810" y="6359401"/>
            <a:ext cx="1743075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pt-BR" dirty="0"/>
              <a:t>VISÃO GERAL DO PRODUTO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pt-BR" dirty="0"/>
              <a:t>Instalação e uso</a:t>
            </a:r>
          </a:p>
        </p:txBody>
      </p:sp>
      <p:sp>
        <p:nvSpPr>
          <p:cNvPr id="32" name="Espaço Reservado para Data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A3D4005-6BF1-FB2A-D686-873CCE01F869}"/>
              </a:ext>
            </a:extLst>
          </p:cNvPr>
          <p:cNvSpPr txBox="1"/>
          <p:nvPr/>
        </p:nvSpPr>
        <p:spPr>
          <a:xfrm>
            <a:off x="5053880" y="1832035"/>
            <a:ext cx="5004523" cy="4556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3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1. Instale Node.JS v18.x+ em &lt;https://nodejs.org/en/download&gt; ;</a:t>
            </a:r>
          </a:p>
          <a:p>
            <a:pPr>
              <a:lnSpc>
                <a:spcPct val="150000"/>
              </a:lnSpc>
            </a:pPr>
            <a:r>
              <a:rPr lang="pt-BR" sz="13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2. Clone o repositório no terminal / cmd ;</a:t>
            </a:r>
          </a:p>
          <a:p>
            <a:pPr>
              <a:lnSpc>
                <a:spcPct val="150000"/>
              </a:lnSpc>
            </a:pP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   $ git clone https://github.com/biachristie/node-js-sante-api.git</a:t>
            </a:r>
          </a:p>
          <a:p>
            <a:pPr>
              <a:lnSpc>
                <a:spcPct val="150000"/>
              </a:lnSpc>
            </a:pPr>
            <a:r>
              <a:rPr lang="pt-BR" sz="13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3. Navegue até o diretório do projeto ;</a:t>
            </a:r>
          </a:p>
          <a:p>
            <a:pPr>
              <a:lnSpc>
                <a:spcPct val="150000"/>
              </a:lnSpc>
            </a:pP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   $ cd node-js-sante-api</a:t>
            </a:r>
          </a:p>
          <a:p>
            <a:pPr>
              <a:lnSpc>
                <a:spcPct val="150000"/>
              </a:lnSpc>
            </a:pPr>
            <a:r>
              <a:rPr lang="pt-BR" sz="13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4. Inicie o gerenciador de pacotes para o Node.JS ;</a:t>
            </a:r>
          </a:p>
          <a:p>
            <a:pPr>
              <a:lnSpc>
                <a:spcPct val="150000"/>
              </a:lnSpc>
            </a:pP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   $ npm init -y</a:t>
            </a:r>
          </a:p>
          <a:p>
            <a:pPr>
              <a:lnSpc>
                <a:spcPct val="150000"/>
              </a:lnSpc>
            </a:pPr>
            <a:r>
              <a:rPr lang="pt-BR" sz="13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5. Instale as dependências do projeto ;</a:t>
            </a:r>
          </a:p>
          <a:p>
            <a:pPr>
              <a:lnSpc>
                <a:spcPct val="150000"/>
              </a:lnSpc>
            </a:pPr>
            <a:r>
              <a:rPr lang="pt-BR" sz="13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   </a:t>
            </a: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$ npm install express</a:t>
            </a:r>
          </a:p>
          <a:p>
            <a:pPr>
              <a:lnSpc>
                <a:spcPct val="150000"/>
              </a:lnSpc>
            </a:pP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   $ npm install nodemon --save --include=dev</a:t>
            </a:r>
          </a:p>
          <a:p>
            <a:pPr>
              <a:lnSpc>
                <a:spcPct val="150000"/>
              </a:lnSpc>
            </a:pP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   $ npm install --save sequelize</a:t>
            </a:r>
          </a:p>
          <a:p>
            <a:pPr>
              <a:lnSpc>
                <a:spcPct val="150000"/>
              </a:lnSpc>
            </a:pP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   $ npm install --save pg pg-hstore</a:t>
            </a:r>
          </a:p>
          <a:p>
            <a:pPr>
              <a:lnSpc>
                <a:spcPct val="150000"/>
              </a:lnSpc>
            </a:pP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   $ npm install dotenv</a:t>
            </a:r>
          </a:p>
          <a:p>
            <a:pPr>
              <a:lnSpc>
                <a:spcPct val="150000"/>
              </a:lnSpc>
            </a:pPr>
            <a:r>
              <a:rPr lang="pt-BR" sz="13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6. Execute a aplicação em modo de desenvolvimento ;</a:t>
            </a:r>
          </a:p>
          <a:p>
            <a:pPr>
              <a:lnSpc>
                <a:spcPct val="150000"/>
              </a:lnSpc>
            </a:pP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   $ npm run dev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pt-BR" dirty="0"/>
              <a:t>atualizações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Excluir atendimento médico;</a:t>
            </a:r>
          </a:p>
          <a:p>
            <a:pPr rtl="0"/>
            <a:r>
              <a:rPr lang="pt-BR" dirty="0"/>
              <a:t>Criar sistema para </a:t>
            </a:r>
            <a:r>
              <a:rPr lang="pt-BR" i="1" dirty="0"/>
              <a:t>login</a:t>
            </a:r>
            <a:r>
              <a:rPr lang="pt-BR" dirty="0"/>
              <a:t> com autenticação;</a:t>
            </a:r>
          </a:p>
          <a:p>
            <a:pPr rtl="0"/>
            <a:r>
              <a:rPr lang="pt-BR" dirty="0"/>
              <a:t>Criar sistema de envio de e-mail após cadastro.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theme/theme1.xml><?xml version="1.0" encoding="utf-8"?>
<a:theme xmlns:a="http://schemas.openxmlformats.org/drawingml/2006/main" name="Linha únic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29_TF56180624_Win32" id="{A41EDDBB-5953-4360-9427-46649C724676}" vid="{A01FACCB-45ED-4159-A2A7-476D33FAEB2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vendas clara e minimalista</Template>
  <TotalTime>277</TotalTime>
  <Words>751</Words>
  <Application>Microsoft Office PowerPoint</Application>
  <PresentationFormat>Widescreen</PresentationFormat>
  <Paragraphs>129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Linha única</vt:lpstr>
      <vt:lpstr>SANTÉ API</vt:lpstr>
      <vt:lpstr>SOBRE o projeto</vt:lpstr>
      <vt:lpstr>problema</vt:lpstr>
      <vt:lpstr>SOLUÇÃO</vt:lpstr>
      <vt:lpstr>TECNOLOGIAS UTILIZADAS</vt:lpstr>
      <vt:lpstr>ROTEIRO</vt:lpstr>
      <vt:lpstr>VISÃO GERAL DO PRODUTO</vt:lpstr>
      <vt:lpstr>Instalação e uso</vt:lpstr>
      <vt:lpstr>atualizações</vt:lpstr>
      <vt:lpstr>OBRIGADA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SANTÉ API</dc:title>
  <dc:creator>Beatriz Christie</dc:creator>
  <cp:lastModifiedBy>Beatriz Christie</cp:lastModifiedBy>
  <cp:revision>13</cp:revision>
  <dcterms:created xsi:type="dcterms:W3CDTF">2023-04-23T14:36:35Z</dcterms:created>
  <dcterms:modified xsi:type="dcterms:W3CDTF">2023-04-23T19:13:39Z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