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838200" y="170650"/>
            <a:ext cx="104712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Block or walk: Effects of t</a:t>
            </a:r>
            <a:r>
              <a:rPr lang="en-US" sz="3600"/>
              <a:t>ime-varying selectivity options in stock assessments</a:t>
            </a:r>
            <a:endParaRPr/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838200" y="1265075"/>
            <a:ext cx="10515600" cy="53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Options across model frameworks: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>
                <a:highlight>
                  <a:srgbClr val="FF0000"/>
                </a:highlight>
              </a:rPr>
              <a:t>Constant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>
                <a:highlight>
                  <a:srgbClr val="FFFF00"/>
                </a:highlight>
              </a:rPr>
              <a:t>Time blocks (subjective choices)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>
                <a:highlight>
                  <a:srgbClr val="00FF00"/>
                </a:highlight>
              </a:rPr>
              <a:t>Random walk, autocorrelated, etc. (objective choices)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Stock assessment frameworks fit to data from 13 stocks: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Assessment for all (a4a)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State-space assessment model (SAM)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Stock Synthesis (SS)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Woods Hole assessment model (WHAM)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199" y="18255"/>
            <a:ext cx="10764915" cy="834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highlight>
                  <a:srgbClr val="FF0000"/>
                </a:highlight>
              </a:rPr>
              <a:t>Constant</a:t>
            </a:r>
            <a:r>
              <a:rPr lang="en-US" sz="3600"/>
              <a:t> vs. </a:t>
            </a:r>
            <a:r>
              <a:rPr lang="en-US" sz="3600">
                <a:highlight>
                  <a:srgbClr val="00FF00"/>
                </a:highlight>
              </a:rPr>
              <a:t>time-varying</a:t>
            </a:r>
            <a:r>
              <a:rPr lang="en-US" sz="3600"/>
              <a:t> selectivity in SAM for 12 stocks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035513"/>
            <a:ext cx="10515600" cy="2027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>
                <a:highlight>
                  <a:srgbClr val="FF0000"/>
                </a:highlight>
              </a:rPr>
              <a:t>Constant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>
                <a:highlight>
                  <a:srgbClr val="FFFF00"/>
                </a:highlight>
              </a:rPr>
              <a:t>Time blocks (subjective choices)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>
                <a:highlight>
                  <a:srgbClr val="00FF00"/>
                </a:highlight>
              </a:rPr>
              <a:t>Random walk, autocorrelated, etc. (objective choices)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highlight>
                <a:srgbClr val="00FF00"/>
              </a:highlight>
            </a:endParaRPr>
          </a:p>
        </p:txBody>
      </p:sp>
      <p:pic>
        <p:nvPicPr>
          <p:cNvPr descr="A picture containing text, cat&#10;&#10;Description automatically generated"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5486" t="0"/>
          <a:stretch/>
        </p:blipFill>
        <p:spPr>
          <a:xfrm>
            <a:off x="334392" y="658812"/>
            <a:ext cx="11523216" cy="619918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 rot="-5400000">
            <a:off x="-2232718" y="3147121"/>
            <a:ext cx="5051394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fishing intensity for ages of interest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