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4D031-1985-45F0-B3F3-47302612C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pt-BR" dirty="0"/>
              <a:t>Aplicação de ruído de </a:t>
            </a:r>
            <a:r>
              <a:rPr lang="pt-BR" dirty="0" err="1"/>
              <a:t>Perlin</a:t>
            </a:r>
            <a:r>
              <a:rPr lang="pt-BR" dirty="0"/>
              <a:t> para simulação de água em movimento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44269A8-6867-4B12-A9C1-9090BDAEEB62}"/>
              </a:ext>
            </a:extLst>
          </p:cNvPr>
          <p:cNvPicPr/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9425" t="27786" r="8177" b="26316"/>
          <a:stretch/>
        </p:blipFill>
        <p:spPr bwMode="auto">
          <a:xfrm>
            <a:off x="0" y="4703127"/>
            <a:ext cx="12192000" cy="15351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26937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997B8-1101-45E2-8843-C9F0A69C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Possíveis 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DD7356-71F1-43D1-99C3-9781CE260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Perturbar a normal e ver se gera melhores resultados</a:t>
            </a:r>
          </a:p>
          <a:p>
            <a:endParaRPr lang="pt-BR" dirty="0"/>
          </a:p>
          <a:p>
            <a:r>
              <a:rPr lang="pt-BR" dirty="0"/>
              <a:t>Testar mais combinações de parâmetros do ruído</a:t>
            </a:r>
          </a:p>
          <a:p>
            <a:endParaRPr lang="pt-BR" dirty="0"/>
          </a:p>
          <a:p>
            <a:r>
              <a:rPr lang="pt-BR" dirty="0"/>
              <a:t>Implementar algoritmo de traçado de raios para deixar água mais realista</a:t>
            </a:r>
          </a:p>
        </p:txBody>
      </p:sp>
    </p:spTree>
    <p:extLst>
      <p:ext uri="{BB962C8B-B14F-4D97-AF65-F5344CB8AC3E}">
        <p14:creationId xmlns:p14="http://schemas.microsoft.com/office/powerpoint/2010/main" val="201399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DABFD-E78E-447C-AAB5-DE866ED9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22452A-1DC9-4AA4-844C-B9AB8AC99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Perlin, K. 1985. An image synthesizer. In B. A. Barsky, ed., Computer Graphics(SIGGRAPH ’85 Proceedings), 19(3):287–296.</a:t>
            </a:r>
            <a:endParaRPr lang="pt-BR" dirty="0">
              <a:effectLst/>
            </a:endParaRPr>
          </a:p>
          <a:p>
            <a:r>
              <a:rPr lang="pt-PT" dirty="0">
                <a:effectLst/>
              </a:rPr>
              <a:t>Li, H. , Yang, H., Zhao, J. </a:t>
            </a:r>
            <a:r>
              <a:rPr lang="en-US" dirty="0">
                <a:effectLst/>
              </a:rPr>
              <a:t>Water Reflection, Refraction Simulation Based on Perlin Noise and Ray-tracing, International Journal of Signal Processing, Image Processing and Pattern Recognition, Vol. 10, No. 3 (2017), pp. 63-74</a:t>
            </a:r>
            <a:endParaRPr lang="pt-BR" dirty="0">
              <a:effectLst/>
            </a:endParaRPr>
          </a:p>
          <a:p>
            <a:r>
              <a:rPr lang="en-US" dirty="0">
                <a:effectLst/>
              </a:rPr>
              <a:t>Ebert, D. S., Musgrave, F.K., Peachey, D., Perlin, K., Worley, S. Texturing and Modeling – A procedural approach. 3 ed. USA: Elsevier Science, 2003.</a:t>
            </a:r>
            <a:endParaRPr lang="pt-BR" dirty="0">
              <a:effectLst/>
            </a:endParaRPr>
          </a:p>
          <a:p>
            <a:r>
              <a:rPr lang="en-US" dirty="0" err="1">
                <a:effectLst/>
              </a:rPr>
              <a:t>Lagae</a:t>
            </a:r>
            <a:r>
              <a:rPr lang="en-US" dirty="0">
                <a:effectLst/>
              </a:rPr>
              <a:t>, A., Lefebvre, S., Cook, R., DeRose, T., </a:t>
            </a:r>
            <a:r>
              <a:rPr lang="en-US" dirty="0" err="1">
                <a:effectLst/>
              </a:rPr>
              <a:t>Drettakis</a:t>
            </a:r>
            <a:r>
              <a:rPr lang="en-US" dirty="0">
                <a:effectLst/>
              </a:rPr>
              <a:t>, G., Ebert, D., Lewis, J., Perlin, K. and Zwicker, M. (2010). A Survey of Procedural Noise Functions. Computer Graphics Forum, 29(8), pp.2579-2600.</a:t>
            </a:r>
            <a:endParaRPr lang="pt-BR" dirty="0">
              <a:effectLst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361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CF97E-64D8-41AE-B816-4E235C91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B55123-101B-40F3-82F1-3DFAB836B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Aperfeiçoar conhecimentos sobre Textura Procedural</a:t>
            </a:r>
          </a:p>
          <a:p>
            <a:pPr marL="36900" indent="0">
              <a:buNone/>
            </a:pPr>
            <a:endParaRPr lang="pt-BR" dirty="0"/>
          </a:p>
          <a:p>
            <a:r>
              <a:rPr lang="pt-BR" dirty="0"/>
              <a:t>Pesquisar mais sobre o ruído de </a:t>
            </a:r>
            <a:r>
              <a:rPr lang="pt-BR" dirty="0" err="1"/>
              <a:t>Perlin</a:t>
            </a:r>
            <a:endParaRPr lang="pt-BR" dirty="0"/>
          </a:p>
          <a:p>
            <a:endParaRPr lang="pt-BR" dirty="0"/>
          </a:p>
          <a:p>
            <a:r>
              <a:rPr lang="pt-BR" dirty="0"/>
              <a:t>Fazer testes com o ruído de </a:t>
            </a:r>
            <a:r>
              <a:rPr lang="pt-BR" dirty="0" err="1"/>
              <a:t>Perlin</a:t>
            </a:r>
            <a:r>
              <a:rPr lang="pt-BR" dirty="0"/>
              <a:t> alterando seus parâmetros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319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3F129-94EE-43A7-99EE-A56D71D1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ruído de </a:t>
            </a:r>
            <a:r>
              <a:rPr lang="pt-BR" dirty="0" err="1"/>
              <a:t>Perlin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36E618-5B9D-4A5A-8533-D0EC8615C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20" y="2189649"/>
            <a:ext cx="10353762" cy="4058751"/>
          </a:xfrm>
        </p:spPr>
        <p:txBody>
          <a:bodyPr/>
          <a:lstStyle/>
          <a:p>
            <a:r>
              <a:rPr lang="pt-BR" dirty="0"/>
              <a:t>Em 1985 -  “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Image</a:t>
            </a:r>
            <a:r>
              <a:rPr lang="pt-BR" dirty="0"/>
              <a:t> </a:t>
            </a:r>
            <a:r>
              <a:rPr lang="pt-BR" dirty="0" err="1"/>
              <a:t>Synthetizer</a:t>
            </a:r>
            <a:r>
              <a:rPr lang="pt-BR" dirty="0"/>
              <a:t>” – Ken </a:t>
            </a:r>
            <a:r>
              <a:rPr lang="pt-BR" dirty="0" err="1"/>
              <a:t>Perlin</a:t>
            </a:r>
            <a:endParaRPr lang="pt-BR" dirty="0"/>
          </a:p>
          <a:p>
            <a:endParaRPr lang="pt-BR" dirty="0"/>
          </a:p>
          <a:p>
            <a:r>
              <a:rPr lang="pt-BR" dirty="0"/>
              <a:t>Uma das classes mais populares de textura procedural</a:t>
            </a:r>
          </a:p>
          <a:p>
            <a:endParaRPr lang="pt-BR" dirty="0"/>
          </a:p>
          <a:p>
            <a:r>
              <a:rPr lang="pt-BR" dirty="0"/>
              <a:t>Usado na adição de detalhes visuais à imagens sintéticas</a:t>
            </a:r>
          </a:p>
          <a:p>
            <a:pPr marL="369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365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3F129-94EE-43A7-99EE-A56D71D1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ruído de </a:t>
            </a:r>
            <a:r>
              <a:rPr lang="pt-BR" dirty="0" err="1"/>
              <a:t>Perlin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36E618-5B9D-4A5A-8533-D0EC8615C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1144101"/>
          </a:xfrm>
        </p:spPr>
        <p:txBody>
          <a:bodyPr/>
          <a:lstStyle/>
          <a:p>
            <a:r>
              <a:rPr lang="pt-BR" dirty="0"/>
              <a:t>Muito usado na renderização de elementos da natureza como fogo, água, nuvens, madeira etc. 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5DB38C8-D398-4FB5-8EBF-09BFB6043C94}"/>
              </a:ext>
            </a:extLst>
          </p:cNvPr>
          <p:cNvPicPr/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9464" t="8856" r="15487" b="9687"/>
          <a:stretch/>
        </p:blipFill>
        <p:spPr bwMode="auto">
          <a:xfrm>
            <a:off x="609600" y="2575877"/>
            <a:ext cx="5673999" cy="39563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0083AFB-BA00-4D16-8C2D-65E2FB0AE5E9}"/>
              </a:ext>
            </a:extLst>
          </p:cNvPr>
          <p:cNvPicPr/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20692" t="8992" r="17555" b="9972"/>
          <a:stretch/>
        </p:blipFill>
        <p:spPr bwMode="auto">
          <a:xfrm>
            <a:off x="5907913" y="2575877"/>
            <a:ext cx="5542407" cy="39563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4145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3F129-94EE-43A7-99EE-A56D71D1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ruído de </a:t>
            </a:r>
            <a:r>
              <a:rPr lang="pt-BR" dirty="0" err="1"/>
              <a:t>Perlin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36E618-5B9D-4A5A-8533-D0EC8615C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ruído de </a:t>
            </a:r>
            <a:r>
              <a:rPr lang="pt-BR" dirty="0" err="1"/>
              <a:t>Perlin</a:t>
            </a:r>
            <a:r>
              <a:rPr lang="pt-BR" dirty="0"/>
              <a:t> Possui vários parâmetros importantes: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Oitavas - níveis de detalhes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Frequência - período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Amplitude - intervalo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err="1"/>
              <a:t>Lacunaridade</a:t>
            </a:r>
            <a:r>
              <a:rPr lang="pt-BR" dirty="0"/>
              <a:t> – nível de detalhe de granulação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Persistência – contribuição de oitavas</a:t>
            </a:r>
          </a:p>
        </p:txBody>
      </p:sp>
    </p:spTree>
    <p:extLst>
      <p:ext uri="{BB962C8B-B14F-4D97-AF65-F5344CB8AC3E}">
        <p14:creationId xmlns:p14="http://schemas.microsoft.com/office/powerpoint/2010/main" val="2260355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3F129-94EE-43A7-99EE-A56D71D1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ruído de </a:t>
            </a:r>
            <a:r>
              <a:rPr lang="pt-BR" dirty="0" err="1"/>
              <a:t>Perlin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3AA4E5-E0BC-4625-86F5-A5316BF428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6974" y="1580050"/>
            <a:ext cx="4299585" cy="2760980"/>
          </a:xfrm>
          <a:prstGeom prst="rect">
            <a:avLst/>
          </a:prstGeom>
        </p:spPr>
      </p:pic>
      <p:pic>
        <p:nvPicPr>
          <p:cNvPr id="6" name="Imagem 5" descr="http://flafla2.github.io/img/2014-08-09-perlinnoise/octave02.png">
            <a:extLst>
              <a:ext uri="{FF2B5EF4-FFF2-40B4-BE49-F238E27FC236}">
                <a16:creationId xmlns:a16="http://schemas.microsoft.com/office/drawing/2014/main" id="{0922BD37-0049-4B26-A19B-E8C4EBDC7DF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227" y="4561840"/>
            <a:ext cx="3076893" cy="2118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 descr="http://www.arendpeter.com/Perlin%20Noise_files/p_128.jpg">
            <a:extLst>
              <a:ext uri="{FF2B5EF4-FFF2-40B4-BE49-F238E27FC236}">
                <a16:creationId xmlns:a16="http://schemas.microsoft.com/office/drawing/2014/main" id="{D1EA5FBA-1222-4224-ACAB-671801A357A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138" y="4561840"/>
            <a:ext cx="2810193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105C330-7BC2-4EF9-97D0-12A2505E6826}"/>
              </a:ext>
            </a:extLst>
          </p:cNvPr>
          <p:cNvPicPr/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628" t="31510" r="49153" b="24255"/>
          <a:stretch/>
        </p:blipFill>
        <p:spPr bwMode="auto">
          <a:xfrm>
            <a:off x="6889434" y="1536785"/>
            <a:ext cx="3911600" cy="28475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3060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C3DDA-A81E-4A07-8AE2-3FE96C87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da Técnica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A639A3-1257-42A3-8A64-134C829BA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6431885" cy="4058751"/>
          </a:xfrm>
        </p:spPr>
        <p:txBody>
          <a:bodyPr/>
          <a:lstStyle/>
          <a:p>
            <a:r>
              <a:rPr lang="pt-BR" dirty="0"/>
              <a:t>Criação da grade de pontos – </a:t>
            </a:r>
            <a:r>
              <a:rPr lang="pt-BR" dirty="0" err="1"/>
              <a:t>Discretização</a:t>
            </a:r>
            <a:r>
              <a:rPr lang="pt-BR" dirty="0"/>
              <a:t> mínima necessária</a:t>
            </a:r>
          </a:p>
          <a:p>
            <a:pPr marL="36900" indent="0">
              <a:buNone/>
            </a:pPr>
            <a:endParaRPr lang="pt-BR" dirty="0"/>
          </a:p>
          <a:p>
            <a:r>
              <a:rPr lang="pt-BR" dirty="0"/>
              <a:t>Ruído de </a:t>
            </a:r>
            <a:r>
              <a:rPr lang="pt-BR" dirty="0" err="1"/>
              <a:t>Perlin</a:t>
            </a:r>
            <a:r>
              <a:rPr lang="pt-BR" dirty="0"/>
              <a:t> calculado para gerar coordenada Z</a:t>
            </a:r>
          </a:p>
          <a:p>
            <a:pPr marL="36900" indent="0">
              <a:buNone/>
            </a:pPr>
            <a:endParaRPr lang="pt-BR" dirty="0"/>
          </a:p>
          <a:p>
            <a:r>
              <a:rPr lang="pt-BR" dirty="0"/>
              <a:t>Terceira coordenada do </a:t>
            </a:r>
            <a:r>
              <a:rPr lang="pt-BR" dirty="0" err="1"/>
              <a:t>noise</a:t>
            </a:r>
            <a:r>
              <a:rPr lang="pt-BR" dirty="0"/>
              <a:t> 3D é o tempo</a:t>
            </a:r>
          </a:p>
          <a:p>
            <a:pPr marL="36900" indent="0">
              <a:buNone/>
            </a:pPr>
            <a:endParaRPr lang="pt-BR" dirty="0"/>
          </a:p>
          <a:p>
            <a:r>
              <a:rPr lang="pt-BR" dirty="0"/>
              <a:t>Impressão de ondas propagadas – Soma tempo em coordenada Y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9447705-EDC4-428C-A6BC-F8E5C1ACD6B5}"/>
              </a:ext>
            </a:extLst>
          </p:cNvPr>
          <p:cNvPicPr/>
          <p:nvPr/>
        </p:nvPicPr>
        <p:blipFill rotWithShape="1">
          <a:blip r:embed="rId2"/>
          <a:srcRect l="4292" t="14030" r="63671" b="26414"/>
          <a:stretch/>
        </p:blipFill>
        <p:spPr bwMode="auto">
          <a:xfrm>
            <a:off x="8035924" y="1732448"/>
            <a:ext cx="3810635" cy="40587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2672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C3DDA-A81E-4A07-8AE2-3FE96C87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da Técnica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A639A3-1257-42A3-8A64-134C829BA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201245" cy="736431"/>
          </a:xfrm>
        </p:spPr>
        <p:txBody>
          <a:bodyPr/>
          <a:lstStyle/>
          <a:p>
            <a:r>
              <a:rPr lang="pt-BR" dirty="0"/>
              <a:t>Cálculo de normal usando informações de vizinhos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6F1CD32-2A0C-42F1-AD4B-B5D046E57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9" y="2874370"/>
            <a:ext cx="281647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4FD4BB33-73F2-4194-9927-2AD2C16B2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226" y="2795713"/>
            <a:ext cx="3230880" cy="281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525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7159A-2558-463E-ACDA-F86ABB0D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Obtidos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9EE626-2B66-4725-8AAF-30A954670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Qt</a:t>
            </a:r>
          </a:p>
        </p:txBody>
      </p:sp>
    </p:spTree>
    <p:extLst>
      <p:ext uri="{BB962C8B-B14F-4D97-AF65-F5344CB8AC3E}">
        <p14:creationId xmlns:p14="http://schemas.microsoft.com/office/powerpoint/2010/main" val="3076474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846</TotalTime>
  <Words>389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Calisto MT</vt:lpstr>
      <vt:lpstr>Wingdings</vt:lpstr>
      <vt:lpstr>Wingdings 2</vt:lpstr>
      <vt:lpstr>Ardósia</vt:lpstr>
      <vt:lpstr>Aplicação de ruído de Perlin para simulação de água em movimento</vt:lpstr>
      <vt:lpstr>Motivações</vt:lpstr>
      <vt:lpstr>O ruído de Perlin</vt:lpstr>
      <vt:lpstr>O ruído de Perlin</vt:lpstr>
      <vt:lpstr>O ruído de Perlin</vt:lpstr>
      <vt:lpstr>O ruído de Perlin</vt:lpstr>
      <vt:lpstr>Descrição da Técnica</vt:lpstr>
      <vt:lpstr>Descrição da Técnica</vt:lpstr>
      <vt:lpstr>Resultados Obtidos</vt:lpstr>
      <vt:lpstr>Possíveis Trabalhos Futuros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Bianca Fragoso</dc:creator>
  <cp:lastModifiedBy>Bianca Fragoso</cp:lastModifiedBy>
  <cp:revision>35</cp:revision>
  <dcterms:created xsi:type="dcterms:W3CDTF">2019-07-09T23:41:21Z</dcterms:created>
  <dcterms:modified xsi:type="dcterms:W3CDTF">2019-07-11T16:12:17Z</dcterms:modified>
</cp:coreProperties>
</file>