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19"/>
  </p:notesMasterIdLst>
  <p:sldIdLst>
    <p:sldId id="275" r:id="rId3"/>
    <p:sldId id="257" r:id="rId4"/>
    <p:sldId id="286" r:id="rId5"/>
    <p:sldId id="287" r:id="rId6"/>
    <p:sldId id="289" r:id="rId7"/>
    <p:sldId id="277" r:id="rId8"/>
    <p:sldId id="292" r:id="rId9"/>
    <p:sldId id="293" r:id="rId10"/>
    <p:sldId id="278" r:id="rId11"/>
    <p:sldId id="279" r:id="rId12"/>
    <p:sldId id="291" r:id="rId13"/>
    <p:sldId id="295" r:id="rId14"/>
    <p:sldId id="281" r:id="rId15"/>
    <p:sldId id="290" r:id="rId16"/>
    <p:sldId id="282" r:id="rId17"/>
    <p:sldId id="276" r:id="rId18"/>
  </p:sldIdLst>
  <p:sldSz cx="4610100" cy="3460750"/>
  <p:notesSz cx="4610100" cy="34607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4" d="100"/>
          <a:sy n="194" d="100"/>
        </p:scale>
        <p:origin x="2100" y="13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8A36E8-3577-B44E-9CD9-F17E7DC0C7A7}" type="doc">
      <dgm:prSet loTypeId="urn:microsoft.com/office/officeart/2005/8/layout/hList6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it-IT"/>
        </a:p>
      </dgm:t>
    </dgm:pt>
    <dgm:pt modelId="{3277A88D-182E-B648-BA07-C11CEDA5FF5B}">
      <dgm:prSet phldrT="[Testo]"/>
      <dgm:spPr/>
      <dgm:t>
        <a:bodyPr/>
        <a:lstStyle/>
        <a:p>
          <a:r>
            <a:rPr lang="en-GB"/>
            <a:t>Parking</a:t>
          </a:r>
          <a:endParaRPr lang="it-IT" dirty="0"/>
        </a:p>
      </dgm:t>
    </dgm:pt>
    <dgm:pt modelId="{289FD47E-CFAD-EA4F-A119-6AD616846D45}" type="parTrans" cxnId="{B32F2C53-B02D-D44A-9BBD-6D4B194799A4}">
      <dgm:prSet/>
      <dgm:spPr/>
      <dgm:t>
        <a:bodyPr/>
        <a:lstStyle/>
        <a:p>
          <a:endParaRPr lang="it-IT"/>
        </a:p>
      </dgm:t>
    </dgm:pt>
    <dgm:pt modelId="{82636325-E491-7B40-8527-7B2E4F686F03}" type="sibTrans" cxnId="{B32F2C53-B02D-D44A-9BBD-6D4B194799A4}">
      <dgm:prSet/>
      <dgm:spPr/>
      <dgm:t>
        <a:bodyPr/>
        <a:lstStyle/>
        <a:p>
          <a:endParaRPr lang="it-IT"/>
        </a:p>
      </dgm:t>
    </dgm:pt>
    <dgm:pt modelId="{D3C996A8-FDCC-8246-B89C-3889F6F9115C}">
      <dgm:prSet phldrT="[Testo]"/>
      <dgm:spPr/>
      <dgm:t>
        <a:bodyPr/>
        <a:lstStyle/>
        <a:p>
          <a:r>
            <a:rPr lang="en-GB" dirty="0"/>
            <a:t>Queue</a:t>
          </a:r>
          <a:endParaRPr lang="it-IT" dirty="0"/>
        </a:p>
      </dgm:t>
    </dgm:pt>
    <dgm:pt modelId="{AE1DB7A8-1BB0-CC4D-B357-91D4FD58F4E4}" type="parTrans" cxnId="{77FAB10D-FADF-4044-A912-0ECD37514926}">
      <dgm:prSet/>
      <dgm:spPr/>
      <dgm:t>
        <a:bodyPr/>
        <a:lstStyle/>
        <a:p>
          <a:endParaRPr lang="it-IT"/>
        </a:p>
      </dgm:t>
    </dgm:pt>
    <dgm:pt modelId="{BB9F5AF6-CB56-C54A-80B7-335F103C0A0A}" type="sibTrans" cxnId="{77FAB10D-FADF-4044-A912-0ECD37514926}">
      <dgm:prSet/>
      <dgm:spPr/>
      <dgm:t>
        <a:bodyPr/>
        <a:lstStyle/>
        <a:p>
          <a:endParaRPr lang="it-IT"/>
        </a:p>
      </dgm:t>
    </dgm:pt>
    <dgm:pt modelId="{A6D509A2-6CFB-B745-81B1-DCE4EE79F9BE}">
      <dgm:prSet phldrT="[Testo]"/>
      <dgm:spPr/>
      <dgm:t>
        <a:bodyPr/>
        <a:lstStyle/>
        <a:p>
          <a:r>
            <a:rPr lang="en-GB" dirty="0"/>
            <a:t>Chequered parking</a:t>
          </a:r>
          <a:endParaRPr lang="it-IT" dirty="0"/>
        </a:p>
      </dgm:t>
    </dgm:pt>
    <dgm:pt modelId="{F5568EEA-8088-1043-955B-A267EEF2B631}" type="parTrans" cxnId="{DB544D78-7051-434A-A74B-D40CF8D4AA7B}">
      <dgm:prSet/>
      <dgm:spPr/>
      <dgm:t>
        <a:bodyPr/>
        <a:lstStyle/>
        <a:p>
          <a:endParaRPr lang="it-IT"/>
        </a:p>
      </dgm:t>
    </dgm:pt>
    <dgm:pt modelId="{5C1D4DEC-CC82-A14D-9544-D060D8D19096}" type="sibTrans" cxnId="{DB544D78-7051-434A-A74B-D40CF8D4AA7B}">
      <dgm:prSet/>
      <dgm:spPr/>
      <dgm:t>
        <a:bodyPr/>
        <a:lstStyle/>
        <a:p>
          <a:endParaRPr lang="it-IT"/>
        </a:p>
      </dgm:t>
    </dgm:pt>
    <dgm:pt modelId="{57B952DC-29DA-0145-8F09-AA6864FCAD1E}">
      <dgm:prSet phldrT="[Testo]"/>
      <dgm:spPr/>
      <dgm:t>
        <a:bodyPr/>
        <a:lstStyle/>
        <a:p>
          <a:r>
            <a:rPr lang="en-GB" dirty="0"/>
            <a:t>The game of fifteen</a:t>
          </a:r>
          <a:endParaRPr lang="it-IT" dirty="0"/>
        </a:p>
      </dgm:t>
    </dgm:pt>
    <dgm:pt modelId="{B6C35D71-D2F1-4D4C-81AA-89BAECB6DCBF}" type="parTrans" cxnId="{8126FDF2-5D55-8B48-98DF-EEF21F77C745}">
      <dgm:prSet/>
      <dgm:spPr/>
      <dgm:t>
        <a:bodyPr/>
        <a:lstStyle/>
        <a:p>
          <a:endParaRPr lang="it-IT"/>
        </a:p>
      </dgm:t>
    </dgm:pt>
    <dgm:pt modelId="{6D1E22F2-2ABD-AC4A-A3CE-DCD3B7EB2133}" type="sibTrans" cxnId="{8126FDF2-5D55-8B48-98DF-EEF21F77C745}">
      <dgm:prSet/>
      <dgm:spPr/>
      <dgm:t>
        <a:bodyPr/>
        <a:lstStyle/>
        <a:p>
          <a:endParaRPr lang="it-IT"/>
        </a:p>
      </dgm:t>
    </dgm:pt>
    <dgm:pt modelId="{96D1C16C-1BE8-F34C-B8E4-E7A89DD3A5DC}" type="pres">
      <dgm:prSet presAssocID="{3E8A36E8-3577-B44E-9CD9-F17E7DC0C7A7}" presName="Name0" presStyleCnt="0">
        <dgm:presLayoutVars>
          <dgm:dir/>
          <dgm:resizeHandles val="exact"/>
        </dgm:presLayoutVars>
      </dgm:prSet>
      <dgm:spPr/>
    </dgm:pt>
    <dgm:pt modelId="{579ED70B-37E2-AC46-8F6E-9A0AD1CB9F63}" type="pres">
      <dgm:prSet presAssocID="{3277A88D-182E-B648-BA07-C11CEDA5FF5B}" presName="node" presStyleLbl="node1" presStyleIdx="0" presStyleCnt="4">
        <dgm:presLayoutVars>
          <dgm:bulletEnabled val="1"/>
        </dgm:presLayoutVars>
      </dgm:prSet>
      <dgm:spPr/>
    </dgm:pt>
    <dgm:pt modelId="{52AB3110-5183-5943-9A0B-477E6E735FA3}" type="pres">
      <dgm:prSet presAssocID="{82636325-E491-7B40-8527-7B2E4F686F03}" presName="sibTrans" presStyleCnt="0"/>
      <dgm:spPr/>
    </dgm:pt>
    <dgm:pt modelId="{5CC4CCEB-1841-E941-A69F-06C1F0C0DCA8}" type="pres">
      <dgm:prSet presAssocID="{D3C996A8-FDCC-8246-B89C-3889F6F9115C}" presName="node" presStyleLbl="node1" presStyleIdx="1" presStyleCnt="4">
        <dgm:presLayoutVars>
          <dgm:bulletEnabled val="1"/>
        </dgm:presLayoutVars>
      </dgm:prSet>
      <dgm:spPr/>
    </dgm:pt>
    <dgm:pt modelId="{145FD272-3F51-EF41-8A6F-D7ECCEC968C0}" type="pres">
      <dgm:prSet presAssocID="{BB9F5AF6-CB56-C54A-80B7-335F103C0A0A}" presName="sibTrans" presStyleCnt="0"/>
      <dgm:spPr/>
    </dgm:pt>
    <dgm:pt modelId="{8CA27A80-0430-5144-8EC9-09D9C8A928C0}" type="pres">
      <dgm:prSet presAssocID="{A6D509A2-6CFB-B745-81B1-DCE4EE79F9BE}" presName="node" presStyleLbl="node1" presStyleIdx="2" presStyleCnt="4">
        <dgm:presLayoutVars>
          <dgm:bulletEnabled val="1"/>
        </dgm:presLayoutVars>
      </dgm:prSet>
      <dgm:spPr/>
    </dgm:pt>
    <dgm:pt modelId="{7F8FB80D-843F-A443-BDD1-00147CA4B9A9}" type="pres">
      <dgm:prSet presAssocID="{5C1D4DEC-CC82-A14D-9544-D060D8D19096}" presName="sibTrans" presStyleCnt="0"/>
      <dgm:spPr/>
    </dgm:pt>
    <dgm:pt modelId="{06C159B9-9CBF-F246-86B4-EA55262C929B}" type="pres">
      <dgm:prSet presAssocID="{57B952DC-29DA-0145-8F09-AA6864FCAD1E}" presName="node" presStyleLbl="node1" presStyleIdx="3" presStyleCnt="4">
        <dgm:presLayoutVars>
          <dgm:bulletEnabled val="1"/>
        </dgm:presLayoutVars>
      </dgm:prSet>
      <dgm:spPr/>
    </dgm:pt>
  </dgm:ptLst>
  <dgm:cxnLst>
    <dgm:cxn modelId="{7CE16601-FC12-E545-8158-7C342D0A6AB4}" type="presOf" srcId="{D3C996A8-FDCC-8246-B89C-3889F6F9115C}" destId="{5CC4CCEB-1841-E941-A69F-06C1F0C0DCA8}" srcOrd="0" destOrd="0" presId="urn:microsoft.com/office/officeart/2005/8/layout/hList6"/>
    <dgm:cxn modelId="{77FAB10D-FADF-4044-A912-0ECD37514926}" srcId="{3E8A36E8-3577-B44E-9CD9-F17E7DC0C7A7}" destId="{D3C996A8-FDCC-8246-B89C-3889F6F9115C}" srcOrd="1" destOrd="0" parTransId="{AE1DB7A8-1BB0-CC4D-B357-91D4FD58F4E4}" sibTransId="{BB9F5AF6-CB56-C54A-80B7-335F103C0A0A}"/>
    <dgm:cxn modelId="{801AEE30-C7A9-F148-8857-ED091AA5E631}" type="presOf" srcId="{3277A88D-182E-B648-BA07-C11CEDA5FF5B}" destId="{579ED70B-37E2-AC46-8F6E-9A0AD1CB9F63}" srcOrd="0" destOrd="0" presId="urn:microsoft.com/office/officeart/2005/8/layout/hList6"/>
    <dgm:cxn modelId="{2DD61F5D-5B20-9B41-8515-04C251FE1E06}" type="presOf" srcId="{3E8A36E8-3577-B44E-9CD9-F17E7DC0C7A7}" destId="{96D1C16C-1BE8-F34C-B8E4-E7A89DD3A5DC}" srcOrd="0" destOrd="0" presId="urn:microsoft.com/office/officeart/2005/8/layout/hList6"/>
    <dgm:cxn modelId="{B32F2C53-B02D-D44A-9BBD-6D4B194799A4}" srcId="{3E8A36E8-3577-B44E-9CD9-F17E7DC0C7A7}" destId="{3277A88D-182E-B648-BA07-C11CEDA5FF5B}" srcOrd="0" destOrd="0" parTransId="{289FD47E-CFAD-EA4F-A119-6AD616846D45}" sibTransId="{82636325-E491-7B40-8527-7B2E4F686F03}"/>
    <dgm:cxn modelId="{DB544D78-7051-434A-A74B-D40CF8D4AA7B}" srcId="{3E8A36E8-3577-B44E-9CD9-F17E7DC0C7A7}" destId="{A6D509A2-6CFB-B745-81B1-DCE4EE79F9BE}" srcOrd="2" destOrd="0" parTransId="{F5568EEA-8088-1043-955B-A267EEF2B631}" sibTransId="{5C1D4DEC-CC82-A14D-9544-D060D8D19096}"/>
    <dgm:cxn modelId="{5C51D380-DEA1-FD43-9F92-E173DB0BC2F9}" type="presOf" srcId="{57B952DC-29DA-0145-8F09-AA6864FCAD1E}" destId="{06C159B9-9CBF-F246-86B4-EA55262C929B}" srcOrd="0" destOrd="0" presId="urn:microsoft.com/office/officeart/2005/8/layout/hList6"/>
    <dgm:cxn modelId="{C1B65C92-5991-554D-B3E0-9AAE454BBA43}" type="presOf" srcId="{A6D509A2-6CFB-B745-81B1-DCE4EE79F9BE}" destId="{8CA27A80-0430-5144-8EC9-09D9C8A928C0}" srcOrd="0" destOrd="0" presId="urn:microsoft.com/office/officeart/2005/8/layout/hList6"/>
    <dgm:cxn modelId="{8126FDF2-5D55-8B48-98DF-EEF21F77C745}" srcId="{3E8A36E8-3577-B44E-9CD9-F17E7DC0C7A7}" destId="{57B952DC-29DA-0145-8F09-AA6864FCAD1E}" srcOrd="3" destOrd="0" parTransId="{B6C35D71-D2F1-4D4C-81AA-89BAECB6DCBF}" sibTransId="{6D1E22F2-2ABD-AC4A-A3CE-DCD3B7EB2133}"/>
    <dgm:cxn modelId="{B3F37F09-02A5-E042-A02A-98949BD384D8}" type="presParOf" srcId="{96D1C16C-1BE8-F34C-B8E4-E7A89DD3A5DC}" destId="{579ED70B-37E2-AC46-8F6E-9A0AD1CB9F63}" srcOrd="0" destOrd="0" presId="urn:microsoft.com/office/officeart/2005/8/layout/hList6"/>
    <dgm:cxn modelId="{951CE01C-C183-AE4F-A526-2EC142E90060}" type="presParOf" srcId="{96D1C16C-1BE8-F34C-B8E4-E7A89DD3A5DC}" destId="{52AB3110-5183-5943-9A0B-477E6E735FA3}" srcOrd="1" destOrd="0" presId="urn:microsoft.com/office/officeart/2005/8/layout/hList6"/>
    <dgm:cxn modelId="{D3FAFEC2-4EF0-7743-842D-3ECEC616D7CF}" type="presParOf" srcId="{96D1C16C-1BE8-F34C-B8E4-E7A89DD3A5DC}" destId="{5CC4CCEB-1841-E941-A69F-06C1F0C0DCA8}" srcOrd="2" destOrd="0" presId="urn:microsoft.com/office/officeart/2005/8/layout/hList6"/>
    <dgm:cxn modelId="{FF5522B1-6103-3149-854D-0AB2CBA4F408}" type="presParOf" srcId="{96D1C16C-1BE8-F34C-B8E4-E7A89DD3A5DC}" destId="{145FD272-3F51-EF41-8A6F-D7ECCEC968C0}" srcOrd="3" destOrd="0" presId="urn:microsoft.com/office/officeart/2005/8/layout/hList6"/>
    <dgm:cxn modelId="{4ACEB26A-A641-9F41-B892-E2684F4DEAC8}" type="presParOf" srcId="{96D1C16C-1BE8-F34C-B8E4-E7A89DD3A5DC}" destId="{8CA27A80-0430-5144-8EC9-09D9C8A928C0}" srcOrd="4" destOrd="0" presId="urn:microsoft.com/office/officeart/2005/8/layout/hList6"/>
    <dgm:cxn modelId="{E00AB503-E7B5-A14A-8E8C-B59DFBFE7BE5}" type="presParOf" srcId="{96D1C16C-1BE8-F34C-B8E4-E7A89DD3A5DC}" destId="{7F8FB80D-843F-A443-BDD1-00147CA4B9A9}" srcOrd="5" destOrd="0" presId="urn:microsoft.com/office/officeart/2005/8/layout/hList6"/>
    <dgm:cxn modelId="{327F240C-3EE2-6346-91EE-09F936412993}" type="presParOf" srcId="{96D1C16C-1BE8-F34C-B8E4-E7A89DD3A5DC}" destId="{06C159B9-9CBF-F246-86B4-EA55262C929B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BA5A40-FF13-C34A-8DCE-66FC47AFCA69}" type="doc">
      <dgm:prSet loTypeId="urn:microsoft.com/office/officeart/2005/8/layout/venn1" loCatId="relationship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it-IT"/>
        </a:p>
      </dgm:t>
    </dgm:pt>
    <dgm:pt modelId="{CACD3994-2CA2-F84C-9ADD-396299878388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/>
            <a:t>Applying the basic idea of the game of fifteen to our case study</a:t>
          </a:r>
          <a:endParaRPr lang="it-IT" dirty="0"/>
        </a:p>
      </dgm:t>
    </dgm:pt>
    <dgm:pt modelId="{B4A71A7B-0708-7545-8EE9-70ABD6D581BA}" type="parTrans" cxnId="{FD9DF438-A4F0-1A4B-895C-279687D6522F}">
      <dgm:prSet/>
      <dgm:spPr/>
      <dgm:t>
        <a:bodyPr/>
        <a:lstStyle/>
        <a:p>
          <a:endParaRPr lang="it-IT"/>
        </a:p>
      </dgm:t>
    </dgm:pt>
    <dgm:pt modelId="{A7F7BB39-E55B-4340-9AE1-F35B9BDD75F0}" type="sibTrans" cxnId="{FD9DF438-A4F0-1A4B-895C-279687D6522F}">
      <dgm:prSet/>
      <dgm:spPr/>
      <dgm:t>
        <a:bodyPr/>
        <a:lstStyle/>
        <a:p>
          <a:endParaRPr lang="it-IT"/>
        </a:p>
      </dgm:t>
    </dgm:pt>
    <dgm:pt modelId="{F6470BF1-FF0D-CD46-BB00-B112B6E5F624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/>
            <a:t>Demonstrate the efficiency of using a checkerboard parking lot with a buffer zone</a:t>
          </a:r>
          <a:endParaRPr lang="it-IT" dirty="0"/>
        </a:p>
      </dgm:t>
    </dgm:pt>
    <dgm:pt modelId="{F559FAD6-99C5-594F-BEB8-8303CD58FCE5}" type="parTrans" cxnId="{57289256-386D-BE44-B16F-54EAE131A130}">
      <dgm:prSet/>
      <dgm:spPr/>
      <dgm:t>
        <a:bodyPr/>
        <a:lstStyle/>
        <a:p>
          <a:endParaRPr lang="it-IT"/>
        </a:p>
      </dgm:t>
    </dgm:pt>
    <dgm:pt modelId="{DFDFFE5D-DDD0-9748-A661-053B6EDAE8CB}" type="sibTrans" cxnId="{57289256-386D-BE44-B16F-54EAE131A130}">
      <dgm:prSet/>
      <dgm:spPr/>
      <dgm:t>
        <a:bodyPr/>
        <a:lstStyle/>
        <a:p>
          <a:endParaRPr lang="it-IT"/>
        </a:p>
      </dgm:t>
    </dgm:pt>
    <dgm:pt modelId="{D9202DD2-A351-1D4D-A778-4F4A5DA5A997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/>
            <a:t>Demonstrate the efficiency of checkerboard parking compared with normal parking systems</a:t>
          </a:r>
          <a:endParaRPr lang="it-IT" dirty="0"/>
        </a:p>
      </dgm:t>
    </dgm:pt>
    <dgm:pt modelId="{EC82BEB0-B0FD-CB46-BF28-790117C11185}" type="parTrans" cxnId="{30B586CB-549B-F74E-A4C2-576717193D21}">
      <dgm:prSet/>
      <dgm:spPr/>
      <dgm:t>
        <a:bodyPr/>
        <a:lstStyle/>
        <a:p>
          <a:endParaRPr lang="it-IT"/>
        </a:p>
      </dgm:t>
    </dgm:pt>
    <dgm:pt modelId="{1DAD9C85-2009-924D-AEE6-AB1480CE0C8A}" type="sibTrans" cxnId="{30B586CB-549B-F74E-A4C2-576717193D21}">
      <dgm:prSet/>
      <dgm:spPr/>
      <dgm:t>
        <a:bodyPr/>
        <a:lstStyle/>
        <a:p>
          <a:endParaRPr lang="it-IT"/>
        </a:p>
      </dgm:t>
    </dgm:pt>
    <dgm:pt modelId="{46FCB8E3-CFFB-4D01-9F47-ED6A778B564D}" type="pres">
      <dgm:prSet presAssocID="{F3BA5A40-FF13-C34A-8DCE-66FC47AFCA69}" presName="compositeShape" presStyleCnt="0">
        <dgm:presLayoutVars>
          <dgm:chMax val="7"/>
          <dgm:dir/>
          <dgm:resizeHandles val="exact"/>
        </dgm:presLayoutVars>
      </dgm:prSet>
      <dgm:spPr/>
    </dgm:pt>
    <dgm:pt modelId="{D4C43C67-1B6C-4AEE-A519-3C6AFE7DEF11}" type="pres">
      <dgm:prSet presAssocID="{CACD3994-2CA2-F84C-9ADD-396299878388}" presName="circ1" presStyleLbl="vennNode1" presStyleIdx="0" presStyleCnt="3"/>
      <dgm:spPr/>
    </dgm:pt>
    <dgm:pt modelId="{A125596F-9A6F-4BC3-A006-355CE3B70619}" type="pres">
      <dgm:prSet presAssocID="{CACD3994-2CA2-F84C-9ADD-39629987838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189687A-0A8C-4121-9365-93C4A3B504D1}" type="pres">
      <dgm:prSet presAssocID="{F6470BF1-FF0D-CD46-BB00-B112B6E5F624}" presName="circ2" presStyleLbl="vennNode1" presStyleIdx="1" presStyleCnt="3"/>
      <dgm:spPr/>
    </dgm:pt>
    <dgm:pt modelId="{605014D7-EBBC-484F-813E-4F727E126C21}" type="pres">
      <dgm:prSet presAssocID="{F6470BF1-FF0D-CD46-BB00-B112B6E5F62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47E33E3-273E-42D6-9765-F41837642D64}" type="pres">
      <dgm:prSet presAssocID="{D9202DD2-A351-1D4D-A778-4F4A5DA5A997}" presName="circ3" presStyleLbl="vennNode1" presStyleIdx="2" presStyleCnt="3" custLinFactNeighborX="-976" custLinFactNeighborY="854"/>
      <dgm:spPr/>
    </dgm:pt>
    <dgm:pt modelId="{5CDD87B4-4224-41C5-B5D8-617A6A664D5F}" type="pres">
      <dgm:prSet presAssocID="{D9202DD2-A351-1D4D-A778-4F4A5DA5A99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71C5F17-E45A-4AE8-BB55-D13768A289D5}" type="presOf" srcId="{D9202DD2-A351-1D4D-A778-4F4A5DA5A997}" destId="{547E33E3-273E-42D6-9765-F41837642D64}" srcOrd="0" destOrd="0" presId="urn:microsoft.com/office/officeart/2005/8/layout/venn1"/>
    <dgm:cxn modelId="{C700F42D-D448-47AA-95E3-D336DBA4428F}" type="presOf" srcId="{F6470BF1-FF0D-CD46-BB00-B112B6E5F624}" destId="{605014D7-EBBC-484F-813E-4F727E126C21}" srcOrd="1" destOrd="0" presId="urn:microsoft.com/office/officeart/2005/8/layout/venn1"/>
    <dgm:cxn modelId="{FD9DF438-A4F0-1A4B-895C-279687D6522F}" srcId="{F3BA5A40-FF13-C34A-8DCE-66FC47AFCA69}" destId="{CACD3994-2CA2-F84C-9ADD-396299878388}" srcOrd="0" destOrd="0" parTransId="{B4A71A7B-0708-7545-8EE9-70ABD6D581BA}" sibTransId="{A7F7BB39-E55B-4340-9AE1-F35B9BDD75F0}"/>
    <dgm:cxn modelId="{AD46FA3A-E3A8-4F4B-A95B-02A23FDC90B6}" type="presOf" srcId="{F6470BF1-FF0D-CD46-BB00-B112B6E5F624}" destId="{F189687A-0A8C-4121-9365-93C4A3B504D1}" srcOrd="0" destOrd="0" presId="urn:microsoft.com/office/officeart/2005/8/layout/venn1"/>
    <dgm:cxn modelId="{EAA13272-1FB3-4DDF-A7F2-38759341A883}" type="presOf" srcId="{CACD3994-2CA2-F84C-9ADD-396299878388}" destId="{A125596F-9A6F-4BC3-A006-355CE3B70619}" srcOrd="1" destOrd="0" presId="urn:microsoft.com/office/officeart/2005/8/layout/venn1"/>
    <dgm:cxn modelId="{57289256-386D-BE44-B16F-54EAE131A130}" srcId="{F3BA5A40-FF13-C34A-8DCE-66FC47AFCA69}" destId="{F6470BF1-FF0D-CD46-BB00-B112B6E5F624}" srcOrd="1" destOrd="0" parTransId="{F559FAD6-99C5-594F-BEB8-8303CD58FCE5}" sibTransId="{DFDFFE5D-DDD0-9748-A661-053B6EDAE8CB}"/>
    <dgm:cxn modelId="{AF2B61A1-2417-4D50-9AA4-76BB02194AE8}" type="presOf" srcId="{CACD3994-2CA2-F84C-9ADD-396299878388}" destId="{D4C43C67-1B6C-4AEE-A519-3C6AFE7DEF11}" srcOrd="0" destOrd="0" presId="urn:microsoft.com/office/officeart/2005/8/layout/venn1"/>
    <dgm:cxn modelId="{30B586CB-549B-F74E-A4C2-576717193D21}" srcId="{F3BA5A40-FF13-C34A-8DCE-66FC47AFCA69}" destId="{D9202DD2-A351-1D4D-A778-4F4A5DA5A997}" srcOrd="2" destOrd="0" parTransId="{EC82BEB0-B0FD-CB46-BF28-790117C11185}" sibTransId="{1DAD9C85-2009-924D-AEE6-AB1480CE0C8A}"/>
    <dgm:cxn modelId="{D70CFBD9-3CD3-4B13-8599-B7F47C5B65D3}" type="presOf" srcId="{F3BA5A40-FF13-C34A-8DCE-66FC47AFCA69}" destId="{46FCB8E3-CFFB-4D01-9F47-ED6A778B564D}" srcOrd="0" destOrd="0" presId="urn:microsoft.com/office/officeart/2005/8/layout/venn1"/>
    <dgm:cxn modelId="{188B50DB-A5B8-4D90-AA2C-F7C2A063A04E}" type="presOf" srcId="{D9202DD2-A351-1D4D-A778-4F4A5DA5A997}" destId="{5CDD87B4-4224-41C5-B5D8-617A6A664D5F}" srcOrd="1" destOrd="0" presId="urn:microsoft.com/office/officeart/2005/8/layout/venn1"/>
    <dgm:cxn modelId="{17CFA49D-1DEF-4934-A912-948CC87C038A}" type="presParOf" srcId="{46FCB8E3-CFFB-4D01-9F47-ED6A778B564D}" destId="{D4C43C67-1B6C-4AEE-A519-3C6AFE7DEF11}" srcOrd="0" destOrd="0" presId="urn:microsoft.com/office/officeart/2005/8/layout/venn1"/>
    <dgm:cxn modelId="{F37CF002-1ADD-4B66-A44E-E96E58557D40}" type="presParOf" srcId="{46FCB8E3-CFFB-4D01-9F47-ED6A778B564D}" destId="{A125596F-9A6F-4BC3-A006-355CE3B70619}" srcOrd="1" destOrd="0" presId="urn:microsoft.com/office/officeart/2005/8/layout/venn1"/>
    <dgm:cxn modelId="{F01E1112-AB00-462F-A3A2-03519623163A}" type="presParOf" srcId="{46FCB8E3-CFFB-4D01-9F47-ED6A778B564D}" destId="{F189687A-0A8C-4121-9365-93C4A3B504D1}" srcOrd="2" destOrd="0" presId="urn:microsoft.com/office/officeart/2005/8/layout/venn1"/>
    <dgm:cxn modelId="{612F76C5-7C37-4525-A234-AC2FFF0D0BAE}" type="presParOf" srcId="{46FCB8E3-CFFB-4D01-9F47-ED6A778B564D}" destId="{605014D7-EBBC-484F-813E-4F727E126C21}" srcOrd="3" destOrd="0" presId="urn:microsoft.com/office/officeart/2005/8/layout/venn1"/>
    <dgm:cxn modelId="{C9A89741-E473-4146-BDA6-11072AEF29B7}" type="presParOf" srcId="{46FCB8E3-CFFB-4D01-9F47-ED6A778B564D}" destId="{547E33E3-273E-42D6-9765-F41837642D64}" srcOrd="4" destOrd="0" presId="urn:microsoft.com/office/officeart/2005/8/layout/venn1"/>
    <dgm:cxn modelId="{79C8AA8E-0BB5-4BDC-8D3E-B366DBCF2458}" type="presParOf" srcId="{46FCB8E3-CFFB-4D01-9F47-ED6A778B564D}" destId="{5CDD87B4-4224-41C5-B5D8-617A6A664D5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BA5A40-FF13-C34A-8DCE-66FC47AFCA69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CACD3994-2CA2-F84C-9ADD-396299878388}">
      <dgm:prSet custT="1"/>
      <dgm:spPr/>
      <dgm:t>
        <a:bodyPr/>
        <a:lstStyle/>
        <a:p>
          <a:r>
            <a:rPr lang="en-GB" sz="800" b="0" i="0" dirty="0"/>
            <a:t>Waiting Area:  The area where cars communicate the required information</a:t>
          </a:r>
          <a:endParaRPr lang="it-IT" sz="800" dirty="0"/>
        </a:p>
      </dgm:t>
    </dgm:pt>
    <dgm:pt modelId="{B4A71A7B-0708-7545-8EE9-70ABD6D581BA}" type="parTrans" cxnId="{FD9DF438-A4F0-1A4B-895C-279687D6522F}">
      <dgm:prSet/>
      <dgm:spPr/>
      <dgm:t>
        <a:bodyPr/>
        <a:lstStyle/>
        <a:p>
          <a:endParaRPr lang="it-IT"/>
        </a:p>
      </dgm:t>
    </dgm:pt>
    <dgm:pt modelId="{A7F7BB39-E55B-4340-9AE1-F35B9BDD75F0}" type="sibTrans" cxnId="{FD9DF438-A4F0-1A4B-895C-279687D6522F}">
      <dgm:prSet/>
      <dgm:spPr/>
      <dgm:t>
        <a:bodyPr/>
        <a:lstStyle/>
        <a:p>
          <a:endParaRPr lang="it-IT"/>
        </a:p>
      </dgm:t>
    </dgm:pt>
    <dgm:pt modelId="{F6470BF1-FF0D-CD46-BB00-B112B6E5F624}">
      <dgm:prSet custT="1"/>
      <dgm:spPr/>
      <dgm:t>
        <a:bodyPr/>
        <a:lstStyle/>
        <a:p>
          <a:r>
            <a:rPr lang="en-GB" sz="800" b="0" i="0" dirty="0"/>
            <a:t>Buffer Parking Area: The area used to move cars and facilitate movements</a:t>
          </a:r>
          <a:endParaRPr lang="it-IT" sz="800" dirty="0"/>
        </a:p>
      </dgm:t>
    </dgm:pt>
    <dgm:pt modelId="{F559FAD6-99C5-594F-BEB8-8303CD58FCE5}" type="parTrans" cxnId="{57289256-386D-BE44-B16F-54EAE131A130}">
      <dgm:prSet/>
      <dgm:spPr/>
      <dgm:t>
        <a:bodyPr/>
        <a:lstStyle/>
        <a:p>
          <a:endParaRPr lang="it-IT"/>
        </a:p>
      </dgm:t>
    </dgm:pt>
    <dgm:pt modelId="{DFDFFE5D-DDD0-9748-A661-053B6EDAE8CB}" type="sibTrans" cxnId="{57289256-386D-BE44-B16F-54EAE131A130}">
      <dgm:prSet/>
      <dgm:spPr/>
      <dgm:t>
        <a:bodyPr/>
        <a:lstStyle/>
        <a:p>
          <a:endParaRPr lang="it-IT"/>
        </a:p>
      </dgm:t>
    </dgm:pt>
    <dgm:pt modelId="{D9202DD2-A351-1D4D-A778-4F4A5DA5A997}">
      <dgm:prSet custT="1"/>
      <dgm:spPr/>
      <dgm:t>
        <a:bodyPr/>
        <a:lstStyle/>
        <a:p>
          <a:r>
            <a:rPr lang="en-GB" sz="800" b="0" i="0" dirty="0"/>
            <a:t>Effective Parking Area: area designated for parking cars</a:t>
          </a:r>
          <a:endParaRPr lang="it-IT" sz="800" dirty="0"/>
        </a:p>
      </dgm:t>
    </dgm:pt>
    <dgm:pt modelId="{EC82BEB0-B0FD-CB46-BF28-790117C11185}" type="parTrans" cxnId="{30B586CB-549B-F74E-A4C2-576717193D21}">
      <dgm:prSet/>
      <dgm:spPr/>
      <dgm:t>
        <a:bodyPr/>
        <a:lstStyle/>
        <a:p>
          <a:endParaRPr lang="it-IT"/>
        </a:p>
      </dgm:t>
    </dgm:pt>
    <dgm:pt modelId="{1DAD9C85-2009-924D-AEE6-AB1480CE0C8A}" type="sibTrans" cxnId="{30B586CB-549B-F74E-A4C2-576717193D21}">
      <dgm:prSet/>
      <dgm:spPr/>
      <dgm:t>
        <a:bodyPr/>
        <a:lstStyle/>
        <a:p>
          <a:endParaRPr lang="it-IT"/>
        </a:p>
      </dgm:t>
    </dgm:pt>
    <dgm:pt modelId="{99351791-3DD9-4C0E-8086-C921D247FD1A}" type="pres">
      <dgm:prSet presAssocID="{F3BA5A40-FF13-C34A-8DCE-66FC47AFCA69}" presName="Name0" presStyleCnt="0">
        <dgm:presLayoutVars>
          <dgm:chMax val="7"/>
          <dgm:chPref val="7"/>
          <dgm:dir/>
        </dgm:presLayoutVars>
      </dgm:prSet>
      <dgm:spPr/>
    </dgm:pt>
    <dgm:pt modelId="{CEFE6269-8CDC-49A6-B0B4-AEB6FB038DBC}" type="pres">
      <dgm:prSet presAssocID="{F3BA5A40-FF13-C34A-8DCE-66FC47AFCA69}" presName="Name1" presStyleCnt="0"/>
      <dgm:spPr/>
    </dgm:pt>
    <dgm:pt modelId="{287824D7-AC71-40D3-B77D-8F47DBE9638A}" type="pres">
      <dgm:prSet presAssocID="{F3BA5A40-FF13-C34A-8DCE-66FC47AFCA69}" presName="cycle" presStyleCnt="0"/>
      <dgm:spPr/>
    </dgm:pt>
    <dgm:pt modelId="{B2266414-E836-4D38-BC73-0D56A819AC8B}" type="pres">
      <dgm:prSet presAssocID="{F3BA5A40-FF13-C34A-8DCE-66FC47AFCA69}" presName="srcNode" presStyleLbl="node1" presStyleIdx="0" presStyleCnt="3"/>
      <dgm:spPr/>
    </dgm:pt>
    <dgm:pt modelId="{D7165E2B-A848-433D-9087-570F6FF0FAE6}" type="pres">
      <dgm:prSet presAssocID="{F3BA5A40-FF13-C34A-8DCE-66FC47AFCA69}" presName="conn" presStyleLbl="parChTrans1D2" presStyleIdx="0" presStyleCnt="1"/>
      <dgm:spPr/>
    </dgm:pt>
    <dgm:pt modelId="{45ABFE05-1745-4172-BF1C-4EFD11FD35F1}" type="pres">
      <dgm:prSet presAssocID="{F3BA5A40-FF13-C34A-8DCE-66FC47AFCA69}" presName="extraNode" presStyleLbl="node1" presStyleIdx="0" presStyleCnt="3"/>
      <dgm:spPr/>
    </dgm:pt>
    <dgm:pt modelId="{6ECAF8E1-611C-4C53-B3BD-E633C64CEA5B}" type="pres">
      <dgm:prSet presAssocID="{F3BA5A40-FF13-C34A-8DCE-66FC47AFCA69}" presName="dstNode" presStyleLbl="node1" presStyleIdx="0" presStyleCnt="3"/>
      <dgm:spPr/>
    </dgm:pt>
    <dgm:pt modelId="{FE1A344A-F021-426C-A0A6-BA10194CA3D9}" type="pres">
      <dgm:prSet presAssocID="{CACD3994-2CA2-F84C-9ADD-396299878388}" presName="text_1" presStyleLbl="node1" presStyleIdx="0" presStyleCnt="3">
        <dgm:presLayoutVars>
          <dgm:bulletEnabled val="1"/>
        </dgm:presLayoutVars>
      </dgm:prSet>
      <dgm:spPr/>
    </dgm:pt>
    <dgm:pt modelId="{415B8FC8-3B09-4CA2-A810-E86B83398585}" type="pres">
      <dgm:prSet presAssocID="{CACD3994-2CA2-F84C-9ADD-396299878388}" presName="accent_1" presStyleCnt="0"/>
      <dgm:spPr/>
    </dgm:pt>
    <dgm:pt modelId="{4D0B79D6-F3B7-4BE7-BED9-533B1C728067}" type="pres">
      <dgm:prSet presAssocID="{CACD3994-2CA2-F84C-9ADD-396299878388}" presName="accentRepeatNode" presStyleLbl="solidFgAcc1" presStyleIdx="0" presStyleCnt="3"/>
      <dgm:spPr/>
    </dgm:pt>
    <dgm:pt modelId="{00CA764F-5D98-480F-8516-9C4EAE7C8554}" type="pres">
      <dgm:prSet presAssocID="{F6470BF1-FF0D-CD46-BB00-B112B6E5F624}" presName="text_2" presStyleLbl="node1" presStyleIdx="1" presStyleCnt="3" custScaleX="102574">
        <dgm:presLayoutVars>
          <dgm:bulletEnabled val="1"/>
        </dgm:presLayoutVars>
      </dgm:prSet>
      <dgm:spPr/>
    </dgm:pt>
    <dgm:pt modelId="{683E5967-BE91-47D9-8E18-10B48BC8403F}" type="pres">
      <dgm:prSet presAssocID="{F6470BF1-FF0D-CD46-BB00-B112B6E5F624}" presName="accent_2" presStyleCnt="0"/>
      <dgm:spPr/>
    </dgm:pt>
    <dgm:pt modelId="{327EE4B1-FFDD-4F39-A771-777685C9B2BD}" type="pres">
      <dgm:prSet presAssocID="{F6470BF1-FF0D-CD46-BB00-B112B6E5F624}" presName="accentRepeatNode" presStyleLbl="solidFgAcc1" presStyleIdx="1" presStyleCnt="3"/>
      <dgm:spPr/>
    </dgm:pt>
    <dgm:pt modelId="{D9745223-57A0-4069-8609-07184E55CA4C}" type="pres">
      <dgm:prSet presAssocID="{D9202DD2-A351-1D4D-A778-4F4A5DA5A997}" presName="text_3" presStyleLbl="node1" presStyleIdx="2" presStyleCnt="3">
        <dgm:presLayoutVars>
          <dgm:bulletEnabled val="1"/>
        </dgm:presLayoutVars>
      </dgm:prSet>
      <dgm:spPr/>
    </dgm:pt>
    <dgm:pt modelId="{C6E330CE-33B7-4758-9E63-5F0E42588ECD}" type="pres">
      <dgm:prSet presAssocID="{D9202DD2-A351-1D4D-A778-4F4A5DA5A997}" presName="accent_3" presStyleCnt="0"/>
      <dgm:spPr/>
    </dgm:pt>
    <dgm:pt modelId="{FD8EDDB7-6CB8-45B7-936B-BB1ADAA8DBFC}" type="pres">
      <dgm:prSet presAssocID="{D9202DD2-A351-1D4D-A778-4F4A5DA5A997}" presName="accentRepeatNode" presStyleLbl="solidFgAcc1" presStyleIdx="2" presStyleCnt="3"/>
      <dgm:spPr/>
    </dgm:pt>
  </dgm:ptLst>
  <dgm:cxnLst>
    <dgm:cxn modelId="{FD9DF438-A4F0-1A4B-895C-279687D6522F}" srcId="{F3BA5A40-FF13-C34A-8DCE-66FC47AFCA69}" destId="{CACD3994-2CA2-F84C-9ADD-396299878388}" srcOrd="0" destOrd="0" parTransId="{B4A71A7B-0708-7545-8EE9-70ABD6D581BA}" sibTransId="{A7F7BB39-E55B-4340-9AE1-F35B9BDD75F0}"/>
    <dgm:cxn modelId="{B8975466-5757-4842-9A7B-DC9AF8466141}" type="presOf" srcId="{D9202DD2-A351-1D4D-A778-4F4A5DA5A997}" destId="{D9745223-57A0-4069-8609-07184E55CA4C}" srcOrd="0" destOrd="0" presId="urn:microsoft.com/office/officeart/2008/layout/VerticalCurvedList"/>
    <dgm:cxn modelId="{57289256-386D-BE44-B16F-54EAE131A130}" srcId="{F3BA5A40-FF13-C34A-8DCE-66FC47AFCA69}" destId="{F6470BF1-FF0D-CD46-BB00-B112B6E5F624}" srcOrd="1" destOrd="0" parTransId="{F559FAD6-99C5-594F-BEB8-8303CD58FCE5}" sibTransId="{DFDFFE5D-DDD0-9748-A661-053B6EDAE8CB}"/>
    <dgm:cxn modelId="{B0540FB3-51AA-4EFB-8B19-F6CDA1DC1B1A}" type="presOf" srcId="{F3BA5A40-FF13-C34A-8DCE-66FC47AFCA69}" destId="{99351791-3DD9-4C0E-8086-C921D247FD1A}" srcOrd="0" destOrd="0" presId="urn:microsoft.com/office/officeart/2008/layout/VerticalCurvedList"/>
    <dgm:cxn modelId="{BF572AC4-3BFB-43D0-9041-C6C192DD4E8C}" type="presOf" srcId="{CACD3994-2CA2-F84C-9ADD-396299878388}" destId="{FE1A344A-F021-426C-A0A6-BA10194CA3D9}" srcOrd="0" destOrd="0" presId="urn:microsoft.com/office/officeart/2008/layout/VerticalCurvedList"/>
    <dgm:cxn modelId="{30B586CB-549B-F74E-A4C2-576717193D21}" srcId="{F3BA5A40-FF13-C34A-8DCE-66FC47AFCA69}" destId="{D9202DD2-A351-1D4D-A778-4F4A5DA5A997}" srcOrd="2" destOrd="0" parTransId="{EC82BEB0-B0FD-CB46-BF28-790117C11185}" sibTransId="{1DAD9C85-2009-924D-AEE6-AB1480CE0C8A}"/>
    <dgm:cxn modelId="{79FE63F4-79BA-491F-BEB7-3DDF22F15703}" type="presOf" srcId="{F6470BF1-FF0D-CD46-BB00-B112B6E5F624}" destId="{00CA764F-5D98-480F-8516-9C4EAE7C8554}" srcOrd="0" destOrd="0" presId="urn:microsoft.com/office/officeart/2008/layout/VerticalCurvedList"/>
    <dgm:cxn modelId="{374ED6FC-F8FF-467F-8D1B-813431CE959A}" type="presOf" srcId="{A7F7BB39-E55B-4340-9AE1-F35B9BDD75F0}" destId="{D7165E2B-A848-433D-9087-570F6FF0FAE6}" srcOrd="0" destOrd="0" presId="urn:microsoft.com/office/officeart/2008/layout/VerticalCurvedList"/>
    <dgm:cxn modelId="{02DE0C3D-A3AD-4928-B147-C5BEA555232A}" type="presParOf" srcId="{99351791-3DD9-4C0E-8086-C921D247FD1A}" destId="{CEFE6269-8CDC-49A6-B0B4-AEB6FB038DBC}" srcOrd="0" destOrd="0" presId="urn:microsoft.com/office/officeart/2008/layout/VerticalCurvedList"/>
    <dgm:cxn modelId="{262E251C-F58F-4C05-8942-C6E9DD689E8D}" type="presParOf" srcId="{CEFE6269-8CDC-49A6-B0B4-AEB6FB038DBC}" destId="{287824D7-AC71-40D3-B77D-8F47DBE9638A}" srcOrd="0" destOrd="0" presId="urn:microsoft.com/office/officeart/2008/layout/VerticalCurvedList"/>
    <dgm:cxn modelId="{A6043766-A580-4B3B-A601-371C1B6285C7}" type="presParOf" srcId="{287824D7-AC71-40D3-B77D-8F47DBE9638A}" destId="{B2266414-E836-4D38-BC73-0D56A819AC8B}" srcOrd="0" destOrd="0" presId="urn:microsoft.com/office/officeart/2008/layout/VerticalCurvedList"/>
    <dgm:cxn modelId="{BC7C1E11-3548-4555-8AA5-1F13B4D4FAC2}" type="presParOf" srcId="{287824D7-AC71-40D3-B77D-8F47DBE9638A}" destId="{D7165E2B-A848-433D-9087-570F6FF0FAE6}" srcOrd="1" destOrd="0" presId="urn:microsoft.com/office/officeart/2008/layout/VerticalCurvedList"/>
    <dgm:cxn modelId="{10A98891-2D5D-4810-8BF0-15492276F4F1}" type="presParOf" srcId="{287824D7-AC71-40D3-B77D-8F47DBE9638A}" destId="{45ABFE05-1745-4172-BF1C-4EFD11FD35F1}" srcOrd="2" destOrd="0" presId="urn:microsoft.com/office/officeart/2008/layout/VerticalCurvedList"/>
    <dgm:cxn modelId="{14E4BFA8-8218-402E-B845-4F363E2789FD}" type="presParOf" srcId="{287824D7-AC71-40D3-B77D-8F47DBE9638A}" destId="{6ECAF8E1-611C-4C53-B3BD-E633C64CEA5B}" srcOrd="3" destOrd="0" presId="urn:microsoft.com/office/officeart/2008/layout/VerticalCurvedList"/>
    <dgm:cxn modelId="{6838BBD7-5FDA-43A6-B8F5-74D44D2466D1}" type="presParOf" srcId="{CEFE6269-8CDC-49A6-B0B4-AEB6FB038DBC}" destId="{FE1A344A-F021-426C-A0A6-BA10194CA3D9}" srcOrd="1" destOrd="0" presId="urn:microsoft.com/office/officeart/2008/layout/VerticalCurvedList"/>
    <dgm:cxn modelId="{43356260-5275-42DD-856D-C0634FEC8076}" type="presParOf" srcId="{CEFE6269-8CDC-49A6-B0B4-AEB6FB038DBC}" destId="{415B8FC8-3B09-4CA2-A810-E86B83398585}" srcOrd="2" destOrd="0" presId="urn:microsoft.com/office/officeart/2008/layout/VerticalCurvedList"/>
    <dgm:cxn modelId="{74C3F85F-FB8A-4F5E-A94D-523A08395AEF}" type="presParOf" srcId="{415B8FC8-3B09-4CA2-A810-E86B83398585}" destId="{4D0B79D6-F3B7-4BE7-BED9-533B1C728067}" srcOrd="0" destOrd="0" presId="urn:microsoft.com/office/officeart/2008/layout/VerticalCurvedList"/>
    <dgm:cxn modelId="{2AEB707C-A021-425D-8BDB-A51A1B5EE11D}" type="presParOf" srcId="{CEFE6269-8CDC-49A6-B0B4-AEB6FB038DBC}" destId="{00CA764F-5D98-480F-8516-9C4EAE7C8554}" srcOrd="3" destOrd="0" presId="urn:microsoft.com/office/officeart/2008/layout/VerticalCurvedList"/>
    <dgm:cxn modelId="{FF608BAA-838E-4A44-8F8F-E2DA661BA44F}" type="presParOf" srcId="{CEFE6269-8CDC-49A6-B0B4-AEB6FB038DBC}" destId="{683E5967-BE91-47D9-8E18-10B48BC8403F}" srcOrd="4" destOrd="0" presId="urn:microsoft.com/office/officeart/2008/layout/VerticalCurvedList"/>
    <dgm:cxn modelId="{40266888-B93B-4242-8B25-6171FBEC4990}" type="presParOf" srcId="{683E5967-BE91-47D9-8E18-10B48BC8403F}" destId="{327EE4B1-FFDD-4F39-A771-777685C9B2BD}" srcOrd="0" destOrd="0" presId="urn:microsoft.com/office/officeart/2008/layout/VerticalCurvedList"/>
    <dgm:cxn modelId="{4F82A19E-E314-47B4-90E5-5FA28B0430BD}" type="presParOf" srcId="{CEFE6269-8CDC-49A6-B0B4-AEB6FB038DBC}" destId="{D9745223-57A0-4069-8609-07184E55CA4C}" srcOrd="5" destOrd="0" presId="urn:microsoft.com/office/officeart/2008/layout/VerticalCurvedList"/>
    <dgm:cxn modelId="{538A8E75-3B01-4721-808C-2E3AF189C1C9}" type="presParOf" srcId="{CEFE6269-8CDC-49A6-B0B4-AEB6FB038DBC}" destId="{C6E330CE-33B7-4758-9E63-5F0E42588ECD}" srcOrd="6" destOrd="0" presId="urn:microsoft.com/office/officeart/2008/layout/VerticalCurvedList"/>
    <dgm:cxn modelId="{51615402-38EE-4499-BEED-8AEB9C79DE81}" type="presParOf" srcId="{C6E330CE-33B7-4758-9E63-5F0E42588ECD}" destId="{FD8EDDB7-6CB8-45B7-936B-BB1ADAA8DBF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BA5A40-FF13-C34A-8DCE-66FC47AFCA69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CACD3994-2CA2-F84C-9ADD-396299878388}">
      <dgm:prSet/>
      <dgm:spPr/>
      <dgm:t>
        <a:bodyPr/>
        <a:lstStyle/>
        <a:p>
          <a:r>
            <a:rPr lang="en-GB" b="0" i="0" dirty="0"/>
            <a:t>Phase 1, Initialization: the system asks the user for information about</a:t>
          </a:r>
          <a:br>
            <a:rPr lang="en-GB" dirty="0"/>
          </a:br>
          <a:r>
            <a:rPr lang="en-GB" b="0" i="0" dirty="0"/>
            <a:t>the incoming cars and the algorithm creates a queue of them</a:t>
          </a:r>
          <a:endParaRPr lang="it-IT" dirty="0"/>
        </a:p>
      </dgm:t>
    </dgm:pt>
    <dgm:pt modelId="{B4A71A7B-0708-7545-8EE9-70ABD6D581BA}" type="parTrans" cxnId="{FD9DF438-A4F0-1A4B-895C-279687D6522F}">
      <dgm:prSet/>
      <dgm:spPr/>
      <dgm:t>
        <a:bodyPr/>
        <a:lstStyle/>
        <a:p>
          <a:endParaRPr lang="it-IT"/>
        </a:p>
      </dgm:t>
    </dgm:pt>
    <dgm:pt modelId="{A7F7BB39-E55B-4340-9AE1-F35B9BDD75F0}" type="sibTrans" cxnId="{FD9DF438-A4F0-1A4B-895C-279687D6522F}">
      <dgm:prSet/>
      <dgm:spPr/>
      <dgm:t>
        <a:bodyPr/>
        <a:lstStyle/>
        <a:p>
          <a:endParaRPr lang="it-IT"/>
        </a:p>
      </dgm:t>
    </dgm:pt>
    <dgm:pt modelId="{F6470BF1-FF0D-CD46-BB00-B112B6E5F624}">
      <dgm:prSet/>
      <dgm:spPr/>
      <dgm:t>
        <a:bodyPr/>
        <a:lstStyle/>
        <a:p>
          <a:r>
            <a:rPr lang="en-GB" b="0" i="0" dirty="0"/>
            <a:t>Phase 2, Parking Arrangement: the system processes this priority</a:t>
          </a:r>
          <a:br>
            <a:rPr lang="en-GB" dirty="0"/>
          </a:br>
          <a:r>
            <a:rPr lang="en-GB" b="0" i="0" dirty="0"/>
            <a:t>queue and arranges the cars in the parking lot</a:t>
          </a:r>
          <a:endParaRPr lang="it-IT" dirty="0"/>
        </a:p>
      </dgm:t>
    </dgm:pt>
    <dgm:pt modelId="{F559FAD6-99C5-594F-BEB8-8303CD58FCE5}" type="parTrans" cxnId="{57289256-386D-BE44-B16F-54EAE131A130}">
      <dgm:prSet/>
      <dgm:spPr/>
      <dgm:t>
        <a:bodyPr/>
        <a:lstStyle/>
        <a:p>
          <a:endParaRPr lang="it-IT"/>
        </a:p>
      </dgm:t>
    </dgm:pt>
    <dgm:pt modelId="{DFDFFE5D-DDD0-9748-A661-053B6EDAE8CB}" type="sibTrans" cxnId="{57289256-386D-BE44-B16F-54EAE131A130}">
      <dgm:prSet/>
      <dgm:spPr/>
      <dgm:t>
        <a:bodyPr/>
        <a:lstStyle/>
        <a:p>
          <a:endParaRPr lang="it-IT"/>
        </a:p>
      </dgm:t>
    </dgm:pt>
    <dgm:pt modelId="{D9202DD2-A351-1D4D-A778-4F4A5DA5A997}">
      <dgm:prSet/>
      <dgm:spPr/>
      <dgm:t>
        <a:bodyPr/>
        <a:lstStyle/>
        <a:p>
          <a:r>
            <a:rPr lang="en-GB" b="0" i="0" dirty="0"/>
            <a:t>Phase 3, New Car Insertion: this phase deals with the management of incoming new cars</a:t>
          </a:r>
          <a:endParaRPr lang="it-IT" dirty="0"/>
        </a:p>
      </dgm:t>
    </dgm:pt>
    <dgm:pt modelId="{EC82BEB0-B0FD-CB46-BF28-790117C11185}" type="parTrans" cxnId="{30B586CB-549B-F74E-A4C2-576717193D21}">
      <dgm:prSet/>
      <dgm:spPr/>
      <dgm:t>
        <a:bodyPr/>
        <a:lstStyle/>
        <a:p>
          <a:endParaRPr lang="it-IT"/>
        </a:p>
      </dgm:t>
    </dgm:pt>
    <dgm:pt modelId="{1DAD9C85-2009-924D-AEE6-AB1480CE0C8A}" type="sibTrans" cxnId="{30B586CB-549B-F74E-A4C2-576717193D21}">
      <dgm:prSet/>
      <dgm:spPr/>
      <dgm:t>
        <a:bodyPr/>
        <a:lstStyle/>
        <a:p>
          <a:endParaRPr lang="it-IT"/>
        </a:p>
      </dgm:t>
    </dgm:pt>
    <dgm:pt modelId="{20D16FB6-EDCB-4271-BC6F-29942D502D8B}">
      <dgm:prSet/>
      <dgm:spPr/>
      <dgm:t>
        <a:bodyPr/>
        <a:lstStyle/>
        <a:p>
          <a:r>
            <a:rPr lang="en-GB" b="0" i="0"/>
            <a:t>Phase 4, Parking Rearrangement: the algorithm now knows which</a:t>
          </a:r>
          <a:br>
            <a:rPr lang="en-GB"/>
          </a:br>
          <a:r>
            <a:rPr lang="en-GB" b="0" i="0"/>
            <a:t>column to work on and through a series of car moves</a:t>
          </a:r>
          <a:endParaRPr lang="en-GB"/>
        </a:p>
      </dgm:t>
    </dgm:pt>
    <dgm:pt modelId="{CE7A049C-F60E-4DF0-993E-493B7DDB80B3}" type="parTrans" cxnId="{1BACA7E2-C2C4-4140-AB0A-642A38A333B7}">
      <dgm:prSet/>
      <dgm:spPr/>
      <dgm:t>
        <a:bodyPr/>
        <a:lstStyle/>
        <a:p>
          <a:endParaRPr lang="en-GB"/>
        </a:p>
      </dgm:t>
    </dgm:pt>
    <dgm:pt modelId="{8E6E772C-DA61-40CD-AA20-ADE8DFA55F65}" type="sibTrans" cxnId="{1BACA7E2-C2C4-4140-AB0A-642A38A333B7}">
      <dgm:prSet/>
      <dgm:spPr/>
      <dgm:t>
        <a:bodyPr/>
        <a:lstStyle/>
        <a:p>
          <a:endParaRPr lang="en-GB"/>
        </a:p>
      </dgm:t>
    </dgm:pt>
    <dgm:pt modelId="{99351791-3DD9-4C0E-8086-C921D247FD1A}" type="pres">
      <dgm:prSet presAssocID="{F3BA5A40-FF13-C34A-8DCE-66FC47AFCA69}" presName="Name0" presStyleCnt="0">
        <dgm:presLayoutVars>
          <dgm:chMax val="7"/>
          <dgm:chPref val="7"/>
          <dgm:dir/>
        </dgm:presLayoutVars>
      </dgm:prSet>
      <dgm:spPr/>
    </dgm:pt>
    <dgm:pt modelId="{CEFE6269-8CDC-49A6-B0B4-AEB6FB038DBC}" type="pres">
      <dgm:prSet presAssocID="{F3BA5A40-FF13-C34A-8DCE-66FC47AFCA69}" presName="Name1" presStyleCnt="0"/>
      <dgm:spPr/>
    </dgm:pt>
    <dgm:pt modelId="{287824D7-AC71-40D3-B77D-8F47DBE9638A}" type="pres">
      <dgm:prSet presAssocID="{F3BA5A40-FF13-C34A-8DCE-66FC47AFCA69}" presName="cycle" presStyleCnt="0"/>
      <dgm:spPr/>
    </dgm:pt>
    <dgm:pt modelId="{B2266414-E836-4D38-BC73-0D56A819AC8B}" type="pres">
      <dgm:prSet presAssocID="{F3BA5A40-FF13-C34A-8DCE-66FC47AFCA69}" presName="srcNode" presStyleLbl="node1" presStyleIdx="0" presStyleCnt="4"/>
      <dgm:spPr/>
    </dgm:pt>
    <dgm:pt modelId="{D7165E2B-A848-433D-9087-570F6FF0FAE6}" type="pres">
      <dgm:prSet presAssocID="{F3BA5A40-FF13-C34A-8DCE-66FC47AFCA69}" presName="conn" presStyleLbl="parChTrans1D2" presStyleIdx="0" presStyleCnt="1"/>
      <dgm:spPr/>
    </dgm:pt>
    <dgm:pt modelId="{45ABFE05-1745-4172-BF1C-4EFD11FD35F1}" type="pres">
      <dgm:prSet presAssocID="{F3BA5A40-FF13-C34A-8DCE-66FC47AFCA69}" presName="extraNode" presStyleLbl="node1" presStyleIdx="0" presStyleCnt="4"/>
      <dgm:spPr/>
    </dgm:pt>
    <dgm:pt modelId="{6ECAF8E1-611C-4C53-B3BD-E633C64CEA5B}" type="pres">
      <dgm:prSet presAssocID="{F3BA5A40-FF13-C34A-8DCE-66FC47AFCA69}" presName="dstNode" presStyleLbl="node1" presStyleIdx="0" presStyleCnt="4"/>
      <dgm:spPr/>
    </dgm:pt>
    <dgm:pt modelId="{FE1A344A-F021-426C-A0A6-BA10194CA3D9}" type="pres">
      <dgm:prSet presAssocID="{CACD3994-2CA2-F84C-9ADD-396299878388}" presName="text_1" presStyleLbl="node1" presStyleIdx="0" presStyleCnt="4">
        <dgm:presLayoutVars>
          <dgm:bulletEnabled val="1"/>
        </dgm:presLayoutVars>
      </dgm:prSet>
      <dgm:spPr/>
    </dgm:pt>
    <dgm:pt modelId="{415B8FC8-3B09-4CA2-A810-E86B83398585}" type="pres">
      <dgm:prSet presAssocID="{CACD3994-2CA2-F84C-9ADD-396299878388}" presName="accent_1" presStyleCnt="0"/>
      <dgm:spPr/>
    </dgm:pt>
    <dgm:pt modelId="{4D0B79D6-F3B7-4BE7-BED9-533B1C728067}" type="pres">
      <dgm:prSet presAssocID="{CACD3994-2CA2-F84C-9ADD-396299878388}" presName="accentRepeatNode" presStyleLbl="solidFgAcc1" presStyleIdx="0" presStyleCnt="4"/>
      <dgm:spPr/>
    </dgm:pt>
    <dgm:pt modelId="{00CA764F-5D98-480F-8516-9C4EAE7C8554}" type="pres">
      <dgm:prSet presAssocID="{F6470BF1-FF0D-CD46-BB00-B112B6E5F624}" presName="text_2" presStyleLbl="node1" presStyleIdx="1" presStyleCnt="4">
        <dgm:presLayoutVars>
          <dgm:bulletEnabled val="1"/>
        </dgm:presLayoutVars>
      </dgm:prSet>
      <dgm:spPr/>
    </dgm:pt>
    <dgm:pt modelId="{683E5967-BE91-47D9-8E18-10B48BC8403F}" type="pres">
      <dgm:prSet presAssocID="{F6470BF1-FF0D-CD46-BB00-B112B6E5F624}" presName="accent_2" presStyleCnt="0"/>
      <dgm:spPr/>
    </dgm:pt>
    <dgm:pt modelId="{327EE4B1-FFDD-4F39-A771-777685C9B2BD}" type="pres">
      <dgm:prSet presAssocID="{F6470BF1-FF0D-CD46-BB00-B112B6E5F624}" presName="accentRepeatNode" presStyleLbl="solidFgAcc1" presStyleIdx="1" presStyleCnt="4"/>
      <dgm:spPr/>
    </dgm:pt>
    <dgm:pt modelId="{D9745223-57A0-4069-8609-07184E55CA4C}" type="pres">
      <dgm:prSet presAssocID="{D9202DD2-A351-1D4D-A778-4F4A5DA5A997}" presName="text_3" presStyleLbl="node1" presStyleIdx="2" presStyleCnt="4">
        <dgm:presLayoutVars>
          <dgm:bulletEnabled val="1"/>
        </dgm:presLayoutVars>
      </dgm:prSet>
      <dgm:spPr/>
    </dgm:pt>
    <dgm:pt modelId="{C6E330CE-33B7-4758-9E63-5F0E42588ECD}" type="pres">
      <dgm:prSet presAssocID="{D9202DD2-A351-1D4D-A778-4F4A5DA5A997}" presName="accent_3" presStyleCnt="0"/>
      <dgm:spPr/>
    </dgm:pt>
    <dgm:pt modelId="{FD8EDDB7-6CB8-45B7-936B-BB1ADAA8DBFC}" type="pres">
      <dgm:prSet presAssocID="{D9202DD2-A351-1D4D-A778-4F4A5DA5A997}" presName="accentRepeatNode" presStyleLbl="solidFgAcc1" presStyleIdx="2" presStyleCnt="4"/>
      <dgm:spPr/>
    </dgm:pt>
    <dgm:pt modelId="{FA18E2EE-F90D-485C-BF66-C3623C4D2775}" type="pres">
      <dgm:prSet presAssocID="{20D16FB6-EDCB-4271-BC6F-29942D502D8B}" presName="text_4" presStyleLbl="node1" presStyleIdx="3" presStyleCnt="4">
        <dgm:presLayoutVars>
          <dgm:bulletEnabled val="1"/>
        </dgm:presLayoutVars>
      </dgm:prSet>
      <dgm:spPr/>
    </dgm:pt>
    <dgm:pt modelId="{FC7BC9EE-8E05-4CBF-A428-676C189DEDDB}" type="pres">
      <dgm:prSet presAssocID="{20D16FB6-EDCB-4271-BC6F-29942D502D8B}" presName="accent_4" presStyleCnt="0"/>
      <dgm:spPr/>
    </dgm:pt>
    <dgm:pt modelId="{2767D11C-7ABC-4859-9A3F-B1D32EEA7EE6}" type="pres">
      <dgm:prSet presAssocID="{20D16FB6-EDCB-4271-BC6F-29942D502D8B}" presName="accentRepeatNode" presStyleLbl="solidFgAcc1" presStyleIdx="3" presStyleCnt="4"/>
      <dgm:spPr/>
    </dgm:pt>
  </dgm:ptLst>
  <dgm:cxnLst>
    <dgm:cxn modelId="{FD9DF438-A4F0-1A4B-895C-279687D6522F}" srcId="{F3BA5A40-FF13-C34A-8DCE-66FC47AFCA69}" destId="{CACD3994-2CA2-F84C-9ADD-396299878388}" srcOrd="0" destOrd="0" parTransId="{B4A71A7B-0708-7545-8EE9-70ABD6D581BA}" sibTransId="{A7F7BB39-E55B-4340-9AE1-F35B9BDD75F0}"/>
    <dgm:cxn modelId="{B8975466-5757-4842-9A7B-DC9AF8466141}" type="presOf" srcId="{D9202DD2-A351-1D4D-A778-4F4A5DA5A997}" destId="{D9745223-57A0-4069-8609-07184E55CA4C}" srcOrd="0" destOrd="0" presId="urn:microsoft.com/office/officeart/2008/layout/VerticalCurvedList"/>
    <dgm:cxn modelId="{57289256-386D-BE44-B16F-54EAE131A130}" srcId="{F3BA5A40-FF13-C34A-8DCE-66FC47AFCA69}" destId="{F6470BF1-FF0D-CD46-BB00-B112B6E5F624}" srcOrd="1" destOrd="0" parTransId="{F559FAD6-99C5-594F-BEB8-8303CD58FCE5}" sibTransId="{DFDFFE5D-DDD0-9748-A661-053B6EDAE8CB}"/>
    <dgm:cxn modelId="{B0540FB3-51AA-4EFB-8B19-F6CDA1DC1B1A}" type="presOf" srcId="{F3BA5A40-FF13-C34A-8DCE-66FC47AFCA69}" destId="{99351791-3DD9-4C0E-8086-C921D247FD1A}" srcOrd="0" destOrd="0" presId="urn:microsoft.com/office/officeart/2008/layout/VerticalCurvedList"/>
    <dgm:cxn modelId="{BF572AC4-3BFB-43D0-9041-C6C192DD4E8C}" type="presOf" srcId="{CACD3994-2CA2-F84C-9ADD-396299878388}" destId="{FE1A344A-F021-426C-A0A6-BA10194CA3D9}" srcOrd="0" destOrd="0" presId="urn:microsoft.com/office/officeart/2008/layout/VerticalCurvedList"/>
    <dgm:cxn modelId="{30B586CB-549B-F74E-A4C2-576717193D21}" srcId="{F3BA5A40-FF13-C34A-8DCE-66FC47AFCA69}" destId="{D9202DD2-A351-1D4D-A778-4F4A5DA5A997}" srcOrd="2" destOrd="0" parTransId="{EC82BEB0-B0FD-CB46-BF28-790117C11185}" sibTransId="{1DAD9C85-2009-924D-AEE6-AB1480CE0C8A}"/>
    <dgm:cxn modelId="{1BACA7E2-C2C4-4140-AB0A-642A38A333B7}" srcId="{F3BA5A40-FF13-C34A-8DCE-66FC47AFCA69}" destId="{20D16FB6-EDCB-4271-BC6F-29942D502D8B}" srcOrd="3" destOrd="0" parTransId="{CE7A049C-F60E-4DF0-993E-493B7DDB80B3}" sibTransId="{8E6E772C-DA61-40CD-AA20-ADE8DFA55F65}"/>
    <dgm:cxn modelId="{417DF9F3-67B5-4646-BFD3-D59F0ED85E8C}" type="presOf" srcId="{20D16FB6-EDCB-4271-BC6F-29942D502D8B}" destId="{FA18E2EE-F90D-485C-BF66-C3623C4D2775}" srcOrd="0" destOrd="0" presId="urn:microsoft.com/office/officeart/2008/layout/VerticalCurvedList"/>
    <dgm:cxn modelId="{79FE63F4-79BA-491F-BEB7-3DDF22F15703}" type="presOf" srcId="{F6470BF1-FF0D-CD46-BB00-B112B6E5F624}" destId="{00CA764F-5D98-480F-8516-9C4EAE7C8554}" srcOrd="0" destOrd="0" presId="urn:microsoft.com/office/officeart/2008/layout/VerticalCurvedList"/>
    <dgm:cxn modelId="{374ED6FC-F8FF-467F-8D1B-813431CE959A}" type="presOf" srcId="{A7F7BB39-E55B-4340-9AE1-F35B9BDD75F0}" destId="{D7165E2B-A848-433D-9087-570F6FF0FAE6}" srcOrd="0" destOrd="0" presId="urn:microsoft.com/office/officeart/2008/layout/VerticalCurvedList"/>
    <dgm:cxn modelId="{02DE0C3D-A3AD-4928-B147-C5BEA555232A}" type="presParOf" srcId="{99351791-3DD9-4C0E-8086-C921D247FD1A}" destId="{CEFE6269-8CDC-49A6-B0B4-AEB6FB038DBC}" srcOrd="0" destOrd="0" presId="urn:microsoft.com/office/officeart/2008/layout/VerticalCurvedList"/>
    <dgm:cxn modelId="{262E251C-F58F-4C05-8942-C6E9DD689E8D}" type="presParOf" srcId="{CEFE6269-8CDC-49A6-B0B4-AEB6FB038DBC}" destId="{287824D7-AC71-40D3-B77D-8F47DBE9638A}" srcOrd="0" destOrd="0" presId="urn:microsoft.com/office/officeart/2008/layout/VerticalCurvedList"/>
    <dgm:cxn modelId="{A6043766-A580-4B3B-A601-371C1B6285C7}" type="presParOf" srcId="{287824D7-AC71-40D3-B77D-8F47DBE9638A}" destId="{B2266414-E836-4D38-BC73-0D56A819AC8B}" srcOrd="0" destOrd="0" presId="urn:microsoft.com/office/officeart/2008/layout/VerticalCurvedList"/>
    <dgm:cxn modelId="{BC7C1E11-3548-4555-8AA5-1F13B4D4FAC2}" type="presParOf" srcId="{287824D7-AC71-40D3-B77D-8F47DBE9638A}" destId="{D7165E2B-A848-433D-9087-570F6FF0FAE6}" srcOrd="1" destOrd="0" presId="urn:microsoft.com/office/officeart/2008/layout/VerticalCurvedList"/>
    <dgm:cxn modelId="{10A98891-2D5D-4810-8BF0-15492276F4F1}" type="presParOf" srcId="{287824D7-AC71-40D3-B77D-8F47DBE9638A}" destId="{45ABFE05-1745-4172-BF1C-4EFD11FD35F1}" srcOrd="2" destOrd="0" presId="urn:microsoft.com/office/officeart/2008/layout/VerticalCurvedList"/>
    <dgm:cxn modelId="{14E4BFA8-8218-402E-B845-4F363E2789FD}" type="presParOf" srcId="{287824D7-AC71-40D3-B77D-8F47DBE9638A}" destId="{6ECAF8E1-611C-4C53-B3BD-E633C64CEA5B}" srcOrd="3" destOrd="0" presId="urn:microsoft.com/office/officeart/2008/layout/VerticalCurvedList"/>
    <dgm:cxn modelId="{6838BBD7-5FDA-43A6-B8F5-74D44D2466D1}" type="presParOf" srcId="{CEFE6269-8CDC-49A6-B0B4-AEB6FB038DBC}" destId="{FE1A344A-F021-426C-A0A6-BA10194CA3D9}" srcOrd="1" destOrd="0" presId="urn:microsoft.com/office/officeart/2008/layout/VerticalCurvedList"/>
    <dgm:cxn modelId="{43356260-5275-42DD-856D-C0634FEC8076}" type="presParOf" srcId="{CEFE6269-8CDC-49A6-B0B4-AEB6FB038DBC}" destId="{415B8FC8-3B09-4CA2-A810-E86B83398585}" srcOrd="2" destOrd="0" presId="urn:microsoft.com/office/officeart/2008/layout/VerticalCurvedList"/>
    <dgm:cxn modelId="{74C3F85F-FB8A-4F5E-A94D-523A08395AEF}" type="presParOf" srcId="{415B8FC8-3B09-4CA2-A810-E86B83398585}" destId="{4D0B79D6-F3B7-4BE7-BED9-533B1C728067}" srcOrd="0" destOrd="0" presId="urn:microsoft.com/office/officeart/2008/layout/VerticalCurvedList"/>
    <dgm:cxn modelId="{2AEB707C-A021-425D-8BDB-A51A1B5EE11D}" type="presParOf" srcId="{CEFE6269-8CDC-49A6-B0B4-AEB6FB038DBC}" destId="{00CA764F-5D98-480F-8516-9C4EAE7C8554}" srcOrd="3" destOrd="0" presId="urn:microsoft.com/office/officeart/2008/layout/VerticalCurvedList"/>
    <dgm:cxn modelId="{FF608BAA-838E-4A44-8F8F-E2DA661BA44F}" type="presParOf" srcId="{CEFE6269-8CDC-49A6-B0B4-AEB6FB038DBC}" destId="{683E5967-BE91-47D9-8E18-10B48BC8403F}" srcOrd="4" destOrd="0" presId="urn:microsoft.com/office/officeart/2008/layout/VerticalCurvedList"/>
    <dgm:cxn modelId="{40266888-B93B-4242-8B25-6171FBEC4990}" type="presParOf" srcId="{683E5967-BE91-47D9-8E18-10B48BC8403F}" destId="{327EE4B1-FFDD-4F39-A771-777685C9B2BD}" srcOrd="0" destOrd="0" presId="urn:microsoft.com/office/officeart/2008/layout/VerticalCurvedList"/>
    <dgm:cxn modelId="{4F82A19E-E314-47B4-90E5-5FA28B0430BD}" type="presParOf" srcId="{CEFE6269-8CDC-49A6-B0B4-AEB6FB038DBC}" destId="{D9745223-57A0-4069-8609-07184E55CA4C}" srcOrd="5" destOrd="0" presId="urn:microsoft.com/office/officeart/2008/layout/VerticalCurvedList"/>
    <dgm:cxn modelId="{538A8E75-3B01-4721-808C-2E3AF189C1C9}" type="presParOf" srcId="{CEFE6269-8CDC-49A6-B0B4-AEB6FB038DBC}" destId="{C6E330CE-33B7-4758-9E63-5F0E42588ECD}" srcOrd="6" destOrd="0" presId="urn:microsoft.com/office/officeart/2008/layout/VerticalCurvedList"/>
    <dgm:cxn modelId="{51615402-38EE-4499-BEED-8AEB9C79DE81}" type="presParOf" srcId="{C6E330CE-33B7-4758-9E63-5F0E42588ECD}" destId="{FD8EDDB7-6CB8-45B7-936B-BB1ADAA8DBFC}" srcOrd="0" destOrd="0" presId="urn:microsoft.com/office/officeart/2008/layout/VerticalCurvedList"/>
    <dgm:cxn modelId="{4E32633B-BC4C-4F28-BF40-FECA2E161740}" type="presParOf" srcId="{CEFE6269-8CDC-49A6-B0B4-AEB6FB038DBC}" destId="{FA18E2EE-F90D-485C-BF66-C3623C4D2775}" srcOrd="7" destOrd="0" presId="urn:microsoft.com/office/officeart/2008/layout/VerticalCurvedList"/>
    <dgm:cxn modelId="{40F1C051-FE1A-4870-97E9-1F698A875C90}" type="presParOf" srcId="{CEFE6269-8CDC-49A6-B0B4-AEB6FB038DBC}" destId="{FC7BC9EE-8E05-4CBF-A428-676C189DEDDB}" srcOrd="8" destOrd="0" presId="urn:microsoft.com/office/officeart/2008/layout/VerticalCurvedList"/>
    <dgm:cxn modelId="{5F591AD4-C752-41E0-9047-6C99E0CC021A}" type="presParOf" srcId="{FC7BC9EE-8E05-4CBF-A428-676C189DEDDB}" destId="{2767D11C-7ABC-4859-9A3F-B1D32EEA7EE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BA5A40-FF13-C34A-8DCE-66FC47AFCA69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20D16FB6-EDCB-4271-BC6F-29942D502D8B}">
      <dgm:prSet/>
      <dgm:spPr/>
      <dgm:t>
        <a:bodyPr/>
        <a:lstStyle/>
        <a:p>
          <a:r>
            <a:rPr lang="en-GB" b="0" i="0" dirty="0"/>
            <a:t>Phase 4, Parking Rearrangement</a:t>
          </a:r>
          <a:endParaRPr lang="en-GB" dirty="0"/>
        </a:p>
      </dgm:t>
    </dgm:pt>
    <dgm:pt modelId="{CE7A049C-F60E-4DF0-993E-493B7DDB80B3}" type="parTrans" cxnId="{1BACA7E2-C2C4-4140-AB0A-642A38A333B7}">
      <dgm:prSet/>
      <dgm:spPr/>
      <dgm:t>
        <a:bodyPr/>
        <a:lstStyle/>
        <a:p>
          <a:endParaRPr lang="en-GB"/>
        </a:p>
      </dgm:t>
    </dgm:pt>
    <dgm:pt modelId="{8E6E772C-DA61-40CD-AA20-ADE8DFA55F65}" type="sibTrans" cxnId="{1BACA7E2-C2C4-4140-AB0A-642A38A333B7}">
      <dgm:prSet/>
      <dgm:spPr/>
      <dgm:t>
        <a:bodyPr/>
        <a:lstStyle/>
        <a:p>
          <a:endParaRPr lang="en-GB"/>
        </a:p>
      </dgm:t>
    </dgm:pt>
    <dgm:pt modelId="{D9202DD2-A351-1D4D-A778-4F4A5DA5A997}">
      <dgm:prSet/>
      <dgm:spPr/>
      <dgm:t>
        <a:bodyPr/>
        <a:lstStyle/>
        <a:p>
          <a:r>
            <a:rPr lang="en-GB" b="0" i="0" dirty="0"/>
            <a:t>Phase 3, New Car Insertion</a:t>
          </a:r>
          <a:endParaRPr lang="it-IT" dirty="0"/>
        </a:p>
      </dgm:t>
    </dgm:pt>
    <dgm:pt modelId="{1DAD9C85-2009-924D-AEE6-AB1480CE0C8A}" type="sibTrans" cxnId="{30B586CB-549B-F74E-A4C2-576717193D21}">
      <dgm:prSet/>
      <dgm:spPr/>
      <dgm:t>
        <a:bodyPr/>
        <a:lstStyle/>
        <a:p>
          <a:endParaRPr lang="it-IT"/>
        </a:p>
      </dgm:t>
    </dgm:pt>
    <dgm:pt modelId="{EC82BEB0-B0FD-CB46-BF28-790117C11185}" type="parTrans" cxnId="{30B586CB-549B-F74E-A4C2-576717193D21}">
      <dgm:prSet/>
      <dgm:spPr/>
      <dgm:t>
        <a:bodyPr/>
        <a:lstStyle/>
        <a:p>
          <a:endParaRPr lang="it-IT"/>
        </a:p>
      </dgm:t>
    </dgm:pt>
    <dgm:pt modelId="{8C62DD84-EBF8-4F36-9211-56B8E3E04958}" type="pres">
      <dgm:prSet presAssocID="{F3BA5A40-FF13-C34A-8DCE-66FC47AFCA69}" presName="cycle" presStyleCnt="0">
        <dgm:presLayoutVars>
          <dgm:dir/>
          <dgm:resizeHandles val="exact"/>
        </dgm:presLayoutVars>
      </dgm:prSet>
      <dgm:spPr/>
    </dgm:pt>
    <dgm:pt modelId="{FADD7564-1194-4719-B381-641721E34D72}" type="pres">
      <dgm:prSet presAssocID="{D9202DD2-A351-1D4D-A778-4F4A5DA5A997}" presName="node" presStyleLbl="node1" presStyleIdx="0" presStyleCnt="2">
        <dgm:presLayoutVars>
          <dgm:bulletEnabled val="1"/>
        </dgm:presLayoutVars>
      </dgm:prSet>
      <dgm:spPr/>
    </dgm:pt>
    <dgm:pt modelId="{1EA9047A-4288-4758-93BC-973D6C6F037C}" type="pres">
      <dgm:prSet presAssocID="{1DAD9C85-2009-924D-AEE6-AB1480CE0C8A}" presName="sibTrans" presStyleLbl="sibTrans2D1" presStyleIdx="0" presStyleCnt="2"/>
      <dgm:spPr/>
    </dgm:pt>
    <dgm:pt modelId="{DCF5238F-90E9-45FA-87A1-7D36DE37D48F}" type="pres">
      <dgm:prSet presAssocID="{1DAD9C85-2009-924D-AEE6-AB1480CE0C8A}" presName="connectorText" presStyleLbl="sibTrans2D1" presStyleIdx="0" presStyleCnt="2"/>
      <dgm:spPr/>
    </dgm:pt>
    <dgm:pt modelId="{E6C4154D-E5EB-4D00-B7E8-71C4C6232444}" type="pres">
      <dgm:prSet presAssocID="{20D16FB6-EDCB-4271-BC6F-29942D502D8B}" presName="node" presStyleLbl="node1" presStyleIdx="1" presStyleCnt="2">
        <dgm:presLayoutVars>
          <dgm:bulletEnabled val="1"/>
        </dgm:presLayoutVars>
      </dgm:prSet>
      <dgm:spPr/>
    </dgm:pt>
    <dgm:pt modelId="{D11CC9E6-F767-4569-AC69-4988441ED003}" type="pres">
      <dgm:prSet presAssocID="{8E6E772C-DA61-40CD-AA20-ADE8DFA55F65}" presName="sibTrans" presStyleLbl="sibTrans2D1" presStyleIdx="1" presStyleCnt="2"/>
      <dgm:spPr/>
    </dgm:pt>
    <dgm:pt modelId="{1AF40E5B-2F0A-4167-BDC0-9B8E584FF3D1}" type="pres">
      <dgm:prSet presAssocID="{8E6E772C-DA61-40CD-AA20-ADE8DFA55F65}" presName="connectorText" presStyleLbl="sibTrans2D1" presStyleIdx="1" presStyleCnt="2"/>
      <dgm:spPr/>
    </dgm:pt>
  </dgm:ptLst>
  <dgm:cxnLst>
    <dgm:cxn modelId="{FE032704-FCC3-49D8-9F4E-6DA0AA2ABEB7}" type="presOf" srcId="{F3BA5A40-FF13-C34A-8DCE-66FC47AFCA69}" destId="{8C62DD84-EBF8-4F36-9211-56B8E3E04958}" srcOrd="0" destOrd="0" presId="urn:microsoft.com/office/officeart/2005/8/layout/cycle2"/>
    <dgm:cxn modelId="{3FE63311-C35A-4FD2-9B6B-8B4B6FC15839}" type="presOf" srcId="{1DAD9C85-2009-924D-AEE6-AB1480CE0C8A}" destId="{1EA9047A-4288-4758-93BC-973D6C6F037C}" srcOrd="0" destOrd="0" presId="urn:microsoft.com/office/officeart/2005/8/layout/cycle2"/>
    <dgm:cxn modelId="{4BBBA41A-3A14-4242-A6F4-A5F88A00EDCB}" type="presOf" srcId="{8E6E772C-DA61-40CD-AA20-ADE8DFA55F65}" destId="{D11CC9E6-F767-4569-AC69-4988441ED003}" srcOrd="0" destOrd="0" presId="urn:microsoft.com/office/officeart/2005/8/layout/cycle2"/>
    <dgm:cxn modelId="{9A034F21-6C4F-44EA-9621-E08623B26BE4}" type="presOf" srcId="{D9202DD2-A351-1D4D-A778-4F4A5DA5A997}" destId="{FADD7564-1194-4719-B381-641721E34D72}" srcOrd="0" destOrd="0" presId="urn:microsoft.com/office/officeart/2005/8/layout/cycle2"/>
    <dgm:cxn modelId="{53244F7C-5E3E-4E50-9C91-AEF7DD86D865}" type="presOf" srcId="{1DAD9C85-2009-924D-AEE6-AB1480CE0C8A}" destId="{DCF5238F-90E9-45FA-87A1-7D36DE37D48F}" srcOrd="1" destOrd="0" presId="urn:microsoft.com/office/officeart/2005/8/layout/cycle2"/>
    <dgm:cxn modelId="{0733B5C2-B320-42AB-8558-927F4F644DD9}" type="presOf" srcId="{8E6E772C-DA61-40CD-AA20-ADE8DFA55F65}" destId="{1AF40E5B-2F0A-4167-BDC0-9B8E584FF3D1}" srcOrd="1" destOrd="0" presId="urn:microsoft.com/office/officeart/2005/8/layout/cycle2"/>
    <dgm:cxn modelId="{30B586CB-549B-F74E-A4C2-576717193D21}" srcId="{F3BA5A40-FF13-C34A-8DCE-66FC47AFCA69}" destId="{D9202DD2-A351-1D4D-A778-4F4A5DA5A997}" srcOrd="0" destOrd="0" parTransId="{EC82BEB0-B0FD-CB46-BF28-790117C11185}" sibTransId="{1DAD9C85-2009-924D-AEE6-AB1480CE0C8A}"/>
    <dgm:cxn modelId="{1BACA7E2-C2C4-4140-AB0A-642A38A333B7}" srcId="{F3BA5A40-FF13-C34A-8DCE-66FC47AFCA69}" destId="{20D16FB6-EDCB-4271-BC6F-29942D502D8B}" srcOrd="1" destOrd="0" parTransId="{CE7A049C-F60E-4DF0-993E-493B7DDB80B3}" sibTransId="{8E6E772C-DA61-40CD-AA20-ADE8DFA55F65}"/>
    <dgm:cxn modelId="{7A1784FA-F089-40F3-976A-295E03582036}" type="presOf" srcId="{20D16FB6-EDCB-4271-BC6F-29942D502D8B}" destId="{E6C4154D-E5EB-4D00-B7E8-71C4C6232444}" srcOrd="0" destOrd="0" presId="urn:microsoft.com/office/officeart/2005/8/layout/cycle2"/>
    <dgm:cxn modelId="{3BC231D4-EB6D-4423-8177-D19605C87676}" type="presParOf" srcId="{8C62DD84-EBF8-4F36-9211-56B8E3E04958}" destId="{FADD7564-1194-4719-B381-641721E34D72}" srcOrd="0" destOrd="0" presId="urn:microsoft.com/office/officeart/2005/8/layout/cycle2"/>
    <dgm:cxn modelId="{DA77DFEF-06FD-438E-937B-E5ADB41046EA}" type="presParOf" srcId="{8C62DD84-EBF8-4F36-9211-56B8E3E04958}" destId="{1EA9047A-4288-4758-93BC-973D6C6F037C}" srcOrd="1" destOrd="0" presId="urn:microsoft.com/office/officeart/2005/8/layout/cycle2"/>
    <dgm:cxn modelId="{7B09EF30-3EA0-473B-8E5C-759B30F9F81B}" type="presParOf" srcId="{1EA9047A-4288-4758-93BC-973D6C6F037C}" destId="{DCF5238F-90E9-45FA-87A1-7D36DE37D48F}" srcOrd="0" destOrd="0" presId="urn:microsoft.com/office/officeart/2005/8/layout/cycle2"/>
    <dgm:cxn modelId="{B679B7D7-DAF8-4779-997B-DBE1BF6B266C}" type="presParOf" srcId="{8C62DD84-EBF8-4F36-9211-56B8E3E04958}" destId="{E6C4154D-E5EB-4D00-B7E8-71C4C6232444}" srcOrd="2" destOrd="0" presId="urn:microsoft.com/office/officeart/2005/8/layout/cycle2"/>
    <dgm:cxn modelId="{E18E3A44-0A6E-48B8-88D3-E20C1423DEAC}" type="presParOf" srcId="{8C62DD84-EBF8-4F36-9211-56B8E3E04958}" destId="{D11CC9E6-F767-4569-AC69-4988441ED003}" srcOrd="3" destOrd="0" presId="urn:microsoft.com/office/officeart/2005/8/layout/cycle2"/>
    <dgm:cxn modelId="{3D5939C2-BF5C-4C46-B71D-90BDAD7D9BC2}" type="presParOf" srcId="{D11CC9E6-F767-4569-AC69-4988441ED003}" destId="{1AF40E5B-2F0A-4167-BDC0-9B8E584FF3D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9ED70B-37E2-AC46-8F6E-9A0AD1CB9F63}">
      <dsp:nvSpPr>
        <dsp:cNvPr id="0" name=""/>
        <dsp:cNvSpPr/>
      </dsp:nvSpPr>
      <dsp:spPr>
        <a:xfrm rot="16200000">
          <a:off x="-660184" y="660925"/>
          <a:ext cx="2048933" cy="727081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4308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Parking</a:t>
          </a:r>
          <a:endParaRPr lang="it-IT" sz="1000" kern="1200" dirty="0"/>
        </a:p>
      </dsp:txBody>
      <dsp:txXfrm rot="5400000">
        <a:off x="742" y="409786"/>
        <a:ext cx="727081" cy="1229359"/>
      </dsp:txXfrm>
    </dsp:sp>
    <dsp:sp modelId="{5CC4CCEB-1841-E941-A69F-06C1F0C0DCA8}">
      <dsp:nvSpPr>
        <dsp:cNvPr id="0" name=""/>
        <dsp:cNvSpPr/>
      </dsp:nvSpPr>
      <dsp:spPr>
        <a:xfrm rot="16200000">
          <a:off x="121427" y="660925"/>
          <a:ext cx="2048933" cy="727081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4308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Queue</a:t>
          </a:r>
          <a:endParaRPr lang="it-IT" sz="1000" kern="1200" dirty="0"/>
        </a:p>
      </dsp:txBody>
      <dsp:txXfrm rot="5400000">
        <a:off x="782353" y="409786"/>
        <a:ext cx="727081" cy="1229359"/>
      </dsp:txXfrm>
    </dsp:sp>
    <dsp:sp modelId="{8CA27A80-0430-5144-8EC9-09D9C8A928C0}">
      <dsp:nvSpPr>
        <dsp:cNvPr id="0" name=""/>
        <dsp:cNvSpPr/>
      </dsp:nvSpPr>
      <dsp:spPr>
        <a:xfrm rot="16200000">
          <a:off x="903039" y="660925"/>
          <a:ext cx="2048933" cy="727081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4308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Chequered parking</a:t>
          </a:r>
          <a:endParaRPr lang="it-IT" sz="1000" kern="1200" dirty="0"/>
        </a:p>
      </dsp:txBody>
      <dsp:txXfrm rot="5400000">
        <a:off x="1563965" y="409786"/>
        <a:ext cx="727081" cy="1229359"/>
      </dsp:txXfrm>
    </dsp:sp>
    <dsp:sp modelId="{06C159B9-9CBF-F246-86B4-EA55262C929B}">
      <dsp:nvSpPr>
        <dsp:cNvPr id="0" name=""/>
        <dsp:cNvSpPr/>
      </dsp:nvSpPr>
      <dsp:spPr>
        <a:xfrm rot="16200000">
          <a:off x="1684651" y="660925"/>
          <a:ext cx="2048933" cy="727081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4308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The game of fifteen</a:t>
          </a:r>
          <a:endParaRPr lang="it-IT" sz="1000" kern="1200" dirty="0"/>
        </a:p>
      </dsp:txBody>
      <dsp:txXfrm rot="5400000">
        <a:off x="2345577" y="409786"/>
        <a:ext cx="727081" cy="1229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43C67-1B6C-4AEE-A519-3C6AFE7DEF11}">
      <dsp:nvSpPr>
        <dsp:cNvPr id="0" name=""/>
        <dsp:cNvSpPr/>
      </dsp:nvSpPr>
      <dsp:spPr>
        <a:xfrm>
          <a:off x="906599" y="34456"/>
          <a:ext cx="1653901" cy="1653901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Applying the basic idea of the game of fifteen to our case study</a:t>
          </a:r>
          <a:endParaRPr lang="it-IT" sz="1000" kern="1200" dirty="0"/>
        </a:p>
      </dsp:txBody>
      <dsp:txXfrm>
        <a:off x="1127119" y="323888"/>
        <a:ext cx="1212860" cy="744255"/>
      </dsp:txXfrm>
    </dsp:sp>
    <dsp:sp modelId="{F189687A-0A8C-4121-9365-93C4A3B504D1}">
      <dsp:nvSpPr>
        <dsp:cNvPr id="0" name=""/>
        <dsp:cNvSpPr/>
      </dsp:nvSpPr>
      <dsp:spPr>
        <a:xfrm>
          <a:off x="1503382" y="1068144"/>
          <a:ext cx="1653901" cy="1653901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Demonstrate the efficiency of using a checkerboard parking lot with a buffer zone</a:t>
          </a:r>
          <a:endParaRPr lang="it-IT" sz="1000" kern="1200" dirty="0"/>
        </a:p>
      </dsp:txBody>
      <dsp:txXfrm>
        <a:off x="2009200" y="1495402"/>
        <a:ext cx="992340" cy="909645"/>
      </dsp:txXfrm>
    </dsp:sp>
    <dsp:sp modelId="{547E33E3-273E-42D6-9765-F41837642D64}">
      <dsp:nvSpPr>
        <dsp:cNvPr id="0" name=""/>
        <dsp:cNvSpPr/>
      </dsp:nvSpPr>
      <dsp:spPr>
        <a:xfrm>
          <a:off x="293674" y="1082268"/>
          <a:ext cx="1653901" cy="1653901"/>
        </a:xfrm>
        <a:prstGeom prst="ellipse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Demonstrate the efficiency of checkerboard parking compared with normal parking systems</a:t>
          </a:r>
          <a:endParaRPr lang="it-IT" sz="1000" kern="1200" dirty="0"/>
        </a:p>
      </dsp:txBody>
      <dsp:txXfrm>
        <a:off x="449417" y="1509526"/>
        <a:ext cx="992340" cy="9096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165E2B-A848-433D-9087-570F6FF0FAE6}">
      <dsp:nvSpPr>
        <dsp:cNvPr id="0" name=""/>
        <dsp:cNvSpPr/>
      </dsp:nvSpPr>
      <dsp:spPr>
        <a:xfrm>
          <a:off x="-2984361" y="-367849"/>
          <a:ext cx="3548718" cy="3548718"/>
        </a:xfrm>
        <a:prstGeom prst="blockArc">
          <a:avLst>
            <a:gd name="adj1" fmla="val 18900000"/>
            <a:gd name="adj2" fmla="val 2700000"/>
            <a:gd name="adj3" fmla="val 609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A344A-F021-426C-A0A6-BA10194CA3D9}">
      <dsp:nvSpPr>
        <dsp:cNvPr id="0" name=""/>
        <dsp:cNvSpPr/>
      </dsp:nvSpPr>
      <dsp:spPr>
        <a:xfrm>
          <a:off x="359390" y="353557"/>
          <a:ext cx="1704202" cy="5264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7890" tIns="20320" rIns="20320" bIns="2032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b="0" i="0" kern="1200" dirty="0"/>
            <a:t>Waiting Area:  The area where cars communicate the required information</a:t>
          </a:r>
          <a:endParaRPr lang="it-IT" sz="800" kern="1200" dirty="0"/>
        </a:p>
      </dsp:txBody>
      <dsp:txXfrm>
        <a:off x="359390" y="353557"/>
        <a:ext cx="1704202" cy="526476"/>
      </dsp:txXfrm>
    </dsp:sp>
    <dsp:sp modelId="{4D0B79D6-F3B7-4BE7-BED9-533B1C728067}">
      <dsp:nvSpPr>
        <dsp:cNvPr id="0" name=""/>
        <dsp:cNvSpPr/>
      </dsp:nvSpPr>
      <dsp:spPr>
        <a:xfrm>
          <a:off x="30342" y="287747"/>
          <a:ext cx="658095" cy="6580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CA764F-5D98-480F-8516-9C4EAE7C8554}">
      <dsp:nvSpPr>
        <dsp:cNvPr id="0" name=""/>
        <dsp:cNvSpPr/>
      </dsp:nvSpPr>
      <dsp:spPr>
        <a:xfrm>
          <a:off x="531294" y="1143271"/>
          <a:ext cx="1551768" cy="5264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7890" tIns="20320" rIns="20320" bIns="2032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b="0" i="0" kern="1200" dirty="0"/>
            <a:t>Buffer Parking Area: The area used to move cars and facilitate movements</a:t>
          </a:r>
          <a:endParaRPr lang="it-IT" sz="800" kern="1200" dirty="0"/>
        </a:p>
      </dsp:txBody>
      <dsp:txXfrm>
        <a:off x="531294" y="1143271"/>
        <a:ext cx="1551768" cy="526476"/>
      </dsp:txXfrm>
    </dsp:sp>
    <dsp:sp modelId="{327EE4B1-FFDD-4F39-A771-777685C9B2BD}">
      <dsp:nvSpPr>
        <dsp:cNvPr id="0" name=""/>
        <dsp:cNvSpPr/>
      </dsp:nvSpPr>
      <dsp:spPr>
        <a:xfrm>
          <a:off x="221717" y="1077461"/>
          <a:ext cx="658095" cy="6580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45223-57A0-4069-8609-07184E55CA4C}">
      <dsp:nvSpPr>
        <dsp:cNvPr id="0" name=""/>
        <dsp:cNvSpPr/>
      </dsp:nvSpPr>
      <dsp:spPr>
        <a:xfrm>
          <a:off x="359390" y="1932985"/>
          <a:ext cx="1704202" cy="5264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7890" tIns="20320" rIns="20320" bIns="2032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b="0" i="0" kern="1200" dirty="0"/>
            <a:t>Effective Parking Area: area designated for parking cars</a:t>
          </a:r>
          <a:endParaRPr lang="it-IT" sz="800" kern="1200" dirty="0"/>
        </a:p>
      </dsp:txBody>
      <dsp:txXfrm>
        <a:off x="359390" y="1932985"/>
        <a:ext cx="1704202" cy="526476"/>
      </dsp:txXfrm>
    </dsp:sp>
    <dsp:sp modelId="{FD8EDDB7-6CB8-45B7-936B-BB1ADAA8DBFC}">
      <dsp:nvSpPr>
        <dsp:cNvPr id="0" name=""/>
        <dsp:cNvSpPr/>
      </dsp:nvSpPr>
      <dsp:spPr>
        <a:xfrm>
          <a:off x="30342" y="1867176"/>
          <a:ext cx="658095" cy="6580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165E2B-A848-433D-9087-570F6FF0FAE6}">
      <dsp:nvSpPr>
        <dsp:cNvPr id="0" name=""/>
        <dsp:cNvSpPr/>
      </dsp:nvSpPr>
      <dsp:spPr>
        <a:xfrm>
          <a:off x="-3066719" y="-472169"/>
          <a:ext cx="3658117" cy="3658117"/>
        </a:xfrm>
        <a:prstGeom prst="blockArc">
          <a:avLst>
            <a:gd name="adj1" fmla="val 18900000"/>
            <a:gd name="adj2" fmla="val 2700000"/>
            <a:gd name="adj3" fmla="val 590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A344A-F021-426C-A0A6-BA10194CA3D9}">
      <dsp:nvSpPr>
        <dsp:cNvPr id="0" name=""/>
        <dsp:cNvSpPr/>
      </dsp:nvSpPr>
      <dsp:spPr>
        <a:xfrm>
          <a:off x="310245" y="208635"/>
          <a:ext cx="3336130" cy="4174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381" tIns="20320" rIns="20320" bIns="2032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b="0" i="0" kern="1200" dirty="0"/>
            <a:t>Phase 1, Initialization: the system asks the user for information about</a:t>
          </a:r>
          <a:br>
            <a:rPr lang="en-GB" sz="800" kern="1200" dirty="0"/>
          </a:br>
          <a:r>
            <a:rPr lang="en-GB" sz="800" b="0" i="0" kern="1200" dirty="0"/>
            <a:t>the incoming cars and the algorithm creates a queue of them</a:t>
          </a:r>
          <a:endParaRPr lang="it-IT" sz="800" kern="1200" dirty="0"/>
        </a:p>
      </dsp:txBody>
      <dsp:txXfrm>
        <a:off x="310245" y="208635"/>
        <a:ext cx="3336130" cy="417487"/>
      </dsp:txXfrm>
    </dsp:sp>
    <dsp:sp modelId="{4D0B79D6-F3B7-4BE7-BED9-533B1C728067}">
      <dsp:nvSpPr>
        <dsp:cNvPr id="0" name=""/>
        <dsp:cNvSpPr/>
      </dsp:nvSpPr>
      <dsp:spPr>
        <a:xfrm>
          <a:off x="49316" y="156449"/>
          <a:ext cx="521859" cy="5218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CA764F-5D98-480F-8516-9C4EAE7C8554}">
      <dsp:nvSpPr>
        <dsp:cNvPr id="0" name=""/>
        <dsp:cNvSpPr/>
      </dsp:nvSpPr>
      <dsp:spPr>
        <a:xfrm>
          <a:off x="549601" y="834975"/>
          <a:ext cx="3096775" cy="4174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381" tIns="20320" rIns="20320" bIns="2032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b="0" i="0" kern="1200" dirty="0"/>
            <a:t>Phase 2, Parking Arrangement: the system processes this priority</a:t>
          </a:r>
          <a:br>
            <a:rPr lang="en-GB" sz="800" kern="1200" dirty="0"/>
          </a:br>
          <a:r>
            <a:rPr lang="en-GB" sz="800" b="0" i="0" kern="1200" dirty="0"/>
            <a:t>queue and arranges the cars in the parking lot</a:t>
          </a:r>
          <a:endParaRPr lang="it-IT" sz="800" kern="1200" dirty="0"/>
        </a:p>
      </dsp:txBody>
      <dsp:txXfrm>
        <a:off x="549601" y="834975"/>
        <a:ext cx="3096775" cy="417487"/>
      </dsp:txXfrm>
    </dsp:sp>
    <dsp:sp modelId="{327EE4B1-FFDD-4F39-A771-777685C9B2BD}">
      <dsp:nvSpPr>
        <dsp:cNvPr id="0" name=""/>
        <dsp:cNvSpPr/>
      </dsp:nvSpPr>
      <dsp:spPr>
        <a:xfrm>
          <a:off x="288671" y="782789"/>
          <a:ext cx="521859" cy="5218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45223-57A0-4069-8609-07184E55CA4C}">
      <dsp:nvSpPr>
        <dsp:cNvPr id="0" name=""/>
        <dsp:cNvSpPr/>
      </dsp:nvSpPr>
      <dsp:spPr>
        <a:xfrm>
          <a:off x="549601" y="1461315"/>
          <a:ext cx="3096775" cy="4174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381" tIns="20320" rIns="20320" bIns="2032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b="0" i="0" kern="1200" dirty="0"/>
            <a:t>Phase 3, New Car Insertion: this phase deals with the management of incoming new cars</a:t>
          </a:r>
          <a:endParaRPr lang="it-IT" sz="800" kern="1200" dirty="0"/>
        </a:p>
      </dsp:txBody>
      <dsp:txXfrm>
        <a:off x="549601" y="1461315"/>
        <a:ext cx="3096775" cy="417487"/>
      </dsp:txXfrm>
    </dsp:sp>
    <dsp:sp modelId="{FD8EDDB7-6CB8-45B7-936B-BB1ADAA8DBFC}">
      <dsp:nvSpPr>
        <dsp:cNvPr id="0" name=""/>
        <dsp:cNvSpPr/>
      </dsp:nvSpPr>
      <dsp:spPr>
        <a:xfrm>
          <a:off x="288671" y="1409129"/>
          <a:ext cx="521859" cy="5218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18E2EE-F90D-485C-BF66-C3623C4D2775}">
      <dsp:nvSpPr>
        <dsp:cNvPr id="0" name=""/>
        <dsp:cNvSpPr/>
      </dsp:nvSpPr>
      <dsp:spPr>
        <a:xfrm>
          <a:off x="310245" y="2087655"/>
          <a:ext cx="3336130" cy="4174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381" tIns="20320" rIns="20320" bIns="2032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b="0" i="0" kern="1200"/>
            <a:t>Phase 4, Parking Rearrangement: the algorithm now knows which</a:t>
          </a:r>
          <a:br>
            <a:rPr lang="en-GB" sz="800" kern="1200"/>
          </a:br>
          <a:r>
            <a:rPr lang="en-GB" sz="800" b="0" i="0" kern="1200"/>
            <a:t>column to work on and through a series of car moves</a:t>
          </a:r>
          <a:endParaRPr lang="en-GB" sz="800" kern="1200"/>
        </a:p>
      </dsp:txBody>
      <dsp:txXfrm>
        <a:off x="310245" y="2087655"/>
        <a:ext cx="3336130" cy="417487"/>
      </dsp:txXfrm>
    </dsp:sp>
    <dsp:sp modelId="{2767D11C-7ABC-4859-9A3F-B1D32EEA7EE6}">
      <dsp:nvSpPr>
        <dsp:cNvPr id="0" name=""/>
        <dsp:cNvSpPr/>
      </dsp:nvSpPr>
      <dsp:spPr>
        <a:xfrm>
          <a:off x="49316" y="2035469"/>
          <a:ext cx="521859" cy="5218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D7564-1194-4719-B381-641721E34D72}">
      <dsp:nvSpPr>
        <dsp:cNvPr id="0" name=""/>
        <dsp:cNvSpPr/>
      </dsp:nvSpPr>
      <dsp:spPr>
        <a:xfrm>
          <a:off x="304" y="621021"/>
          <a:ext cx="1471735" cy="14717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Phase 3, New Car Insertion</a:t>
          </a:r>
          <a:endParaRPr lang="it-IT" sz="1200" kern="1200" dirty="0"/>
        </a:p>
      </dsp:txBody>
      <dsp:txXfrm>
        <a:off x="215835" y="836552"/>
        <a:ext cx="1040673" cy="1040673"/>
      </dsp:txXfrm>
    </dsp:sp>
    <dsp:sp modelId="{1EA9047A-4288-4758-93BC-973D6C6F037C}">
      <dsp:nvSpPr>
        <dsp:cNvPr id="0" name=""/>
        <dsp:cNvSpPr/>
      </dsp:nvSpPr>
      <dsp:spPr>
        <a:xfrm>
          <a:off x="1356723" y="413159"/>
          <a:ext cx="914997" cy="4967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/>
        </a:p>
      </dsp:txBody>
      <dsp:txXfrm>
        <a:off x="1356723" y="512501"/>
        <a:ext cx="765984" cy="298026"/>
      </dsp:txXfrm>
    </dsp:sp>
    <dsp:sp modelId="{E6C4154D-E5EB-4D00-B7E8-71C4C6232444}">
      <dsp:nvSpPr>
        <dsp:cNvPr id="0" name=""/>
        <dsp:cNvSpPr/>
      </dsp:nvSpPr>
      <dsp:spPr>
        <a:xfrm>
          <a:off x="2208198" y="621021"/>
          <a:ext cx="1471735" cy="14717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Phase 4, Parking Rearrangement</a:t>
          </a:r>
          <a:endParaRPr lang="en-GB" sz="1200" kern="1200" dirty="0"/>
        </a:p>
      </dsp:txBody>
      <dsp:txXfrm>
        <a:off x="2423729" y="836552"/>
        <a:ext cx="1040673" cy="1040673"/>
      </dsp:txXfrm>
    </dsp:sp>
    <dsp:sp modelId="{D11CC9E6-F767-4569-AC69-4988441ED003}">
      <dsp:nvSpPr>
        <dsp:cNvPr id="0" name=""/>
        <dsp:cNvSpPr/>
      </dsp:nvSpPr>
      <dsp:spPr>
        <a:xfrm rot="10800000">
          <a:off x="1408516" y="1803907"/>
          <a:ext cx="914997" cy="4967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 rot="10800000">
        <a:off x="1557529" y="1903249"/>
        <a:ext cx="765984" cy="298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35B6-D4BE-4B64-B2BF-FEEF111994EB}" type="datetimeFigureOut">
              <a:rPr lang="it-IT" smtClean="0"/>
              <a:t>29/03/2023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EAFD3-9861-40D1-BA30-FF4A6FB4B9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2163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EAFD3-9861-40D1-BA30-FF4A6FB4B9C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9620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EAFD3-9861-40D1-BA30-FF4A6FB4B9CE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447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EAFD3-9861-40D1-BA30-FF4A6FB4B9CE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2496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EAFD3-9861-40D1-BA30-FF4A6FB4B9CE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60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EAFD3-9861-40D1-BA30-FF4A6FB4B9CE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6428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EAFD3-9861-40D1-BA30-FF4A6FB4B9CE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9440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EAFD3-9861-40D1-BA30-FF4A6FB4B9CE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0634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EAFD3-9861-40D1-BA30-FF4A6FB4B9C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703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EAFD3-9861-40D1-BA30-FF4A6FB4B9C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6836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EAFD3-9861-40D1-BA30-FF4A6FB4B9C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2322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EAFD3-9861-40D1-BA30-FF4A6FB4B9C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1929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EAFD3-9861-40D1-BA30-FF4A6FB4B9C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7418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EAFD3-9861-40D1-BA30-FF4A6FB4B9C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0456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EAFD3-9861-40D1-BA30-FF4A6FB4B9C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2191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EAFD3-9861-40D1-BA30-FF4A6FB4B9CE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389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8" y="1072833"/>
            <a:ext cx="391858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6" y="1938022"/>
            <a:ext cx="322707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4AB5-6A17-FE77-9FE7-413862BE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45" y="184253"/>
            <a:ext cx="3976211" cy="6689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173FF-AF9E-F127-12A6-E439A5709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545" y="848365"/>
            <a:ext cx="1950288" cy="415770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67" indent="0">
              <a:buNone/>
              <a:defRPr sz="756" b="1"/>
            </a:lvl2pPr>
            <a:lvl3pPr marL="345735" indent="0">
              <a:buNone/>
              <a:defRPr sz="681" b="1"/>
            </a:lvl3pPr>
            <a:lvl4pPr marL="518602" indent="0">
              <a:buNone/>
              <a:defRPr sz="605" b="1"/>
            </a:lvl4pPr>
            <a:lvl5pPr marL="691469" indent="0">
              <a:buNone/>
              <a:defRPr sz="605" b="1"/>
            </a:lvl5pPr>
            <a:lvl6pPr marL="864337" indent="0">
              <a:buNone/>
              <a:defRPr sz="605" b="1"/>
            </a:lvl6pPr>
            <a:lvl7pPr marL="1037204" indent="0">
              <a:buNone/>
              <a:defRPr sz="605" b="1"/>
            </a:lvl7pPr>
            <a:lvl8pPr marL="1210071" indent="0">
              <a:buNone/>
              <a:defRPr sz="605" b="1"/>
            </a:lvl8pPr>
            <a:lvl9pPr marL="1382939" indent="0">
              <a:buNone/>
              <a:defRPr sz="6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4A786-BCBB-9946-7165-65980925D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7545" y="1264135"/>
            <a:ext cx="1950288" cy="18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AD152-B910-A47D-DA5D-28E3D4B99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333863" y="848365"/>
            <a:ext cx="1959893" cy="415770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67" indent="0">
              <a:buNone/>
              <a:defRPr sz="756" b="1"/>
            </a:lvl2pPr>
            <a:lvl3pPr marL="345735" indent="0">
              <a:buNone/>
              <a:defRPr sz="681" b="1"/>
            </a:lvl3pPr>
            <a:lvl4pPr marL="518602" indent="0">
              <a:buNone/>
              <a:defRPr sz="605" b="1"/>
            </a:lvl4pPr>
            <a:lvl5pPr marL="691469" indent="0">
              <a:buNone/>
              <a:defRPr sz="605" b="1"/>
            </a:lvl5pPr>
            <a:lvl6pPr marL="864337" indent="0">
              <a:buNone/>
              <a:defRPr sz="605" b="1"/>
            </a:lvl6pPr>
            <a:lvl7pPr marL="1037204" indent="0">
              <a:buNone/>
              <a:defRPr sz="605" b="1"/>
            </a:lvl7pPr>
            <a:lvl8pPr marL="1210071" indent="0">
              <a:buNone/>
              <a:defRPr sz="605" b="1"/>
            </a:lvl8pPr>
            <a:lvl9pPr marL="1382939" indent="0">
              <a:buNone/>
              <a:defRPr sz="6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C154CC-905D-D363-AC18-1E65C7953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333863" y="1264135"/>
            <a:ext cx="1959893" cy="18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F59943-05C6-9090-7F34-C4F1D234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410E-530E-4E43-93DE-C884721BBBB8}" type="datetimeFigureOut">
              <a:rPr lang="it-IT" smtClean="0"/>
              <a:t>29/03/2023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75DF2-59B5-931F-9072-6C7C09A2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6B276-8A3F-C439-A01B-282B7E55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8831-E005-4A5D-9DD1-75418F5DD4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677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6DEC-66B8-FC3F-6A36-7963DEF5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B8F67-0A23-D6CC-2B96-F648F6ED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410E-530E-4E43-93DE-C884721BBBB8}" type="datetimeFigureOut">
              <a:rPr lang="it-IT" smtClean="0"/>
              <a:t>29/03/2023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CC494-CF16-55F8-B40F-B0BF04B8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8E9CF-3BB7-1083-FBED-78698256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8831-E005-4A5D-9DD1-75418F5DD4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853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819459-A420-8D30-19F1-8555C7AF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410E-530E-4E43-93DE-C884721BBBB8}" type="datetimeFigureOut">
              <a:rPr lang="it-IT" smtClean="0"/>
              <a:t>29/03/2023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AC056-F411-6433-9F5A-EC7DD051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BB7BE-173F-AF0A-20C0-07E2010A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8831-E005-4A5D-9DD1-75418F5DD4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1155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77BA-5550-3B2F-C59A-92A468625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45" y="230717"/>
            <a:ext cx="1486877" cy="807508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DF019-B4BF-F397-E265-42F358F85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893" y="498284"/>
            <a:ext cx="2333863" cy="2459376"/>
          </a:xfrm>
        </p:spPr>
        <p:txBody>
          <a:bodyPr/>
          <a:lstStyle>
            <a:lvl1pPr>
              <a:defRPr sz="1210"/>
            </a:lvl1pPr>
            <a:lvl2pPr>
              <a:defRPr sz="1059"/>
            </a:lvl2pPr>
            <a:lvl3pPr>
              <a:defRPr sz="907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E8F98-60C2-00C0-02D8-C9993F6B9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7545" y="1038225"/>
            <a:ext cx="1486877" cy="1923440"/>
          </a:xfrm>
        </p:spPr>
        <p:txBody>
          <a:bodyPr/>
          <a:lstStyle>
            <a:lvl1pPr marL="0" indent="0">
              <a:buNone/>
              <a:defRPr sz="605"/>
            </a:lvl1pPr>
            <a:lvl2pPr marL="172867" indent="0">
              <a:buNone/>
              <a:defRPr sz="529"/>
            </a:lvl2pPr>
            <a:lvl3pPr marL="345735" indent="0">
              <a:buNone/>
              <a:defRPr sz="454"/>
            </a:lvl3pPr>
            <a:lvl4pPr marL="518602" indent="0">
              <a:buNone/>
              <a:defRPr sz="378"/>
            </a:lvl4pPr>
            <a:lvl5pPr marL="691469" indent="0">
              <a:buNone/>
              <a:defRPr sz="378"/>
            </a:lvl5pPr>
            <a:lvl6pPr marL="864337" indent="0">
              <a:buNone/>
              <a:defRPr sz="378"/>
            </a:lvl6pPr>
            <a:lvl7pPr marL="1037204" indent="0">
              <a:buNone/>
              <a:defRPr sz="378"/>
            </a:lvl7pPr>
            <a:lvl8pPr marL="1210071" indent="0">
              <a:buNone/>
              <a:defRPr sz="378"/>
            </a:lvl8pPr>
            <a:lvl9pPr marL="1382939" indent="0">
              <a:buNone/>
              <a:defRPr sz="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0A146-5BBD-8403-AC9D-003F0E3F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410E-530E-4E43-93DE-C884721BBBB8}" type="datetimeFigureOut">
              <a:rPr lang="it-IT" smtClean="0"/>
              <a:t>29/03/2023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6EBA5-0E5A-E6B5-01B4-AA730BF5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E2F1B-AFE4-B4D2-AE28-269AEE42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8831-E005-4A5D-9DD1-75418F5DD4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3451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F168-4770-ABD2-B20A-5B341B7F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45" y="230717"/>
            <a:ext cx="1486877" cy="807508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9F7E8-5922-DC32-1610-166CCE721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959893" y="498284"/>
            <a:ext cx="2333863" cy="2459376"/>
          </a:xfrm>
        </p:spPr>
        <p:txBody>
          <a:bodyPr/>
          <a:lstStyle>
            <a:lvl1pPr marL="0" indent="0">
              <a:buNone/>
              <a:defRPr sz="1210"/>
            </a:lvl1pPr>
            <a:lvl2pPr marL="172867" indent="0">
              <a:buNone/>
              <a:defRPr sz="1059"/>
            </a:lvl2pPr>
            <a:lvl3pPr marL="345735" indent="0">
              <a:buNone/>
              <a:defRPr sz="907"/>
            </a:lvl3pPr>
            <a:lvl4pPr marL="518602" indent="0">
              <a:buNone/>
              <a:defRPr sz="756"/>
            </a:lvl4pPr>
            <a:lvl5pPr marL="691469" indent="0">
              <a:buNone/>
              <a:defRPr sz="756"/>
            </a:lvl5pPr>
            <a:lvl6pPr marL="864337" indent="0">
              <a:buNone/>
              <a:defRPr sz="756"/>
            </a:lvl6pPr>
            <a:lvl7pPr marL="1037204" indent="0">
              <a:buNone/>
              <a:defRPr sz="756"/>
            </a:lvl7pPr>
            <a:lvl8pPr marL="1210071" indent="0">
              <a:buNone/>
              <a:defRPr sz="756"/>
            </a:lvl8pPr>
            <a:lvl9pPr marL="1382939" indent="0">
              <a:buNone/>
              <a:defRPr sz="756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59B65-972B-F686-11B7-C57A448B3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7545" y="1038225"/>
            <a:ext cx="1486877" cy="1923440"/>
          </a:xfrm>
        </p:spPr>
        <p:txBody>
          <a:bodyPr/>
          <a:lstStyle>
            <a:lvl1pPr marL="0" indent="0">
              <a:buNone/>
              <a:defRPr sz="605"/>
            </a:lvl1pPr>
            <a:lvl2pPr marL="172867" indent="0">
              <a:buNone/>
              <a:defRPr sz="529"/>
            </a:lvl2pPr>
            <a:lvl3pPr marL="345735" indent="0">
              <a:buNone/>
              <a:defRPr sz="454"/>
            </a:lvl3pPr>
            <a:lvl4pPr marL="518602" indent="0">
              <a:buNone/>
              <a:defRPr sz="378"/>
            </a:lvl4pPr>
            <a:lvl5pPr marL="691469" indent="0">
              <a:buNone/>
              <a:defRPr sz="378"/>
            </a:lvl5pPr>
            <a:lvl6pPr marL="864337" indent="0">
              <a:buNone/>
              <a:defRPr sz="378"/>
            </a:lvl6pPr>
            <a:lvl7pPr marL="1037204" indent="0">
              <a:buNone/>
              <a:defRPr sz="378"/>
            </a:lvl7pPr>
            <a:lvl8pPr marL="1210071" indent="0">
              <a:buNone/>
              <a:defRPr sz="378"/>
            </a:lvl8pPr>
            <a:lvl9pPr marL="1382939" indent="0">
              <a:buNone/>
              <a:defRPr sz="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F9046-5D89-4EE6-7B63-D80B77F6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410E-530E-4E43-93DE-C884721BBBB8}" type="datetimeFigureOut">
              <a:rPr lang="it-IT" smtClean="0"/>
              <a:t>29/03/2023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E2B3D-B614-9D95-0689-B8CA4A39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3099E-F288-68BC-251A-02AC5D9F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8831-E005-4A5D-9DD1-75418F5DD4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5321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3B28-CA7C-7CA4-3403-2CEC87C8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DA66B-823A-5732-E7AE-4FAC66F42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DEE80-B2AD-C7F0-87D8-C3CD422D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410E-530E-4E43-93DE-C884721BBBB8}" type="datetimeFigureOut">
              <a:rPr lang="it-IT" smtClean="0"/>
              <a:t>29/03/2023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37412-9002-46B9-C7CF-8674BACF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C1394-BF41-1582-1724-471A558B3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8831-E005-4A5D-9DD1-75418F5DD4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902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243CB-584D-6222-8D26-8F25F5BC9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299103" y="184253"/>
            <a:ext cx="994053" cy="29328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70453-5F93-1013-0DBE-7AB7A61BF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16944" y="184253"/>
            <a:ext cx="2924532" cy="29328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49ECB-0BF0-50DD-FB76-E976FC69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410E-530E-4E43-93DE-C884721BBBB8}" type="datetimeFigureOut">
              <a:rPr lang="it-IT" smtClean="0"/>
              <a:t>29/03/2023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BDB48-B2EE-5C25-0214-2188AC5C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0331F-0F77-B85D-4D91-BF7DF9EF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8831-E005-4A5D-9DD1-75418F5DD4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07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6" y="795974"/>
            <a:ext cx="200539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4"/>
            <a:ext cx="200539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DC59-E6CD-8B01-60D7-00DCA0830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263" y="566377"/>
            <a:ext cx="3457575" cy="1204854"/>
          </a:xfrm>
        </p:spPr>
        <p:txBody>
          <a:bodyPr anchor="b"/>
          <a:lstStyle>
            <a:lvl1pPr algn="ctr">
              <a:defRPr sz="2269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4F824-6BB0-D041-17BD-DC66A3FE8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263" y="1817695"/>
            <a:ext cx="3457575" cy="835547"/>
          </a:xfrm>
        </p:spPr>
        <p:txBody>
          <a:bodyPr/>
          <a:lstStyle>
            <a:lvl1pPr marL="0" indent="0" algn="ctr">
              <a:buNone/>
              <a:defRPr sz="907"/>
            </a:lvl1pPr>
            <a:lvl2pPr marL="172867" indent="0" algn="ctr">
              <a:buNone/>
              <a:defRPr sz="756"/>
            </a:lvl2pPr>
            <a:lvl3pPr marL="345735" indent="0" algn="ctr">
              <a:buNone/>
              <a:defRPr sz="681"/>
            </a:lvl3pPr>
            <a:lvl4pPr marL="518602" indent="0" algn="ctr">
              <a:buNone/>
              <a:defRPr sz="605"/>
            </a:lvl4pPr>
            <a:lvl5pPr marL="691469" indent="0" algn="ctr">
              <a:buNone/>
              <a:defRPr sz="605"/>
            </a:lvl5pPr>
            <a:lvl6pPr marL="864337" indent="0" algn="ctr">
              <a:buNone/>
              <a:defRPr sz="605"/>
            </a:lvl6pPr>
            <a:lvl7pPr marL="1037204" indent="0" algn="ctr">
              <a:buNone/>
              <a:defRPr sz="605"/>
            </a:lvl7pPr>
            <a:lvl8pPr marL="1210071" indent="0" algn="ctr">
              <a:buNone/>
              <a:defRPr sz="605"/>
            </a:lvl8pPr>
            <a:lvl9pPr marL="1382939" indent="0" algn="ctr">
              <a:buNone/>
              <a:defRPr sz="605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E88ED-8460-B80B-44C1-A6A39A6CE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410E-530E-4E43-93DE-C884721BBBB8}" type="datetimeFigureOut">
              <a:rPr lang="it-IT" smtClean="0"/>
              <a:t>29/03/2023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0FFC8-E9DF-5EFA-AF63-637635987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331B1-BD1B-04AC-E518-3243F845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8831-E005-4A5D-9DD1-75418F5DD4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989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6F7C-3A19-0C7F-CF58-46CFF68AC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6E8D0-6E19-72BD-E097-13B299903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C86AF-C4F8-A60D-7029-976A8774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410E-530E-4E43-93DE-C884721BBBB8}" type="datetimeFigureOut">
              <a:rPr lang="it-IT" smtClean="0"/>
              <a:t>29/03/2023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02186-80CD-D132-31B9-82AB34F9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DDF10-1AA8-B247-3FC3-1BF1420E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8831-E005-4A5D-9DD1-75418F5DD4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053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0C97-B625-DE30-D8C1-A3AC89CF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543" y="862785"/>
            <a:ext cx="3976211" cy="1439576"/>
          </a:xfrm>
        </p:spPr>
        <p:txBody>
          <a:bodyPr anchor="b"/>
          <a:lstStyle>
            <a:lvl1pPr>
              <a:defRPr sz="2269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C7209-418F-9D31-9888-30E217544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543" y="2315979"/>
            <a:ext cx="3976211" cy="757039"/>
          </a:xfrm>
        </p:spPr>
        <p:txBody>
          <a:bodyPr/>
          <a:lstStyle>
            <a:lvl1pPr marL="0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1pPr>
            <a:lvl2pPr marL="17286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2pPr>
            <a:lvl3pPr marL="345735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3pPr>
            <a:lvl4pPr marL="518602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4pPr>
            <a:lvl5pPr marL="691469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5pPr>
            <a:lvl6pPr marL="864337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6pPr>
            <a:lvl7pPr marL="1037204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7pPr>
            <a:lvl8pPr marL="121007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8pPr>
            <a:lvl9pPr marL="1382939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FC8A7-06A1-77D7-4134-4E6CA33E6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410E-530E-4E43-93DE-C884721BBBB8}" type="datetimeFigureOut">
              <a:rPr lang="it-IT" smtClean="0"/>
              <a:t>29/03/2023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8A38A-701C-AFCF-50C6-11A5CCF1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95948-8572-4AFB-656B-211818D1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8831-E005-4A5D-9DD1-75418F5DD4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98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66BB-40EE-F88E-C099-01CAFF16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BAA69-B34D-B65B-5F89-922E80423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6944" y="921265"/>
            <a:ext cx="1959293" cy="2195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DAF43-5D3B-866C-E90B-E2680BCD7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33863" y="921265"/>
            <a:ext cx="1959293" cy="2195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D732A-0DB2-9147-7F24-C0A1DA3A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410E-530E-4E43-93DE-C884721BBBB8}" type="datetimeFigureOut">
              <a:rPr lang="it-IT" smtClean="0"/>
              <a:t>29/03/2023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2C143-02B1-9449-8B42-936C1938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A1480-26E2-E230-497F-A035BB4D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8831-E005-4A5D-9DD1-75418F5DD4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608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4323" y="31380"/>
            <a:ext cx="362145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6" y="795974"/>
            <a:ext cx="414909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9"/>
            <a:ext cx="1475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6" y="3218499"/>
            <a:ext cx="106032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3" y="3218499"/>
            <a:ext cx="106032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D236DC-34CD-3C6F-522E-9824ECEE1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45" y="184253"/>
            <a:ext cx="3976211" cy="668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26BAE-5601-34A7-8F20-9BBA30A3C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945" y="921265"/>
            <a:ext cx="3976211" cy="219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9A6A1-9714-46C7-71D3-C2D1A36CA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6944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3410E-530E-4E43-93DE-C884721BBBB8}" type="datetimeFigureOut">
              <a:rPr lang="it-IT" smtClean="0"/>
              <a:t>29/03/2023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E87D0-B2E3-BDC9-A40C-C856162E6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7096" y="3207603"/>
            <a:ext cx="1555909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12BF1-E038-97DF-5744-02CBE08DF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55883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68831-E005-4A5D-9DD1-75418F5DD4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738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345735" rtl="0" eaLnBrk="1" latinLnBrk="0" hangingPunct="1">
        <a:lnSpc>
          <a:spcPct val="90000"/>
        </a:lnSpc>
        <a:spcBef>
          <a:spcPct val="0"/>
        </a:spcBef>
        <a:buNone/>
        <a:defRPr sz="16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434" indent="-86434" algn="l" defTabSz="34573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059" kern="1200">
          <a:solidFill>
            <a:schemeClr val="tx1"/>
          </a:solidFill>
          <a:latin typeface="+mn-lt"/>
          <a:ea typeface="+mn-ea"/>
          <a:cs typeface="+mn-cs"/>
        </a:defRPr>
      </a:lvl1pPr>
      <a:lvl2pPr marL="259301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+mn-lt"/>
          <a:ea typeface="+mn-ea"/>
          <a:cs typeface="+mn-cs"/>
        </a:defRPr>
      </a:lvl2pPr>
      <a:lvl3pPr marL="432168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605036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777903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950770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123638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96505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469372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1pPr>
      <a:lvl2pPr marL="172867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2pPr>
      <a:lvl3pPr marL="345735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3pPr>
      <a:lvl4pPr marL="518602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691469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864337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037204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10071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382939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an.lanuto@studenti.unina.it" TargetMode="External"/><Relationship Id="rId5" Type="http://schemas.openxmlformats.org/officeDocument/2006/relationships/hyperlink" Target="mailto:e.prosciutto@studenti.unina.it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15.xml"/><Relationship Id="rId3" Type="http://schemas.openxmlformats.org/officeDocument/2006/relationships/image" Target="../media/image8.png"/><Relationship Id="rId7" Type="http://schemas.openxmlformats.org/officeDocument/2006/relationships/slide" Target="slide3.xml"/><Relationship Id="rId12" Type="http://schemas.openxmlformats.org/officeDocument/2006/relationships/slide" Target="slide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slide" Target="slide9.xml"/><Relationship Id="rId5" Type="http://schemas.openxmlformats.org/officeDocument/2006/relationships/image" Target="../media/image3.png"/><Relationship Id="rId10" Type="http://schemas.openxmlformats.org/officeDocument/2006/relationships/slide" Target="slide6.xml"/><Relationship Id="rId4" Type="http://schemas.openxmlformats.org/officeDocument/2006/relationships/image" Target="../media/image4.png"/><Relationship Id="rId9" Type="http://schemas.openxmlformats.org/officeDocument/2006/relationships/slide" Target="slide5.xml"/><Relationship Id="rId14" Type="http://schemas.openxmlformats.org/officeDocument/2006/relationships/slide" Target="slide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15.xml"/><Relationship Id="rId3" Type="http://schemas.openxmlformats.org/officeDocument/2006/relationships/image" Target="../media/image9.png"/><Relationship Id="rId7" Type="http://schemas.openxmlformats.org/officeDocument/2006/relationships/slide" Target="slide3.xml"/><Relationship Id="rId12" Type="http://schemas.openxmlformats.org/officeDocument/2006/relationships/slide" Target="slide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slide" Target="slide9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slide" Target="slide6.xml"/><Relationship Id="rId4" Type="http://schemas.openxmlformats.org/officeDocument/2006/relationships/image" Target="../media/image4.png"/><Relationship Id="rId9" Type="http://schemas.openxmlformats.org/officeDocument/2006/relationships/slide" Target="slide5.xml"/><Relationship Id="rId14" Type="http://schemas.openxmlformats.org/officeDocument/2006/relationships/slide" Target="slide1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15.xml"/><Relationship Id="rId3" Type="http://schemas.openxmlformats.org/officeDocument/2006/relationships/image" Target="../media/image10.png"/><Relationship Id="rId7" Type="http://schemas.openxmlformats.org/officeDocument/2006/relationships/slide" Target="slide3.xml"/><Relationship Id="rId12" Type="http://schemas.openxmlformats.org/officeDocument/2006/relationships/slide" Target="slide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slide" Target="slide9.xml"/><Relationship Id="rId5" Type="http://schemas.openxmlformats.org/officeDocument/2006/relationships/image" Target="../media/image3.png"/><Relationship Id="rId10" Type="http://schemas.openxmlformats.org/officeDocument/2006/relationships/slide" Target="slide6.xml"/><Relationship Id="rId4" Type="http://schemas.openxmlformats.org/officeDocument/2006/relationships/image" Target="../media/image4.png"/><Relationship Id="rId9" Type="http://schemas.openxmlformats.org/officeDocument/2006/relationships/slide" Target="slide5.xml"/><Relationship Id="rId14" Type="http://schemas.openxmlformats.org/officeDocument/2006/relationships/slide" Target="slide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15.xml"/><Relationship Id="rId3" Type="http://schemas.openxmlformats.org/officeDocument/2006/relationships/image" Target="../media/image3.png"/><Relationship Id="rId7" Type="http://schemas.openxmlformats.org/officeDocument/2006/relationships/slide" Target="slide3.xml"/><Relationship Id="rId12" Type="http://schemas.openxmlformats.org/officeDocument/2006/relationships/slide" Target="slide13.xm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slide" Target="slide9.xml"/><Relationship Id="rId5" Type="http://schemas.openxmlformats.org/officeDocument/2006/relationships/image" Target="../media/image12.png"/><Relationship Id="rId15" Type="http://schemas.openxmlformats.org/officeDocument/2006/relationships/image" Target="../media/image4.png"/><Relationship Id="rId10" Type="http://schemas.openxmlformats.org/officeDocument/2006/relationships/slide" Target="slide6.xml"/><Relationship Id="rId4" Type="http://schemas.openxmlformats.org/officeDocument/2006/relationships/image" Target="../media/image11.png"/><Relationship Id="rId9" Type="http://schemas.openxmlformats.org/officeDocument/2006/relationships/slide" Target="slide5.xml"/><Relationship Id="rId14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15.xml"/><Relationship Id="rId3" Type="http://schemas.openxmlformats.org/officeDocument/2006/relationships/image" Target="../media/image13.png"/><Relationship Id="rId7" Type="http://schemas.openxmlformats.org/officeDocument/2006/relationships/slide" Target="slide3.xml"/><Relationship Id="rId12" Type="http://schemas.openxmlformats.org/officeDocument/2006/relationships/slide" Target="slide13.xm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slide" Target="slide9.xml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slide" Target="slide6.xml"/><Relationship Id="rId4" Type="http://schemas.openxmlformats.org/officeDocument/2006/relationships/image" Target="../media/image4.png"/><Relationship Id="rId9" Type="http://schemas.openxmlformats.org/officeDocument/2006/relationships/slide" Target="slide5.xml"/><Relationship Id="rId1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15.xml"/><Relationship Id="rId3" Type="http://schemas.openxmlformats.org/officeDocument/2006/relationships/image" Target="../media/image14.png"/><Relationship Id="rId7" Type="http://schemas.openxmlformats.org/officeDocument/2006/relationships/slide" Target="slide3.xml"/><Relationship Id="rId12" Type="http://schemas.openxmlformats.org/officeDocument/2006/relationships/slide" Target="slide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slide" Target="slide9.xml"/><Relationship Id="rId5" Type="http://schemas.openxmlformats.org/officeDocument/2006/relationships/image" Target="../media/image3.png"/><Relationship Id="rId10" Type="http://schemas.openxmlformats.org/officeDocument/2006/relationships/slide" Target="slide6.xml"/><Relationship Id="rId4" Type="http://schemas.openxmlformats.org/officeDocument/2006/relationships/image" Target="../media/image4.png"/><Relationship Id="rId9" Type="http://schemas.openxmlformats.org/officeDocument/2006/relationships/slide" Target="slide5.xml"/><Relationship Id="rId1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an.lanuto@studenti.unina.it" TargetMode="External"/><Relationship Id="rId5" Type="http://schemas.openxmlformats.org/officeDocument/2006/relationships/hyperlink" Target="mailto:e.prosciutto@studenti.unina.it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6.xml"/><Relationship Id="rId1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slide" Target="slide5.xml"/><Relationship Id="rId17" Type="http://schemas.openxmlformats.org/officeDocument/2006/relationships/slide" Target="slide16.xml"/><Relationship Id="rId2" Type="http://schemas.openxmlformats.org/officeDocument/2006/relationships/notesSlide" Target="../notesSlides/notesSlide2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slide" Target="slide4.xml"/><Relationship Id="rId5" Type="http://schemas.openxmlformats.org/officeDocument/2006/relationships/diagramQuickStyle" Target="../diagrams/quickStyle1.xml"/><Relationship Id="rId15" Type="http://schemas.openxmlformats.org/officeDocument/2006/relationships/slide" Target="slide13.xml"/><Relationship Id="rId10" Type="http://schemas.openxmlformats.org/officeDocument/2006/relationships/slide" Target="slide3.xml"/><Relationship Id="rId4" Type="http://schemas.openxmlformats.org/officeDocument/2006/relationships/diagramLayout" Target="../diagrams/layout1.xml"/><Relationship Id="rId9" Type="http://schemas.openxmlformats.org/officeDocument/2006/relationships/slide" Target="slide2.xml"/><Relationship Id="rId1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6.xml"/><Relationship Id="rId3" Type="http://schemas.openxmlformats.org/officeDocument/2006/relationships/image" Target="../media/image3.png"/><Relationship Id="rId7" Type="http://schemas.openxmlformats.org/officeDocument/2006/relationships/slide" Target="slide4.xml"/><Relationship Id="rId12" Type="http://schemas.openxmlformats.org/officeDocument/2006/relationships/slide" Target="slide1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13.xml"/><Relationship Id="rId5" Type="http://schemas.openxmlformats.org/officeDocument/2006/relationships/slide" Target="slide2.xml"/><Relationship Id="rId10" Type="http://schemas.openxmlformats.org/officeDocument/2006/relationships/slide" Target="slide9.xml"/><Relationship Id="rId4" Type="http://schemas.openxmlformats.org/officeDocument/2006/relationships/image" Target="../media/image5.png"/><Relationship Id="rId9" Type="http://schemas.openxmlformats.org/officeDocument/2006/relationships/slide" Target="slide6.xml"/><Relationship Id="rId1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5.xml"/><Relationship Id="rId18" Type="http://schemas.openxmlformats.org/officeDocument/2006/relationships/slide" Target="slide16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slide" Target="slide4.xml"/><Relationship Id="rId17" Type="http://schemas.openxmlformats.org/officeDocument/2006/relationships/slide" Target="slide15.xml"/><Relationship Id="rId2" Type="http://schemas.openxmlformats.org/officeDocument/2006/relationships/notesSlide" Target="../notesSlides/notesSlide4.xml"/><Relationship Id="rId16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slide" Target="slide3.xml"/><Relationship Id="rId5" Type="http://schemas.openxmlformats.org/officeDocument/2006/relationships/diagramQuickStyle" Target="../diagrams/quickStyle2.xml"/><Relationship Id="rId15" Type="http://schemas.openxmlformats.org/officeDocument/2006/relationships/slide" Target="slide9.xml"/><Relationship Id="rId10" Type="http://schemas.openxmlformats.org/officeDocument/2006/relationships/slide" Target="slid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3.png"/><Relationship Id="rId1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13" Type="http://schemas.openxmlformats.org/officeDocument/2006/relationships/slide" Target="slide5.xml"/><Relationship Id="rId18" Type="http://schemas.openxmlformats.org/officeDocument/2006/relationships/slide" Target="slide16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.xml"/><Relationship Id="rId12" Type="http://schemas.openxmlformats.org/officeDocument/2006/relationships/slide" Target="slide4.xml"/><Relationship Id="rId17" Type="http://schemas.openxmlformats.org/officeDocument/2006/relationships/slide" Target="slide15.xml"/><Relationship Id="rId2" Type="http://schemas.openxmlformats.org/officeDocument/2006/relationships/notesSlide" Target="../notesSlides/notesSlide5.xml"/><Relationship Id="rId16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11" Type="http://schemas.openxmlformats.org/officeDocument/2006/relationships/slide" Target="slide3.xml"/><Relationship Id="rId5" Type="http://schemas.openxmlformats.org/officeDocument/2006/relationships/diagramData" Target="../diagrams/data3.xml"/><Relationship Id="rId15" Type="http://schemas.openxmlformats.org/officeDocument/2006/relationships/slide" Target="slide9.xml"/><Relationship Id="rId10" Type="http://schemas.openxmlformats.org/officeDocument/2006/relationships/slide" Target="slide2.xml"/><Relationship Id="rId19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microsoft.com/office/2007/relationships/diagramDrawing" Target="../diagrams/drawing3.xml"/><Relationship Id="rId1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13" Type="http://schemas.openxmlformats.org/officeDocument/2006/relationships/slide" Target="slide5.xml"/><Relationship Id="rId18" Type="http://schemas.openxmlformats.org/officeDocument/2006/relationships/slide" Target="slide16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4.xml"/><Relationship Id="rId12" Type="http://schemas.openxmlformats.org/officeDocument/2006/relationships/slide" Target="slide4.xml"/><Relationship Id="rId17" Type="http://schemas.openxmlformats.org/officeDocument/2006/relationships/slide" Target="slide15.xml"/><Relationship Id="rId2" Type="http://schemas.openxmlformats.org/officeDocument/2006/relationships/notesSlide" Target="../notesSlides/notesSlide6.xml"/><Relationship Id="rId16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11" Type="http://schemas.openxmlformats.org/officeDocument/2006/relationships/slide" Target="slide3.xml"/><Relationship Id="rId5" Type="http://schemas.openxmlformats.org/officeDocument/2006/relationships/diagramData" Target="../diagrams/data4.xml"/><Relationship Id="rId15" Type="http://schemas.openxmlformats.org/officeDocument/2006/relationships/slide" Target="slide9.xml"/><Relationship Id="rId10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microsoft.com/office/2007/relationships/diagramDrawing" Target="../diagrams/drawing4.xml"/><Relationship Id="rId1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6.xml"/><Relationship Id="rId3" Type="http://schemas.openxmlformats.org/officeDocument/2006/relationships/image" Target="../media/image4.png"/><Relationship Id="rId7" Type="http://schemas.openxmlformats.org/officeDocument/2006/relationships/slide" Target="slide4.xml"/><Relationship Id="rId12" Type="http://schemas.openxmlformats.org/officeDocument/2006/relationships/slide" Target="slide1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13.xml"/><Relationship Id="rId5" Type="http://schemas.openxmlformats.org/officeDocument/2006/relationships/slide" Target="slide2.xml"/><Relationship Id="rId10" Type="http://schemas.openxmlformats.org/officeDocument/2006/relationships/slide" Target="slide9.xml"/><Relationship Id="rId4" Type="http://schemas.openxmlformats.org/officeDocument/2006/relationships/image" Target="../media/image3.png"/><Relationship Id="rId9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13" Type="http://schemas.openxmlformats.org/officeDocument/2006/relationships/slide" Target="slide5.xml"/><Relationship Id="rId18" Type="http://schemas.openxmlformats.org/officeDocument/2006/relationships/slide" Target="slide16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5.xml"/><Relationship Id="rId12" Type="http://schemas.openxmlformats.org/officeDocument/2006/relationships/slide" Target="slide4.xml"/><Relationship Id="rId17" Type="http://schemas.openxmlformats.org/officeDocument/2006/relationships/slide" Target="slide15.xml"/><Relationship Id="rId2" Type="http://schemas.openxmlformats.org/officeDocument/2006/relationships/notesSlide" Target="../notesSlides/notesSlide8.xml"/><Relationship Id="rId16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11" Type="http://schemas.openxmlformats.org/officeDocument/2006/relationships/slide" Target="slide3.xml"/><Relationship Id="rId5" Type="http://schemas.openxmlformats.org/officeDocument/2006/relationships/diagramLayout" Target="../diagrams/layout5.xml"/><Relationship Id="rId15" Type="http://schemas.openxmlformats.org/officeDocument/2006/relationships/slide" Target="slide9.xml"/><Relationship Id="rId10" Type="http://schemas.openxmlformats.org/officeDocument/2006/relationships/slide" Target="slide2.xml"/><Relationship Id="rId4" Type="http://schemas.openxmlformats.org/officeDocument/2006/relationships/diagramData" Target="../diagrams/data5.xml"/><Relationship Id="rId9" Type="http://schemas.openxmlformats.org/officeDocument/2006/relationships/image" Target="../media/image3.png"/><Relationship Id="rId1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15.xml"/><Relationship Id="rId3" Type="http://schemas.openxmlformats.org/officeDocument/2006/relationships/image" Target="../media/image7.png"/><Relationship Id="rId7" Type="http://schemas.openxmlformats.org/officeDocument/2006/relationships/slide" Target="slide3.xml"/><Relationship Id="rId12" Type="http://schemas.openxmlformats.org/officeDocument/2006/relationships/slide" Target="slide1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slide" Target="slide9.xml"/><Relationship Id="rId5" Type="http://schemas.openxmlformats.org/officeDocument/2006/relationships/image" Target="../media/image3.png"/><Relationship Id="rId10" Type="http://schemas.openxmlformats.org/officeDocument/2006/relationships/slide" Target="slide6.xml"/><Relationship Id="rId4" Type="http://schemas.openxmlformats.org/officeDocument/2006/relationships/image" Target="../media/image4.png"/><Relationship Id="rId9" Type="http://schemas.openxmlformats.org/officeDocument/2006/relationships/slide" Target="slide5.xml"/><Relationship Id="rId14" Type="http://schemas.openxmlformats.org/officeDocument/2006/relationships/slide" Target="slide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307355" y="1798436"/>
            <a:ext cx="1710182" cy="1228530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345735"/>
            <a:endParaRPr lang="en-US" sz="681" b="1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3" name="Immagine 12" descr="Immagine che contiene cielo, esterni, autostrada&#10;&#10;Descrizione generata automaticamente">
            <a:extLst>
              <a:ext uri="{FF2B5EF4-FFF2-40B4-BE49-F238E27FC236}">
                <a16:creationId xmlns:a16="http://schemas.microsoft.com/office/drawing/2014/main" id="{D4B996C1-F2F4-E5BE-777D-4FED377F88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87" y="1"/>
            <a:ext cx="4622087" cy="3460749"/>
          </a:xfrm>
          <a:prstGeom prst="rect">
            <a:avLst/>
          </a:prstGeom>
        </p:spPr>
      </p:pic>
      <p:sp>
        <p:nvSpPr>
          <p:cNvPr id="38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94046"/>
            <a:ext cx="2547976" cy="532920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345735"/>
            <a:endParaRPr lang="en-US" sz="68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1934A-DCB4-86D1-2EAC-3E2D732E3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539" y="1835412"/>
            <a:ext cx="2824111" cy="544722"/>
          </a:xfrm>
        </p:spPr>
        <p:txBody>
          <a:bodyPr>
            <a:no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95000"/>
                  </a:schemeClr>
                </a:solidFill>
              </a:rPr>
              <a:t>International Conference on Advanced Information Networking and Applications</a:t>
            </a:r>
            <a:endParaRPr lang="it-IT" sz="9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3784"/>
            <a:ext cx="2238734" cy="109514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202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5735"/>
            <a:endParaRPr lang="en-US" sz="68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76D70-31E5-6511-665D-98C71F9B8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02" y="537583"/>
            <a:ext cx="1908031" cy="838199"/>
          </a:xfrm>
        </p:spPr>
        <p:txBody>
          <a:bodyPr>
            <a:noAutofit/>
          </a:bodyPr>
          <a:lstStyle/>
          <a:p>
            <a:pPr algn="l"/>
            <a:r>
              <a:rPr lang="en-GB" sz="12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Parking System Based on Priority</a:t>
            </a:r>
            <a:br>
              <a:rPr lang="en-GB" sz="12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2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Scheme</a:t>
            </a:r>
            <a:endParaRPr lang="it-IT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69638" y="2494046"/>
            <a:ext cx="2240462" cy="532920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345735"/>
            <a:endParaRPr lang="en-US" sz="68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76B41D-3196-9E1B-0A14-1A10AB6E71AB}"/>
              </a:ext>
            </a:extLst>
          </p:cNvPr>
          <p:cNvSpPr txBox="1"/>
          <p:nvPr/>
        </p:nvSpPr>
        <p:spPr>
          <a:xfrm>
            <a:off x="2309393" y="2532734"/>
            <a:ext cx="2360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45735"/>
            <a:r>
              <a:rPr lang="en-US" sz="800" b="1">
                <a:solidFill>
                  <a:prstClr val="black"/>
                </a:solidFill>
                <a:latin typeface="Calibri" panose="020F0502020204030204"/>
              </a:rPr>
              <a:t>University of Naples: Federico II</a:t>
            </a:r>
          </a:p>
          <a:p>
            <a:pPr algn="r" defTabSz="345735"/>
            <a:r>
              <a:rPr lang="en-US" sz="800" b="1">
                <a:solidFill>
                  <a:prstClr val="black"/>
                </a:solidFill>
                <a:latin typeface="Calibri" panose="020F0502020204030204"/>
              </a:rPr>
              <a:t>DIETI - Department of Electrical Engineering and Information Technology</a:t>
            </a:r>
            <a:endParaRPr lang="it-IT" sz="800" b="1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6" name="Picture 2" descr="Università degli Studi di Napoli Federico II - Wikipedia">
            <a:extLst>
              <a:ext uri="{FF2B5EF4-FFF2-40B4-BE49-F238E27FC236}">
                <a16:creationId xmlns:a16="http://schemas.microsoft.com/office/drawing/2014/main" id="{8C3CA2E3-5FFA-7BD4-3599-EB4D17FC1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591" y="1014139"/>
            <a:ext cx="1268145" cy="126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DA6738-8237-887F-2498-9A61FEACD27E}"/>
              </a:ext>
            </a:extLst>
          </p:cNvPr>
          <p:cNvSpPr txBox="1"/>
          <p:nvPr/>
        </p:nvSpPr>
        <p:spPr>
          <a:xfrm>
            <a:off x="90539" y="2362955"/>
            <a:ext cx="2452726" cy="720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5735"/>
            <a:r>
              <a:rPr lang="it-IT" sz="681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marL="108042" indent="-108042" defTabSz="345735">
              <a:buFont typeface="Arial" panose="020B0604020202020204" pitchFamily="34" charset="0"/>
              <a:buChar char="•"/>
            </a:pPr>
            <a:r>
              <a:rPr lang="it-IT" sz="681" b="1" i="1" dirty="0">
                <a:solidFill>
                  <a:prstClr val="black"/>
                </a:solidFill>
                <a:latin typeface="Calibri" panose="020F0502020204030204"/>
              </a:rPr>
              <a:t>Biagio Scotto di </a:t>
            </a:r>
            <a:r>
              <a:rPr lang="it-IT" sz="681" b="1" i="1" dirty="0" err="1">
                <a:solidFill>
                  <a:prstClr val="black"/>
                </a:solidFill>
                <a:latin typeface="Calibri" panose="020F0502020204030204"/>
              </a:rPr>
              <a:t>Covella</a:t>
            </a:r>
            <a:r>
              <a:rPr lang="it-IT" sz="681" b="1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it-IT" sz="681" i="1" dirty="0">
                <a:solidFill>
                  <a:prstClr val="black"/>
                </a:solidFill>
                <a:latin typeface="Calibri" panose="020F0502020204030204"/>
              </a:rPr>
              <a:t>- </a:t>
            </a:r>
            <a:r>
              <a:rPr lang="it-IT" sz="681" i="1" u="sng" dirty="0">
                <a:solidFill>
                  <a:srgbClr val="002060"/>
                </a:solidFill>
                <a:latin typeface="Calibri" panose="020F0502020204030204"/>
              </a:rPr>
              <a:t>b.scottodicovella@studenti.unina.it</a:t>
            </a:r>
          </a:p>
          <a:p>
            <a:pPr marL="108042" indent="-108042" defTabSz="345735">
              <a:buFont typeface="Arial" panose="020B0604020202020204" pitchFamily="34" charset="0"/>
              <a:buChar char="•"/>
            </a:pPr>
            <a:r>
              <a:rPr lang="it-IT" sz="681" b="1" i="1" dirty="0">
                <a:solidFill>
                  <a:prstClr val="black"/>
                </a:solidFill>
                <a:latin typeface="Calibri" panose="020F0502020204030204"/>
              </a:rPr>
              <a:t>Erasmo Prosciutto </a:t>
            </a:r>
            <a:r>
              <a:rPr lang="it-IT" sz="681" i="1" dirty="0">
                <a:solidFill>
                  <a:prstClr val="black"/>
                </a:solidFill>
                <a:latin typeface="Calibri" panose="020F0502020204030204"/>
              </a:rPr>
              <a:t>– </a:t>
            </a:r>
            <a:r>
              <a:rPr lang="it-IT" sz="681" i="1" u="sng" dirty="0">
                <a:solidFill>
                  <a:srgbClr val="002060"/>
                </a:solidFill>
                <a:latin typeface="Calibri" panose="020F050202020403020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e.prosciutto@studenti.unina.it</a:t>
            </a:r>
            <a:endParaRPr lang="it-IT" sz="681" i="1" u="sng" dirty="0">
              <a:solidFill>
                <a:srgbClr val="002060"/>
              </a:solidFill>
              <a:latin typeface="Calibri" panose="020F0502020204030204"/>
            </a:endParaRPr>
          </a:p>
          <a:p>
            <a:pPr marL="108042" indent="-108042" defTabSz="345735">
              <a:buFont typeface="Arial" panose="020B0604020202020204" pitchFamily="34" charset="0"/>
              <a:buChar char="•"/>
            </a:pPr>
            <a:r>
              <a:rPr lang="it-IT" sz="681" b="1" i="1" dirty="0">
                <a:solidFill>
                  <a:prstClr val="black"/>
                </a:solidFill>
                <a:latin typeface="Calibri" panose="020F0502020204030204"/>
              </a:rPr>
              <a:t>Antonio Lanuto </a:t>
            </a:r>
            <a:r>
              <a:rPr lang="it-IT" sz="681" i="1" dirty="0">
                <a:solidFill>
                  <a:prstClr val="black"/>
                </a:solidFill>
                <a:latin typeface="Calibri" panose="020F0502020204030204"/>
              </a:rPr>
              <a:t>– </a:t>
            </a:r>
            <a:r>
              <a:rPr lang="it-IT" sz="681" i="1" u="sng" dirty="0">
                <a:solidFill>
                  <a:srgbClr val="002060"/>
                </a:solidFill>
                <a:latin typeface="Calibri" panose="020F0502020204030204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an.lanuto@studenti.unina.it</a:t>
            </a:r>
            <a:endParaRPr lang="it-IT" sz="681" i="1" u="sng" dirty="0">
              <a:solidFill>
                <a:srgbClr val="002060"/>
              </a:solidFill>
              <a:latin typeface="Calibri" panose="020F0502020204030204"/>
            </a:endParaRPr>
          </a:p>
          <a:p>
            <a:pPr marL="108042" indent="-108042" defTabSz="345735">
              <a:buFont typeface="Arial" panose="020B0604020202020204" pitchFamily="34" charset="0"/>
              <a:buChar char="•"/>
            </a:pPr>
            <a:r>
              <a:rPr lang="it-IT" sz="681" b="1" i="1" dirty="0">
                <a:solidFill>
                  <a:prstClr val="black"/>
                </a:solidFill>
                <a:latin typeface="Calibri" panose="020F0502020204030204"/>
              </a:rPr>
              <a:t>Silvia Stranieri </a:t>
            </a:r>
            <a:r>
              <a:rPr lang="it-IT" sz="681" i="1" dirty="0">
                <a:solidFill>
                  <a:prstClr val="black"/>
                </a:solidFill>
                <a:latin typeface="Calibri" panose="020F0502020204030204"/>
              </a:rPr>
              <a:t>– </a:t>
            </a:r>
            <a:r>
              <a:rPr lang="it-IT" sz="681" i="1" u="sng" dirty="0">
                <a:solidFill>
                  <a:srgbClr val="002060"/>
                </a:solidFill>
                <a:latin typeface="Calibri" panose="020F0502020204030204"/>
              </a:rPr>
              <a:t>silvia.stranieri@unina.it</a:t>
            </a:r>
          </a:p>
          <a:p>
            <a:pPr marL="108042" indent="-108042" defTabSz="345735">
              <a:buFont typeface="Arial" panose="020B0604020202020204" pitchFamily="34" charset="0"/>
              <a:buChar char="•"/>
            </a:pPr>
            <a:r>
              <a:rPr lang="it-IT" sz="681" b="1" i="1" dirty="0">
                <a:solidFill>
                  <a:prstClr val="black"/>
                </a:solidFill>
                <a:latin typeface="Calibri" panose="020F0502020204030204"/>
              </a:rPr>
              <a:t>Walter Balzano </a:t>
            </a:r>
            <a:r>
              <a:rPr lang="it-IT" sz="681" i="1" dirty="0">
                <a:solidFill>
                  <a:prstClr val="black"/>
                </a:solidFill>
                <a:latin typeface="Calibri" panose="020F0502020204030204"/>
              </a:rPr>
              <a:t>– </a:t>
            </a:r>
            <a:r>
              <a:rPr lang="it-IT" sz="681" i="1" u="sng" dirty="0">
                <a:solidFill>
                  <a:srgbClr val="002060"/>
                </a:solidFill>
                <a:latin typeface="Calibri" panose="020F0502020204030204"/>
              </a:rPr>
              <a:t>wbalzano@unina.it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E2A6C-0421-FCD0-1E23-C172869D01D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95650" y="433667"/>
            <a:ext cx="1298431" cy="434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object 10">
            <a:extLst>
              <a:ext uri="{FF2B5EF4-FFF2-40B4-BE49-F238E27FC236}">
                <a16:creationId xmlns:a16="http://schemas.microsoft.com/office/drawing/2014/main" id="{1D5C21DC-38CE-4AD9-5E11-FE7E3B45067B}"/>
              </a:ext>
            </a:extLst>
          </p:cNvPr>
          <p:cNvSpPr txBox="1"/>
          <p:nvPr/>
        </p:nvSpPr>
        <p:spPr>
          <a:xfrm>
            <a:off x="1684245" y="3339489"/>
            <a:ext cx="292585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500" dirty="0">
                <a:latin typeface="Trebuchet MS" panose="020B0603020202020204" pitchFamily="34" charset="0"/>
                <a:cs typeface="Arial" panose="020B0604020202020204" pitchFamily="34" charset="0"/>
              </a:rPr>
              <a:t>A</a:t>
            </a:r>
            <a:r>
              <a:rPr lang="en-GB" sz="500" dirty="0">
                <a:latin typeface="Trebuchet MS" panose="020B0603020202020204" pitchFamily="34" charset="0"/>
                <a:cs typeface="Arial" panose="020B0604020202020204" pitchFamily="34" charset="0"/>
              </a:rPr>
              <a:t> Parking System Based on Priority Scheme</a:t>
            </a:r>
            <a:r>
              <a:rPr lang="en-US" sz="500" dirty="0">
                <a:latin typeface="Trebuchet MS" panose="020B0603020202020204" pitchFamily="34" charset="0"/>
                <a:cs typeface="Arial" panose="020B0604020202020204" pitchFamily="34" charset="0"/>
              </a:rPr>
              <a:t>, AINA Conference, </a:t>
            </a:r>
            <a:r>
              <a:rPr lang="it-IT" sz="500" spc="-5" dirty="0">
                <a:latin typeface="Trebuchet MS"/>
                <a:cs typeface="Trebuchet MS"/>
              </a:rPr>
              <a:t>March 2023</a:t>
            </a:r>
            <a:r>
              <a:rPr lang="it-IT" sz="500" spc="-15" dirty="0">
                <a:latin typeface="Trebuchet MS"/>
                <a:cs typeface="Trebuchet MS"/>
              </a:rPr>
              <a:t>	1/16</a:t>
            </a:r>
          </a:p>
        </p:txBody>
      </p:sp>
    </p:spTree>
    <p:extLst>
      <p:ext uri="{BB962C8B-B14F-4D97-AF65-F5344CB8AC3E}">
        <p14:creationId xmlns:p14="http://schemas.microsoft.com/office/powerpoint/2010/main" val="3683035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014C6C6-37E5-2B2C-B1D0-1AC1923DA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92" y="614843"/>
            <a:ext cx="3636827" cy="272464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" y="0"/>
            <a:ext cx="4608487" cy="570230"/>
            <a:chOff x="0" y="0"/>
            <a:chExt cx="4608487" cy="570230"/>
          </a:xfrm>
        </p:grpSpPr>
        <p:sp>
          <p:nvSpPr>
            <p:cNvPr id="4" name="object 4"/>
            <p:cNvSpPr/>
            <p:nvPr/>
          </p:nvSpPr>
          <p:spPr>
            <a:xfrm>
              <a:off x="691172" y="0"/>
              <a:ext cx="3917315" cy="570230"/>
            </a:xfrm>
            <a:custGeom>
              <a:avLst/>
              <a:gdLst/>
              <a:ahLst/>
              <a:cxnLst/>
              <a:rect l="l" t="t" r="r" b="b"/>
              <a:pathLst>
                <a:path w="3917315" h="570230">
                  <a:moveTo>
                    <a:pt x="0" y="570217"/>
                  </a:moveTo>
                  <a:lnTo>
                    <a:pt x="3916832" y="570217"/>
                  </a:lnTo>
                  <a:lnTo>
                    <a:pt x="3916832" y="0"/>
                  </a:lnTo>
                  <a:lnTo>
                    <a:pt x="0" y="0"/>
                  </a:lnTo>
                  <a:lnTo>
                    <a:pt x="0" y="57021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691515" cy="570230"/>
            </a:xfrm>
            <a:custGeom>
              <a:avLst/>
              <a:gdLst/>
              <a:ahLst/>
              <a:cxnLst/>
              <a:rect l="l" t="t" r="r" b="b"/>
              <a:pathLst>
                <a:path w="691515" h="570230">
                  <a:moveTo>
                    <a:pt x="691172" y="0"/>
                  </a:moveTo>
                  <a:lnTo>
                    <a:pt x="0" y="0"/>
                  </a:lnTo>
                  <a:lnTo>
                    <a:pt x="0" y="570217"/>
                  </a:lnTo>
                  <a:lnTo>
                    <a:pt x="691172" y="570217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 lang="it-IT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1692" y="119435"/>
            <a:ext cx="2100600" cy="30053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CPA: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phase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69024" y="2"/>
            <a:ext cx="44450" cy="3422015"/>
            <a:chOff x="669024" y="0"/>
            <a:chExt cx="44450" cy="3422015"/>
          </a:xfrm>
        </p:grpSpPr>
        <p:sp>
          <p:nvSpPr>
            <p:cNvPr id="8" name="object 8"/>
            <p:cNvSpPr/>
            <p:nvPr/>
          </p:nvSpPr>
          <p:spPr>
            <a:xfrm>
              <a:off x="669024" y="0"/>
              <a:ext cx="44450" cy="570230"/>
            </a:xfrm>
            <a:custGeom>
              <a:avLst/>
              <a:gdLst/>
              <a:ahLst/>
              <a:cxnLst/>
              <a:rect l="l" t="t" r="r" b="b"/>
              <a:pathLst>
                <a:path w="44450" h="570230">
                  <a:moveTo>
                    <a:pt x="0" y="570224"/>
                  </a:moveTo>
                  <a:lnTo>
                    <a:pt x="44284" y="570224"/>
                  </a:lnTo>
                  <a:lnTo>
                    <a:pt x="44284" y="0"/>
                  </a:lnTo>
                  <a:lnTo>
                    <a:pt x="0" y="0"/>
                  </a:lnTo>
                  <a:lnTo>
                    <a:pt x="0" y="570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4834" y="0"/>
              <a:ext cx="12700" cy="3422015"/>
            </a:xfrm>
            <a:custGeom>
              <a:avLst/>
              <a:gdLst/>
              <a:ahLst/>
              <a:cxnLst/>
              <a:rect l="l" t="t" r="r" b="b"/>
              <a:pathLst>
                <a:path w="12700" h="3422015">
                  <a:moveTo>
                    <a:pt x="12649" y="0"/>
                  </a:moveTo>
                  <a:lnTo>
                    <a:pt x="9486" y="0"/>
                  </a:lnTo>
                  <a:lnTo>
                    <a:pt x="3162" y="0"/>
                  </a:lnTo>
                  <a:lnTo>
                    <a:pt x="0" y="0"/>
                  </a:lnTo>
                  <a:lnTo>
                    <a:pt x="0" y="570230"/>
                  </a:lnTo>
                  <a:lnTo>
                    <a:pt x="3162" y="570230"/>
                  </a:lnTo>
                  <a:lnTo>
                    <a:pt x="3162" y="3421507"/>
                  </a:lnTo>
                  <a:lnTo>
                    <a:pt x="9486" y="3421507"/>
                  </a:lnTo>
                  <a:lnTo>
                    <a:pt x="9486" y="570230"/>
                  </a:lnTo>
                  <a:lnTo>
                    <a:pt x="12649" y="570230"/>
                  </a:lnTo>
                  <a:lnTo>
                    <a:pt x="12649" y="0"/>
                  </a:lnTo>
                  <a:close/>
                </a:path>
              </a:pathLst>
            </a:custGeom>
            <a:solidFill>
              <a:srgbClr val="002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Picture 2" descr="Università degli Studi di Napoli Federico II - Wikipedia">
            <a:extLst>
              <a:ext uri="{FF2B5EF4-FFF2-40B4-BE49-F238E27FC236}">
                <a16:creationId xmlns:a16="http://schemas.microsoft.com/office/drawing/2014/main" id="{1FC1B854-2196-9B88-64E5-4ED94DD0E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82" y="1340609"/>
            <a:ext cx="1376897" cy="1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0">
            <a:extLst>
              <a:ext uri="{FF2B5EF4-FFF2-40B4-BE49-F238E27FC236}">
                <a16:creationId xmlns:a16="http://schemas.microsoft.com/office/drawing/2014/main" id="{A9837F6C-FDA1-BD88-8C9E-F5F50A04819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3800" y="-1"/>
            <a:ext cx="1544687" cy="570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object 10">
            <a:extLst>
              <a:ext uri="{FF2B5EF4-FFF2-40B4-BE49-F238E27FC236}">
                <a16:creationId xmlns:a16="http://schemas.microsoft.com/office/drawing/2014/main" id="{3E3D4B52-D2DA-4BB1-DCD5-1D81582FAB9C}"/>
              </a:ext>
            </a:extLst>
          </p:cNvPr>
          <p:cNvSpPr txBox="1"/>
          <p:nvPr/>
        </p:nvSpPr>
        <p:spPr>
          <a:xfrm>
            <a:off x="1684245" y="3339489"/>
            <a:ext cx="292585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500" dirty="0">
                <a:latin typeface="Trebuchet MS" panose="020B0603020202020204" pitchFamily="34" charset="0"/>
                <a:cs typeface="Arial" panose="020B0604020202020204" pitchFamily="34" charset="0"/>
              </a:rPr>
              <a:t>A</a:t>
            </a:r>
            <a:r>
              <a:rPr lang="en-GB" sz="500" dirty="0">
                <a:latin typeface="Trebuchet MS" panose="020B0603020202020204" pitchFamily="34" charset="0"/>
                <a:cs typeface="Arial" panose="020B0604020202020204" pitchFamily="34" charset="0"/>
              </a:rPr>
              <a:t> Parking System Based on Priority Scheme</a:t>
            </a:r>
            <a:r>
              <a:rPr lang="en-US" sz="500" dirty="0">
                <a:latin typeface="Trebuchet MS" panose="020B0603020202020204" pitchFamily="34" charset="0"/>
                <a:cs typeface="Arial" panose="020B0604020202020204" pitchFamily="34" charset="0"/>
              </a:rPr>
              <a:t>, AINA Conference, </a:t>
            </a:r>
            <a:r>
              <a:rPr lang="it-IT" sz="500" spc="-5" dirty="0">
                <a:latin typeface="Trebuchet MS"/>
                <a:cs typeface="Trebuchet MS"/>
              </a:rPr>
              <a:t>March 2023</a:t>
            </a:r>
            <a:r>
              <a:rPr lang="it-IT" sz="500" spc="-15" dirty="0">
                <a:latin typeface="Trebuchet MS"/>
                <a:cs typeface="Trebuchet MS"/>
              </a:rPr>
              <a:t>	10/16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B3606337-E0F1-415C-54EB-F0BC8CF2DC19}"/>
              </a:ext>
            </a:extLst>
          </p:cNvPr>
          <p:cNvSpPr txBox="1"/>
          <p:nvPr/>
        </p:nvSpPr>
        <p:spPr>
          <a:xfrm>
            <a:off x="30434" y="607853"/>
            <a:ext cx="646430" cy="19716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spcBef>
                <a:spcPts val="95"/>
              </a:spcBef>
            </a:pPr>
            <a:r>
              <a:rPr lang="it-IT" sz="600" b="1" spc="-15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lang="it-IT" sz="600" b="1" spc="-15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r>
              <a:rPr lang="it-IT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game of </a:t>
            </a:r>
            <a:r>
              <a:rPr lang="it-IT" sz="6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fifteen</a:t>
            </a:r>
            <a:endParaRPr lang="it-IT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it-IT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Goal</a:t>
            </a:r>
            <a:endParaRPr lang="it-IT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it-IT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Parking Model</a:t>
            </a:r>
            <a:endParaRPr lang="it-IT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Chequered Parking Algorithm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Running Example</a:t>
            </a:r>
            <a:endParaRPr lang="en-GB" sz="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Buffer Size Evaluation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Comparison with existing systems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Conclusions</a:t>
            </a:r>
            <a:endParaRPr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736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B5B2E1F-1457-C19D-CE1D-82A22A73A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91" y="624745"/>
            <a:ext cx="3640856" cy="271474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" y="0"/>
            <a:ext cx="4608487" cy="570230"/>
            <a:chOff x="0" y="0"/>
            <a:chExt cx="4608487" cy="570230"/>
          </a:xfrm>
        </p:grpSpPr>
        <p:sp>
          <p:nvSpPr>
            <p:cNvPr id="4" name="object 4"/>
            <p:cNvSpPr/>
            <p:nvPr/>
          </p:nvSpPr>
          <p:spPr>
            <a:xfrm>
              <a:off x="691172" y="0"/>
              <a:ext cx="3917315" cy="570230"/>
            </a:xfrm>
            <a:custGeom>
              <a:avLst/>
              <a:gdLst/>
              <a:ahLst/>
              <a:cxnLst/>
              <a:rect l="l" t="t" r="r" b="b"/>
              <a:pathLst>
                <a:path w="3917315" h="570230">
                  <a:moveTo>
                    <a:pt x="0" y="570217"/>
                  </a:moveTo>
                  <a:lnTo>
                    <a:pt x="3916832" y="570217"/>
                  </a:lnTo>
                  <a:lnTo>
                    <a:pt x="3916832" y="0"/>
                  </a:lnTo>
                  <a:lnTo>
                    <a:pt x="0" y="0"/>
                  </a:lnTo>
                  <a:lnTo>
                    <a:pt x="0" y="57021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691515" cy="570230"/>
            </a:xfrm>
            <a:custGeom>
              <a:avLst/>
              <a:gdLst/>
              <a:ahLst/>
              <a:cxnLst/>
              <a:rect l="l" t="t" r="r" b="b"/>
              <a:pathLst>
                <a:path w="691515" h="570230">
                  <a:moveTo>
                    <a:pt x="691172" y="0"/>
                  </a:moveTo>
                  <a:lnTo>
                    <a:pt x="0" y="0"/>
                  </a:lnTo>
                  <a:lnTo>
                    <a:pt x="0" y="570217"/>
                  </a:lnTo>
                  <a:lnTo>
                    <a:pt x="691172" y="570217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 lang="it-IT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1692" y="119435"/>
            <a:ext cx="2100600" cy="30053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CPA: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phase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69024" y="2"/>
            <a:ext cx="44450" cy="3422015"/>
            <a:chOff x="669024" y="0"/>
            <a:chExt cx="44450" cy="3422015"/>
          </a:xfrm>
        </p:grpSpPr>
        <p:sp>
          <p:nvSpPr>
            <p:cNvPr id="8" name="object 8"/>
            <p:cNvSpPr/>
            <p:nvPr/>
          </p:nvSpPr>
          <p:spPr>
            <a:xfrm>
              <a:off x="669024" y="0"/>
              <a:ext cx="44450" cy="570230"/>
            </a:xfrm>
            <a:custGeom>
              <a:avLst/>
              <a:gdLst/>
              <a:ahLst/>
              <a:cxnLst/>
              <a:rect l="l" t="t" r="r" b="b"/>
              <a:pathLst>
                <a:path w="44450" h="570230">
                  <a:moveTo>
                    <a:pt x="0" y="570224"/>
                  </a:moveTo>
                  <a:lnTo>
                    <a:pt x="44284" y="570224"/>
                  </a:lnTo>
                  <a:lnTo>
                    <a:pt x="44284" y="0"/>
                  </a:lnTo>
                  <a:lnTo>
                    <a:pt x="0" y="0"/>
                  </a:lnTo>
                  <a:lnTo>
                    <a:pt x="0" y="570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4834" y="0"/>
              <a:ext cx="12700" cy="3422015"/>
            </a:xfrm>
            <a:custGeom>
              <a:avLst/>
              <a:gdLst/>
              <a:ahLst/>
              <a:cxnLst/>
              <a:rect l="l" t="t" r="r" b="b"/>
              <a:pathLst>
                <a:path w="12700" h="3422015">
                  <a:moveTo>
                    <a:pt x="12649" y="0"/>
                  </a:moveTo>
                  <a:lnTo>
                    <a:pt x="9486" y="0"/>
                  </a:lnTo>
                  <a:lnTo>
                    <a:pt x="3162" y="0"/>
                  </a:lnTo>
                  <a:lnTo>
                    <a:pt x="0" y="0"/>
                  </a:lnTo>
                  <a:lnTo>
                    <a:pt x="0" y="570230"/>
                  </a:lnTo>
                  <a:lnTo>
                    <a:pt x="3162" y="570230"/>
                  </a:lnTo>
                  <a:lnTo>
                    <a:pt x="3162" y="3421507"/>
                  </a:lnTo>
                  <a:lnTo>
                    <a:pt x="9486" y="3421507"/>
                  </a:lnTo>
                  <a:lnTo>
                    <a:pt x="9486" y="570230"/>
                  </a:lnTo>
                  <a:lnTo>
                    <a:pt x="12649" y="570230"/>
                  </a:lnTo>
                  <a:lnTo>
                    <a:pt x="12649" y="0"/>
                  </a:lnTo>
                  <a:close/>
                </a:path>
              </a:pathLst>
            </a:custGeom>
            <a:solidFill>
              <a:srgbClr val="002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Picture 2" descr="Università degli Studi di Napoli Federico II - Wikipedia">
            <a:extLst>
              <a:ext uri="{FF2B5EF4-FFF2-40B4-BE49-F238E27FC236}">
                <a16:creationId xmlns:a16="http://schemas.microsoft.com/office/drawing/2014/main" id="{1FC1B854-2196-9B88-64E5-4ED94DD0E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82" y="1340609"/>
            <a:ext cx="1376897" cy="1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0">
            <a:extLst>
              <a:ext uri="{FF2B5EF4-FFF2-40B4-BE49-F238E27FC236}">
                <a16:creationId xmlns:a16="http://schemas.microsoft.com/office/drawing/2014/main" id="{A9837F6C-FDA1-BD88-8C9E-F5F50A04819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3800" y="-1"/>
            <a:ext cx="1544687" cy="570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object 10">
            <a:extLst>
              <a:ext uri="{FF2B5EF4-FFF2-40B4-BE49-F238E27FC236}">
                <a16:creationId xmlns:a16="http://schemas.microsoft.com/office/drawing/2014/main" id="{3E3D4B52-D2DA-4BB1-DCD5-1D81582FAB9C}"/>
              </a:ext>
            </a:extLst>
          </p:cNvPr>
          <p:cNvSpPr txBox="1"/>
          <p:nvPr/>
        </p:nvSpPr>
        <p:spPr>
          <a:xfrm>
            <a:off x="1684245" y="3339489"/>
            <a:ext cx="292585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500" dirty="0">
                <a:latin typeface="Trebuchet MS" panose="020B0603020202020204" pitchFamily="34" charset="0"/>
                <a:cs typeface="Arial" panose="020B0604020202020204" pitchFamily="34" charset="0"/>
              </a:rPr>
              <a:t>A</a:t>
            </a:r>
            <a:r>
              <a:rPr lang="en-GB" sz="500" dirty="0">
                <a:latin typeface="Trebuchet MS" panose="020B0603020202020204" pitchFamily="34" charset="0"/>
                <a:cs typeface="Arial" panose="020B0604020202020204" pitchFamily="34" charset="0"/>
              </a:rPr>
              <a:t> Parking System Based on Priority Scheme</a:t>
            </a:r>
            <a:r>
              <a:rPr lang="en-US" sz="500" dirty="0">
                <a:latin typeface="Trebuchet MS" panose="020B0603020202020204" pitchFamily="34" charset="0"/>
                <a:cs typeface="Arial" panose="020B0604020202020204" pitchFamily="34" charset="0"/>
              </a:rPr>
              <a:t>, AINA Conference, </a:t>
            </a:r>
            <a:r>
              <a:rPr lang="it-IT" sz="500" spc="-5" dirty="0">
                <a:latin typeface="Trebuchet MS"/>
                <a:cs typeface="Trebuchet MS"/>
              </a:rPr>
              <a:t>March 2023</a:t>
            </a:r>
            <a:r>
              <a:rPr lang="it-IT" sz="500" spc="-15" dirty="0">
                <a:latin typeface="Trebuchet MS"/>
                <a:cs typeface="Trebuchet MS"/>
              </a:rPr>
              <a:t>	11/16</a:t>
            </a: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7C03DB47-16E9-6146-3D93-374E2CDE286D}"/>
              </a:ext>
            </a:extLst>
          </p:cNvPr>
          <p:cNvSpPr txBox="1"/>
          <p:nvPr/>
        </p:nvSpPr>
        <p:spPr>
          <a:xfrm>
            <a:off x="30434" y="607853"/>
            <a:ext cx="646430" cy="19716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spcBef>
                <a:spcPts val="95"/>
              </a:spcBef>
            </a:pPr>
            <a:r>
              <a:rPr lang="it-IT" sz="600" b="1" spc="-15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lang="it-IT" sz="600" b="1" spc="-15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r>
              <a:rPr lang="it-IT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game of </a:t>
            </a:r>
            <a:r>
              <a:rPr lang="it-IT" sz="6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fifteen</a:t>
            </a:r>
            <a:endParaRPr lang="it-IT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it-IT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Goal</a:t>
            </a:r>
            <a:endParaRPr lang="it-IT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it-IT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Parking Model</a:t>
            </a:r>
            <a:endParaRPr lang="it-IT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Chequered Parking Algorithm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Running Example</a:t>
            </a:r>
            <a:endParaRPr lang="en-GB" sz="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Buffer Size Evaluation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Comparison with existing systems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Conclusions</a:t>
            </a:r>
            <a:endParaRPr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2A3FD8-0310-9CF3-43FB-E99D316A78C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93336"/>
          <a:stretch/>
        </p:blipFill>
        <p:spPr>
          <a:xfrm>
            <a:off x="771692" y="614844"/>
            <a:ext cx="3636827" cy="18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55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1E8B810F-07CB-5E33-6E3A-AC6FC6F1A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70" y="748641"/>
            <a:ext cx="2949064" cy="244473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" y="0"/>
            <a:ext cx="4608487" cy="570230"/>
            <a:chOff x="0" y="0"/>
            <a:chExt cx="4608487" cy="570230"/>
          </a:xfrm>
        </p:grpSpPr>
        <p:sp>
          <p:nvSpPr>
            <p:cNvPr id="4" name="object 4"/>
            <p:cNvSpPr/>
            <p:nvPr/>
          </p:nvSpPr>
          <p:spPr>
            <a:xfrm>
              <a:off x="691172" y="0"/>
              <a:ext cx="3917315" cy="570230"/>
            </a:xfrm>
            <a:custGeom>
              <a:avLst/>
              <a:gdLst/>
              <a:ahLst/>
              <a:cxnLst/>
              <a:rect l="l" t="t" r="r" b="b"/>
              <a:pathLst>
                <a:path w="3917315" h="570230">
                  <a:moveTo>
                    <a:pt x="0" y="570217"/>
                  </a:moveTo>
                  <a:lnTo>
                    <a:pt x="3916832" y="570217"/>
                  </a:lnTo>
                  <a:lnTo>
                    <a:pt x="3916832" y="0"/>
                  </a:lnTo>
                  <a:lnTo>
                    <a:pt x="0" y="0"/>
                  </a:lnTo>
                  <a:lnTo>
                    <a:pt x="0" y="57021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691515" cy="570230"/>
            </a:xfrm>
            <a:custGeom>
              <a:avLst/>
              <a:gdLst/>
              <a:ahLst/>
              <a:cxnLst/>
              <a:rect l="l" t="t" r="r" b="b"/>
              <a:pathLst>
                <a:path w="691515" h="570230">
                  <a:moveTo>
                    <a:pt x="691172" y="0"/>
                  </a:moveTo>
                  <a:lnTo>
                    <a:pt x="0" y="0"/>
                  </a:lnTo>
                  <a:lnTo>
                    <a:pt x="0" y="570217"/>
                  </a:lnTo>
                  <a:lnTo>
                    <a:pt x="691172" y="570217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 lang="it-IT"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69024" y="2"/>
            <a:ext cx="44450" cy="3422015"/>
            <a:chOff x="669024" y="0"/>
            <a:chExt cx="44450" cy="3422015"/>
          </a:xfrm>
        </p:grpSpPr>
        <p:sp>
          <p:nvSpPr>
            <p:cNvPr id="8" name="object 8"/>
            <p:cNvSpPr/>
            <p:nvPr/>
          </p:nvSpPr>
          <p:spPr>
            <a:xfrm>
              <a:off x="669024" y="0"/>
              <a:ext cx="44450" cy="570230"/>
            </a:xfrm>
            <a:custGeom>
              <a:avLst/>
              <a:gdLst/>
              <a:ahLst/>
              <a:cxnLst/>
              <a:rect l="l" t="t" r="r" b="b"/>
              <a:pathLst>
                <a:path w="44450" h="570230">
                  <a:moveTo>
                    <a:pt x="0" y="570224"/>
                  </a:moveTo>
                  <a:lnTo>
                    <a:pt x="44284" y="570224"/>
                  </a:lnTo>
                  <a:lnTo>
                    <a:pt x="44284" y="0"/>
                  </a:lnTo>
                  <a:lnTo>
                    <a:pt x="0" y="0"/>
                  </a:lnTo>
                  <a:lnTo>
                    <a:pt x="0" y="570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4834" y="0"/>
              <a:ext cx="12700" cy="3422015"/>
            </a:xfrm>
            <a:custGeom>
              <a:avLst/>
              <a:gdLst/>
              <a:ahLst/>
              <a:cxnLst/>
              <a:rect l="l" t="t" r="r" b="b"/>
              <a:pathLst>
                <a:path w="12700" h="3422015">
                  <a:moveTo>
                    <a:pt x="12649" y="0"/>
                  </a:moveTo>
                  <a:lnTo>
                    <a:pt x="9486" y="0"/>
                  </a:lnTo>
                  <a:lnTo>
                    <a:pt x="3162" y="0"/>
                  </a:lnTo>
                  <a:lnTo>
                    <a:pt x="0" y="0"/>
                  </a:lnTo>
                  <a:lnTo>
                    <a:pt x="0" y="570230"/>
                  </a:lnTo>
                  <a:lnTo>
                    <a:pt x="3162" y="570230"/>
                  </a:lnTo>
                  <a:lnTo>
                    <a:pt x="3162" y="3421507"/>
                  </a:lnTo>
                  <a:lnTo>
                    <a:pt x="9486" y="3421507"/>
                  </a:lnTo>
                  <a:lnTo>
                    <a:pt x="9486" y="570230"/>
                  </a:lnTo>
                  <a:lnTo>
                    <a:pt x="12649" y="570230"/>
                  </a:lnTo>
                  <a:lnTo>
                    <a:pt x="12649" y="0"/>
                  </a:lnTo>
                  <a:close/>
                </a:path>
              </a:pathLst>
            </a:custGeom>
            <a:solidFill>
              <a:srgbClr val="002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Picture 2" descr="Università degli Studi di Napoli Federico II - Wikipedia">
            <a:extLst>
              <a:ext uri="{FF2B5EF4-FFF2-40B4-BE49-F238E27FC236}">
                <a16:creationId xmlns:a16="http://schemas.microsoft.com/office/drawing/2014/main" id="{1FC1B854-2196-9B88-64E5-4ED94DD0E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82" y="1340609"/>
            <a:ext cx="1376897" cy="1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0">
            <a:extLst>
              <a:ext uri="{FF2B5EF4-FFF2-40B4-BE49-F238E27FC236}">
                <a16:creationId xmlns:a16="http://schemas.microsoft.com/office/drawing/2014/main" id="{A9837F6C-FDA1-BD88-8C9E-F5F50A04819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3800" y="-1"/>
            <a:ext cx="1544687" cy="570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object 10">
            <a:extLst>
              <a:ext uri="{FF2B5EF4-FFF2-40B4-BE49-F238E27FC236}">
                <a16:creationId xmlns:a16="http://schemas.microsoft.com/office/drawing/2014/main" id="{3E3D4B52-D2DA-4BB1-DCD5-1D81582FAB9C}"/>
              </a:ext>
            </a:extLst>
          </p:cNvPr>
          <p:cNvSpPr txBox="1"/>
          <p:nvPr/>
        </p:nvSpPr>
        <p:spPr>
          <a:xfrm>
            <a:off x="1684245" y="3339489"/>
            <a:ext cx="292585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500" dirty="0">
                <a:latin typeface="Trebuchet MS" panose="020B0603020202020204" pitchFamily="34" charset="0"/>
                <a:cs typeface="Arial" panose="020B0604020202020204" pitchFamily="34" charset="0"/>
              </a:rPr>
              <a:t>A</a:t>
            </a:r>
            <a:r>
              <a:rPr lang="en-GB" sz="500" dirty="0">
                <a:latin typeface="Trebuchet MS" panose="020B0603020202020204" pitchFamily="34" charset="0"/>
                <a:cs typeface="Arial" panose="020B0604020202020204" pitchFamily="34" charset="0"/>
              </a:rPr>
              <a:t> Parking System Based on Priority Scheme</a:t>
            </a:r>
            <a:r>
              <a:rPr lang="en-US" sz="500" dirty="0">
                <a:latin typeface="Trebuchet MS" panose="020B0603020202020204" pitchFamily="34" charset="0"/>
                <a:cs typeface="Arial" panose="020B0604020202020204" pitchFamily="34" charset="0"/>
              </a:rPr>
              <a:t>, AINA Conference, </a:t>
            </a:r>
            <a:r>
              <a:rPr lang="it-IT" sz="500" spc="-5" dirty="0">
                <a:latin typeface="Trebuchet MS"/>
                <a:cs typeface="Trebuchet MS"/>
              </a:rPr>
              <a:t>March 2023</a:t>
            </a:r>
            <a:r>
              <a:rPr lang="it-IT" sz="500" spc="-15" dirty="0">
                <a:latin typeface="Trebuchet MS"/>
                <a:cs typeface="Trebuchet MS"/>
              </a:rPr>
              <a:t>	12/16</a:t>
            </a:r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3747D547-476A-A343-5293-BD2F3BA4D2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9564" y="104144"/>
            <a:ext cx="3563640" cy="4174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it-IT" sz="1300" dirty="0" err="1">
                <a:latin typeface="Arial" panose="020B0604020202020204" pitchFamily="34" charset="0"/>
                <a:cs typeface="Arial" panose="020B0604020202020204" pitchFamily="34" charset="0"/>
              </a:rPr>
              <a:t>Chequered</a:t>
            </a:r>
            <a:r>
              <a:rPr lang="it-IT" sz="1300" dirty="0">
                <a:latin typeface="Arial" panose="020B0604020202020204" pitchFamily="34" charset="0"/>
                <a:cs typeface="Arial" panose="020B0604020202020204" pitchFamily="34" charset="0"/>
              </a:rPr>
              <a:t> Parking </a:t>
            </a:r>
            <a:r>
              <a:rPr lang="it-IT" sz="1300" dirty="0" err="1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it-IT" sz="13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it-IT" sz="1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300" dirty="0">
                <a:latin typeface="Arial" panose="020B0604020202020204" pitchFamily="34" charset="0"/>
                <a:cs typeface="Arial" panose="020B0604020202020204" pitchFamily="34" charset="0"/>
              </a:rPr>
              <a:t>Flowchart</a:t>
            </a:r>
          </a:p>
        </p:txBody>
      </p:sp>
      <p:sp>
        <p:nvSpPr>
          <p:cNvPr id="30" name="object 2">
            <a:extLst>
              <a:ext uri="{FF2B5EF4-FFF2-40B4-BE49-F238E27FC236}">
                <a16:creationId xmlns:a16="http://schemas.microsoft.com/office/drawing/2014/main" id="{BD8248FB-3091-3390-4456-BAB05B0CD390}"/>
              </a:ext>
            </a:extLst>
          </p:cNvPr>
          <p:cNvSpPr txBox="1"/>
          <p:nvPr/>
        </p:nvSpPr>
        <p:spPr>
          <a:xfrm>
            <a:off x="30434" y="607853"/>
            <a:ext cx="646430" cy="20024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spcBef>
                <a:spcPts val="95"/>
              </a:spcBef>
            </a:pPr>
            <a:r>
              <a:rPr lang="it-IT" sz="600" b="1" spc="-15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lang="it-IT" sz="600" b="1" spc="-15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r>
              <a:rPr lang="it-IT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game of </a:t>
            </a:r>
            <a:r>
              <a:rPr lang="it-IT" sz="6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fifteen</a:t>
            </a:r>
            <a:endParaRPr lang="it-IT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it-IT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Goal</a:t>
            </a:r>
            <a:endParaRPr lang="it-IT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it-IT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Parking Model</a:t>
            </a:r>
            <a:endParaRPr lang="it-IT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Chequered Parking Algorithm</a:t>
            </a:r>
            <a:endParaRPr lang="en-GB" sz="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Running Example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Buffer Size Evaluation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Comparison with existing systems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Conclusions</a:t>
            </a:r>
            <a:endParaRPr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215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" y="0"/>
            <a:ext cx="4608487" cy="570230"/>
            <a:chOff x="0" y="0"/>
            <a:chExt cx="4608487" cy="570230"/>
          </a:xfrm>
        </p:grpSpPr>
        <p:sp>
          <p:nvSpPr>
            <p:cNvPr id="4" name="object 4"/>
            <p:cNvSpPr/>
            <p:nvPr/>
          </p:nvSpPr>
          <p:spPr>
            <a:xfrm>
              <a:off x="691172" y="0"/>
              <a:ext cx="3917315" cy="570230"/>
            </a:xfrm>
            <a:custGeom>
              <a:avLst/>
              <a:gdLst/>
              <a:ahLst/>
              <a:cxnLst/>
              <a:rect l="l" t="t" r="r" b="b"/>
              <a:pathLst>
                <a:path w="3917315" h="570230">
                  <a:moveTo>
                    <a:pt x="0" y="570217"/>
                  </a:moveTo>
                  <a:lnTo>
                    <a:pt x="3916832" y="570217"/>
                  </a:lnTo>
                  <a:lnTo>
                    <a:pt x="3916832" y="0"/>
                  </a:lnTo>
                  <a:lnTo>
                    <a:pt x="0" y="0"/>
                  </a:lnTo>
                  <a:lnTo>
                    <a:pt x="0" y="57021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691515" cy="570230"/>
            </a:xfrm>
            <a:custGeom>
              <a:avLst/>
              <a:gdLst/>
              <a:ahLst/>
              <a:cxnLst/>
              <a:rect l="l" t="t" r="r" b="b"/>
              <a:pathLst>
                <a:path w="691515" h="570230">
                  <a:moveTo>
                    <a:pt x="691172" y="0"/>
                  </a:moveTo>
                  <a:lnTo>
                    <a:pt x="0" y="0"/>
                  </a:lnTo>
                  <a:lnTo>
                    <a:pt x="0" y="570217"/>
                  </a:lnTo>
                  <a:lnTo>
                    <a:pt x="691172" y="570217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 lang="it-IT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1692" y="119435"/>
            <a:ext cx="2100600" cy="30053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Buffer size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9024" y="2"/>
            <a:ext cx="44450" cy="3422015"/>
            <a:chOff x="669024" y="0"/>
            <a:chExt cx="44450" cy="3422015"/>
          </a:xfrm>
        </p:grpSpPr>
        <p:sp>
          <p:nvSpPr>
            <p:cNvPr id="8" name="object 8"/>
            <p:cNvSpPr/>
            <p:nvPr/>
          </p:nvSpPr>
          <p:spPr>
            <a:xfrm>
              <a:off x="669024" y="0"/>
              <a:ext cx="44450" cy="570230"/>
            </a:xfrm>
            <a:custGeom>
              <a:avLst/>
              <a:gdLst/>
              <a:ahLst/>
              <a:cxnLst/>
              <a:rect l="l" t="t" r="r" b="b"/>
              <a:pathLst>
                <a:path w="44450" h="570230">
                  <a:moveTo>
                    <a:pt x="0" y="570224"/>
                  </a:moveTo>
                  <a:lnTo>
                    <a:pt x="44284" y="570224"/>
                  </a:lnTo>
                  <a:lnTo>
                    <a:pt x="44284" y="0"/>
                  </a:lnTo>
                  <a:lnTo>
                    <a:pt x="0" y="0"/>
                  </a:lnTo>
                  <a:lnTo>
                    <a:pt x="0" y="570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4834" y="0"/>
              <a:ext cx="12700" cy="3422015"/>
            </a:xfrm>
            <a:custGeom>
              <a:avLst/>
              <a:gdLst/>
              <a:ahLst/>
              <a:cxnLst/>
              <a:rect l="l" t="t" r="r" b="b"/>
              <a:pathLst>
                <a:path w="12700" h="3422015">
                  <a:moveTo>
                    <a:pt x="12649" y="0"/>
                  </a:moveTo>
                  <a:lnTo>
                    <a:pt x="9486" y="0"/>
                  </a:lnTo>
                  <a:lnTo>
                    <a:pt x="3162" y="0"/>
                  </a:lnTo>
                  <a:lnTo>
                    <a:pt x="0" y="0"/>
                  </a:lnTo>
                  <a:lnTo>
                    <a:pt x="0" y="570230"/>
                  </a:lnTo>
                  <a:lnTo>
                    <a:pt x="3162" y="570230"/>
                  </a:lnTo>
                  <a:lnTo>
                    <a:pt x="3162" y="3421507"/>
                  </a:lnTo>
                  <a:lnTo>
                    <a:pt x="9486" y="3421507"/>
                  </a:lnTo>
                  <a:lnTo>
                    <a:pt x="9486" y="570230"/>
                  </a:lnTo>
                  <a:lnTo>
                    <a:pt x="12649" y="570230"/>
                  </a:lnTo>
                  <a:lnTo>
                    <a:pt x="12649" y="0"/>
                  </a:lnTo>
                  <a:close/>
                </a:path>
              </a:pathLst>
            </a:custGeom>
            <a:solidFill>
              <a:srgbClr val="002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" name="Picture 10">
            <a:extLst>
              <a:ext uri="{FF2B5EF4-FFF2-40B4-BE49-F238E27FC236}">
                <a16:creationId xmlns:a16="http://schemas.microsoft.com/office/drawing/2014/main" id="{A9837F6C-FDA1-BD88-8C9E-F5F50A0481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3800" y="-1"/>
            <a:ext cx="1544687" cy="570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object 10">
            <a:extLst>
              <a:ext uri="{FF2B5EF4-FFF2-40B4-BE49-F238E27FC236}">
                <a16:creationId xmlns:a16="http://schemas.microsoft.com/office/drawing/2014/main" id="{3E3D4B52-D2DA-4BB1-DCD5-1D81582FAB9C}"/>
              </a:ext>
            </a:extLst>
          </p:cNvPr>
          <p:cNvSpPr txBox="1"/>
          <p:nvPr/>
        </p:nvSpPr>
        <p:spPr>
          <a:xfrm>
            <a:off x="1684245" y="3339489"/>
            <a:ext cx="292585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500" dirty="0">
                <a:latin typeface="Trebuchet MS" panose="020B0603020202020204" pitchFamily="34" charset="0"/>
                <a:cs typeface="Arial" panose="020B0604020202020204" pitchFamily="34" charset="0"/>
              </a:rPr>
              <a:t>A</a:t>
            </a:r>
            <a:r>
              <a:rPr lang="en-GB" sz="500" dirty="0">
                <a:latin typeface="Trebuchet MS" panose="020B0603020202020204" pitchFamily="34" charset="0"/>
                <a:cs typeface="Arial" panose="020B0604020202020204" pitchFamily="34" charset="0"/>
              </a:rPr>
              <a:t> Parking System Based on Priority Scheme</a:t>
            </a:r>
            <a:r>
              <a:rPr lang="en-US" sz="500" dirty="0">
                <a:latin typeface="Trebuchet MS" panose="020B0603020202020204" pitchFamily="34" charset="0"/>
                <a:cs typeface="Arial" panose="020B0604020202020204" pitchFamily="34" charset="0"/>
              </a:rPr>
              <a:t>, AINA Conference, </a:t>
            </a:r>
            <a:r>
              <a:rPr lang="it-IT" sz="500" spc="-5" dirty="0">
                <a:latin typeface="Trebuchet MS"/>
                <a:cs typeface="Trebuchet MS"/>
              </a:rPr>
              <a:t>March 2023</a:t>
            </a:r>
            <a:r>
              <a:rPr lang="it-IT" sz="500" spc="-15" dirty="0">
                <a:latin typeface="Trebuchet MS"/>
                <a:cs typeface="Trebuchet MS"/>
              </a:rPr>
              <a:t>	13/16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A84E51-E820-D53A-CDE7-2553AAB71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860" y="808458"/>
            <a:ext cx="2955806" cy="7286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548163-E476-55ED-23D8-F3CD8075F8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176" y="1714504"/>
            <a:ext cx="3477556" cy="1447579"/>
          </a:xfrm>
          <a:prstGeom prst="rect">
            <a:avLst/>
          </a:prstGeom>
        </p:spPr>
      </p:pic>
      <p:sp>
        <p:nvSpPr>
          <p:cNvPr id="13" name="object 2">
            <a:extLst>
              <a:ext uri="{FF2B5EF4-FFF2-40B4-BE49-F238E27FC236}">
                <a16:creationId xmlns:a16="http://schemas.microsoft.com/office/drawing/2014/main" id="{AEBE5391-2CB0-7355-00DF-26BB2030FBAF}"/>
              </a:ext>
            </a:extLst>
          </p:cNvPr>
          <p:cNvSpPr txBox="1"/>
          <p:nvPr/>
        </p:nvSpPr>
        <p:spPr>
          <a:xfrm>
            <a:off x="30434" y="607853"/>
            <a:ext cx="646430" cy="19716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spcBef>
                <a:spcPts val="95"/>
              </a:spcBef>
            </a:pPr>
            <a:r>
              <a:rPr lang="it-IT" sz="600" b="1" spc="-15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lang="it-IT" sz="600" b="1" spc="-15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r>
              <a:rPr lang="it-IT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game of </a:t>
            </a:r>
            <a:r>
              <a:rPr lang="it-IT" sz="6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fifteen</a:t>
            </a:r>
            <a:endParaRPr lang="it-IT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it-IT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Goal</a:t>
            </a:r>
            <a:endParaRPr lang="it-IT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it-IT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Parking Model</a:t>
            </a:r>
            <a:endParaRPr lang="it-IT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Chequered Parking Algorithm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Running Example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Buffer Size Evaluation</a:t>
            </a:r>
            <a:endParaRPr lang="en-GB" sz="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Comparison with existing systems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Conclusions</a:t>
            </a:r>
            <a:endParaRPr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2" descr="Università degli Studi di Napoli Federico II - Wikipedia">
            <a:extLst>
              <a:ext uri="{FF2B5EF4-FFF2-40B4-BE49-F238E27FC236}">
                <a16:creationId xmlns:a16="http://schemas.microsoft.com/office/drawing/2014/main" id="{1FC1B854-2196-9B88-64E5-4ED94DD0E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82" y="1340609"/>
            <a:ext cx="1376897" cy="1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F82BBB-D50B-C539-528D-4B4B15B646B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12796" t="5677" r="59521" b="53005"/>
          <a:stretch/>
        </p:blipFill>
        <p:spPr>
          <a:xfrm>
            <a:off x="713344" y="623735"/>
            <a:ext cx="882023" cy="99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06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3E0DC76-6564-2103-F11C-5630F1C08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51" y="1800359"/>
            <a:ext cx="3446157" cy="114982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" y="0"/>
            <a:ext cx="4608487" cy="570230"/>
            <a:chOff x="0" y="0"/>
            <a:chExt cx="4608487" cy="570230"/>
          </a:xfrm>
        </p:grpSpPr>
        <p:sp>
          <p:nvSpPr>
            <p:cNvPr id="4" name="object 4"/>
            <p:cNvSpPr/>
            <p:nvPr/>
          </p:nvSpPr>
          <p:spPr>
            <a:xfrm>
              <a:off x="691172" y="0"/>
              <a:ext cx="3917315" cy="570230"/>
            </a:xfrm>
            <a:custGeom>
              <a:avLst/>
              <a:gdLst/>
              <a:ahLst/>
              <a:cxnLst/>
              <a:rect l="l" t="t" r="r" b="b"/>
              <a:pathLst>
                <a:path w="3917315" h="570230">
                  <a:moveTo>
                    <a:pt x="0" y="570217"/>
                  </a:moveTo>
                  <a:lnTo>
                    <a:pt x="3916832" y="570217"/>
                  </a:lnTo>
                  <a:lnTo>
                    <a:pt x="3916832" y="0"/>
                  </a:lnTo>
                  <a:lnTo>
                    <a:pt x="0" y="0"/>
                  </a:lnTo>
                  <a:lnTo>
                    <a:pt x="0" y="57021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691515" cy="570230"/>
            </a:xfrm>
            <a:custGeom>
              <a:avLst/>
              <a:gdLst/>
              <a:ahLst/>
              <a:cxnLst/>
              <a:rect l="l" t="t" r="r" b="b"/>
              <a:pathLst>
                <a:path w="691515" h="570230">
                  <a:moveTo>
                    <a:pt x="691172" y="0"/>
                  </a:moveTo>
                  <a:lnTo>
                    <a:pt x="0" y="0"/>
                  </a:lnTo>
                  <a:lnTo>
                    <a:pt x="0" y="570217"/>
                  </a:lnTo>
                  <a:lnTo>
                    <a:pt x="691172" y="570217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 lang="it-IT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1692" y="119435"/>
            <a:ext cx="2100600" cy="30053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Buffer size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9024" y="2"/>
            <a:ext cx="44450" cy="3422015"/>
            <a:chOff x="669024" y="0"/>
            <a:chExt cx="44450" cy="3422015"/>
          </a:xfrm>
        </p:grpSpPr>
        <p:sp>
          <p:nvSpPr>
            <p:cNvPr id="8" name="object 8"/>
            <p:cNvSpPr/>
            <p:nvPr/>
          </p:nvSpPr>
          <p:spPr>
            <a:xfrm>
              <a:off x="669024" y="0"/>
              <a:ext cx="44450" cy="570230"/>
            </a:xfrm>
            <a:custGeom>
              <a:avLst/>
              <a:gdLst/>
              <a:ahLst/>
              <a:cxnLst/>
              <a:rect l="l" t="t" r="r" b="b"/>
              <a:pathLst>
                <a:path w="44450" h="570230">
                  <a:moveTo>
                    <a:pt x="0" y="570224"/>
                  </a:moveTo>
                  <a:lnTo>
                    <a:pt x="44284" y="570224"/>
                  </a:lnTo>
                  <a:lnTo>
                    <a:pt x="44284" y="0"/>
                  </a:lnTo>
                  <a:lnTo>
                    <a:pt x="0" y="0"/>
                  </a:lnTo>
                  <a:lnTo>
                    <a:pt x="0" y="570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4834" y="0"/>
              <a:ext cx="12700" cy="3422015"/>
            </a:xfrm>
            <a:custGeom>
              <a:avLst/>
              <a:gdLst/>
              <a:ahLst/>
              <a:cxnLst/>
              <a:rect l="l" t="t" r="r" b="b"/>
              <a:pathLst>
                <a:path w="12700" h="3422015">
                  <a:moveTo>
                    <a:pt x="12649" y="0"/>
                  </a:moveTo>
                  <a:lnTo>
                    <a:pt x="9486" y="0"/>
                  </a:lnTo>
                  <a:lnTo>
                    <a:pt x="3162" y="0"/>
                  </a:lnTo>
                  <a:lnTo>
                    <a:pt x="0" y="0"/>
                  </a:lnTo>
                  <a:lnTo>
                    <a:pt x="0" y="570230"/>
                  </a:lnTo>
                  <a:lnTo>
                    <a:pt x="3162" y="570230"/>
                  </a:lnTo>
                  <a:lnTo>
                    <a:pt x="3162" y="3421507"/>
                  </a:lnTo>
                  <a:lnTo>
                    <a:pt x="9486" y="3421507"/>
                  </a:lnTo>
                  <a:lnTo>
                    <a:pt x="9486" y="570230"/>
                  </a:lnTo>
                  <a:lnTo>
                    <a:pt x="12649" y="570230"/>
                  </a:lnTo>
                  <a:lnTo>
                    <a:pt x="12649" y="0"/>
                  </a:lnTo>
                  <a:close/>
                </a:path>
              </a:pathLst>
            </a:custGeom>
            <a:solidFill>
              <a:srgbClr val="002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Picture 2" descr="Università degli Studi di Napoli Federico II - Wikipedia">
            <a:extLst>
              <a:ext uri="{FF2B5EF4-FFF2-40B4-BE49-F238E27FC236}">
                <a16:creationId xmlns:a16="http://schemas.microsoft.com/office/drawing/2014/main" id="{1FC1B854-2196-9B88-64E5-4ED94DD0E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82" y="1340609"/>
            <a:ext cx="1376897" cy="1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0">
            <a:extLst>
              <a:ext uri="{FF2B5EF4-FFF2-40B4-BE49-F238E27FC236}">
                <a16:creationId xmlns:a16="http://schemas.microsoft.com/office/drawing/2014/main" id="{A9837F6C-FDA1-BD88-8C9E-F5F50A04819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3800" y="-1"/>
            <a:ext cx="1544687" cy="570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object 10">
            <a:extLst>
              <a:ext uri="{FF2B5EF4-FFF2-40B4-BE49-F238E27FC236}">
                <a16:creationId xmlns:a16="http://schemas.microsoft.com/office/drawing/2014/main" id="{3E3D4B52-D2DA-4BB1-DCD5-1D81582FAB9C}"/>
              </a:ext>
            </a:extLst>
          </p:cNvPr>
          <p:cNvSpPr txBox="1"/>
          <p:nvPr/>
        </p:nvSpPr>
        <p:spPr>
          <a:xfrm>
            <a:off x="1684245" y="3339489"/>
            <a:ext cx="292585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500" dirty="0">
                <a:latin typeface="Trebuchet MS" panose="020B0603020202020204" pitchFamily="34" charset="0"/>
                <a:cs typeface="Arial" panose="020B0604020202020204" pitchFamily="34" charset="0"/>
              </a:rPr>
              <a:t>A</a:t>
            </a:r>
            <a:r>
              <a:rPr lang="en-GB" sz="500" dirty="0">
                <a:latin typeface="Trebuchet MS" panose="020B0603020202020204" pitchFamily="34" charset="0"/>
                <a:cs typeface="Arial" panose="020B0604020202020204" pitchFamily="34" charset="0"/>
              </a:rPr>
              <a:t> Parking System Based on Priority Scheme</a:t>
            </a:r>
            <a:r>
              <a:rPr lang="en-US" sz="500" dirty="0">
                <a:latin typeface="Trebuchet MS" panose="020B0603020202020204" pitchFamily="34" charset="0"/>
                <a:cs typeface="Arial" panose="020B0604020202020204" pitchFamily="34" charset="0"/>
              </a:rPr>
              <a:t>, AINA Conference, </a:t>
            </a:r>
            <a:r>
              <a:rPr lang="it-IT" sz="500" spc="-5" dirty="0">
                <a:latin typeface="Trebuchet MS"/>
                <a:cs typeface="Trebuchet MS"/>
              </a:rPr>
              <a:t>March 2023</a:t>
            </a:r>
            <a:r>
              <a:rPr lang="it-IT" sz="500" spc="-15" dirty="0">
                <a:latin typeface="Trebuchet MS"/>
                <a:cs typeface="Trebuchet MS"/>
              </a:rPr>
              <a:t>	14/16</a:t>
            </a: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0C7D4483-B414-47FC-8AC8-AAC30799CC4A}"/>
              </a:ext>
            </a:extLst>
          </p:cNvPr>
          <p:cNvSpPr txBox="1"/>
          <p:nvPr/>
        </p:nvSpPr>
        <p:spPr>
          <a:xfrm>
            <a:off x="30434" y="607853"/>
            <a:ext cx="646430" cy="19716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spcBef>
                <a:spcPts val="95"/>
              </a:spcBef>
            </a:pPr>
            <a:r>
              <a:rPr lang="it-IT" sz="600" b="1" spc="-15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lang="it-IT" sz="600" b="1" spc="-15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r>
              <a:rPr lang="it-IT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game of </a:t>
            </a:r>
            <a:r>
              <a:rPr lang="it-IT" sz="6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fifteen</a:t>
            </a:r>
            <a:endParaRPr lang="it-IT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it-IT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Goal</a:t>
            </a:r>
            <a:endParaRPr lang="it-IT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it-IT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Parking Model</a:t>
            </a:r>
            <a:endParaRPr lang="it-IT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Chequered Parking Algorithm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Running Example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Buffer Size Evaluation</a:t>
            </a:r>
            <a:endParaRPr lang="en-GB" sz="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Comparison with existing systems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Conclusions</a:t>
            </a:r>
            <a:endParaRPr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107050-BC9F-F189-97E0-20342F4810C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23860" y="808458"/>
            <a:ext cx="2955806" cy="7286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5A962D-1968-A414-2A25-D511C43D0742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12796" t="5677" r="59521" b="53005"/>
          <a:stretch/>
        </p:blipFill>
        <p:spPr>
          <a:xfrm>
            <a:off x="713344" y="623735"/>
            <a:ext cx="882023" cy="99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01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B520966-F3F9-D46D-334F-FDA42E0FF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52" y="1057088"/>
            <a:ext cx="3662518" cy="179426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" y="0"/>
            <a:ext cx="4608487" cy="570230"/>
            <a:chOff x="0" y="0"/>
            <a:chExt cx="4608487" cy="570230"/>
          </a:xfrm>
        </p:grpSpPr>
        <p:sp>
          <p:nvSpPr>
            <p:cNvPr id="4" name="object 4"/>
            <p:cNvSpPr/>
            <p:nvPr/>
          </p:nvSpPr>
          <p:spPr>
            <a:xfrm>
              <a:off x="691172" y="0"/>
              <a:ext cx="3917315" cy="570230"/>
            </a:xfrm>
            <a:custGeom>
              <a:avLst/>
              <a:gdLst/>
              <a:ahLst/>
              <a:cxnLst/>
              <a:rect l="l" t="t" r="r" b="b"/>
              <a:pathLst>
                <a:path w="3917315" h="570230">
                  <a:moveTo>
                    <a:pt x="0" y="570217"/>
                  </a:moveTo>
                  <a:lnTo>
                    <a:pt x="3916832" y="570217"/>
                  </a:lnTo>
                  <a:lnTo>
                    <a:pt x="3916832" y="0"/>
                  </a:lnTo>
                  <a:lnTo>
                    <a:pt x="0" y="0"/>
                  </a:lnTo>
                  <a:lnTo>
                    <a:pt x="0" y="57021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691515" cy="570230"/>
            </a:xfrm>
            <a:custGeom>
              <a:avLst/>
              <a:gdLst/>
              <a:ahLst/>
              <a:cxnLst/>
              <a:rect l="l" t="t" r="r" b="b"/>
              <a:pathLst>
                <a:path w="691515" h="570230">
                  <a:moveTo>
                    <a:pt x="691172" y="0"/>
                  </a:moveTo>
                  <a:lnTo>
                    <a:pt x="0" y="0"/>
                  </a:lnTo>
                  <a:lnTo>
                    <a:pt x="0" y="570217"/>
                  </a:lnTo>
                  <a:lnTo>
                    <a:pt x="691172" y="570217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 lang="it-IT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9284" y="119433"/>
            <a:ext cx="2622346" cy="30053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Chequered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parking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69024" y="2"/>
            <a:ext cx="44450" cy="3422015"/>
            <a:chOff x="669024" y="0"/>
            <a:chExt cx="44450" cy="3422015"/>
          </a:xfrm>
        </p:grpSpPr>
        <p:sp>
          <p:nvSpPr>
            <p:cNvPr id="8" name="object 8"/>
            <p:cNvSpPr/>
            <p:nvPr/>
          </p:nvSpPr>
          <p:spPr>
            <a:xfrm>
              <a:off x="669024" y="0"/>
              <a:ext cx="44450" cy="570230"/>
            </a:xfrm>
            <a:custGeom>
              <a:avLst/>
              <a:gdLst/>
              <a:ahLst/>
              <a:cxnLst/>
              <a:rect l="l" t="t" r="r" b="b"/>
              <a:pathLst>
                <a:path w="44450" h="570230">
                  <a:moveTo>
                    <a:pt x="0" y="570224"/>
                  </a:moveTo>
                  <a:lnTo>
                    <a:pt x="44284" y="570224"/>
                  </a:lnTo>
                  <a:lnTo>
                    <a:pt x="44284" y="0"/>
                  </a:lnTo>
                  <a:lnTo>
                    <a:pt x="0" y="0"/>
                  </a:lnTo>
                  <a:lnTo>
                    <a:pt x="0" y="570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4834" y="0"/>
              <a:ext cx="12700" cy="3422015"/>
            </a:xfrm>
            <a:custGeom>
              <a:avLst/>
              <a:gdLst/>
              <a:ahLst/>
              <a:cxnLst/>
              <a:rect l="l" t="t" r="r" b="b"/>
              <a:pathLst>
                <a:path w="12700" h="3422015">
                  <a:moveTo>
                    <a:pt x="12649" y="0"/>
                  </a:moveTo>
                  <a:lnTo>
                    <a:pt x="9486" y="0"/>
                  </a:lnTo>
                  <a:lnTo>
                    <a:pt x="3162" y="0"/>
                  </a:lnTo>
                  <a:lnTo>
                    <a:pt x="0" y="0"/>
                  </a:lnTo>
                  <a:lnTo>
                    <a:pt x="0" y="570230"/>
                  </a:lnTo>
                  <a:lnTo>
                    <a:pt x="3162" y="570230"/>
                  </a:lnTo>
                  <a:lnTo>
                    <a:pt x="3162" y="3421507"/>
                  </a:lnTo>
                  <a:lnTo>
                    <a:pt x="9486" y="3421507"/>
                  </a:lnTo>
                  <a:lnTo>
                    <a:pt x="9486" y="570230"/>
                  </a:lnTo>
                  <a:lnTo>
                    <a:pt x="12649" y="570230"/>
                  </a:lnTo>
                  <a:lnTo>
                    <a:pt x="12649" y="0"/>
                  </a:lnTo>
                  <a:close/>
                </a:path>
              </a:pathLst>
            </a:custGeom>
            <a:solidFill>
              <a:srgbClr val="002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Picture 2" descr="Università degli Studi di Napoli Federico II - Wikipedia">
            <a:extLst>
              <a:ext uri="{FF2B5EF4-FFF2-40B4-BE49-F238E27FC236}">
                <a16:creationId xmlns:a16="http://schemas.microsoft.com/office/drawing/2014/main" id="{1FC1B854-2196-9B88-64E5-4ED94DD0E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82" y="1340609"/>
            <a:ext cx="1376897" cy="1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0">
            <a:extLst>
              <a:ext uri="{FF2B5EF4-FFF2-40B4-BE49-F238E27FC236}">
                <a16:creationId xmlns:a16="http://schemas.microsoft.com/office/drawing/2014/main" id="{A9837F6C-FDA1-BD88-8C9E-F5F50A04819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3800" y="-1"/>
            <a:ext cx="1544687" cy="570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object 10">
            <a:extLst>
              <a:ext uri="{FF2B5EF4-FFF2-40B4-BE49-F238E27FC236}">
                <a16:creationId xmlns:a16="http://schemas.microsoft.com/office/drawing/2014/main" id="{3E3D4B52-D2DA-4BB1-DCD5-1D81582FAB9C}"/>
              </a:ext>
            </a:extLst>
          </p:cNvPr>
          <p:cNvSpPr txBox="1"/>
          <p:nvPr/>
        </p:nvSpPr>
        <p:spPr>
          <a:xfrm>
            <a:off x="1684245" y="3339489"/>
            <a:ext cx="292585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500" dirty="0">
                <a:latin typeface="Trebuchet MS" panose="020B0603020202020204" pitchFamily="34" charset="0"/>
                <a:cs typeface="Arial" panose="020B0604020202020204" pitchFamily="34" charset="0"/>
              </a:rPr>
              <a:t>A</a:t>
            </a:r>
            <a:r>
              <a:rPr lang="en-GB" sz="500" dirty="0">
                <a:latin typeface="Trebuchet MS" panose="020B0603020202020204" pitchFamily="34" charset="0"/>
                <a:cs typeface="Arial" panose="020B0604020202020204" pitchFamily="34" charset="0"/>
              </a:rPr>
              <a:t> Parking System Based on Priority Scheme</a:t>
            </a:r>
            <a:r>
              <a:rPr lang="en-US" sz="500" dirty="0">
                <a:latin typeface="Trebuchet MS" panose="020B0603020202020204" pitchFamily="34" charset="0"/>
                <a:cs typeface="Arial" panose="020B0604020202020204" pitchFamily="34" charset="0"/>
              </a:rPr>
              <a:t>, AINA Conference, </a:t>
            </a:r>
            <a:r>
              <a:rPr lang="it-IT" sz="500" spc="-5" dirty="0">
                <a:latin typeface="Trebuchet MS"/>
                <a:cs typeface="Trebuchet MS"/>
              </a:rPr>
              <a:t>March 2023</a:t>
            </a:r>
            <a:r>
              <a:rPr lang="it-IT" sz="500" spc="-15" dirty="0">
                <a:latin typeface="Trebuchet MS"/>
                <a:cs typeface="Trebuchet MS"/>
              </a:rPr>
              <a:t>	15/16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62FD0F8E-B1C5-BFD0-CCD5-C90186C50725}"/>
              </a:ext>
            </a:extLst>
          </p:cNvPr>
          <p:cNvSpPr txBox="1"/>
          <p:nvPr/>
        </p:nvSpPr>
        <p:spPr>
          <a:xfrm>
            <a:off x="30434" y="607853"/>
            <a:ext cx="646430" cy="20948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spcBef>
                <a:spcPts val="95"/>
              </a:spcBef>
            </a:pPr>
            <a:r>
              <a:rPr lang="it-IT" sz="600" b="1" spc="-15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lang="it-IT" sz="600" b="1" spc="-15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r>
              <a:rPr lang="it-IT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game of </a:t>
            </a:r>
            <a:r>
              <a:rPr lang="it-IT" sz="6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fifteen</a:t>
            </a:r>
            <a:endParaRPr lang="it-IT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it-IT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Goal</a:t>
            </a:r>
            <a:endParaRPr lang="it-IT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it-IT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Parking Model</a:t>
            </a:r>
            <a:endParaRPr lang="it-IT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Chequered Parking Algorithm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Running Example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Buffer Size Evaluation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Comparison with existing systems</a:t>
            </a:r>
            <a:endParaRPr lang="en-GB" sz="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Conclusions</a:t>
            </a:r>
            <a:endParaRPr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15236E-55EF-EBB7-22DB-F624E6BD24B8}"/>
              </a:ext>
            </a:extLst>
          </p:cNvPr>
          <p:cNvSpPr/>
          <p:nvPr/>
        </p:nvSpPr>
        <p:spPr>
          <a:xfrm>
            <a:off x="1210373" y="2359742"/>
            <a:ext cx="171993" cy="14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1D9C41-4EEB-BFAB-25EB-9D2088329CC3}"/>
              </a:ext>
            </a:extLst>
          </p:cNvPr>
          <p:cNvSpPr/>
          <p:nvPr/>
        </p:nvSpPr>
        <p:spPr>
          <a:xfrm>
            <a:off x="1420587" y="2359742"/>
            <a:ext cx="171993" cy="14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4D9C6-7588-4CAE-5D63-EAF28D29DB12}"/>
              </a:ext>
            </a:extLst>
          </p:cNvPr>
          <p:cNvSpPr/>
          <p:nvPr/>
        </p:nvSpPr>
        <p:spPr>
          <a:xfrm>
            <a:off x="1641284" y="2359742"/>
            <a:ext cx="171993" cy="14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D3371E-DA64-4BD5-1397-C4F8D83BDAF5}"/>
              </a:ext>
            </a:extLst>
          </p:cNvPr>
          <p:cNvSpPr/>
          <p:nvPr/>
        </p:nvSpPr>
        <p:spPr>
          <a:xfrm>
            <a:off x="1851498" y="2359742"/>
            <a:ext cx="171993" cy="14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893366-971C-39E1-CB35-2FE609D684EB}"/>
              </a:ext>
            </a:extLst>
          </p:cNvPr>
          <p:cNvSpPr txBox="1"/>
          <p:nvPr/>
        </p:nvSpPr>
        <p:spPr>
          <a:xfrm>
            <a:off x="1116525" y="2325762"/>
            <a:ext cx="9989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dirty="0">
                <a:latin typeface="Arial" panose="020B0604020202020204" pitchFamily="34" charset="0"/>
                <a:cs typeface="Arial" panose="020B0604020202020204" pitchFamily="34" charset="0"/>
              </a:rPr>
              <a:t>P13   P14  P15  P16</a:t>
            </a:r>
            <a:endParaRPr lang="en-GB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326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307355" y="1798436"/>
            <a:ext cx="1710182" cy="1228530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345735"/>
            <a:endParaRPr lang="en-US" sz="681" b="1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Immagine 4" descr="Immagine che contiene cielo, esterni, autostrada&#10;&#10;Descrizione generata automaticamente">
            <a:extLst>
              <a:ext uri="{FF2B5EF4-FFF2-40B4-BE49-F238E27FC236}">
                <a16:creationId xmlns:a16="http://schemas.microsoft.com/office/drawing/2014/main" id="{B5038800-9E6C-54C2-BCBE-37F92C7101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87" y="1"/>
            <a:ext cx="4622087" cy="3460749"/>
          </a:xfrm>
          <a:prstGeom prst="rect">
            <a:avLst/>
          </a:prstGeom>
        </p:spPr>
      </p:pic>
      <p:sp>
        <p:nvSpPr>
          <p:cNvPr id="40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3784"/>
            <a:ext cx="2238734" cy="109514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202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5735"/>
            <a:endParaRPr lang="en-US" sz="681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2" descr="Università degli Studi di Napoli Federico II - Wikipedia">
            <a:extLst>
              <a:ext uri="{FF2B5EF4-FFF2-40B4-BE49-F238E27FC236}">
                <a16:creationId xmlns:a16="http://schemas.microsoft.com/office/drawing/2014/main" id="{8C3CA2E3-5FFA-7BD4-3599-EB4D17FC1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489" y="983059"/>
            <a:ext cx="1268145" cy="126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EEC5E0D3-7C61-F18B-EE5B-2AFCC1C38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95201" y="620987"/>
            <a:ext cx="3457575" cy="902811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Thank </a:t>
            </a:r>
            <a:r>
              <a:rPr lang="it-IT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you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94046"/>
            <a:ext cx="2547976" cy="532920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345735"/>
            <a:endParaRPr lang="en-US" sz="68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69638" y="2494046"/>
            <a:ext cx="2240462" cy="532920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345735"/>
            <a:endParaRPr lang="en-US" sz="681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487817-EBBE-4E7F-FC6C-D6B0B46AFA3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1254" y="403499"/>
            <a:ext cx="1298431" cy="434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93C59FAB-6E45-6EF5-59CD-09CB94269CDB}"/>
              </a:ext>
            </a:extLst>
          </p:cNvPr>
          <p:cNvSpPr txBox="1"/>
          <p:nvPr/>
        </p:nvSpPr>
        <p:spPr>
          <a:xfrm>
            <a:off x="2309393" y="2532734"/>
            <a:ext cx="2360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45735"/>
            <a:r>
              <a:rPr lang="en-US" sz="800" b="1">
                <a:solidFill>
                  <a:prstClr val="black"/>
                </a:solidFill>
                <a:latin typeface="Calibri" panose="020F0502020204030204"/>
              </a:rPr>
              <a:t>University of Naples Federico II</a:t>
            </a:r>
          </a:p>
          <a:p>
            <a:pPr algn="r" defTabSz="345735"/>
            <a:r>
              <a:rPr lang="en-US" sz="800" b="1">
                <a:solidFill>
                  <a:prstClr val="black"/>
                </a:solidFill>
                <a:latin typeface="Calibri" panose="020F0502020204030204"/>
              </a:rPr>
              <a:t>DIETI - Department of Electrical Engineering and Information Technology</a:t>
            </a:r>
            <a:endParaRPr lang="it-IT" sz="800" b="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6984EEA7-3869-56BF-ADC7-3E6421725B12}"/>
              </a:ext>
            </a:extLst>
          </p:cNvPr>
          <p:cNvSpPr txBox="1"/>
          <p:nvPr/>
        </p:nvSpPr>
        <p:spPr>
          <a:xfrm>
            <a:off x="1684245" y="3339489"/>
            <a:ext cx="292585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500" dirty="0">
                <a:latin typeface="Trebuchet MS" panose="020B0603020202020204" pitchFamily="34" charset="0"/>
                <a:cs typeface="Arial" panose="020B0604020202020204" pitchFamily="34" charset="0"/>
              </a:rPr>
              <a:t>A</a:t>
            </a:r>
            <a:r>
              <a:rPr lang="en-GB" sz="500" dirty="0">
                <a:latin typeface="Trebuchet MS" panose="020B0603020202020204" pitchFamily="34" charset="0"/>
                <a:cs typeface="Arial" panose="020B0604020202020204" pitchFamily="34" charset="0"/>
              </a:rPr>
              <a:t> Parking System Based on Priority Scheme</a:t>
            </a:r>
            <a:r>
              <a:rPr lang="en-US" sz="500" dirty="0">
                <a:latin typeface="Trebuchet MS" panose="020B0603020202020204" pitchFamily="34" charset="0"/>
                <a:cs typeface="Arial" panose="020B0604020202020204" pitchFamily="34" charset="0"/>
              </a:rPr>
              <a:t>, AINA Conference, </a:t>
            </a:r>
            <a:r>
              <a:rPr lang="it-IT" sz="500" spc="-5" dirty="0">
                <a:latin typeface="Trebuchet MS"/>
                <a:cs typeface="Trebuchet MS"/>
              </a:rPr>
              <a:t>March 2023</a:t>
            </a:r>
            <a:r>
              <a:rPr lang="it-IT" sz="500" spc="-15" dirty="0">
                <a:latin typeface="Trebuchet MS"/>
                <a:cs typeface="Trebuchet MS"/>
              </a:rPr>
              <a:t>	16/16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D41D8-7663-6970-12AC-7DF9CB0E3CC7}"/>
              </a:ext>
            </a:extLst>
          </p:cNvPr>
          <p:cNvSpPr txBox="1"/>
          <p:nvPr/>
        </p:nvSpPr>
        <p:spPr>
          <a:xfrm>
            <a:off x="90539" y="2362955"/>
            <a:ext cx="2452726" cy="720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5735"/>
            <a:r>
              <a:rPr lang="it-IT" sz="681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marL="108042" indent="-108042" defTabSz="345735">
              <a:buFont typeface="Arial" panose="020B0604020202020204" pitchFamily="34" charset="0"/>
              <a:buChar char="•"/>
            </a:pPr>
            <a:r>
              <a:rPr lang="it-IT" sz="681" b="1" i="1" dirty="0">
                <a:solidFill>
                  <a:prstClr val="black"/>
                </a:solidFill>
                <a:latin typeface="Calibri" panose="020F0502020204030204"/>
              </a:rPr>
              <a:t>Biagio Scotto di </a:t>
            </a:r>
            <a:r>
              <a:rPr lang="it-IT" sz="681" b="1" i="1" dirty="0" err="1">
                <a:solidFill>
                  <a:prstClr val="black"/>
                </a:solidFill>
                <a:latin typeface="Calibri" panose="020F0502020204030204"/>
              </a:rPr>
              <a:t>Covella</a:t>
            </a:r>
            <a:r>
              <a:rPr lang="it-IT" sz="681" b="1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it-IT" sz="681" i="1" dirty="0">
                <a:solidFill>
                  <a:prstClr val="black"/>
                </a:solidFill>
                <a:latin typeface="Calibri" panose="020F0502020204030204"/>
              </a:rPr>
              <a:t>- </a:t>
            </a:r>
            <a:r>
              <a:rPr lang="it-IT" sz="681" i="1" u="sng" dirty="0">
                <a:solidFill>
                  <a:srgbClr val="002060"/>
                </a:solidFill>
                <a:latin typeface="Calibri" panose="020F0502020204030204"/>
              </a:rPr>
              <a:t>b.scottodicovella@studenti.unina.it</a:t>
            </a:r>
          </a:p>
          <a:p>
            <a:pPr marL="108042" indent="-108042" defTabSz="345735">
              <a:buFont typeface="Arial" panose="020B0604020202020204" pitchFamily="34" charset="0"/>
              <a:buChar char="•"/>
            </a:pPr>
            <a:r>
              <a:rPr lang="it-IT" sz="681" b="1" i="1" dirty="0">
                <a:solidFill>
                  <a:prstClr val="black"/>
                </a:solidFill>
                <a:latin typeface="Calibri" panose="020F0502020204030204"/>
              </a:rPr>
              <a:t>Erasmo Prosciutto </a:t>
            </a:r>
            <a:r>
              <a:rPr lang="it-IT" sz="681" i="1" dirty="0">
                <a:solidFill>
                  <a:prstClr val="black"/>
                </a:solidFill>
                <a:latin typeface="Calibri" panose="020F0502020204030204"/>
              </a:rPr>
              <a:t>– </a:t>
            </a:r>
            <a:r>
              <a:rPr lang="it-IT" sz="681" i="1" u="sng" dirty="0">
                <a:solidFill>
                  <a:srgbClr val="002060"/>
                </a:solidFill>
                <a:latin typeface="Calibri" panose="020F050202020403020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e.prosciutto@studenti.unina.it</a:t>
            </a:r>
            <a:endParaRPr lang="it-IT" sz="681" i="1" u="sng" dirty="0">
              <a:solidFill>
                <a:srgbClr val="002060"/>
              </a:solidFill>
              <a:latin typeface="Calibri" panose="020F0502020204030204"/>
            </a:endParaRPr>
          </a:p>
          <a:p>
            <a:pPr marL="108042" indent="-108042" defTabSz="345735">
              <a:buFont typeface="Arial" panose="020B0604020202020204" pitchFamily="34" charset="0"/>
              <a:buChar char="•"/>
            </a:pPr>
            <a:r>
              <a:rPr lang="it-IT" sz="681" b="1" i="1" dirty="0">
                <a:solidFill>
                  <a:prstClr val="black"/>
                </a:solidFill>
                <a:latin typeface="Calibri" panose="020F0502020204030204"/>
              </a:rPr>
              <a:t>Antonio Lanuto </a:t>
            </a:r>
            <a:r>
              <a:rPr lang="it-IT" sz="681" i="1" dirty="0">
                <a:solidFill>
                  <a:prstClr val="black"/>
                </a:solidFill>
                <a:latin typeface="Calibri" panose="020F0502020204030204"/>
              </a:rPr>
              <a:t>– </a:t>
            </a:r>
            <a:r>
              <a:rPr lang="it-IT" sz="681" i="1" u="sng" dirty="0">
                <a:solidFill>
                  <a:srgbClr val="002060"/>
                </a:solidFill>
                <a:latin typeface="Calibri" panose="020F0502020204030204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an.lanuto@studenti.unina.it</a:t>
            </a:r>
            <a:endParaRPr lang="it-IT" sz="681" i="1" u="sng" dirty="0">
              <a:solidFill>
                <a:srgbClr val="002060"/>
              </a:solidFill>
              <a:latin typeface="Calibri" panose="020F0502020204030204"/>
            </a:endParaRPr>
          </a:p>
          <a:p>
            <a:pPr marL="108042" indent="-108042" defTabSz="345735">
              <a:buFont typeface="Arial" panose="020B0604020202020204" pitchFamily="34" charset="0"/>
              <a:buChar char="•"/>
            </a:pPr>
            <a:r>
              <a:rPr lang="it-IT" sz="681" b="1" i="1" dirty="0">
                <a:solidFill>
                  <a:prstClr val="black"/>
                </a:solidFill>
                <a:latin typeface="Calibri" panose="020F0502020204030204"/>
              </a:rPr>
              <a:t>Silvia Stranieri </a:t>
            </a:r>
            <a:r>
              <a:rPr lang="it-IT" sz="681" i="1" dirty="0">
                <a:solidFill>
                  <a:prstClr val="black"/>
                </a:solidFill>
                <a:latin typeface="Calibri" panose="020F0502020204030204"/>
              </a:rPr>
              <a:t>– </a:t>
            </a:r>
            <a:r>
              <a:rPr lang="it-IT" sz="681" i="1" u="sng" dirty="0">
                <a:solidFill>
                  <a:srgbClr val="002060"/>
                </a:solidFill>
                <a:latin typeface="Calibri" panose="020F0502020204030204"/>
              </a:rPr>
              <a:t>silvia.stranieri@unina.it</a:t>
            </a:r>
          </a:p>
          <a:p>
            <a:pPr marL="108042" indent="-108042" defTabSz="345735">
              <a:buFont typeface="Arial" panose="020B0604020202020204" pitchFamily="34" charset="0"/>
              <a:buChar char="•"/>
            </a:pPr>
            <a:r>
              <a:rPr lang="it-IT" sz="681" b="1" i="1" dirty="0">
                <a:solidFill>
                  <a:prstClr val="black"/>
                </a:solidFill>
                <a:latin typeface="Calibri" panose="020F0502020204030204"/>
              </a:rPr>
              <a:t>Walter Balzano </a:t>
            </a:r>
            <a:r>
              <a:rPr lang="it-IT" sz="681" i="1" dirty="0">
                <a:solidFill>
                  <a:prstClr val="black"/>
                </a:solidFill>
                <a:latin typeface="Calibri" panose="020F0502020204030204"/>
              </a:rPr>
              <a:t>– </a:t>
            </a:r>
            <a:r>
              <a:rPr lang="it-IT" sz="681" i="1" u="sng" dirty="0">
                <a:solidFill>
                  <a:srgbClr val="002060"/>
                </a:solidFill>
                <a:latin typeface="Calibri" panose="020F0502020204030204"/>
              </a:rPr>
              <a:t>wbalzano@unina.it</a:t>
            </a:r>
          </a:p>
        </p:txBody>
      </p:sp>
    </p:spTree>
    <p:extLst>
      <p:ext uri="{BB962C8B-B14F-4D97-AF65-F5344CB8AC3E}">
        <p14:creationId xmlns:p14="http://schemas.microsoft.com/office/powerpoint/2010/main" val="628740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Diagramma 22">
            <a:extLst>
              <a:ext uri="{FF2B5EF4-FFF2-40B4-BE49-F238E27FC236}">
                <a16:creationId xmlns:a16="http://schemas.microsoft.com/office/drawing/2014/main" id="{886FCCAD-B28F-14FE-F4FB-8FD26E3733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6533605"/>
              </p:ext>
            </p:extLst>
          </p:nvPr>
        </p:nvGraphicFramePr>
        <p:xfrm>
          <a:off x="885871" y="1001892"/>
          <a:ext cx="3073400" cy="204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2" y="0"/>
            <a:ext cx="4608487" cy="570230"/>
            <a:chOff x="0" y="0"/>
            <a:chExt cx="4608487" cy="570230"/>
          </a:xfrm>
        </p:grpSpPr>
        <p:sp>
          <p:nvSpPr>
            <p:cNvPr id="4" name="object 4"/>
            <p:cNvSpPr/>
            <p:nvPr/>
          </p:nvSpPr>
          <p:spPr>
            <a:xfrm>
              <a:off x="691172" y="0"/>
              <a:ext cx="3917315" cy="570230"/>
            </a:xfrm>
            <a:custGeom>
              <a:avLst/>
              <a:gdLst/>
              <a:ahLst/>
              <a:cxnLst/>
              <a:rect l="l" t="t" r="r" b="b"/>
              <a:pathLst>
                <a:path w="3917315" h="570230">
                  <a:moveTo>
                    <a:pt x="0" y="570217"/>
                  </a:moveTo>
                  <a:lnTo>
                    <a:pt x="3916832" y="570217"/>
                  </a:lnTo>
                  <a:lnTo>
                    <a:pt x="3916832" y="0"/>
                  </a:lnTo>
                  <a:lnTo>
                    <a:pt x="0" y="0"/>
                  </a:lnTo>
                  <a:lnTo>
                    <a:pt x="0" y="57021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691515" cy="570230"/>
            </a:xfrm>
            <a:custGeom>
              <a:avLst/>
              <a:gdLst/>
              <a:ahLst/>
              <a:cxnLst/>
              <a:rect l="l" t="t" r="r" b="b"/>
              <a:pathLst>
                <a:path w="691515" h="570230">
                  <a:moveTo>
                    <a:pt x="691172" y="0"/>
                  </a:moveTo>
                  <a:lnTo>
                    <a:pt x="0" y="0"/>
                  </a:lnTo>
                  <a:lnTo>
                    <a:pt x="0" y="570217"/>
                  </a:lnTo>
                  <a:lnTo>
                    <a:pt x="691172" y="570217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 lang="it-IT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1692" y="119435"/>
            <a:ext cx="1066800" cy="30053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400">
                <a:latin typeface="Arial" panose="020B0604020202020204" pitchFamily="34" charset="0"/>
                <a:cs typeface="Arial" panose="020B0604020202020204" pitchFamily="34" charset="0"/>
              </a:rPr>
              <a:t>Key Words: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69024" y="2"/>
            <a:ext cx="44450" cy="3422015"/>
            <a:chOff x="669024" y="0"/>
            <a:chExt cx="44450" cy="3422015"/>
          </a:xfrm>
        </p:grpSpPr>
        <p:sp>
          <p:nvSpPr>
            <p:cNvPr id="8" name="object 8"/>
            <p:cNvSpPr/>
            <p:nvPr/>
          </p:nvSpPr>
          <p:spPr>
            <a:xfrm>
              <a:off x="669024" y="0"/>
              <a:ext cx="44450" cy="570230"/>
            </a:xfrm>
            <a:custGeom>
              <a:avLst/>
              <a:gdLst/>
              <a:ahLst/>
              <a:cxnLst/>
              <a:rect l="l" t="t" r="r" b="b"/>
              <a:pathLst>
                <a:path w="44450" h="570230">
                  <a:moveTo>
                    <a:pt x="0" y="570224"/>
                  </a:moveTo>
                  <a:lnTo>
                    <a:pt x="44284" y="570224"/>
                  </a:lnTo>
                  <a:lnTo>
                    <a:pt x="44284" y="0"/>
                  </a:lnTo>
                  <a:lnTo>
                    <a:pt x="0" y="0"/>
                  </a:lnTo>
                  <a:lnTo>
                    <a:pt x="0" y="570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4834" y="0"/>
              <a:ext cx="12700" cy="3422015"/>
            </a:xfrm>
            <a:custGeom>
              <a:avLst/>
              <a:gdLst/>
              <a:ahLst/>
              <a:cxnLst/>
              <a:rect l="l" t="t" r="r" b="b"/>
              <a:pathLst>
                <a:path w="12700" h="3422015">
                  <a:moveTo>
                    <a:pt x="12649" y="0"/>
                  </a:moveTo>
                  <a:lnTo>
                    <a:pt x="9486" y="0"/>
                  </a:lnTo>
                  <a:lnTo>
                    <a:pt x="3162" y="0"/>
                  </a:lnTo>
                  <a:lnTo>
                    <a:pt x="0" y="0"/>
                  </a:lnTo>
                  <a:lnTo>
                    <a:pt x="0" y="570230"/>
                  </a:lnTo>
                  <a:lnTo>
                    <a:pt x="3162" y="570230"/>
                  </a:lnTo>
                  <a:lnTo>
                    <a:pt x="3162" y="3421507"/>
                  </a:lnTo>
                  <a:lnTo>
                    <a:pt x="9486" y="3421507"/>
                  </a:lnTo>
                  <a:lnTo>
                    <a:pt x="9486" y="570230"/>
                  </a:lnTo>
                  <a:lnTo>
                    <a:pt x="12649" y="570230"/>
                  </a:lnTo>
                  <a:lnTo>
                    <a:pt x="12649" y="0"/>
                  </a:lnTo>
                  <a:close/>
                </a:path>
              </a:pathLst>
            </a:custGeom>
            <a:solidFill>
              <a:srgbClr val="002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Picture 2" descr="Università degli Studi di Napoli Federico II - Wikipedia">
            <a:extLst>
              <a:ext uri="{FF2B5EF4-FFF2-40B4-BE49-F238E27FC236}">
                <a16:creationId xmlns:a16="http://schemas.microsoft.com/office/drawing/2014/main" id="{1FC1B854-2196-9B88-64E5-4ED94DD0E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82" y="1340609"/>
            <a:ext cx="1376897" cy="1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bject 2">
            <a:extLst>
              <a:ext uri="{FF2B5EF4-FFF2-40B4-BE49-F238E27FC236}">
                <a16:creationId xmlns:a16="http://schemas.microsoft.com/office/drawing/2014/main" id="{38780E76-F749-725A-87ED-28A303482A09}"/>
              </a:ext>
            </a:extLst>
          </p:cNvPr>
          <p:cNvSpPr txBox="1"/>
          <p:nvPr/>
        </p:nvSpPr>
        <p:spPr>
          <a:xfrm>
            <a:off x="30434" y="607853"/>
            <a:ext cx="646430" cy="19409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spcBef>
                <a:spcPts val="95"/>
              </a:spcBef>
            </a:pPr>
            <a:r>
              <a:rPr lang="it-IT" sz="800" b="1" spc="-15" dirty="0" err="1">
                <a:solidFill>
                  <a:schemeClr val="tx2"/>
                </a:solidFill>
                <a:latin typeface="Arial"/>
                <a:cs typeface="Arial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lang="it-IT" sz="800" b="1" spc="-15" dirty="0">
              <a:solidFill>
                <a:schemeClr val="tx2"/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r>
              <a:rPr lang="it-IT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game of </a:t>
            </a:r>
            <a:r>
              <a:rPr lang="it-IT" sz="6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fifteen</a:t>
            </a:r>
            <a:endParaRPr lang="it-IT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it-IT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Goal</a:t>
            </a:r>
            <a:endParaRPr lang="it-IT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it-IT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Parking Model</a:t>
            </a:r>
            <a:endParaRPr lang="it-IT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Chequered Parking Algorithm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Running Example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Buffer Size Evaluation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Comparison with existing systems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Conclusions</a:t>
            </a:r>
            <a:endParaRPr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0">
            <a:extLst>
              <a:ext uri="{FF2B5EF4-FFF2-40B4-BE49-F238E27FC236}">
                <a16:creationId xmlns:a16="http://schemas.microsoft.com/office/drawing/2014/main" id="{A9837F6C-FDA1-BD88-8C9E-F5F50A048194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063800" y="-1"/>
            <a:ext cx="1544687" cy="570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object 10">
            <a:extLst>
              <a:ext uri="{FF2B5EF4-FFF2-40B4-BE49-F238E27FC236}">
                <a16:creationId xmlns:a16="http://schemas.microsoft.com/office/drawing/2014/main" id="{3E3D4B52-D2DA-4BB1-DCD5-1D81582FAB9C}"/>
              </a:ext>
            </a:extLst>
          </p:cNvPr>
          <p:cNvSpPr txBox="1"/>
          <p:nvPr/>
        </p:nvSpPr>
        <p:spPr>
          <a:xfrm>
            <a:off x="1684245" y="3339489"/>
            <a:ext cx="292585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500" dirty="0">
                <a:latin typeface="Trebuchet MS" panose="020B0603020202020204" pitchFamily="34" charset="0"/>
                <a:cs typeface="Arial" panose="020B0604020202020204" pitchFamily="34" charset="0"/>
              </a:rPr>
              <a:t>A</a:t>
            </a:r>
            <a:r>
              <a:rPr lang="en-GB" sz="500" dirty="0">
                <a:latin typeface="Trebuchet MS" panose="020B0603020202020204" pitchFamily="34" charset="0"/>
                <a:cs typeface="Arial" panose="020B0604020202020204" pitchFamily="34" charset="0"/>
              </a:rPr>
              <a:t> Parking System Based on Priority Scheme</a:t>
            </a:r>
            <a:r>
              <a:rPr lang="en-US" sz="500" dirty="0">
                <a:latin typeface="Trebuchet MS" panose="020B0603020202020204" pitchFamily="34" charset="0"/>
                <a:cs typeface="Arial" panose="020B0604020202020204" pitchFamily="34" charset="0"/>
              </a:rPr>
              <a:t>, AINA Conference, </a:t>
            </a:r>
            <a:r>
              <a:rPr lang="it-IT" sz="500" spc="-5" dirty="0">
                <a:latin typeface="Trebuchet MS"/>
                <a:cs typeface="Trebuchet MS"/>
              </a:rPr>
              <a:t>March 2023</a:t>
            </a:r>
            <a:r>
              <a:rPr lang="it-IT" sz="500" spc="-15" dirty="0">
                <a:latin typeface="Trebuchet MS"/>
                <a:cs typeface="Trebuchet MS"/>
              </a:rPr>
              <a:t>	2/16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" y="0"/>
            <a:ext cx="4608487" cy="570230"/>
            <a:chOff x="0" y="0"/>
            <a:chExt cx="4608487" cy="570230"/>
          </a:xfrm>
        </p:grpSpPr>
        <p:sp>
          <p:nvSpPr>
            <p:cNvPr id="4" name="object 4"/>
            <p:cNvSpPr/>
            <p:nvPr/>
          </p:nvSpPr>
          <p:spPr>
            <a:xfrm>
              <a:off x="691172" y="0"/>
              <a:ext cx="3917315" cy="570230"/>
            </a:xfrm>
            <a:custGeom>
              <a:avLst/>
              <a:gdLst/>
              <a:ahLst/>
              <a:cxnLst/>
              <a:rect l="l" t="t" r="r" b="b"/>
              <a:pathLst>
                <a:path w="3917315" h="570230">
                  <a:moveTo>
                    <a:pt x="0" y="570217"/>
                  </a:moveTo>
                  <a:lnTo>
                    <a:pt x="3916832" y="570217"/>
                  </a:lnTo>
                  <a:lnTo>
                    <a:pt x="3916832" y="0"/>
                  </a:lnTo>
                  <a:lnTo>
                    <a:pt x="0" y="0"/>
                  </a:lnTo>
                  <a:lnTo>
                    <a:pt x="0" y="57021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691515" cy="570230"/>
            </a:xfrm>
            <a:custGeom>
              <a:avLst/>
              <a:gdLst/>
              <a:ahLst/>
              <a:cxnLst/>
              <a:rect l="l" t="t" r="r" b="b"/>
              <a:pathLst>
                <a:path w="691515" h="570230">
                  <a:moveTo>
                    <a:pt x="691172" y="0"/>
                  </a:moveTo>
                  <a:lnTo>
                    <a:pt x="0" y="0"/>
                  </a:lnTo>
                  <a:lnTo>
                    <a:pt x="0" y="570217"/>
                  </a:lnTo>
                  <a:lnTo>
                    <a:pt x="691172" y="570217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 lang="it-IT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1692" y="119435"/>
            <a:ext cx="1896204" cy="30053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The game of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fifteen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9024" y="2"/>
            <a:ext cx="44450" cy="3422015"/>
            <a:chOff x="669024" y="0"/>
            <a:chExt cx="44450" cy="3422015"/>
          </a:xfrm>
        </p:grpSpPr>
        <p:sp>
          <p:nvSpPr>
            <p:cNvPr id="8" name="object 8"/>
            <p:cNvSpPr/>
            <p:nvPr/>
          </p:nvSpPr>
          <p:spPr>
            <a:xfrm>
              <a:off x="669024" y="0"/>
              <a:ext cx="44450" cy="570230"/>
            </a:xfrm>
            <a:custGeom>
              <a:avLst/>
              <a:gdLst/>
              <a:ahLst/>
              <a:cxnLst/>
              <a:rect l="l" t="t" r="r" b="b"/>
              <a:pathLst>
                <a:path w="44450" h="570230">
                  <a:moveTo>
                    <a:pt x="0" y="570224"/>
                  </a:moveTo>
                  <a:lnTo>
                    <a:pt x="44284" y="570224"/>
                  </a:lnTo>
                  <a:lnTo>
                    <a:pt x="44284" y="0"/>
                  </a:lnTo>
                  <a:lnTo>
                    <a:pt x="0" y="0"/>
                  </a:lnTo>
                  <a:lnTo>
                    <a:pt x="0" y="570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4834" y="0"/>
              <a:ext cx="12700" cy="3422015"/>
            </a:xfrm>
            <a:custGeom>
              <a:avLst/>
              <a:gdLst/>
              <a:ahLst/>
              <a:cxnLst/>
              <a:rect l="l" t="t" r="r" b="b"/>
              <a:pathLst>
                <a:path w="12700" h="3422015">
                  <a:moveTo>
                    <a:pt x="12649" y="0"/>
                  </a:moveTo>
                  <a:lnTo>
                    <a:pt x="9486" y="0"/>
                  </a:lnTo>
                  <a:lnTo>
                    <a:pt x="3162" y="0"/>
                  </a:lnTo>
                  <a:lnTo>
                    <a:pt x="0" y="0"/>
                  </a:lnTo>
                  <a:lnTo>
                    <a:pt x="0" y="570230"/>
                  </a:lnTo>
                  <a:lnTo>
                    <a:pt x="3162" y="570230"/>
                  </a:lnTo>
                  <a:lnTo>
                    <a:pt x="3162" y="3421507"/>
                  </a:lnTo>
                  <a:lnTo>
                    <a:pt x="9486" y="3421507"/>
                  </a:lnTo>
                  <a:lnTo>
                    <a:pt x="9486" y="570230"/>
                  </a:lnTo>
                  <a:lnTo>
                    <a:pt x="12649" y="570230"/>
                  </a:lnTo>
                  <a:lnTo>
                    <a:pt x="12649" y="0"/>
                  </a:lnTo>
                  <a:close/>
                </a:path>
              </a:pathLst>
            </a:custGeom>
            <a:solidFill>
              <a:srgbClr val="002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" name="Picture 10">
            <a:extLst>
              <a:ext uri="{FF2B5EF4-FFF2-40B4-BE49-F238E27FC236}">
                <a16:creationId xmlns:a16="http://schemas.microsoft.com/office/drawing/2014/main" id="{A9837F6C-FDA1-BD88-8C9E-F5F50A0481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3800" y="-1"/>
            <a:ext cx="1544687" cy="570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object 10">
            <a:extLst>
              <a:ext uri="{FF2B5EF4-FFF2-40B4-BE49-F238E27FC236}">
                <a16:creationId xmlns:a16="http://schemas.microsoft.com/office/drawing/2014/main" id="{3E3D4B52-D2DA-4BB1-DCD5-1D81582FAB9C}"/>
              </a:ext>
            </a:extLst>
          </p:cNvPr>
          <p:cNvSpPr txBox="1"/>
          <p:nvPr/>
        </p:nvSpPr>
        <p:spPr>
          <a:xfrm>
            <a:off x="1684245" y="3339489"/>
            <a:ext cx="292585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500" dirty="0">
                <a:latin typeface="Trebuchet MS" panose="020B0603020202020204" pitchFamily="34" charset="0"/>
                <a:cs typeface="Arial" panose="020B0604020202020204" pitchFamily="34" charset="0"/>
              </a:rPr>
              <a:t>A</a:t>
            </a:r>
            <a:r>
              <a:rPr lang="en-GB" sz="500" dirty="0">
                <a:latin typeface="Trebuchet MS" panose="020B0603020202020204" pitchFamily="34" charset="0"/>
                <a:cs typeface="Arial" panose="020B0604020202020204" pitchFamily="34" charset="0"/>
              </a:rPr>
              <a:t> Parking System Based on Priority Scheme</a:t>
            </a:r>
            <a:r>
              <a:rPr lang="en-US" sz="500" dirty="0">
                <a:latin typeface="Trebuchet MS" panose="020B0603020202020204" pitchFamily="34" charset="0"/>
                <a:cs typeface="Arial" panose="020B0604020202020204" pitchFamily="34" charset="0"/>
              </a:rPr>
              <a:t>, AINA Conference, </a:t>
            </a:r>
            <a:r>
              <a:rPr lang="it-IT" sz="500" spc="-5" dirty="0">
                <a:latin typeface="Trebuchet MS"/>
                <a:cs typeface="Trebuchet MS"/>
              </a:rPr>
              <a:t>March 2023</a:t>
            </a:r>
            <a:r>
              <a:rPr lang="it-IT" sz="500" spc="-15" dirty="0">
                <a:latin typeface="Trebuchet MS"/>
                <a:cs typeface="Trebuchet MS"/>
              </a:rPr>
              <a:t>	3/16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3D4853-AC44-B2DD-B358-61A7E9598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606" y="865187"/>
            <a:ext cx="1730375" cy="17303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3611CD-DEA3-8A42-F9A6-5B688CB6B0DD}"/>
              </a:ext>
            </a:extLst>
          </p:cNvPr>
          <p:cNvSpPr txBox="1"/>
          <p:nvPr/>
        </p:nvSpPr>
        <p:spPr>
          <a:xfrm>
            <a:off x="2558228" y="1268709"/>
            <a:ext cx="2394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Sorting out boxes by taking advantage of one free space</a:t>
            </a: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7EA2167E-6B23-0682-E710-EACE82F407EA}"/>
              </a:ext>
            </a:extLst>
          </p:cNvPr>
          <p:cNvSpPr txBox="1"/>
          <p:nvPr/>
        </p:nvSpPr>
        <p:spPr>
          <a:xfrm>
            <a:off x="30434" y="607853"/>
            <a:ext cx="646430" cy="20024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spcBef>
                <a:spcPts val="95"/>
              </a:spcBef>
            </a:pPr>
            <a:r>
              <a:rPr lang="it-IT" sz="600" b="1" spc="-15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lang="it-IT" sz="800" b="1" spc="-15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r>
              <a:rPr lang="it-IT" sz="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game of </a:t>
            </a:r>
            <a:r>
              <a:rPr lang="it-IT" sz="8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fifteen</a:t>
            </a:r>
            <a:endParaRPr lang="it-IT" sz="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it-IT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Goal</a:t>
            </a:r>
            <a:endParaRPr lang="it-IT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it-IT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Parking Model</a:t>
            </a:r>
            <a:endParaRPr lang="it-IT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Chequered Parking Algorithm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Running Example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Buffer Size Evaluation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Comparison with existing systems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Conclusions</a:t>
            </a:r>
            <a:endParaRPr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2" descr="Università degli Studi di Napoli Federico II - Wikipedia">
            <a:extLst>
              <a:ext uri="{FF2B5EF4-FFF2-40B4-BE49-F238E27FC236}">
                <a16:creationId xmlns:a16="http://schemas.microsoft.com/office/drawing/2014/main" id="{1FC1B854-2196-9B88-64E5-4ED94DD0E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82" y="1340609"/>
            <a:ext cx="1376897" cy="1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462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a 13">
            <a:extLst>
              <a:ext uri="{FF2B5EF4-FFF2-40B4-BE49-F238E27FC236}">
                <a16:creationId xmlns:a16="http://schemas.microsoft.com/office/drawing/2014/main" id="{56EAEBC0-8715-1055-76C9-5F2328FD5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3714076"/>
              </p:ext>
            </p:extLst>
          </p:nvPr>
        </p:nvGraphicFramePr>
        <p:xfrm>
          <a:off x="910419" y="648108"/>
          <a:ext cx="3467100" cy="2756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2" y="0"/>
            <a:ext cx="4608487" cy="570230"/>
            <a:chOff x="0" y="0"/>
            <a:chExt cx="4608487" cy="570230"/>
          </a:xfrm>
        </p:grpSpPr>
        <p:sp>
          <p:nvSpPr>
            <p:cNvPr id="4" name="object 4"/>
            <p:cNvSpPr/>
            <p:nvPr/>
          </p:nvSpPr>
          <p:spPr>
            <a:xfrm>
              <a:off x="691172" y="0"/>
              <a:ext cx="3917315" cy="570230"/>
            </a:xfrm>
            <a:custGeom>
              <a:avLst/>
              <a:gdLst/>
              <a:ahLst/>
              <a:cxnLst/>
              <a:rect l="l" t="t" r="r" b="b"/>
              <a:pathLst>
                <a:path w="3917315" h="570230">
                  <a:moveTo>
                    <a:pt x="0" y="570217"/>
                  </a:moveTo>
                  <a:lnTo>
                    <a:pt x="3916832" y="570217"/>
                  </a:lnTo>
                  <a:lnTo>
                    <a:pt x="3916832" y="0"/>
                  </a:lnTo>
                  <a:lnTo>
                    <a:pt x="0" y="0"/>
                  </a:lnTo>
                  <a:lnTo>
                    <a:pt x="0" y="57021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691515" cy="570230"/>
            </a:xfrm>
            <a:custGeom>
              <a:avLst/>
              <a:gdLst/>
              <a:ahLst/>
              <a:cxnLst/>
              <a:rect l="l" t="t" r="r" b="b"/>
              <a:pathLst>
                <a:path w="691515" h="570230">
                  <a:moveTo>
                    <a:pt x="691172" y="0"/>
                  </a:moveTo>
                  <a:lnTo>
                    <a:pt x="0" y="0"/>
                  </a:lnTo>
                  <a:lnTo>
                    <a:pt x="0" y="570217"/>
                  </a:lnTo>
                  <a:lnTo>
                    <a:pt x="691172" y="570217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 lang="it-IT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1692" y="119435"/>
            <a:ext cx="1896204" cy="30053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69024" y="2"/>
            <a:ext cx="44450" cy="3422015"/>
            <a:chOff x="669024" y="0"/>
            <a:chExt cx="44450" cy="3422015"/>
          </a:xfrm>
        </p:grpSpPr>
        <p:sp>
          <p:nvSpPr>
            <p:cNvPr id="8" name="object 8"/>
            <p:cNvSpPr/>
            <p:nvPr/>
          </p:nvSpPr>
          <p:spPr>
            <a:xfrm>
              <a:off x="669024" y="0"/>
              <a:ext cx="44450" cy="570230"/>
            </a:xfrm>
            <a:custGeom>
              <a:avLst/>
              <a:gdLst/>
              <a:ahLst/>
              <a:cxnLst/>
              <a:rect l="l" t="t" r="r" b="b"/>
              <a:pathLst>
                <a:path w="44450" h="570230">
                  <a:moveTo>
                    <a:pt x="0" y="570224"/>
                  </a:moveTo>
                  <a:lnTo>
                    <a:pt x="44284" y="570224"/>
                  </a:lnTo>
                  <a:lnTo>
                    <a:pt x="44284" y="0"/>
                  </a:lnTo>
                  <a:lnTo>
                    <a:pt x="0" y="0"/>
                  </a:lnTo>
                  <a:lnTo>
                    <a:pt x="0" y="570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4834" y="0"/>
              <a:ext cx="12700" cy="3422015"/>
            </a:xfrm>
            <a:custGeom>
              <a:avLst/>
              <a:gdLst/>
              <a:ahLst/>
              <a:cxnLst/>
              <a:rect l="l" t="t" r="r" b="b"/>
              <a:pathLst>
                <a:path w="12700" h="3422015">
                  <a:moveTo>
                    <a:pt x="12649" y="0"/>
                  </a:moveTo>
                  <a:lnTo>
                    <a:pt x="9486" y="0"/>
                  </a:lnTo>
                  <a:lnTo>
                    <a:pt x="3162" y="0"/>
                  </a:lnTo>
                  <a:lnTo>
                    <a:pt x="0" y="0"/>
                  </a:lnTo>
                  <a:lnTo>
                    <a:pt x="0" y="570230"/>
                  </a:lnTo>
                  <a:lnTo>
                    <a:pt x="3162" y="570230"/>
                  </a:lnTo>
                  <a:lnTo>
                    <a:pt x="3162" y="3421507"/>
                  </a:lnTo>
                  <a:lnTo>
                    <a:pt x="9486" y="3421507"/>
                  </a:lnTo>
                  <a:lnTo>
                    <a:pt x="9486" y="570230"/>
                  </a:lnTo>
                  <a:lnTo>
                    <a:pt x="12649" y="570230"/>
                  </a:lnTo>
                  <a:lnTo>
                    <a:pt x="12649" y="0"/>
                  </a:lnTo>
                  <a:close/>
                </a:path>
              </a:pathLst>
            </a:custGeom>
            <a:solidFill>
              <a:srgbClr val="002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Picture 2" descr="Università degli Studi di Napoli Federico II - Wikipedia">
            <a:extLst>
              <a:ext uri="{FF2B5EF4-FFF2-40B4-BE49-F238E27FC236}">
                <a16:creationId xmlns:a16="http://schemas.microsoft.com/office/drawing/2014/main" id="{1FC1B854-2196-9B88-64E5-4ED94DD0E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82" y="1340609"/>
            <a:ext cx="1376897" cy="1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0">
            <a:extLst>
              <a:ext uri="{FF2B5EF4-FFF2-40B4-BE49-F238E27FC236}">
                <a16:creationId xmlns:a16="http://schemas.microsoft.com/office/drawing/2014/main" id="{A9837F6C-FDA1-BD88-8C9E-F5F50A048194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63800" y="-1"/>
            <a:ext cx="1544687" cy="570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object 10">
            <a:extLst>
              <a:ext uri="{FF2B5EF4-FFF2-40B4-BE49-F238E27FC236}">
                <a16:creationId xmlns:a16="http://schemas.microsoft.com/office/drawing/2014/main" id="{3E3D4B52-D2DA-4BB1-DCD5-1D81582FAB9C}"/>
              </a:ext>
            </a:extLst>
          </p:cNvPr>
          <p:cNvSpPr txBox="1"/>
          <p:nvPr/>
        </p:nvSpPr>
        <p:spPr>
          <a:xfrm>
            <a:off x="1684245" y="3339489"/>
            <a:ext cx="292585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500" dirty="0">
                <a:latin typeface="Trebuchet MS" panose="020B0603020202020204" pitchFamily="34" charset="0"/>
                <a:cs typeface="Arial" panose="020B0604020202020204" pitchFamily="34" charset="0"/>
              </a:rPr>
              <a:t>A</a:t>
            </a:r>
            <a:r>
              <a:rPr lang="en-GB" sz="500" dirty="0">
                <a:latin typeface="Trebuchet MS" panose="020B0603020202020204" pitchFamily="34" charset="0"/>
                <a:cs typeface="Arial" panose="020B0604020202020204" pitchFamily="34" charset="0"/>
              </a:rPr>
              <a:t> Parking System Based on Priority Scheme</a:t>
            </a:r>
            <a:r>
              <a:rPr lang="en-US" sz="500" dirty="0">
                <a:latin typeface="Trebuchet MS" panose="020B0603020202020204" pitchFamily="34" charset="0"/>
                <a:cs typeface="Arial" panose="020B0604020202020204" pitchFamily="34" charset="0"/>
              </a:rPr>
              <a:t>, AINA Conference, </a:t>
            </a:r>
            <a:r>
              <a:rPr lang="it-IT" sz="500" spc="-5" dirty="0">
                <a:latin typeface="Trebuchet MS"/>
                <a:cs typeface="Trebuchet MS"/>
              </a:rPr>
              <a:t>March 2023</a:t>
            </a:r>
            <a:r>
              <a:rPr lang="it-IT" sz="500" spc="-15" dirty="0">
                <a:latin typeface="Trebuchet MS"/>
                <a:cs typeface="Trebuchet MS"/>
              </a:rPr>
              <a:t>	4/16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9895F76F-74F2-0199-2656-6CA207A985F8}"/>
              </a:ext>
            </a:extLst>
          </p:cNvPr>
          <p:cNvSpPr txBox="1"/>
          <p:nvPr/>
        </p:nvSpPr>
        <p:spPr>
          <a:xfrm>
            <a:off x="30434" y="607853"/>
            <a:ext cx="646430" cy="19409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spcBef>
                <a:spcPts val="95"/>
              </a:spcBef>
            </a:pPr>
            <a:r>
              <a:rPr lang="it-IT" sz="600" b="1" spc="-15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lang="it-IT" sz="600" b="1" spc="-15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r>
              <a:rPr lang="it-IT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game of </a:t>
            </a:r>
            <a:r>
              <a:rPr lang="it-IT" sz="6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fifteen</a:t>
            </a:r>
            <a:endParaRPr lang="it-IT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it-IT" sz="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Goal</a:t>
            </a:r>
            <a:endParaRPr lang="it-IT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it-IT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Parking Model</a:t>
            </a:r>
            <a:endParaRPr lang="it-IT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Chequered Parking Algorithm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Running Example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Buffer Size Evaluation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Comparison with existing systems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Conclusions</a:t>
            </a:r>
            <a:endParaRPr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816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" y="0"/>
            <a:ext cx="4608487" cy="570230"/>
            <a:chOff x="0" y="0"/>
            <a:chExt cx="4608487" cy="570230"/>
          </a:xfrm>
        </p:grpSpPr>
        <p:sp>
          <p:nvSpPr>
            <p:cNvPr id="4" name="object 4"/>
            <p:cNvSpPr/>
            <p:nvPr/>
          </p:nvSpPr>
          <p:spPr>
            <a:xfrm>
              <a:off x="691172" y="0"/>
              <a:ext cx="3917315" cy="570230"/>
            </a:xfrm>
            <a:custGeom>
              <a:avLst/>
              <a:gdLst/>
              <a:ahLst/>
              <a:cxnLst/>
              <a:rect l="l" t="t" r="r" b="b"/>
              <a:pathLst>
                <a:path w="3917315" h="570230">
                  <a:moveTo>
                    <a:pt x="0" y="570217"/>
                  </a:moveTo>
                  <a:lnTo>
                    <a:pt x="3916832" y="570217"/>
                  </a:lnTo>
                  <a:lnTo>
                    <a:pt x="3916832" y="0"/>
                  </a:lnTo>
                  <a:lnTo>
                    <a:pt x="0" y="0"/>
                  </a:lnTo>
                  <a:lnTo>
                    <a:pt x="0" y="57021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691515" cy="570230"/>
            </a:xfrm>
            <a:custGeom>
              <a:avLst/>
              <a:gdLst/>
              <a:ahLst/>
              <a:cxnLst/>
              <a:rect l="l" t="t" r="r" b="b"/>
              <a:pathLst>
                <a:path w="691515" h="570230">
                  <a:moveTo>
                    <a:pt x="691172" y="0"/>
                  </a:moveTo>
                  <a:lnTo>
                    <a:pt x="0" y="0"/>
                  </a:lnTo>
                  <a:lnTo>
                    <a:pt x="0" y="570217"/>
                  </a:lnTo>
                  <a:lnTo>
                    <a:pt x="691172" y="570217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 lang="it-IT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1692" y="119435"/>
            <a:ext cx="1896204" cy="30053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Parking Model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69024" y="2"/>
            <a:ext cx="44450" cy="3422015"/>
            <a:chOff x="669024" y="0"/>
            <a:chExt cx="44450" cy="3422015"/>
          </a:xfrm>
        </p:grpSpPr>
        <p:sp>
          <p:nvSpPr>
            <p:cNvPr id="8" name="object 8"/>
            <p:cNvSpPr/>
            <p:nvPr/>
          </p:nvSpPr>
          <p:spPr>
            <a:xfrm>
              <a:off x="669024" y="0"/>
              <a:ext cx="44450" cy="570230"/>
            </a:xfrm>
            <a:custGeom>
              <a:avLst/>
              <a:gdLst/>
              <a:ahLst/>
              <a:cxnLst/>
              <a:rect l="l" t="t" r="r" b="b"/>
              <a:pathLst>
                <a:path w="44450" h="570230">
                  <a:moveTo>
                    <a:pt x="0" y="570224"/>
                  </a:moveTo>
                  <a:lnTo>
                    <a:pt x="44284" y="570224"/>
                  </a:lnTo>
                  <a:lnTo>
                    <a:pt x="44284" y="0"/>
                  </a:lnTo>
                  <a:lnTo>
                    <a:pt x="0" y="0"/>
                  </a:lnTo>
                  <a:lnTo>
                    <a:pt x="0" y="570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4834" y="0"/>
              <a:ext cx="12700" cy="3422015"/>
            </a:xfrm>
            <a:custGeom>
              <a:avLst/>
              <a:gdLst/>
              <a:ahLst/>
              <a:cxnLst/>
              <a:rect l="l" t="t" r="r" b="b"/>
              <a:pathLst>
                <a:path w="12700" h="3422015">
                  <a:moveTo>
                    <a:pt x="12649" y="0"/>
                  </a:moveTo>
                  <a:lnTo>
                    <a:pt x="9486" y="0"/>
                  </a:lnTo>
                  <a:lnTo>
                    <a:pt x="3162" y="0"/>
                  </a:lnTo>
                  <a:lnTo>
                    <a:pt x="0" y="0"/>
                  </a:lnTo>
                  <a:lnTo>
                    <a:pt x="0" y="570230"/>
                  </a:lnTo>
                  <a:lnTo>
                    <a:pt x="3162" y="570230"/>
                  </a:lnTo>
                  <a:lnTo>
                    <a:pt x="3162" y="3421507"/>
                  </a:lnTo>
                  <a:lnTo>
                    <a:pt x="9486" y="3421507"/>
                  </a:lnTo>
                  <a:lnTo>
                    <a:pt x="9486" y="570230"/>
                  </a:lnTo>
                  <a:lnTo>
                    <a:pt x="12649" y="570230"/>
                  </a:lnTo>
                  <a:lnTo>
                    <a:pt x="12649" y="0"/>
                  </a:lnTo>
                  <a:close/>
                </a:path>
              </a:pathLst>
            </a:custGeom>
            <a:solidFill>
              <a:srgbClr val="002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" name="Picture 10">
            <a:extLst>
              <a:ext uri="{FF2B5EF4-FFF2-40B4-BE49-F238E27FC236}">
                <a16:creationId xmlns:a16="http://schemas.microsoft.com/office/drawing/2014/main" id="{A9837F6C-FDA1-BD88-8C9E-F5F50A0481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3800" y="-1"/>
            <a:ext cx="1544687" cy="570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object 10">
            <a:extLst>
              <a:ext uri="{FF2B5EF4-FFF2-40B4-BE49-F238E27FC236}">
                <a16:creationId xmlns:a16="http://schemas.microsoft.com/office/drawing/2014/main" id="{3E3D4B52-D2DA-4BB1-DCD5-1D81582FAB9C}"/>
              </a:ext>
            </a:extLst>
          </p:cNvPr>
          <p:cNvSpPr txBox="1"/>
          <p:nvPr/>
        </p:nvSpPr>
        <p:spPr>
          <a:xfrm>
            <a:off x="1684245" y="3339489"/>
            <a:ext cx="292585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500" dirty="0">
                <a:latin typeface="Trebuchet MS" panose="020B0603020202020204" pitchFamily="34" charset="0"/>
                <a:cs typeface="Arial" panose="020B0604020202020204" pitchFamily="34" charset="0"/>
              </a:rPr>
              <a:t>A</a:t>
            </a:r>
            <a:r>
              <a:rPr lang="en-GB" sz="500" dirty="0">
                <a:latin typeface="Trebuchet MS" panose="020B0603020202020204" pitchFamily="34" charset="0"/>
                <a:cs typeface="Arial" panose="020B0604020202020204" pitchFamily="34" charset="0"/>
              </a:rPr>
              <a:t> Parking System Based on Priority Scheme</a:t>
            </a:r>
            <a:r>
              <a:rPr lang="en-US" sz="500" dirty="0">
                <a:latin typeface="Trebuchet MS" panose="020B0603020202020204" pitchFamily="34" charset="0"/>
                <a:cs typeface="Arial" panose="020B0604020202020204" pitchFamily="34" charset="0"/>
              </a:rPr>
              <a:t>, AINA Conference, </a:t>
            </a:r>
            <a:r>
              <a:rPr lang="it-IT" sz="500" spc="-5" dirty="0">
                <a:latin typeface="Trebuchet MS"/>
                <a:cs typeface="Trebuchet MS"/>
              </a:rPr>
              <a:t>March 2023</a:t>
            </a:r>
            <a:r>
              <a:rPr lang="it-IT" sz="500" spc="-15" dirty="0">
                <a:latin typeface="Trebuchet MS"/>
                <a:cs typeface="Trebuchet MS"/>
              </a:rPr>
              <a:t>	5/16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5FE8AD-F095-1FF1-2336-2C0F30752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35" y="913347"/>
            <a:ext cx="1631285" cy="2083025"/>
          </a:xfrm>
          <a:prstGeom prst="rect">
            <a:avLst/>
          </a:prstGeom>
        </p:spPr>
      </p:pic>
      <p:graphicFrame>
        <p:nvGraphicFramePr>
          <p:cNvPr id="15" name="Diagramma 13">
            <a:extLst>
              <a:ext uri="{FF2B5EF4-FFF2-40B4-BE49-F238E27FC236}">
                <a16:creationId xmlns:a16="http://schemas.microsoft.com/office/drawing/2014/main" id="{B5FF01AB-6FE1-5AFD-F3E5-F6D576CB1D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4703524"/>
              </p:ext>
            </p:extLst>
          </p:nvPr>
        </p:nvGraphicFramePr>
        <p:xfrm>
          <a:off x="2473762" y="570229"/>
          <a:ext cx="2105904" cy="2813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6" name="object 2">
            <a:extLst>
              <a:ext uri="{FF2B5EF4-FFF2-40B4-BE49-F238E27FC236}">
                <a16:creationId xmlns:a16="http://schemas.microsoft.com/office/drawing/2014/main" id="{5F30AE1E-17D2-5453-F43C-4B78A13782E7}"/>
              </a:ext>
            </a:extLst>
          </p:cNvPr>
          <p:cNvSpPr txBox="1"/>
          <p:nvPr/>
        </p:nvSpPr>
        <p:spPr>
          <a:xfrm>
            <a:off x="30434" y="607853"/>
            <a:ext cx="646430" cy="20640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spcBef>
                <a:spcPts val="95"/>
              </a:spcBef>
            </a:pPr>
            <a:r>
              <a:rPr lang="it-IT" sz="600" b="1" spc="-15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lang="it-IT" sz="600" b="1" spc="-15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r>
              <a:rPr lang="it-IT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game of </a:t>
            </a:r>
            <a:r>
              <a:rPr lang="it-IT" sz="6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fifteen</a:t>
            </a:r>
            <a:endParaRPr lang="it-IT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it-IT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Goal</a:t>
            </a:r>
            <a:endParaRPr lang="it-IT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it-IT" sz="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Parking Model</a:t>
            </a:r>
            <a:endParaRPr lang="it-IT" sz="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Chequered Parking Algorithm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Running Example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Buffer Size Evaluation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Comparison with existing systems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Conclusions</a:t>
            </a:r>
            <a:endParaRPr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2" descr="Università degli Studi di Napoli Federico II - Wikipedia">
            <a:extLst>
              <a:ext uri="{FF2B5EF4-FFF2-40B4-BE49-F238E27FC236}">
                <a16:creationId xmlns:a16="http://schemas.microsoft.com/office/drawing/2014/main" id="{1FC1B854-2196-9B88-64E5-4ED94DD0E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82" y="1340609"/>
            <a:ext cx="1376897" cy="1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134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" y="0"/>
            <a:ext cx="4608487" cy="570230"/>
            <a:chOff x="0" y="0"/>
            <a:chExt cx="4608487" cy="570230"/>
          </a:xfrm>
        </p:grpSpPr>
        <p:sp>
          <p:nvSpPr>
            <p:cNvPr id="4" name="object 4"/>
            <p:cNvSpPr/>
            <p:nvPr/>
          </p:nvSpPr>
          <p:spPr>
            <a:xfrm>
              <a:off x="691172" y="0"/>
              <a:ext cx="3917315" cy="570230"/>
            </a:xfrm>
            <a:custGeom>
              <a:avLst/>
              <a:gdLst/>
              <a:ahLst/>
              <a:cxnLst/>
              <a:rect l="l" t="t" r="r" b="b"/>
              <a:pathLst>
                <a:path w="3917315" h="570230">
                  <a:moveTo>
                    <a:pt x="0" y="570217"/>
                  </a:moveTo>
                  <a:lnTo>
                    <a:pt x="3916832" y="570217"/>
                  </a:lnTo>
                  <a:lnTo>
                    <a:pt x="3916832" y="0"/>
                  </a:lnTo>
                  <a:lnTo>
                    <a:pt x="0" y="0"/>
                  </a:lnTo>
                  <a:lnTo>
                    <a:pt x="0" y="57021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691515" cy="570230"/>
            </a:xfrm>
            <a:custGeom>
              <a:avLst/>
              <a:gdLst/>
              <a:ahLst/>
              <a:cxnLst/>
              <a:rect l="l" t="t" r="r" b="b"/>
              <a:pathLst>
                <a:path w="691515" h="570230">
                  <a:moveTo>
                    <a:pt x="691172" y="0"/>
                  </a:moveTo>
                  <a:lnTo>
                    <a:pt x="0" y="0"/>
                  </a:lnTo>
                  <a:lnTo>
                    <a:pt x="0" y="570217"/>
                  </a:lnTo>
                  <a:lnTo>
                    <a:pt x="691172" y="570217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 lang="it-IT"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69024" y="2"/>
            <a:ext cx="44450" cy="3422015"/>
            <a:chOff x="669024" y="0"/>
            <a:chExt cx="44450" cy="3422015"/>
          </a:xfrm>
        </p:grpSpPr>
        <p:sp>
          <p:nvSpPr>
            <p:cNvPr id="8" name="object 8"/>
            <p:cNvSpPr/>
            <p:nvPr/>
          </p:nvSpPr>
          <p:spPr>
            <a:xfrm>
              <a:off x="669024" y="0"/>
              <a:ext cx="44450" cy="570230"/>
            </a:xfrm>
            <a:custGeom>
              <a:avLst/>
              <a:gdLst/>
              <a:ahLst/>
              <a:cxnLst/>
              <a:rect l="l" t="t" r="r" b="b"/>
              <a:pathLst>
                <a:path w="44450" h="570230">
                  <a:moveTo>
                    <a:pt x="0" y="570224"/>
                  </a:moveTo>
                  <a:lnTo>
                    <a:pt x="44284" y="570224"/>
                  </a:lnTo>
                  <a:lnTo>
                    <a:pt x="44284" y="0"/>
                  </a:lnTo>
                  <a:lnTo>
                    <a:pt x="0" y="0"/>
                  </a:lnTo>
                  <a:lnTo>
                    <a:pt x="0" y="570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4834" y="0"/>
              <a:ext cx="12700" cy="3422015"/>
            </a:xfrm>
            <a:custGeom>
              <a:avLst/>
              <a:gdLst/>
              <a:ahLst/>
              <a:cxnLst/>
              <a:rect l="l" t="t" r="r" b="b"/>
              <a:pathLst>
                <a:path w="12700" h="3422015">
                  <a:moveTo>
                    <a:pt x="12649" y="0"/>
                  </a:moveTo>
                  <a:lnTo>
                    <a:pt x="9486" y="0"/>
                  </a:lnTo>
                  <a:lnTo>
                    <a:pt x="3162" y="0"/>
                  </a:lnTo>
                  <a:lnTo>
                    <a:pt x="0" y="0"/>
                  </a:lnTo>
                  <a:lnTo>
                    <a:pt x="0" y="570230"/>
                  </a:lnTo>
                  <a:lnTo>
                    <a:pt x="3162" y="570230"/>
                  </a:lnTo>
                  <a:lnTo>
                    <a:pt x="3162" y="3421507"/>
                  </a:lnTo>
                  <a:lnTo>
                    <a:pt x="9486" y="3421507"/>
                  </a:lnTo>
                  <a:lnTo>
                    <a:pt x="9486" y="570230"/>
                  </a:lnTo>
                  <a:lnTo>
                    <a:pt x="12649" y="570230"/>
                  </a:lnTo>
                  <a:lnTo>
                    <a:pt x="12649" y="0"/>
                  </a:lnTo>
                  <a:close/>
                </a:path>
              </a:pathLst>
            </a:custGeom>
            <a:solidFill>
              <a:srgbClr val="002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Picture 2" descr="Università degli Studi di Napoli Federico II - Wikipedia">
            <a:extLst>
              <a:ext uri="{FF2B5EF4-FFF2-40B4-BE49-F238E27FC236}">
                <a16:creationId xmlns:a16="http://schemas.microsoft.com/office/drawing/2014/main" id="{1FC1B854-2196-9B88-64E5-4ED94DD0E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82" y="1340609"/>
            <a:ext cx="1376897" cy="1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0">
            <a:extLst>
              <a:ext uri="{FF2B5EF4-FFF2-40B4-BE49-F238E27FC236}">
                <a16:creationId xmlns:a16="http://schemas.microsoft.com/office/drawing/2014/main" id="{A9837F6C-FDA1-BD88-8C9E-F5F50A0481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3800" y="-1"/>
            <a:ext cx="1544687" cy="570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object 10">
            <a:extLst>
              <a:ext uri="{FF2B5EF4-FFF2-40B4-BE49-F238E27FC236}">
                <a16:creationId xmlns:a16="http://schemas.microsoft.com/office/drawing/2014/main" id="{3E3D4B52-D2DA-4BB1-DCD5-1D81582FAB9C}"/>
              </a:ext>
            </a:extLst>
          </p:cNvPr>
          <p:cNvSpPr txBox="1"/>
          <p:nvPr/>
        </p:nvSpPr>
        <p:spPr>
          <a:xfrm>
            <a:off x="1684245" y="3339489"/>
            <a:ext cx="292585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500" dirty="0">
                <a:latin typeface="Trebuchet MS" panose="020B0603020202020204" pitchFamily="34" charset="0"/>
                <a:cs typeface="Arial" panose="020B0604020202020204" pitchFamily="34" charset="0"/>
              </a:rPr>
              <a:t>A</a:t>
            </a:r>
            <a:r>
              <a:rPr lang="en-GB" sz="500" dirty="0">
                <a:latin typeface="Trebuchet MS" panose="020B0603020202020204" pitchFamily="34" charset="0"/>
                <a:cs typeface="Arial" panose="020B0604020202020204" pitchFamily="34" charset="0"/>
              </a:rPr>
              <a:t> Parking System Based on Priority Scheme</a:t>
            </a:r>
            <a:r>
              <a:rPr lang="en-US" sz="500" dirty="0">
                <a:latin typeface="Trebuchet MS" panose="020B0603020202020204" pitchFamily="34" charset="0"/>
                <a:cs typeface="Arial" panose="020B0604020202020204" pitchFamily="34" charset="0"/>
              </a:rPr>
              <a:t>, AINA Conference, </a:t>
            </a:r>
            <a:r>
              <a:rPr lang="it-IT" sz="500" spc="-5" dirty="0">
                <a:latin typeface="Trebuchet MS"/>
                <a:cs typeface="Trebuchet MS"/>
              </a:rPr>
              <a:t>March 2023</a:t>
            </a:r>
            <a:r>
              <a:rPr lang="it-IT" sz="500" spc="-15" dirty="0">
                <a:latin typeface="Trebuchet MS"/>
                <a:cs typeface="Trebuchet MS"/>
              </a:rPr>
              <a:t>	6/16</a:t>
            </a:r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3747D547-476A-A343-5293-BD2F3BA4D2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9564" y="104144"/>
            <a:ext cx="3563640" cy="4174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it-IT" sz="1300" dirty="0" err="1">
                <a:latin typeface="Arial" panose="020B0604020202020204" pitchFamily="34" charset="0"/>
                <a:cs typeface="Arial" panose="020B0604020202020204" pitchFamily="34" charset="0"/>
              </a:rPr>
              <a:t>Chequered</a:t>
            </a:r>
            <a:r>
              <a:rPr lang="it-IT" sz="1300" dirty="0">
                <a:latin typeface="Arial" panose="020B0604020202020204" pitchFamily="34" charset="0"/>
                <a:cs typeface="Arial" panose="020B0604020202020204" pitchFamily="34" charset="0"/>
              </a:rPr>
              <a:t> Parking </a:t>
            </a:r>
            <a:r>
              <a:rPr lang="it-IT" sz="1300" dirty="0" err="1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it-IT" sz="13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it-IT" sz="1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300" dirty="0" err="1">
                <a:latin typeface="Arial" panose="020B0604020202020204" pitchFamily="34" charset="0"/>
                <a:cs typeface="Arial" panose="020B0604020202020204" pitchFamily="34" charset="0"/>
              </a:rPr>
              <a:t>Phases</a:t>
            </a:r>
            <a:endParaRPr lang="it-IT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ma 13">
            <a:extLst>
              <a:ext uri="{FF2B5EF4-FFF2-40B4-BE49-F238E27FC236}">
                <a16:creationId xmlns:a16="http://schemas.microsoft.com/office/drawing/2014/main" id="{42DC1728-A971-98BC-A7BC-94645A1379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0697077"/>
              </p:ext>
            </p:extLst>
          </p:nvPr>
        </p:nvGraphicFramePr>
        <p:xfrm>
          <a:off x="789564" y="625710"/>
          <a:ext cx="3680238" cy="2713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7" name="object 2">
            <a:extLst>
              <a:ext uri="{FF2B5EF4-FFF2-40B4-BE49-F238E27FC236}">
                <a16:creationId xmlns:a16="http://schemas.microsoft.com/office/drawing/2014/main" id="{ED6890DB-86E1-64D6-347A-3D1578DC3E0D}"/>
              </a:ext>
            </a:extLst>
          </p:cNvPr>
          <p:cNvSpPr txBox="1"/>
          <p:nvPr/>
        </p:nvSpPr>
        <p:spPr>
          <a:xfrm>
            <a:off x="30434" y="607853"/>
            <a:ext cx="646430" cy="20024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spcBef>
                <a:spcPts val="95"/>
              </a:spcBef>
            </a:pPr>
            <a:r>
              <a:rPr lang="it-IT" sz="600" b="1" spc="-15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lang="it-IT" sz="600" b="1" spc="-15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r>
              <a:rPr lang="it-IT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game of </a:t>
            </a:r>
            <a:r>
              <a:rPr lang="it-IT" sz="6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fifteen</a:t>
            </a:r>
            <a:endParaRPr lang="it-IT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it-IT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Goal</a:t>
            </a:r>
            <a:endParaRPr lang="it-IT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it-IT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Parking Model</a:t>
            </a:r>
            <a:endParaRPr lang="it-IT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Chequered Parking Algorithm</a:t>
            </a:r>
            <a:endParaRPr lang="en-GB" sz="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Running Example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Buffer Size Evaluation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Comparison with existing systems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Conclusions</a:t>
            </a:r>
            <a:endParaRPr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861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" y="0"/>
            <a:ext cx="4608487" cy="570230"/>
            <a:chOff x="0" y="0"/>
            <a:chExt cx="4608487" cy="570230"/>
          </a:xfrm>
        </p:grpSpPr>
        <p:sp>
          <p:nvSpPr>
            <p:cNvPr id="4" name="object 4"/>
            <p:cNvSpPr/>
            <p:nvPr/>
          </p:nvSpPr>
          <p:spPr>
            <a:xfrm>
              <a:off x="691172" y="0"/>
              <a:ext cx="3917315" cy="570230"/>
            </a:xfrm>
            <a:custGeom>
              <a:avLst/>
              <a:gdLst/>
              <a:ahLst/>
              <a:cxnLst/>
              <a:rect l="l" t="t" r="r" b="b"/>
              <a:pathLst>
                <a:path w="3917315" h="570230">
                  <a:moveTo>
                    <a:pt x="0" y="570217"/>
                  </a:moveTo>
                  <a:lnTo>
                    <a:pt x="3916832" y="570217"/>
                  </a:lnTo>
                  <a:lnTo>
                    <a:pt x="3916832" y="0"/>
                  </a:lnTo>
                  <a:lnTo>
                    <a:pt x="0" y="0"/>
                  </a:lnTo>
                  <a:lnTo>
                    <a:pt x="0" y="57021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691515" cy="570230"/>
            </a:xfrm>
            <a:custGeom>
              <a:avLst/>
              <a:gdLst/>
              <a:ahLst/>
              <a:cxnLst/>
              <a:rect l="l" t="t" r="r" b="b"/>
              <a:pathLst>
                <a:path w="691515" h="570230">
                  <a:moveTo>
                    <a:pt x="691172" y="0"/>
                  </a:moveTo>
                  <a:lnTo>
                    <a:pt x="0" y="0"/>
                  </a:lnTo>
                  <a:lnTo>
                    <a:pt x="0" y="570217"/>
                  </a:lnTo>
                  <a:lnTo>
                    <a:pt x="691172" y="570217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 lang="it-IT"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69024" y="2"/>
            <a:ext cx="44450" cy="3422015"/>
            <a:chOff x="669024" y="0"/>
            <a:chExt cx="44450" cy="3422015"/>
          </a:xfrm>
        </p:grpSpPr>
        <p:sp>
          <p:nvSpPr>
            <p:cNvPr id="8" name="object 8"/>
            <p:cNvSpPr/>
            <p:nvPr/>
          </p:nvSpPr>
          <p:spPr>
            <a:xfrm>
              <a:off x="669024" y="0"/>
              <a:ext cx="44450" cy="570230"/>
            </a:xfrm>
            <a:custGeom>
              <a:avLst/>
              <a:gdLst/>
              <a:ahLst/>
              <a:cxnLst/>
              <a:rect l="l" t="t" r="r" b="b"/>
              <a:pathLst>
                <a:path w="44450" h="570230">
                  <a:moveTo>
                    <a:pt x="0" y="570224"/>
                  </a:moveTo>
                  <a:lnTo>
                    <a:pt x="44284" y="570224"/>
                  </a:lnTo>
                  <a:lnTo>
                    <a:pt x="44284" y="0"/>
                  </a:lnTo>
                  <a:lnTo>
                    <a:pt x="0" y="0"/>
                  </a:lnTo>
                  <a:lnTo>
                    <a:pt x="0" y="570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4834" y="0"/>
              <a:ext cx="12700" cy="3422015"/>
            </a:xfrm>
            <a:custGeom>
              <a:avLst/>
              <a:gdLst/>
              <a:ahLst/>
              <a:cxnLst/>
              <a:rect l="l" t="t" r="r" b="b"/>
              <a:pathLst>
                <a:path w="12700" h="3422015">
                  <a:moveTo>
                    <a:pt x="12649" y="0"/>
                  </a:moveTo>
                  <a:lnTo>
                    <a:pt x="9486" y="0"/>
                  </a:lnTo>
                  <a:lnTo>
                    <a:pt x="3162" y="0"/>
                  </a:lnTo>
                  <a:lnTo>
                    <a:pt x="0" y="0"/>
                  </a:lnTo>
                  <a:lnTo>
                    <a:pt x="0" y="570230"/>
                  </a:lnTo>
                  <a:lnTo>
                    <a:pt x="3162" y="570230"/>
                  </a:lnTo>
                  <a:lnTo>
                    <a:pt x="3162" y="3421507"/>
                  </a:lnTo>
                  <a:lnTo>
                    <a:pt x="9486" y="3421507"/>
                  </a:lnTo>
                  <a:lnTo>
                    <a:pt x="9486" y="570230"/>
                  </a:lnTo>
                  <a:lnTo>
                    <a:pt x="12649" y="570230"/>
                  </a:lnTo>
                  <a:lnTo>
                    <a:pt x="12649" y="0"/>
                  </a:lnTo>
                  <a:close/>
                </a:path>
              </a:pathLst>
            </a:custGeom>
            <a:solidFill>
              <a:srgbClr val="002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Picture 2" descr="Università degli Studi di Napoli Federico II - Wikipedia">
            <a:extLst>
              <a:ext uri="{FF2B5EF4-FFF2-40B4-BE49-F238E27FC236}">
                <a16:creationId xmlns:a16="http://schemas.microsoft.com/office/drawing/2014/main" id="{1FC1B854-2196-9B88-64E5-4ED94DD0E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82" y="1340609"/>
            <a:ext cx="1376897" cy="1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0">
            <a:extLst>
              <a:ext uri="{FF2B5EF4-FFF2-40B4-BE49-F238E27FC236}">
                <a16:creationId xmlns:a16="http://schemas.microsoft.com/office/drawing/2014/main" id="{A9837F6C-FDA1-BD88-8C9E-F5F50A0481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3800" y="-1"/>
            <a:ext cx="1544687" cy="570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object 10">
            <a:extLst>
              <a:ext uri="{FF2B5EF4-FFF2-40B4-BE49-F238E27FC236}">
                <a16:creationId xmlns:a16="http://schemas.microsoft.com/office/drawing/2014/main" id="{3E3D4B52-D2DA-4BB1-DCD5-1D81582FAB9C}"/>
              </a:ext>
            </a:extLst>
          </p:cNvPr>
          <p:cNvSpPr txBox="1"/>
          <p:nvPr/>
        </p:nvSpPr>
        <p:spPr>
          <a:xfrm>
            <a:off x="1684245" y="3339489"/>
            <a:ext cx="292585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500" dirty="0">
                <a:latin typeface="Trebuchet MS" panose="020B0603020202020204" pitchFamily="34" charset="0"/>
                <a:cs typeface="Arial" panose="020B0604020202020204" pitchFamily="34" charset="0"/>
              </a:rPr>
              <a:t>A</a:t>
            </a:r>
            <a:r>
              <a:rPr lang="en-GB" sz="500" dirty="0">
                <a:latin typeface="Trebuchet MS" panose="020B0603020202020204" pitchFamily="34" charset="0"/>
                <a:cs typeface="Arial" panose="020B0604020202020204" pitchFamily="34" charset="0"/>
              </a:rPr>
              <a:t> Parking System Based on Priority Scheme</a:t>
            </a:r>
            <a:r>
              <a:rPr lang="en-US" sz="500" dirty="0">
                <a:latin typeface="Trebuchet MS" panose="020B0603020202020204" pitchFamily="34" charset="0"/>
                <a:cs typeface="Arial" panose="020B0604020202020204" pitchFamily="34" charset="0"/>
              </a:rPr>
              <a:t>, AINA Conference, </a:t>
            </a:r>
            <a:r>
              <a:rPr lang="it-IT" sz="500" spc="-5" dirty="0">
                <a:latin typeface="Trebuchet MS"/>
                <a:cs typeface="Trebuchet MS"/>
              </a:rPr>
              <a:t>March 2023</a:t>
            </a:r>
            <a:r>
              <a:rPr lang="it-IT" sz="500" spc="-15" dirty="0">
                <a:latin typeface="Trebuchet MS"/>
                <a:cs typeface="Trebuchet MS"/>
              </a:rPr>
              <a:t>	7/16</a:t>
            </a:r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3747D547-476A-A343-5293-BD2F3BA4D2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9564" y="104144"/>
            <a:ext cx="3563640" cy="4174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it-IT" sz="1300" dirty="0" err="1">
                <a:latin typeface="Arial" panose="020B0604020202020204" pitchFamily="34" charset="0"/>
                <a:cs typeface="Arial" panose="020B0604020202020204" pitchFamily="34" charset="0"/>
              </a:rPr>
              <a:t>Chequered</a:t>
            </a:r>
            <a:r>
              <a:rPr lang="it-IT" sz="1300" dirty="0">
                <a:latin typeface="Arial" panose="020B0604020202020204" pitchFamily="34" charset="0"/>
                <a:cs typeface="Arial" panose="020B0604020202020204" pitchFamily="34" charset="0"/>
              </a:rPr>
              <a:t> Parking </a:t>
            </a:r>
            <a:r>
              <a:rPr lang="it-IT" sz="1300" dirty="0" err="1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it-IT" sz="13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it-IT" sz="1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300" dirty="0" err="1">
                <a:latin typeface="Arial" panose="020B0604020202020204" pitchFamily="34" charset="0"/>
                <a:cs typeface="Arial" panose="020B0604020202020204" pitchFamily="34" charset="0"/>
              </a:rPr>
              <a:t>Phases</a:t>
            </a:r>
            <a:r>
              <a:rPr lang="it-IT" sz="1300" dirty="0">
                <a:latin typeface="Arial" panose="020B0604020202020204" pitchFamily="34" charset="0"/>
                <a:cs typeface="Arial" panose="020B0604020202020204" pitchFamily="34" charset="0"/>
              </a:rPr>
              <a:t> 1 and 2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C715402-5EAD-CC70-19DD-9D1DB6D30401}"/>
              </a:ext>
            </a:extLst>
          </p:cNvPr>
          <p:cNvGrpSpPr/>
          <p:nvPr/>
        </p:nvGrpSpPr>
        <p:grpSpPr>
          <a:xfrm rot="10800000">
            <a:off x="943029" y="704732"/>
            <a:ext cx="3373306" cy="2555732"/>
            <a:chOff x="943029" y="704732"/>
            <a:chExt cx="3373306" cy="255573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9825D5C-0C99-D976-6A8E-647DA8219484}"/>
                </a:ext>
              </a:extLst>
            </p:cNvPr>
            <p:cNvSpPr/>
            <p:nvPr/>
          </p:nvSpPr>
          <p:spPr>
            <a:xfrm>
              <a:off x="2058142" y="2151141"/>
              <a:ext cx="92005" cy="92005"/>
            </a:xfrm>
            <a:prstGeom prst="ellipse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EC62B4B-ED61-B9F8-51DE-943C65F2FC92}"/>
                </a:ext>
              </a:extLst>
            </p:cNvPr>
            <p:cNvSpPr/>
            <p:nvPr/>
          </p:nvSpPr>
          <p:spPr>
            <a:xfrm>
              <a:off x="1977544" y="2280302"/>
              <a:ext cx="92005" cy="92005"/>
            </a:xfrm>
            <a:prstGeom prst="ellipse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7910A30-1148-40F2-84DA-0C0AF2F1AC70}"/>
                </a:ext>
              </a:extLst>
            </p:cNvPr>
            <p:cNvSpPr/>
            <p:nvPr/>
          </p:nvSpPr>
          <p:spPr>
            <a:xfrm>
              <a:off x="1881490" y="2392128"/>
              <a:ext cx="92005" cy="92005"/>
            </a:xfrm>
            <a:prstGeom prst="ellipse">
              <a:avLst/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1C38E03-6031-FE29-DEF6-C2016DE857AB}"/>
                </a:ext>
              </a:extLst>
            </p:cNvPr>
            <p:cNvSpPr/>
            <p:nvPr/>
          </p:nvSpPr>
          <p:spPr>
            <a:xfrm>
              <a:off x="1996314" y="851228"/>
              <a:ext cx="92005" cy="92005"/>
            </a:xfrm>
            <a:prstGeom prst="ellipse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31B69CC-6466-FAB3-0B1F-43C458FA7FAE}"/>
                </a:ext>
              </a:extLst>
            </p:cNvPr>
            <p:cNvSpPr/>
            <p:nvPr/>
          </p:nvSpPr>
          <p:spPr>
            <a:xfrm>
              <a:off x="2119233" y="777980"/>
              <a:ext cx="92005" cy="92005"/>
            </a:xfrm>
            <a:prstGeom prst="ellipse">
              <a:avLst/>
            </a:pr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59E6B7-28A6-FB10-66B4-E21657D81FF8}"/>
                </a:ext>
              </a:extLst>
            </p:cNvPr>
            <p:cNvSpPr/>
            <p:nvPr/>
          </p:nvSpPr>
          <p:spPr>
            <a:xfrm>
              <a:off x="2241785" y="704732"/>
              <a:ext cx="92005" cy="92005"/>
            </a:xfrm>
            <a:prstGeom prst="ellipse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8CD0E48-8495-5D58-BE47-5C9394927550}"/>
                </a:ext>
              </a:extLst>
            </p:cNvPr>
            <p:cNvSpPr/>
            <p:nvPr/>
          </p:nvSpPr>
          <p:spPr>
            <a:xfrm>
              <a:off x="2364337" y="777980"/>
              <a:ext cx="92005" cy="92005"/>
            </a:xfrm>
            <a:prstGeom prst="ellipse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CFC56D1-7CAC-A3C6-BF01-19D4C16FA47E}"/>
                </a:ext>
              </a:extLst>
            </p:cNvPr>
            <p:cNvSpPr/>
            <p:nvPr/>
          </p:nvSpPr>
          <p:spPr>
            <a:xfrm>
              <a:off x="2487257" y="851228"/>
              <a:ext cx="92005" cy="92005"/>
            </a:xfrm>
            <a:prstGeom prst="ellipse">
              <a:avLst/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D175DFF-049E-C954-61B6-6FC1A769AD33}"/>
                </a:ext>
              </a:extLst>
            </p:cNvPr>
            <p:cNvSpPr/>
            <p:nvPr/>
          </p:nvSpPr>
          <p:spPr>
            <a:xfrm>
              <a:off x="2241785" y="859286"/>
              <a:ext cx="92005" cy="92005"/>
            </a:xfrm>
            <a:prstGeom prst="ellipse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16B7FC5-14C7-7C63-0B8C-710BF2903653}"/>
                </a:ext>
              </a:extLst>
            </p:cNvPr>
            <p:cNvSpPr/>
            <p:nvPr/>
          </p:nvSpPr>
          <p:spPr>
            <a:xfrm>
              <a:off x="2241785" y="1013840"/>
              <a:ext cx="92005" cy="92005"/>
            </a:xfrm>
            <a:prstGeom prst="ellipse">
              <a:avLst/>
            </a:pr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B59D648-5FEB-E379-0FEE-A3911E797178}"/>
                </a:ext>
              </a:extLst>
            </p:cNvPr>
            <p:cNvSpPr/>
            <p:nvPr/>
          </p:nvSpPr>
          <p:spPr>
            <a:xfrm rot="10800000">
              <a:off x="1493225" y="2728194"/>
              <a:ext cx="1984384" cy="532270"/>
            </a:xfrm>
            <a:custGeom>
              <a:avLst/>
              <a:gdLst>
                <a:gd name="connsiteX0" fmla="*/ 0 w 1984384"/>
                <a:gd name="connsiteY0" fmla="*/ 88713 h 532270"/>
                <a:gd name="connsiteX1" fmla="*/ 88713 w 1984384"/>
                <a:gd name="connsiteY1" fmla="*/ 0 h 532270"/>
                <a:gd name="connsiteX2" fmla="*/ 1895671 w 1984384"/>
                <a:gd name="connsiteY2" fmla="*/ 0 h 532270"/>
                <a:gd name="connsiteX3" fmla="*/ 1984384 w 1984384"/>
                <a:gd name="connsiteY3" fmla="*/ 88713 h 532270"/>
                <a:gd name="connsiteX4" fmla="*/ 1984384 w 1984384"/>
                <a:gd name="connsiteY4" fmla="*/ 443557 h 532270"/>
                <a:gd name="connsiteX5" fmla="*/ 1895671 w 1984384"/>
                <a:gd name="connsiteY5" fmla="*/ 532270 h 532270"/>
                <a:gd name="connsiteX6" fmla="*/ 88713 w 1984384"/>
                <a:gd name="connsiteY6" fmla="*/ 532270 h 532270"/>
                <a:gd name="connsiteX7" fmla="*/ 0 w 1984384"/>
                <a:gd name="connsiteY7" fmla="*/ 443557 h 532270"/>
                <a:gd name="connsiteX8" fmla="*/ 0 w 1984384"/>
                <a:gd name="connsiteY8" fmla="*/ 88713 h 53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4384" h="532270">
                  <a:moveTo>
                    <a:pt x="0" y="88713"/>
                  </a:moveTo>
                  <a:cubicBezTo>
                    <a:pt x="0" y="39718"/>
                    <a:pt x="39718" y="0"/>
                    <a:pt x="88713" y="0"/>
                  </a:cubicBezTo>
                  <a:lnTo>
                    <a:pt x="1895671" y="0"/>
                  </a:lnTo>
                  <a:cubicBezTo>
                    <a:pt x="1944666" y="0"/>
                    <a:pt x="1984384" y="39718"/>
                    <a:pt x="1984384" y="88713"/>
                  </a:cubicBezTo>
                  <a:lnTo>
                    <a:pt x="1984384" y="443557"/>
                  </a:lnTo>
                  <a:cubicBezTo>
                    <a:pt x="1984384" y="492552"/>
                    <a:pt x="1944666" y="532270"/>
                    <a:pt x="1895671" y="532270"/>
                  </a:cubicBezTo>
                  <a:lnTo>
                    <a:pt x="88713" y="532270"/>
                  </a:lnTo>
                  <a:cubicBezTo>
                    <a:pt x="39718" y="532270"/>
                    <a:pt x="0" y="492552"/>
                    <a:pt x="0" y="443557"/>
                  </a:cubicBezTo>
                  <a:lnTo>
                    <a:pt x="0" y="8871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6011" tIns="52653" rIns="52653" bIns="52653" numCol="1" spcCol="1270" anchor="ctr" anchorCtr="0">
              <a:noAutofit/>
            </a:bodyPr>
            <a:lstStyle/>
            <a:p>
              <a:pPr marL="0" lvl="0" indent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100" b="0" i="0" kern="1200" dirty="0"/>
                <a:t>Phase 1, Initialization</a:t>
              </a:r>
              <a:endParaRPr lang="it-IT" sz="1100" kern="1200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4CA4706-9D03-9C5C-2665-BEDFCB9DEEBD}"/>
                </a:ext>
              </a:extLst>
            </p:cNvPr>
            <p:cNvSpPr/>
            <p:nvPr/>
          </p:nvSpPr>
          <p:spPr>
            <a:xfrm>
              <a:off x="943029" y="2206667"/>
              <a:ext cx="920059" cy="91999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E4F5D4-E105-0016-2C47-57CA5B7C5979}"/>
                </a:ext>
              </a:extLst>
            </p:cNvPr>
            <p:cNvSpPr/>
            <p:nvPr/>
          </p:nvSpPr>
          <p:spPr>
            <a:xfrm rot="10800000">
              <a:off x="2331951" y="1687092"/>
              <a:ext cx="1984384" cy="532270"/>
            </a:xfrm>
            <a:custGeom>
              <a:avLst/>
              <a:gdLst>
                <a:gd name="connsiteX0" fmla="*/ 0 w 1984384"/>
                <a:gd name="connsiteY0" fmla="*/ 88713 h 532270"/>
                <a:gd name="connsiteX1" fmla="*/ 88713 w 1984384"/>
                <a:gd name="connsiteY1" fmla="*/ 0 h 532270"/>
                <a:gd name="connsiteX2" fmla="*/ 1895671 w 1984384"/>
                <a:gd name="connsiteY2" fmla="*/ 0 h 532270"/>
                <a:gd name="connsiteX3" fmla="*/ 1984384 w 1984384"/>
                <a:gd name="connsiteY3" fmla="*/ 88713 h 532270"/>
                <a:gd name="connsiteX4" fmla="*/ 1984384 w 1984384"/>
                <a:gd name="connsiteY4" fmla="*/ 443557 h 532270"/>
                <a:gd name="connsiteX5" fmla="*/ 1895671 w 1984384"/>
                <a:gd name="connsiteY5" fmla="*/ 532270 h 532270"/>
                <a:gd name="connsiteX6" fmla="*/ 88713 w 1984384"/>
                <a:gd name="connsiteY6" fmla="*/ 532270 h 532270"/>
                <a:gd name="connsiteX7" fmla="*/ 0 w 1984384"/>
                <a:gd name="connsiteY7" fmla="*/ 443557 h 532270"/>
                <a:gd name="connsiteX8" fmla="*/ 0 w 1984384"/>
                <a:gd name="connsiteY8" fmla="*/ 88713 h 53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4384" h="532270">
                  <a:moveTo>
                    <a:pt x="0" y="88713"/>
                  </a:moveTo>
                  <a:cubicBezTo>
                    <a:pt x="0" y="39718"/>
                    <a:pt x="39718" y="0"/>
                    <a:pt x="88713" y="0"/>
                  </a:cubicBezTo>
                  <a:lnTo>
                    <a:pt x="1895671" y="0"/>
                  </a:lnTo>
                  <a:cubicBezTo>
                    <a:pt x="1944666" y="0"/>
                    <a:pt x="1984384" y="39718"/>
                    <a:pt x="1984384" y="88713"/>
                  </a:cubicBezTo>
                  <a:lnTo>
                    <a:pt x="1984384" y="443557"/>
                  </a:lnTo>
                  <a:cubicBezTo>
                    <a:pt x="1984384" y="492552"/>
                    <a:pt x="1944666" y="532270"/>
                    <a:pt x="1895671" y="532270"/>
                  </a:cubicBezTo>
                  <a:lnTo>
                    <a:pt x="88713" y="532270"/>
                  </a:lnTo>
                  <a:cubicBezTo>
                    <a:pt x="39718" y="532270"/>
                    <a:pt x="0" y="492552"/>
                    <a:pt x="0" y="443557"/>
                  </a:cubicBezTo>
                  <a:lnTo>
                    <a:pt x="0" y="8871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6011" tIns="52653" rIns="52653" bIns="52653" numCol="1" spcCol="1270" anchor="ctr" anchorCtr="0">
              <a:noAutofit/>
            </a:bodyPr>
            <a:lstStyle/>
            <a:p>
              <a:pPr marL="0" lvl="0" indent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100" b="0" i="0" kern="1200" dirty="0"/>
                <a:t>Phase 2, Parking Arrangement</a:t>
              </a:r>
              <a:endParaRPr lang="it-IT" sz="1100" kern="12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4371021-BB5C-49B6-1623-919442748CD3}"/>
                </a:ext>
              </a:extLst>
            </p:cNvPr>
            <p:cNvSpPr/>
            <p:nvPr/>
          </p:nvSpPr>
          <p:spPr>
            <a:xfrm>
              <a:off x="1781756" y="1165564"/>
              <a:ext cx="920059" cy="91999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45" name="object 2">
            <a:extLst>
              <a:ext uri="{FF2B5EF4-FFF2-40B4-BE49-F238E27FC236}">
                <a16:creationId xmlns:a16="http://schemas.microsoft.com/office/drawing/2014/main" id="{E08CE110-A1A4-329F-223C-A03B203E2956}"/>
              </a:ext>
            </a:extLst>
          </p:cNvPr>
          <p:cNvSpPr txBox="1"/>
          <p:nvPr/>
        </p:nvSpPr>
        <p:spPr>
          <a:xfrm>
            <a:off x="30434" y="607853"/>
            <a:ext cx="646430" cy="20024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spcBef>
                <a:spcPts val="95"/>
              </a:spcBef>
            </a:pPr>
            <a:r>
              <a:rPr lang="it-IT" sz="600" b="1" spc="-15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lang="it-IT" sz="600" b="1" spc="-15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r>
              <a:rPr lang="it-IT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game of </a:t>
            </a:r>
            <a:r>
              <a:rPr lang="it-IT" sz="6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fifteen</a:t>
            </a:r>
            <a:endParaRPr lang="it-IT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it-IT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Goal</a:t>
            </a:r>
            <a:endParaRPr lang="it-IT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it-IT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Parking Model</a:t>
            </a:r>
            <a:endParaRPr lang="it-IT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Chequered Parking Algorithm</a:t>
            </a:r>
            <a:endParaRPr lang="en-GB" sz="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Running Example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Buffer Size Evaluation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Comparison with existing systems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Conclusions</a:t>
            </a:r>
            <a:endParaRPr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411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Università degli Studi di Napoli Federico II - Wikipedia">
            <a:extLst>
              <a:ext uri="{FF2B5EF4-FFF2-40B4-BE49-F238E27FC236}">
                <a16:creationId xmlns:a16="http://schemas.microsoft.com/office/drawing/2014/main" id="{1FC1B854-2196-9B88-64E5-4ED94DD0E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82" y="1340609"/>
            <a:ext cx="1376897" cy="1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ma 13">
            <a:extLst>
              <a:ext uri="{FF2B5EF4-FFF2-40B4-BE49-F238E27FC236}">
                <a16:creationId xmlns:a16="http://schemas.microsoft.com/office/drawing/2014/main" id="{42DC1728-A971-98BC-A7BC-94645A1379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9584446"/>
              </p:ext>
            </p:extLst>
          </p:nvPr>
        </p:nvGraphicFramePr>
        <p:xfrm>
          <a:off x="789564" y="625710"/>
          <a:ext cx="3680238" cy="2713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2" y="0"/>
            <a:ext cx="4608487" cy="570230"/>
            <a:chOff x="0" y="0"/>
            <a:chExt cx="4608487" cy="570230"/>
          </a:xfrm>
        </p:grpSpPr>
        <p:sp>
          <p:nvSpPr>
            <p:cNvPr id="4" name="object 4"/>
            <p:cNvSpPr/>
            <p:nvPr/>
          </p:nvSpPr>
          <p:spPr>
            <a:xfrm>
              <a:off x="691172" y="0"/>
              <a:ext cx="3917315" cy="570230"/>
            </a:xfrm>
            <a:custGeom>
              <a:avLst/>
              <a:gdLst/>
              <a:ahLst/>
              <a:cxnLst/>
              <a:rect l="l" t="t" r="r" b="b"/>
              <a:pathLst>
                <a:path w="3917315" h="570230">
                  <a:moveTo>
                    <a:pt x="0" y="570217"/>
                  </a:moveTo>
                  <a:lnTo>
                    <a:pt x="3916832" y="570217"/>
                  </a:lnTo>
                  <a:lnTo>
                    <a:pt x="3916832" y="0"/>
                  </a:lnTo>
                  <a:lnTo>
                    <a:pt x="0" y="0"/>
                  </a:lnTo>
                  <a:lnTo>
                    <a:pt x="0" y="57021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691515" cy="570230"/>
            </a:xfrm>
            <a:custGeom>
              <a:avLst/>
              <a:gdLst/>
              <a:ahLst/>
              <a:cxnLst/>
              <a:rect l="l" t="t" r="r" b="b"/>
              <a:pathLst>
                <a:path w="691515" h="570230">
                  <a:moveTo>
                    <a:pt x="691172" y="0"/>
                  </a:moveTo>
                  <a:lnTo>
                    <a:pt x="0" y="0"/>
                  </a:lnTo>
                  <a:lnTo>
                    <a:pt x="0" y="570217"/>
                  </a:lnTo>
                  <a:lnTo>
                    <a:pt x="691172" y="570217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 lang="it-IT"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69024" y="2"/>
            <a:ext cx="44450" cy="3422015"/>
            <a:chOff x="669024" y="0"/>
            <a:chExt cx="44450" cy="3422015"/>
          </a:xfrm>
        </p:grpSpPr>
        <p:sp>
          <p:nvSpPr>
            <p:cNvPr id="8" name="object 8"/>
            <p:cNvSpPr/>
            <p:nvPr/>
          </p:nvSpPr>
          <p:spPr>
            <a:xfrm>
              <a:off x="669024" y="0"/>
              <a:ext cx="44450" cy="570230"/>
            </a:xfrm>
            <a:custGeom>
              <a:avLst/>
              <a:gdLst/>
              <a:ahLst/>
              <a:cxnLst/>
              <a:rect l="l" t="t" r="r" b="b"/>
              <a:pathLst>
                <a:path w="44450" h="570230">
                  <a:moveTo>
                    <a:pt x="0" y="570224"/>
                  </a:moveTo>
                  <a:lnTo>
                    <a:pt x="44284" y="570224"/>
                  </a:lnTo>
                  <a:lnTo>
                    <a:pt x="44284" y="0"/>
                  </a:lnTo>
                  <a:lnTo>
                    <a:pt x="0" y="0"/>
                  </a:lnTo>
                  <a:lnTo>
                    <a:pt x="0" y="570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4834" y="0"/>
              <a:ext cx="12700" cy="3422015"/>
            </a:xfrm>
            <a:custGeom>
              <a:avLst/>
              <a:gdLst/>
              <a:ahLst/>
              <a:cxnLst/>
              <a:rect l="l" t="t" r="r" b="b"/>
              <a:pathLst>
                <a:path w="12700" h="3422015">
                  <a:moveTo>
                    <a:pt x="12649" y="0"/>
                  </a:moveTo>
                  <a:lnTo>
                    <a:pt x="9486" y="0"/>
                  </a:lnTo>
                  <a:lnTo>
                    <a:pt x="3162" y="0"/>
                  </a:lnTo>
                  <a:lnTo>
                    <a:pt x="0" y="0"/>
                  </a:lnTo>
                  <a:lnTo>
                    <a:pt x="0" y="570230"/>
                  </a:lnTo>
                  <a:lnTo>
                    <a:pt x="3162" y="570230"/>
                  </a:lnTo>
                  <a:lnTo>
                    <a:pt x="3162" y="3421507"/>
                  </a:lnTo>
                  <a:lnTo>
                    <a:pt x="9486" y="3421507"/>
                  </a:lnTo>
                  <a:lnTo>
                    <a:pt x="9486" y="570230"/>
                  </a:lnTo>
                  <a:lnTo>
                    <a:pt x="12649" y="570230"/>
                  </a:lnTo>
                  <a:lnTo>
                    <a:pt x="12649" y="0"/>
                  </a:lnTo>
                  <a:close/>
                </a:path>
              </a:pathLst>
            </a:custGeom>
            <a:solidFill>
              <a:srgbClr val="002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" name="Picture 10">
            <a:extLst>
              <a:ext uri="{FF2B5EF4-FFF2-40B4-BE49-F238E27FC236}">
                <a16:creationId xmlns:a16="http://schemas.microsoft.com/office/drawing/2014/main" id="{A9837F6C-FDA1-BD88-8C9E-F5F50A048194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63800" y="-1"/>
            <a:ext cx="1544687" cy="570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object 10">
            <a:extLst>
              <a:ext uri="{FF2B5EF4-FFF2-40B4-BE49-F238E27FC236}">
                <a16:creationId xmlns:a16="http://schemas.microsoft.com/office/drawing/2014/main" id="{3E3D4B52-D2DA-4BB1-DCD5-1D81582FAB9C}"/>
              </a:ext>
            </a:extLst>
          </p:cNvPr>
          <p:cNvSpPr txBox="1"/>
          <p:nvPr/>
        </p:nvSpPr>
        <p:spPr>
          <a:xfrm>
            <a:off x="1684245" y="3339489"/>
            <a:ext cx="292585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500" dirty="0">
                <a:latin typeface="Trebuchet MS" panose="020B0603020202020204" pitchFamily="34" charset="0"/>
                <a:cs typeface="Arial" panose="020B0604020202020204" pitchFamily="34" charset="0"/>
              </a:rPr>
              <a:t>A</a:t>
            </a:r>
            <a:r>
              <a:rPr lang="en-GB" sz="500" dirty="0">
                <a:latin typeface="Trebuchet MS" panose="020B0603020202020204" pitchFamily="34" charset="0"/>
                <a:cs typeface="Arial" panose="020B0604020202020204" pitchFamily="34" charset="0"/>
              </a:rPr>
              <a:t> Parking System Based on Priority Scheme</a:t>
            </a:r>
            <a:r>
              <a:rPr lang="en-US" sz="500" dirty="0">
                <a:latin typeface="Trebuchet MS" panose="020B0603020202020204" pitchFamily="34" charset="0"/>
                <a:cs typeface="Arial" panose="020B0604020202020204" pitchFamily="34" charset="0"/>
              </a:rPr>
              <a:t>, AINA Conference, </a:t>
            </a:r>
            <a:r>
              <a:rPr lang="it-IT" sz="500" spc="-5" dirty="0">
                <a:latin typeface="Trebuchet MS"/>
                <a:cs typeface="Trebuchet MS"/>
              </a:rPr>
              <a:t>March 2023</a:t>
            </a:r>
            <a:r>
              <a:rPr lang="it-IT" sz="500" spc="-15" dirty="0">
                <a:latin typeface="Trebuchet MS"/>
                <a:cs typeface="Trebuchet MS"/>
              </a:rPr>
              <a:t>	8/16</a:t>
            </a:r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3747D547-476A-A343-5293-BD2F3BA4D2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9564" y="104144"/>
            <a:ext cx="3563640" cy="4174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it-IT" sz="1300" dirty="0" err="1">
                <a:latin typeface="Arial" panose="020B0604020202020204" pitchFamily="34" charset="0"/>
                <a:cs typeface="Arial" panose="020B0604020202020204" pitchFamily="34" charset="0"/>
              </a:rPr>
              <a:t>Chequered</a:t>
            </a:r>
            <a:r>
              <a:rPr lang="it-IT" sz="1300" dirty="0">
                <a:latin typeface="Arial" panose="020B0604020202020204" pitchFamily="34" charset="0"/>
                <a:cs typeface="Arial" panose="020B0604020202020204" pitchFamily="34" charset="0"/>
              </a:rPr>
              <a:t> Parking </a:t>
            </a:r>
            <a:r>
              <a:rPr lang="it-IT" sz="1300" dirty="0" err="1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it-IT" sz="13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it-IT" sz="1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300" dirty="0" err="1">
                <a:latin typeface="Arial" panose="020B0604020202020204" pitchFamily="34" charset="0"/>
                <a:cs typeface="Arial" panose="020B0604020202020204" pitchFamily="34" charset="0"/>
              </a:rPr>
              <a:t>Phases</a:t>
            </a:r>
            <a:r>
              <a:rPr lang="it-IT" sz="1300" dirty="0">
                <a:latin typeface="Arial" panose="020B0604020202020204" pitchFamily="34" charset="0"/>
                <a:cs typeface="Arial" panose="020B0604020202020204" pitchFamily="34" charset="0"/>
              </a:rPr>
              <a:t> 3 and 4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71DA34-8DBC-AE90-2E01-F060176FDAB1}"/>
              </a:ext>
            </a:extLst>
          </p:cNvPr>
          <p:cNvGrpSpPr/>
          <p:nvPr/>
        </p:nvGrpSpPr>
        <p:grpSpPr>
          <a:xfrm rot="9991940">
            <a:off x="904576" y="746565"/>
            <a:ext cx="582948" cy="416821"/>
            <a:chOff x="1996314" y="704732"/>
            <a:chExt cx="582948" cy="40111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B6F81F6-F170-4B75-80C0-6FB841F85EC7}"/>
                </a:ext>
              </a:extLst>
            </p:cNvPr>
            <p:cNvSpPr/>
            <p:nvPr/>
          </p:nvSpPr>
          <p:spPr>
            <a:xfrm>
              <a:off x="1996314" y="851228"/>
              <a:ext cx="92005" cy="92005"/>
            </a:xfrm>
            <a:prstGeom prst="ellipse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58EF6B3-9103-4EDA-CC64-8EED2DB1A3F9}"/>
                </a:ext>
              </a:extLst>
            </p:cNvPr>
            <p:cNvSpPr/>
            <p:nvPr/>
          </p:nvSpPr>
          <p:spPr>
            <a:xfrm>
              <a:off x="2119233" y="777980"/>
              <a:ext cx="92005" cy="92005"/>
            </a:xfrm>
            <a:prstGeom prst="ellipse">
              <a:avLst/>
            </a:pr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C25D487-08E4-286F-630E-EC1B2F901397}"/>
                </a:ext>
              </a:extLst>
            </p:cNvPr>
            <p:cNvSpPr/>
            <p:nvPr/>
          </p:nvSpPr>
          <p:spPr>
            <a:xfrm>
              <a:off x="2241785" y="704732"/>
              <a:ext cx="92005" cy="92005"/>
            </a:xfrm>
            <a:prstGeom prst="ellipse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95C0D6F-B425-40C9-0DC8-9098B2A08066}"/>
                </a:ext>
              </a:extLst>
            </p:cNvPr>
            <p:cNvSpPr/>
            <p:nvPr/>
          </p:nvSpPr>
          <p:spPr>
            <a:xfrm>
              <a:off x="2364337" y="777980"/>
              <a:ext cx="92005" cy="92005"/>
            </a:xfrm>
            <a:prstGeom prst="ellipse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EC9DA63-CF5E-0347-79EE-EB6C45247003}"/>
                </a:ext>
              </a:extLst>
            </p:cNvPr>
            <p:cNvSpPr/>
            <p:nvPr/>
          </p:nvSpPr>
          <p:spPr>
            <a:xfrm>
              <a:off x="2487257" y="851228"/>
              <a:ext cx="92005" cy="92005"/>
            </a:xfrm>
            <a:prstGeom prst="ellipse">
              <a:avLst/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8691E74-C215-CBE8-238F-1E3F87F19369}"/>
                </a:ext>
              </a:extLst>
            </p:cNvPr>
            <p:cNvSpPr/>
            <p:nvPr/>
          </p:nvSpPr>
          <p:spPr>
            <a:xfrm>
              <a:off x="2241785" y="859286"/>
              <a:ext cx="92005" cy="92005"/>
            </a:xfrm>
            <a:prstGeom prst="ellipse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1FE034D-CDA4-1FFB-0E6D-225283C97040}"/>
                </a:ext>
              </a:extLst>
            </p:cNvPr>
            <p:cNvSpPr/>
            <p:nvPr/>
          </p:nvSpPr>
          <p:spPr>
            <a:xfrm>
              <a:off x="2241785" y="1013840"/>
              <a:ext cx="92005" cy="92005"/>
            </a:xfrm>
            <a:prstGeom prst="ellipse">
              <a:avLst/>
            </a:pr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1C8DB86C-D408-804D-32A9-43F35C220D75}"/>
              </a:ext>
            </a:extLst>
          </p:cNvPr>
          <p:cNvSpPr/>
          <p:nvPr/>
        </p:nvSpPr>
        <p:spPr>
          <a:xfrm rot="9991940">
            <a:off x="1033144" y="608834"/>
            <a:ext cx="92005" cy="95608"/>
          </a:xfrm>
          <a:prstGeom prst="ellipse">
            <a:avLst/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object 2">
            <a:extLst>
              <a:ext uri="{FF2B5EF4-FFF2-40B4-BE49-F238E27FC236}">
                <a16:creationId xmlns:a16="http://schemas.microsoft.com/office/drawing/2014/main" id="{BD8248FB-3091-3390-4456-BAB05B0CD390}"/>
              </a:ext>
            </a:extLst>
          </p:cNvPr>
          <p:cNvSpPr txBox="1"/>
          <p:nvPr/>
        </p:nvSpPr>
        <p:spPr>
          <a:xfrm>
            <a:off x="30434" y="607853"/>
            <a:ext cx="646430" cy="20024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spcBef>
                <a:spcPts val="95"/>
              </a:spcBef>
            </a:pPr>
            <a:r>
              <a:rPr lang="it-IT" sz="600" b="1" spc="-15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lang="it-IT" sz="600" b="1" spc="-15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r>
              <a:rPr lang="it-IT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game of </a:t>
            </a:r>
            <a:r>
              <a:rPr lang="it-IT" sz="6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fifteen</a:t>
            </a:r>
            <a:endParaRPr lang="it-IT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it-IT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Goal</a:t>
            </a:r>
            <a:endParaRPr lang="it-IT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it-IT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Parking Model</a:t>
            </a:r>
            <a:endParaRPr lang="it-IT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Chequered Parking Algorithm</a:t>
            </a:r>
            <a:endParaRPr lang="en-GB" sz="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Running Example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Buffer Size Evaluation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Comparison with existing systems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Conclusions</a:t>
            </a:r>
            <a:endParaRPr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988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45E3663-9819-C124-5A4C-21C4D2934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37" y="665626"/>
            <a:ext cx="3527302" cy="26738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" y="0"/>
            <a:ext cx="4608487" cy="570230"/>
            <a:chOff x="0" y="0"/>
            <a:chExt cx="4608487" cy="570230"/>
          </a:xfrm>
        </p:grpSpPr>
        <p:sp>
          <p:nvSpPr>
            <p:cNvPr id="4" name="object 4"/>
            <p:cNvSpPr/>
            <p:nvPr/>
          </p:nvSpPr>
          <p:spPr>
            <a:xfrm>
              <a:off x="691172" y="0"/>
              <a:ext cx="3917315" cy="570230"/>
            </a:xfrm>
            <a:custGeom>
              <a:avLst/>
              <a:gdLst/>
              <a:ahLst/>
              <a:cxnLst/>
              <a:rect l="l" t="t" r="r" b="b"/>
              <a:pathLst>
                <a:path w="3917315" h="570230">
                  <a:moveTo>
                    <a:pt x="0" y="570217"/>
                  </a:moveTo>
                  <a:lnTo>
                    <a:pt x="3916832" y="570217"/>
                  </a:lnTo>
                  <a:lnTo>
                    <a:pt x="3916832" y="0"/>
                  </a:lnTo>
                  <a:lnTo>
                    <a:pt x="0" y="0"/>
                  </a:lnTo>
                  <a:lnTo>
                    <a:pt x="0" y="57021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691515" cy="570230"/>
            </a:xfrm>
            <a:custGeom>
              <a:avLst/>
              <a:gdLst/>
              <a:ahLst/>
              <a:cxnLst/>
              <a:rect l="l" t="t" r="r" b="b"/>
              <a:pathLst>
                <a:path w="691515" h="570230">
                  <a:moveTo>
                    <a:pt x="691172" y="0"/>
                  </a:moveTo>
                  <a:lnTo>
                    <a:pt x="0" y="0"/>
                  </a:lnTo>
                  <a:lnTo>
                    <a:pt x="0" y="570217"/>
                  </a:lnTo>
                  <a:lnTo>
                    <a:pt x="691172" y="570217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 lang="it-IT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1692" y="119435"/>
            <a:ext cx="2314408" cy="30053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CPA: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phase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1,2,3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69024" y="2"/>
            <a:ext cx="44450" cy="3422015"/>
            <a:chOff x="669024" y="0"/>
            <a:chExt cx="44450" cy="3422015"/>
          </a:xfrm>
        </p:grpSpPr>
        <p:sp>
          <p:nvSpPr>
            <p:cNvPr id="8" name="object 8"/>
            <p:cNvSpPr/>
            <p:nvPr/>
          </p:nvSpPr>
          <p:spPr>
            <a:xfrm>
              <a:off x="669024" y="0"/>
              <a:ext cx="44450" cy="570230"/>
            </a:xfrm>
            <a:custGeom>
              <a:avLst/>
              <a:gdLst/>
              <a:ahLst/>
              <a:cxnLst/>
              <a:rect l="l" t="t" r="r" b="b"/>
              <a:pathLst>
                <a:path w="44450" h="570230">
                  <a:moveTo>
                    <a:pt x="0" y="570224"/>
                  </a:moveTo>
                  <a:lnTo>
                    <a:pt x="44284" y="570224"/>
                  </a:lnTo>
                  <a:lnTo>
                    <a:pt x="44284" y="0"/>
                  </a:lnTo>
                  <a:lnTo>
                    <a:pt x="0" y="0"/>
                  </a:lnTo>
                  <a:lnTo>
                    <a:pt x="0" y="570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4834" y="0"/>
              <a:ext cx="12700" cy="3422015"/>
            </a:xfrm>
            <a:custGeom>
              <a:avLst/>
              <a:gdLst/>
              <a:ahLst/>
              <a:cxnLst/>
              <a:rect l="l" t="t" r="r" b="b"/>
              <a:pathLst>
                <a:path w="12700" h="3422015">
                  <a:moveTo>
                    <a:pt x="12649" y="0"/>
                  </a:moveTo>
                  <a:lnTo>
                    <a:pt x="9486" y="0"/>
                  </a:lnTo>
                  <a:lnTo>
                    <a:pt x="3162" y="0"/>
                  </a:lnTo>
                  <a:lnTo>
                    <a:pt x="0" y="0"/>
                  </a:lnTo>
                  <a:lnTo>
                    <a:pt x="0" y="570230"/>
                  </a:lnTo>
                  <a:lnTo>
                    <a:pt x="3162" y="570230"/>
                  </a:lnTo>
                  <a:lnTo>
                    <a:pt x="3162" y="3421507"/>
                  </a:lnTo>
                  <a:lnTo>
                    <a:pt x="9486" y="3421507"/>
                  </a:lnTo>
                  <a:lnTo>
                    <a:pt x="9486" y="570230"/>
                  </a:lnTo>
                  <a:lnTo>
                    <a:pt x="12649" y="570230"/>
                  </a:lnTo>
                  <a:lnTo>
                    <a:pt x="12649" y="0"/>
                  </a:lnTo>
                  <a:close/>
                </a:path>
              </a:pathLst>
            </a:custGeom>
            <a:solidFill>
              <a:srgbClr val="002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Picture 2" descr="Università degli Studi di Napoli Federico II - Wikipedia">
            <a:extLst>
              <a:ext uri="{FF2B5EF4-FFF2-40B4-BE49-F238E27FC236}">
                <a16:creationId xmlns:a16="http://schemas.microsoft.com/office/drawing/2014/main" id="{1FC1B854-2196-9B88-64E5-4ED94DD0E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82" y="1340609"/>
            <a:ext cx="1376897" cy="1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0">
            <a:extLst>
              <a:ext uri="{FF2B5EF4-FFF2-40B4-BE49-F238E27FC236}">
                <a16:creationId xmlns:a16="http://schemas.microsoft.com/office/drawing/2014/main" id="{A9837F6C-FDA1-BD88-8C9E-F5F50A04819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3800" y="-1"/>
            <a:ext cx="1544687" cy="570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object 10">
            <a:extLst>
              <a:ext uri="{FF2B5EF4-FFF2-40B4-BE49-F238E27FC236}">
                <a16:creationId xmlns:a16="http://schemas.microsoft.com/office/drawing/2014/main" id="{3E3D4B52-D2DA-4BB1-DCD5-1D81582FAB9C}"/>
              </a:ext>
            </a:extLst>
          </p:cNvPr>
          <p:cNvSpPr txBox="1"/>
          <p:nvPr/>
        </p:nvSpPr>
        <p:spPr>
          <a:xfrm>
            <a:off x="1684245" y="3339489"/>
            <a:ext cx="292585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500" dirty="0">
                <a:latin typeface="Trebuchet MS" panose="020B0603020202020204" pitchFamily="34" charset="0"/>
                <a:cs typeface="Arial" panose="020B0604020202020204" pitchFamily="34" charset="0"/>
              </a:rPr>
              <a:t>A</a:t>
            </a:r>
            <a:r>
              <a:rPr lang="en-GB" sz="500" dirty="0">
                <a:latin typeface="Trebuchet MS" panose="020B0603020202020204" pitchFamily="34" charset="0"/>
                <a:cs typeface="Arial" panose="020B0604020202020204" pitchFamily="34" charset="0"/>
              </a:rPr>
              <a:t> Parking System Based on Priority Scheme</a:t>
            </a:r>
            <a:r>
              <a:rPr lang="en-US" sz="500" dirty="0">
                <a:latin typeface="Trebuchet MS" panose="020B0603020202020204" pitchFamily="34" charset="0"/>
                <a:cs typeface="Arial" panose="020B0604020202020204" pitchFamily="34" charset="0"/>
              </a:rPr>
              <a:t>, AINA Conference, </a:t>
            </a:r>
            <a:r>
              <a:rPr lang="it-IT" sz="500" spc="-5" dirty="0">
                <a:latin typeface="Trebuchet MS"/>
                <a:cs typeface="Trebuchet MS"/>
              </a:rPr>
              <a:t>March 2023</a:t>
            </a:r>
            <a:r>
              <a:rPr lang="it-IT" sz="500" spc="-15" dirty="0">
                <a:latin typeface="Trebuchet MS"/>
                <a:cs typeface="Trebuchet MS"/>
              </a:rPr>
              <a:t>	9/16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C911FA9C-A15E-5CDB-4C76-F98AA0A8AD7A}"/>
              </a:ext>
            </a:extLst>
          </p:cNvPr>
          <p:cNvSpPr txBox="1"/>
          <p:nvPr/>
        </p:nvSpPr>
        <p:spPr>
          <a:xfrm>
            <a:off x="30434" y="607853"/>
            <a:ext cx="646430" cy="19716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spcBef>
                <a:spcPts val="95"/>
              </a:spcBef>
            </a:pPr>
            <a:r>
              <a:rPr lang="it-IT" sz="600" b="1" spc="-15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lang="it-IT" sz="600" b="1" spc="-15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r>
              <a:rPr lang="it-IT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game of </a:t>
            </a:r>
            <a:r>
              <a:rPr lang="it-IT" sz="6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fifteen</a:t>
            </a:r>
            <a:endParaRPr lang="it-IT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it-IT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Goal</a:t>
            </a:r>
            <a:endParaRPr lang="it-IT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it-IT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Parking Model</a:t>
            </a:r>
            <a:endParaRPr lang="it-IT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Chequered Parking Algorithm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Running Example</a:t>
            </a:r>
            <a:endParaRPr lang="en-GB" sz="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Buffer Size Evaluation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Comparison with existing systems</a:t>
            </a:r>
            <a:endParaRPr lang="en-GB"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">
              <a:spcBef>
                <a:spcPts val="515"/>
              </a:spcBef>
            </a:pPr>
            <a:r>
              <a:rPr lang="en-GB" sz="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Conclusions</a:t>
            </a:r>
            <a:endParaRPr sz="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5888F-B875-75AA-60D7-3163F66A16F7}"/>
              </a:ext>
            </a:extLst>
          </p:cNvPr>
          <p:cNvSpPr txBox="1"/>
          <p:nvPr/>
        </p:nvSpPr>
        <p:spPr>
          <a:xfrm rot="16200000">
            <a:off x="2254900" y="1202109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Phase</a:t>
            </a:r>
            <a:r>
              <a:rPr lang="it-IT" sz="1200" dirty="0"/>
              <a:t> 1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5C9132-2787-D0FE-098F-3CC482FB58A5}"/>
              </a:ext>
            </a:extLst>
          </p:cNvPr>
          <p:cNvSpPr txBox="1"/>
          <p:nvPr/>
        </p:nvSpPr>
        <p:spPr>
          <a:xfrm rot="16200000">
            <a:off x="436505" y="253644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Phase</a:t>
            </a:r>
            <a:r>
              <a:rPr lang="it-IT" sz="1200" dirty="0"/>
              <a:t> 2</a:t>
            </a:r>
            <a:endParaRPr lang="en-GB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2D2989-53D0-E9BC-84D4-4FCDF697C6AD}"/>
              </a:ext>
            </a:extLst>
          </p:cNvPr>
          <p:cNvSpPr txBox="1"/>
          <p:nvPr/>
        </p:nvSpPr>
        <p:spPr>
          <a:xfrm rot="16200000">
            <a:off x="2254900" y="253061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Phase</a:t>
            </a:r>
            <a:r>
              <a:rPr lang="it-IT" sz="1200" dirty="0"/>
              <a:t> 3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831859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979</Words>
  <Application>Microsoft Office PowerPoint</Application>
  <PresentationFormat>Custom</PresentationFormat>
  <Paragraphs>213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Microsoft Sans Serif</vt:lpstr>
      <vt:lpstr>Trebuchet MS</vt:lpstr>
      <vt:lpstr>Office Theme</vt:lpstr>
      <vt:lpstr>1_Office Theme</vt:lpstr>
      <vt:lpstr>A Parking System Based on Priority Scheme</vt:lpstr>
      <vt:lpstr>Key Words:</vt:lpstr>
      <vt:lpstr>The game of fifteen</vt:lpstr>
      <vt:lpstr>Goals</vt:lpstr>
      <vt:lpstr>Parking Model</vt:lpstr>
      <vt:lpstr>Chequered Parking Algorithm: Phases</vt:lpstr>
      <vt:lpstr>Chequered Parking Algorithm: Phases 1 and 2</vt:lpstr>
      <vt:lpstr>Chequered Parking Algorithm: Phases 3 and 4</vt:lpstr>
      <vt:lpstr>CPA: example phase 1,2,3</vt:lpstr>
      <vt:lpstr>CPA: example phase 4</vt:lpstr>
      <vt:lpstr>CPA: example phase 4</vt:lpstr>
      <vt:lpstr>Chequered Parking Algorithm: Flowchart</vt:lpstr>
      <vt:lpstr>Buffer size evaluation</vt:lpstr>
      <vt:lpstr>Buffer size evaluation</vt:lpstr>
      <vt:lpstr>Chequered vs normal parking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Resource Allocation Technique for VANETs Inspired to the Banker’s Algorithm</dc:title>
  <dc:creator>Biagio Scotto</dc:creator>
  <cp:lastModifiedBy>biagioscotto27@outlook.it</cp:lastModifiedBy>
  <cp:revision>4</cp:revision>
  <dcterms:created xsi:type="dcterms:W3CDTF">2022-10-22T18:25:00Z</dcterms:created>
  <dcterms:modified xsi:type="dcterms:W3CDTF">2023-03-29T10:23:00Z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2022-10-22T00:00:00Z</vt:filetime>
  </property>
</Properties>
</file>