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9"/>
  </p:notesMasterIdLst>
  <p:sldIdLst>
    <p:sldId id="275" r:id="rId3"/>
    <p:sldId id="257" r:id="rId4"/>
    <p:sldId id="258" r:id="rId5"/>
    <p:sldId id="277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6" r:id="rId18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921D9-0E0E-49A0-9FCF-DBFA397BBB5B}" v="3" dt="2022-10-27T11:18:04.4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2010" y="1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A36E8-3577-B44E-9CD9-F17E7DC0C7A7}" type="doc">
      <dgm:prSet loTypeId="urn:microsoft.com/office/officeart/2005/8/layout/hList6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3277A88D-182E-B648-BA07-C11CEDA5FF5B}">
      <dgm:prSet phldrT="[Testo]"/>
      <dgm:spPr/>
      <dgm:t>
        <a:bodyPr/>
        <a:lstStyle/>
        <a:p>
          <a:r>
            <a:rPr lang="it-IT" err="1"/>
            <a:t>VANETs</a:t>
          </a:r>
          <a:endParaRPr lang="it-IT"/>
        </a:p>
      </dgm:t>
    </dgm:pt>
    <dgm:pt modelId="{289FD47E-CFAD-EA4F-A119-6AD616846D45}" type="parTrans" cxnId="{B32F2C53-B02D-D44A-9BBD-6D4B194799A4}">
      <dgm:prSet/>
      <dgm:spPr/>
      <dgm:t>
        <a:bodyPr/>
        <a:lstStyle/>
        <a:p>
          <a:endParaRPr lang="it-IT"/>
        </a:p>
      </dgm:t>
    </dgm:pt>
    <dgm:pt modelId="{82636325-E491-7B40-8527-7B2E4F686F03}" type="sibTrans" cxnId="{B32F2C53-B02D-D44A-9BBD-6D4B194799A4}">
      <dgm:prSet/>
      <dgm:spPr/>
      <dgm:t>
        <a:bodyPr/>
        <a:lstStyle/>
        <a:p>
          <a:endParaRPr lang="it-IT"/>
        </a:p>
      </dgm:t>
    </dgm:pt>
    <dgm:pt modelId="{D3C996A8-FDCC-8246-B89C-3889F6F9115C}">
      <dgm:prSet phldrT="[Testo]"/>
      <dgm:spPr/>
      <dgm:t>
        <a:bodyPr/>
        <a:lstStyle/>
        <a:p>
          <a:r>
            <a:rPr lang="it-IT"/>
            <a:t>Traffic Congestion</a:t>
          </a:r>
        </a:p>
      </dgm:t>
    </dgm:pt>
    <dgm:pt modelId="{AE1DB7A8-1BB0-CC4D-B357-91D4FD58F4E4}" type="parTrans" cxnId="{77FAB10D-FADF-4044-A912-0ECD37514926}">
      <dgm:prSet/>
      <dgm:spPr/>
      <dgm:t>
        <a:bodyPr/>
        <a:lstStyle/>
        <a:p>
          <a:endParaRPr lang="it-IT"/>
        </a:p>
      </dgm:t>
    </dgm:pt>
    <dgm:pt modelId="{BB9F5AF6-CB56-C54A-80B7-335F103C0A0A}" type="sibTrans" cxnId="{77FAB10D-FADF-4044-A912-0ECD37514926}">
      <dgm:prSet/>
      <dgm:spPr/>
      <dgm:t>
        <a:bodyPr/>
        <a:lstStyle/>
        <a:p>
          <a:endParaRPr lang="it-IT"/>
        </a:p>
      </dgm:t>
    </dgm:pt>
    <dgm:pt modelId="{A6D509A2-6CFB-B745-81B1-DCE4EE79F9BE}">
      <dgm:prSet phldrT="[Testo]"/>
      <dgm:spPr/>
      <dgm:t>
        <a:bodyPr/>
        <a:lstStyle/>
        <a:p>
          <a:r>
            <a:rPr lang="it-IT"/>
            <a:t>Resource </a:t>
          </a:r>
          <a:r>
            <a:rPr lang="it-IT" err="1"/>
            <a:t>Allocation</a:t>
          </a:r>
          <a:endParaRPr lang="it-IT"/>
        </a:p>
      </dgm:t>
    </dgm:pt>
    <dgm:pt modelId="{F5568EEA-8088-1043-955B-A267EEF2B631}" type="parTrans" cxnId="{DB544D78-7051-434A-A74B-D40CF8D4AA7B}">
      <dgm:prSet/>
      <dgm:spPr/>
      <dgm:t>
        <a:bodyPr/>
        <a:lstStyle/>
        <a:p>
          <a:endParaRPr lang="it-IT"/>
        </a:p>
      </dgm:t>
    </dgm:pt>
    <dgm:pt modelId="{5C1D4DEC-CC82-A14D-9544-D060D8D19096}" type="sibTrans" cxnId="{DB544D78-7051-434A-A74B-D40CF8D4AA7B}">
      <dgm:prSet/>
      <dgm:spPr/>
      <dgm:t>
        <a:bodyPr/>
        <a:lstStyle/>
        <a:p>
          <a:endParaRPr lang="it-IT"/>
        </a:p>
      </dgm:t>
    </dgm:pt>
    <dgm:pt modelId="{57B952DC-29DA-0145-8F09-AA6864FCAD1E}">
      <dgm:prSet phldrT="[Testo]"/>
      <dgm:spPr/>
      <dgm:t>
        <a:bodyPr/>
        <a:lstStyle/>
        <a:p>
          <a:r>
            <a:rPr lang="it-IT" err="1"/>
            <a:t>Banker's</a:t>
          </a:r>
          <a:r>
            <a:rPr lang="it-IT"/>
            <a:t> </a:t>
          </a:r>
          <a:r>
            <a:rPr lang="it-IT" err="1"/>
            <a:t>Algorithm</a:t>
          </a:r>
          <a:endParaRPr lang="it-IT"/>
        </a:p>
      </dgm:t>
    </dgm:pt>
    <dgm:pt modelId="{B6C35D71-D2F1-4D4C-81AA-89BAECB6DCBF}" type="parTrans" cxnId="{8126FDF2-5D55-8B48-98DF-EEF21F77C745}">
      <dgm:prSet/>
      <dgm:spPr/>
      <dgm:t>
        <a:bodyPr/>
        <a:lstStyle/>
        <a:p>
          <a:endParaRPr lang="it-IT"/>
        </a:p>
      </dgm:t>
    </dgm:pt>
    <dgm:pt modelId="{6D1E22F2-2ABD-AC4A-A3CE-DCD3B7EB2133}" type="sibTrans" cxnId="{8126FDF2-5D55-8B48-98DF-EEF21F77C745}">
      <dgm:prSet/>
      <dgm:spPr/>
      <dgm:t>
        <a:bodyPr/>
        <a:lstStyle/>
        <a:p>
          <a:endParaRPr lang="it-IT"/>
        </a:p>
      </dgm:t>
    </dgm:pt>
    <dgm:pt modelId="{96D1C16C-1BE8-F34C-B8E4-E7A89DD3A5DC}" type="pres">
      <dgm:prSet presAssocID="{3E8A36E8-3577-B44E-9CD9-F17E7DC0C7A7}" presName="Name0" presStyleCnt="0">
        <dgm:presLayoutVars>
          <dgm:dir/>
          <dgm:resizeHandles val="exact"/>
        </dgm:presLayoutVars>
      </dgm:prSet>
      <dgm:spPr/>
    </dgm:pt>
    <dgm:pt modelId="{579ED70B-37E2-AC46-8F6E-9A0AD1CB9F63}" type="pres">
      <dgm:prSet presAssocID="{3277A88D-182E-B648-BA07-C11CEDA5FF5B}" presName="node" presStyleLbl="node1" presStyleIdx="0" presStyleCnt="4">
        <dgm:presLayoutVars>
          <dgm:bulletEnabled val="1"/>
        </dgm:presLayoutVars>
      </dgm:prSet>
      <dgm:spPr/>
    </dgm:pt>
    <dgm:pt modelId="{52AB3110-5183-5943-9A0B-477E6E735FA3}" type="pres">
      <dgm:prSet presAssocID="{82636325-E491-7B40-8527-7B2E4F686F03}" presName="sibTrans" presStyleCnt="0"/>
      <dgm:spPr/>
    </dgm:pt>
    <dgm:pt modelId="{5CC4CCEB-1841-E941-A69F-06C1F0C0DCA8}" type="pres">
      <dgm:prSet presAssocID="{D3C996A8-FDCC-8246-B89C-3889F6F9115C}" presName="node" presStyleLbl="node1" presStyleIdx="1" presStyleCnt="4">
        <dgm:presLayoutVars>
          <dgm:bulletEnabled val="1"/>
        </dgm:presLayoutVars>
      </dgm:prSet>
      <dgm:spPr/>
    </dgm:pt>
    <dgm:pt modelId="{145FD272-3F51-EF41-8A6F-D7ECCEC968C0}" type="pres">
      <dgm:prSet presAssocID="{BB9F5AF6-CB56-C54A-80B7-335F103C0A0A}" presName="sibTrans" presStyleCnt="0"/>
      <dgm:spPr/>
    </dgm:pt>
    <dgm:pt modelId="{8CA27A80-0430-5144-8EC9-09D9C8A928C0}" type="pres">
      <dgm:prSet presAssocID="{A6D509A2-6CFB-B745-81B1-DCE4EE79F9BE}" presName="node" presStyleLbl="node1" presStyleIdx="2" presStyleCnt="4">
        <dgm:presLayoutVars>
          <dgm:bulletEnabled val="1"/>
        </dgm:presLayoutVars>
      </dgm:prSet>
      <dgm:spPr/>
    </dgm:pt>
    <dgm:pt modelId="{7F8FB80D-843F-A443-BDD1-00147CA4B9A9}" type="pres">
      <dgm:prSet presAssocID="{5C1D4DEC-CC82-A14D-9544-D060D8D19096}" presName="sibTrans" presStyleCnt="0"/>
      <dgm:spPr/>
    </dgm:pt>
    <dgm:pt modelId="{06C159B9-9CBF-F246-86B4-EA55262C929B}" type="pres">
      <dgm:prSet presAssocID="{57B952DC-29DA-0145-8F09-AA6864FCAD1E}" presName="node" presStyleLbl="node1" presStyleIdx="3" presStyleCnt="4">
        <dgm:presLayoutVars>
          <dgm:bulletEnabled val="1"/>
        </dgm:presLayoutVars>
      </dgm:prSet>
      <dgm:spPr/>
    </dgm:pt>
  </dgm:ptLst>
  <dgm:cxnLst>
    <dgm:cxn modelId="{7CE16601-FC12-E545-8158-7C342D0A6AB4}" type="presOf" srcId="{D3C996A8-FDCC-8246-B89C-3889F6F9115C}" destId="{5CC4CCEB-1841-E941-A69F-06C1F0C0DCA8}" srcOrd="0" destOrd="0" presId="urn:microsoft.com/office/officeart/2005/8/layout/hList6"/>
    <dgm:cxn modelId="{77FAB10D-FADF-4044-A912-0ECD37514926}" srcId="{3E8A36E8-3577-B44E-9CD9-F17E7DC0C7A7}" destId="{D3C996A8-FDCC-8246-B89C-3889F6F9115C}" srcOrd="1" destOrd="0" parTransId="{AE1DB7A8-1BB0-CC4D-B357-91D4FD58F4E4}" sibTransId="{BB9F5AF6-CB56-C54A-80B7-335F103C0A0A}"/>
    <dgm:cxn modelId="{801AEE30-C7A9-F148-8857-ED091AA5E631}" type="presOf" srcId="{3277A88D-182E-B648-BA07-C11CEDA5FF5B}" destId="{579ED70B-37E2-AC46-8F6E-9A0AD1CB9F63}" srcOrd="0" destOrd="0" presId="urn:microsoft.com/office/officeart/2005/8/layout/hList6"/>
    <dgm:cxn modelId="{2DD61F5D-5B20-9B41-8515-04C251FE1E06}" type="presOf" srcId="{3E8A36E8-3577-B44E-9CD9-F17E7DC0C7A7}" destId="{96D1C16C-1BE8-F34C-B8E4-E7A89DD3A5DC}" srcOrd="0" destOrd="0" presId="urn:microsoft.com/office/officeart/2005/8/layout/hList6"/>
    <dgm:cxn modelId="{B32F2C53-B02D-D44A-9BBD-6D4B194799A4}" srcId="{3E8A36E8-3577-B44E-9CD9-F17E7DC0C7A7}" destId="{3277A88D-182E-B648-BA07-C11CEDA5FF5B}" srcOrd="0" destOrd="0" parTransId="{289FD47E-CFAD-EA4F-A119-6AD616846D45}" sibTransId="{82636325-E491-7B40-8527-7B2E4F686F03}"/>
    <dgm:cxn modelId="{DB544D78-7051-434A-A74B-D40CF8D4AA7B}" srcId="{3E8A36E8-3577-B44E-9CD9-F17E7DC0C7A7}" destId="{A6D509A2-6CFB-B745-81B1-DCE4EE79F9BE}" srcOrd="2" destOrd="0" parTransId="{F5568EEA-8088-1043-955B-A267EEF2B631}" sibTransId="{5C1D4DEC-CC82-A14D-9544-D060D8D19096}"/>
    <dgm:cxn modelId="{5C51D380-DEA1-FD43-9F92-E173DB0BC2F9}" type="presOf" srcId="{57B952DC-29DA-0145-8F09-AA6864FCAD1E}" destId="{06C159B9-9CBF-F246-86B4-EA55262C929B}" srcOrd="0" destOrd="0" presId="urn:microsoft.com/office/officeart/2005/8/layout/hList6"/>
    <dgm:cxn modelId="{C1B65C92-5991-554D-B3E0-9AAE454BBA43}" type="presOf" srcId="{A6D509A2-6CFB-B745-81B1-DCE4EE79F9BE}" destId="{8CA27A80-0430-5144-8EC9-09D9C8A928C0}" srcOrd="0" destOrd="0" presId="urn:microsoft.com/office/officeart/2005/8/layout/hList6"/>
    <dgm:cxn modelId="{8126FDF2-5D55-8B48-98DF-EEF21F77C745}" srcId="{3E8A36E8-3577-B44E-9CD9-F17E7DC0C7A7}" destId="{57B952DC-29DA-0145-8F09-AA6864FCAD1E}" srcOrd="3" destOrd="0" parTransId="{B6C35D71-D2F1-4D4C-81AA-89BAECB6DCBF}" sibTransId="{6D1E22F2-2ABD-AC4A-A3CE-DCD3B7EB2133}"/>
    <dgm:cxn modelId="{B3F37F09-02A5-E042-A02A-98949BD384D8}" type="presParOf" srcId="{96D1C16C-1BE8-F34C-B8E4-E7A89DD3A5DC}" destId="{579ED70B-37E2-AC46-8F6E-9A0AD1CB9F63}" srcOrd="0" destOrd="0" presId="urn:microsoft.com/office/officeart/2005/8/layout/hList6"/>
    <dgm:cxn modelId="{951CE01C-C183-AE4F-A526-2EC142E90060}" type="presParOf" srcId="{96D1C16C-1BE8-F34C-B8E4-E7A89DD3A5DC}" destId="{52AB3110-5183-5943-9A0B-477E6E735FA3}" srcOrd="1" destOrd="0" presId="urn:microsoft.com/office/officeart/2005/8/layout/hList6"/>
    <dgm:cxn modelId="{D3FAFEC2-4EF0-7743-842D-3ECEC616D7CF}" type="presParOf" srcId="{96D1C16C-1BE8-F34C-B8E4-E7A89DD3A5DC}" destId="{5CC4CCEB-1841-E941-A69F-06C1F0C0DCA8}" srcOrd="2" destOrd="0" presId="urn:microsoft.com/office/officeart/2005/8/layout/hList6"/>
    <dgm:cxn modelId="{FF5522B1-6103-3149-854D-0AB2CBA4F408}" type="presParOf" srcId="{96D1C16C-1BE8-F34C-B8E4-E7A89DD3A5DC}" destId="{145FD272-3F51-EF41-8A6F-D7ECCEC968C0}" srcOrd="3" destOrd="0" presId="urn:microsoft.com/office/officeart/2005/8/layout/hList6"/>
    <dgm:cxn modelId="{4ACEB26A-A641-9F41-B892-E2684F4DEAC8}" type="presParOf" srcId="{96D1C16C-1BE8-F34C-B8E4-E7A89DD3A5DC}" destId="{8CA27A80-0430-5144-8EC9-09D9C8A928C0}" srcOrd="4" destOrd="0" presId="urn:microsoft.com/office/officeart/2005/8/layout/hList6"/>
    <dgm:cxn modelId="{E00AB503-E7B5-A14A-8E8C-B59DFBFE7BE5}" type="presParOf" srcId="{96D1C16C-1BE8-F34C-B8E4-E7A89DD3A5DC}" destId="{7F8FB80D-843F-A443-BDD1-00147CA4B9A9}" srcOrd="5" destOrd="0" presId="urn:microsoft.com/office/officeart/2005/8/layout/hList6"/>
    <dgm:cxn modelId="{327F240C-3EE2-6346-91EE-09F936412993}" type="presParOf" srcId="{96D1C16C-1BE8-F34C-B8E4-E7A89DD3A5DC}" destId="{06C159B9-9CBF-F246-86B4-EA55262C929B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FDD980-47B1-4543-8DE4-ED005FD9DC1C}" type="doc">
      <dgm:prSet loTypeId="urn:microsoft.com/office/officeart/2008/layout/LinedLis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4E024293-2AE2-CF40-8E50-C61B261D96C6}">
      <dgm:prSet/>
      <dgm:spPr/>
      <dgm:t>
        <a:bodyPr/>
        <a:lstStyle/>
        <a:p>
          <a:r>
            <a:rPr lang="en-US"/>
            <a:t>The increase in population since 1985 and consequently the increase in the number of vehicles on our roads</a:t>
          </a:r>
          <a:endParaRPr lang="it-IT"/>
        </a:p>
      </dgm:t>
    </dgm:pt>
    <dgm:pt modelId="{E2E77ED2-21AC-6A44-AE51-D5732F493682}" type="parTrans" cxnId="{1B44B552-A558-D245-9633-562DE1ECE44B}">
      <dgm:prSet/>
      <dgm:spPr/>
      <dgm:t>
        <a:bodyPr/>
        <a:lstStyle/>
        <a:p>
          <a:endParaRPr lang="it-IT"/>
        </a:p>
      </dgm:t>
    </dgm:pt>
    <dgm:pt modelId="{F0A9FCFC-85A2-3046-95C6-EBEF815F68D0}" type="sibTrans" cxnId="{1B44B552-A558-D245-9633-562DE1ECE44B}">
      <dgm:prSet/>
      <dgm:spPr/>
      <dgm:t>
        <a:bodyPr/>
        <a:lstStyle/>
        <a:p>
          <a:endParaRPr lang="it-IT"/>
        </a:p>
      </dgm:t>
    </dgm:pt>
    <dgm:pt modelId="{74FEC8E2-A626-304F-80F2-C63A6A4222FE}">
      <dgm:prSet/>
      <dgm:spPr/>
      <dgm:t>
        <a:bodyPr/>
        <a:lstStyle/>
        <a:p>
          <a:r>
            <a:rPr lang="en-US"/>
            <a:t>Working on new models and methodologies in order to reduce the problem, since it is bound to grow</a:t>
          </a:r>
          <a:endParaRPr lang="it-IT"/>
        </a:p>
      </dgm:t>
    </dgm:pt>
    <dgm:pt modelId="{9334FA0D-298C-A64C-B6FD-F6ABBD98D2C6}" type="parTrans" cxnId="{865B95FE-256D-9E4B-B9F7-57E195414EA1}">
      <dgm:prSet/>
      <dgm:spPr/>
      <dgm:t>
        <a:bodyPr/>
        <a:lstStyle/>
        <a:p>
          <a:endParaRPr lang="it-IT"/>
        </a:p>
      </dgm:t>
    </dgm:pt>
    <dgm:pt modelId="{BA4A9979-1E22-8947-94BB-1E9643F52E44}" type="sibTrans" cxnId="{865B95FE-256D-9E4B-B9F7-57E195414EA1}">
      <dgm:prSet/>
      <dgm:spPr/>
      <dgm:t>
        <a:bodyPr/>
        <a:lstStyle/>
        <a:p>
          <a:endParaRPr lang="it-IT"/>
        </a:p>
      </dgm:t>
    </dgm:pt>
    <dgm:pt modelId="{0D87272F-0E27-9F4B-8CE6-B79559BCBBC8}">
      <dgm:prSet/>
      <dgm:spPr/>
      <dgm:t>
        <a:bodyPr/>
        <a:lstStyle/>
        <a:p>
          <a:r>
            <a:rPr lang="en-US"/>
            <a:t>Several European cities have a mileage increased over the 50% due to the traffic congestion. In such a scenario, vehicular ad hoc networks, VANETs for short, play an important role.</a:t>
          </a:r>
          <a:endParaRPr lang="it-IT"/>
        </a:p>
      </dgm:t>
    </dgm:pt>
    <dgm:pt modelId="{68A63CEB-093F-EB40-A772-4C550466FCF4}" type="parTrans" cxnId="{D6AEFB57-90D2-FF47-A2A8-19263A8AC86E}">
      <dgm:prSet/>
      <dgm:spPr/>
      <dgm:t>
        <a:bodyPr/>
        <a:lstStyle/>
        <a:p>
          <a:endParaRPr lang="it-IT"/>
        </a:p>
      </dgm:t>
    </dgm:pt>
    <dgm:pt modelId="{06E1A566-3BCD-624E-8B1C-0FC97BA0F2B1}" type="sibTrans" cxnId="{D6AEFB57-90D2-FF47-A2A8-19263A8AC86E}">
      <dgm:prSet/>
      <dgm:spPr/>
      <dgm:t>
        <a:bodyPr/>
        <a:lstStyle/>
        <a:p>
          <a:endParaRPr lang="it-IT"/>
        </a:p>
      </dgm:t>
    </dgm:pt>
    <dgm:pt modelId="{D28633B2-ED33-584F-BA5C-2DA44DCEA137}" type="pres">
      <dgm:prSet presAssocID="{C9FDD980-47B1-4543-8DE4-ED005FD9DC1C}" presName="vert0" presStyleCnt="0">
        <dgm:presLayoutVars>
          <dgm:dir/>
          <dgm:animOne val="branch"/>
          <dgm:animLvl val="lvl"/>
        </dgm:presLayoutVars>
      </dgm:prSet>
      <dgm:spPr/>
    </dgm:pt>
    <dgm:pt modelId="{04BAAB98-0B11-C145-8B31-0D3C37FE1F52}" type="pres">
      <dgm:prSet presAssocID="{4E024293-2AE2-CF40-8E50-C61B261D96C6}" presName="thickLine" presStyleLbl="alignNode1" presStyleIdx="0" presStyleCnt="3"/>
      <dgm:spPr/>
    </dgm:pt>
    <dgm:pt modelId="{10C14EAE-1B89-8B44-8216-790CC88754D5}" type="pres">
      <dgm:prSet presAssocID="{4E024293-2AE2-CF40-8E50-C61B261D96C6}" presName="horz1" presStyleCnt="0"/>
      <dgm:spPr/>
    </dgm:pt>
    <dgm:pt modelId="{0E29186A-7C90-D747-BAF3-6084C86915EF}" type="pres">
      <dgm:prSet presAssocID="{4E024293-2AE2-CF40-8E50-C61B261D96C6}" presName="tx1" presStyleLbl="revTx" presStyleIdx="0" presStyleCnt="3"/>
      <dgm:spPr/>
    </dgm:pt>
    <dgm:pt modelId="{9FCF030E-6746-F14A-86A2-3333C4809449}" type="pres">
      <dgm:prSet presAssocID="{4E024293-2AE2-CF40-8E50-C61B261D96C6}" presName="vert1" presStyleCnt="0"/>
      <dgm:spPr/>
    </dgm:pt>
    <dgm:pt modelId="{92E5E662-3E9D-5449-9DF4-97C2332C9585}" type="pres">
      <dgm:prSet presAssocID="{74FEC8E2-A626-304F-80F2-C63A6A4222FE}" presName="thickLine" presStyleLbl="alignNode1" presStyleIdx="1" presStyleCnt="3"/>
      <dgm:spPr/>
    </dgm:pt>
    <dgm:pt modelId="{53F635E2-1F18-7848-A2AD-D3DC16D00F4A}" type="pres">
      <dgm:prSet presAssocID="{74FEC8E2-A626-304F-80F2-C63A6A4222FE}" presName="horz1" presStyleCnt="0"/>
      <dgm:spPr/>
    </dgm:pt>
    <dgm:pt modelId="{03A098F6-7359-6B49-96EB-CC5A032EF8C6}" type="pres">
      <dgm:prSet presAssocID="{74FEC8E2-A626-304F-80F2-C63A6A4222FE}" presName="tx1" presStyleLbl="revTx" presStyleIdx="1" presStyleCnt="3"/>
      <dgm:spPr/>
    </dgm:pt>
    <dgm:pt modelId="{AF811328-A1EC-5342-AA82-9AC7E1BEDCCE}" type="pres">
      <dgm:prSet presAssocID="{74FEC8E2-A626-304F-80F2-C63A6A4222FE}" presName="vert1" presStyleCnt="0"/>
      <dgm:spPr/>
    </dgm:pt>
    <dgm:pt modelId="{1C208B2E-A4F6-7F40-A5EB-12247C1574A4}" type="pres">
      <dgm:prSet presAssocID="{0D87272F-0E27-9F4B-8CE6-B79559BCBBC8}" presName="thickLine" presStyleLbl="alignNode1" presStyleIdx="2" presStyleCnt="3"/>
      <dgm:spPr/>
    </dgm:pt>
    <dgm:pt modelId="{010C0FE0-075C-E241-8A8C-F84EC7A94A9D}" type="pres">
      <dgm:prSet presAssocID="{0D87272F-0E27-9F4B-8CE6-B79559BCBBC8}" presName="horz1" presStyleCnt="0"/>
      <dgm:spPr/>
    </dgm:pt>
    <dgm:pt modelId="{DC553D76-0FB3-3440-B334-F5DB2D13ADF0}" type="pres">
      <dgm:prSet presAssocID="{0D87272F-0E27-9F4B-8CE6-B79559BCBBC8}" presName="tx1" presStyleLbl="revTx" presStyleIdx="2" presStyleCnt="3"/>
      <dgm:spPr/>
    </dgm:pt>
    <dgm:pt modelId="{1B75E2C0-167C-434A-BB34-3311128B9CDE}" type="pres">
      <dgm:prSet presAssocID="{0D87272F-0E27-9F4B-8CE6-B79559BCBBC8}" presName="vert1" presStyleCnt="0"/>
      <dgm:spPr/>
    </dgm:pt>
  </dgm:ptLst>
  <dgm:cxnLst>
    <dgm:cxn modelId="{9C1CA051-76DB-D94E-A471-271611E8AE87}" type="presOf" srcId="{4E024293-2AE2-CF40-8E50-C61B261D96C6}" destId="{0E29186A-7C90-D747-BAF3-6084C86915EF}" srcOrd="0" destOrd="0" presId="urn:microsoft.com/office/officeart/2008/layout/LinedList"/>
    <dgm:cxn modelId="{1B44B552-A558-D245-9633-562DE1ECE44B}" srcId="{C9FDD980-47B1-4543-8DE4-ED005FD9DC1C}" destId="{4E024293-2AE2-CF40-8E50-C61B261D96C6}" srcOrd="0" destOrd="0" parTransId="{E2E77ED2-21AC-6A44-AE51-D5732F493682}" sibTransId="{F0A9FCFC-85A2-3046-95C6-EBEF815F68D0}"/>
    <dgm:cxn modelId="{D6AEFB57-90D2-FF47-A2A8-19263A8AC86E}" srcId="{C9FDD980-47B1-4543-8DE4-ED005FD9DC1C}" destId="{0D87272F-0E27-9F4B-8CE6-B79559BCBBC8}" srcOrd="2" destOrd="0" parTransId="{68A63CEB-093F-EB40-A772-4C550466FCF4}" sibTransId="{06E1A566-3BCD-624E-8B1C-0FC97BA0F2B1}"/>
    <dgm:cxn modelId="{1C4380D1-FA5C-9545-9C86-059EF0D079B7}" type="presOf" srcId="{C9FDD980-47B1-4543-8DE4-ED005FD9DC1C}" destId="{D28633B2-ED33-584F-BA5C-2DA44DCEA137}" srcOrd="0" destOrd="0" presId="urn:microsoft.com/office/officeart/2008/layout/LinedList"/>
    <dgm:cxn modelId="{67AF06D8-D29E-E648-A14B-76662647D66A}" type="presOf" srcId="{74FEC8E2-A626-304F-80F2-C63A6A4222FE}" destId="{03A098F6-7359-6B49-96EB-CC5A032EF8C6}" srcOrd="0" destOrd="0" presId="urn:microsoft.com/office/officeart/2008/layout/LinedList"/>
    <dgm:cxn modelId="{391B35DD-FD20-B74D-BA20-E1A81E20683F}" type="presOf" srcId="{0D87272F-0E27-9F4B-8CE6-B79559BCBBC8}" destId="{DC553D76-0FB3-3440-B334-F5DB2D13ADF0}" srcOrd="0" destOrd="0" presId="urn:microsoft.com/office/officeart/2008/layout/LinedList"/>
    <dgm:cxn modelId="{865B95FE-256D-9E4B-B9F7-57E195414EA1}" srcId="{C9FDD980-47B1-4543-8DE4-ED005FD9DC1C}" destId="{74FEC8E2-A626-304F-80F2-C63A6A4222FE}" srcOrd="1" destOrd="0" parTransId="{9334FA0D-298C-A64C-B6FD-F6ABBD98D2C6}" sibTransId="{BA4A9979-1E22-8947-94BB-1E9643F52E44}"/>
    <dgm:cxn modelId="{76CAFAC5-9F0D-A943-978A-C5DAF080C627}" type="presParOf" srcId="{D28633B2-ED33-584F-BA5C-2DA44DCEA137}" destId="{04BAAB98-0B11-C145-8B31-0D3C37FE1F52}" srcOrd="0" destOrd="0" presId="urn:microsoft.com/office/officeart/2008/layout/LinedList"/>
    <dgm:cxn modelId="{F63AF539-D05E-CD4E-B3BA-B4D2BEA23E31}" type="presParOf" srcId="{D28633B2-ED33-584F-BA5C-2DA44DCEA137}" destId="{10C14EAE-1B89-8B44-8216-790CC88754D5}" srcOrd="1" destOrd="0" presId="urn:microsoft.com/office/officeart/2008/layout/LinedList"/>
    <dgm:cxn modelId="{E3697B36-8F07-3B45-8B63-DCABEE57A1AE}" type="presParOf" srcId="{10C14EAE-1B89-8B44-8216-790CC88754D5}" destId="{0E29186A-7C90-D747-BAF3-6084C86915EF}" srcOrd="0" destOrd="0" presId="urn:microsoft.com/office/officeart/2008/layout/LinedList"/>
    <dgm:cxn modelId="{136CCBEE-DA35-824F-88C0-E0032E6BBD85}" type="presParOf" srcId="{10C14EAE-1B89-8B44-8216-790CC88754D5}" destId="{9FCF030E-6746-F14A-86A2-3333C4809449}" srcOrd="1" destOrd="0" presId="urn:microsoft.com/office/officeart/2008/layout/LinedList"/>
    <dgm:cxn modelId="{A0290736-FB66-C440-BC1F-97A59502E053}" type="presParOf" srcId="{D28633B2-ED33-584F-BA5C-2DA44DCEA137}" destId="{92E5E662-3E9D-5449-9DF4-97C2332C9585}" srcOrd="2" destOrd="0" presId="urn:microsoft.com/office/officeart/2008/layout/LinedList"/>
    <dgm:cxn modelId="{CC71F330-F35F-A241-834C-902A8819F162}" type="presParOf" srcId="{D28633B2-ED33-584F-BA5C-2DA44DCEA137}" destId="{53F635E2-1F18-7848-A2AD-D3DC16D00F4A}" srcOrd="3" destOrd="0" presId="urn:microsoft.com/office/officeart/2008/layout/LinedList"/>
    <dgm:cxn modelId="{B99A14E7-801F-A540-AC99-B4144720AEED}" type="presParOf" srcId="{53F635E2-1F18-7848-A2AD-D3DC16D00F4A}" destId="{03A098F6-7359-6B49-96EB-CC5A032EF8C6}" srcOrd="0" destOrd="0" presId="urn:microsoft.com/office/officeart/2008/layout/LinedList"/>
    <dgm:cxn modelId="{1A5D0203-ED5F-A349-AEA2-DF70F35FEC0A}" type="presParOf" srcId="{53F635E2-1F18-7848-A2AD-D3DC16D00F4A}" destId="{AF811328-A1EC-5342-AA82-9AC7E1BEDCCE}" srcOrd="1" destOrd="0" presId="urn:microsoft.com/office/officeart/2008/layout/LinedList"/>
    <dgm:cxn modelId="{97C1C940-9044-BD44-BF1A-85D96980AB1D}" type="presParOf" srcId="{D28633B2-ED33-584F-BA5C-2DA44DCEA137}" destId="{1C208B2E-A4F6-7F40-A5EB-12247C1574A4}" srcOrd="4" destOrd="0" presId="urn:microsoft.com/office/officeart/2008/layout/LinedList"/>
    <dgm:cxn modelId="{8A7D90B3-D772-2144-9490-E7C13C7ED8D6}" type="presParOf" srcId="{D28633B2-ED33-584F-BA5C-2DA44DCEA137}" destId="{010C0FE0-075C-E241-8A8C-F84EC7A94A9D}" srcOrd="5" destOrd="0" presId="urn:microsoft.com/office/officeart/2008/layout/LinedList"/>
    <dgm:cxn modelId="{06C8AEA4-A517-D44C-9BB8-38E13298FD63}" type="presParOf" srcId="{010C0FE0-075C-E241-8A8C-F84EC7A94A9D}" destId="{DC553D76-0FB3-3440-B334-F5DB2D13ADF0}" srcOrd="0" destOrd="0" presId="urn:microsoft.com/office/officeart/2008/layout/LinedList"/>
    <dgm:cxn modelId="{7AED188D-0D8D-BB4E-B8A4-E89769859C34}" type="presParOf" srcId="{010C0FE0-075C-E241-8A8C-F84EC7A94A9D}" destId="{1B75E2C0-167C-434A-BB34-3311128B9C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A5A40-FF13-C34A-8DCE-66FC47AFCA69}" type="doc">
      <dgm:prSet loTypeId="urn:microsoft.com/office/officeart/2005/8/layout/venn3" loCatId="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it-IT"/>
        </a:p>
      </dgm:t>
    </dgm:pt>
    <dgm:pt modelId="{CACD3994-2CA2-F84C-9ADD-396299878388}">
      <dgm:prSet/>
      <dgm:spPr/>
      <dgm:t>
        <a:bodyPr/>
        <a:lstStyle/>
        <a:p>
          <a:r>
            <a:rPr lang="en-US"/>
            <a:t>Revisit the banker's algorithm used for operating systems and relate it back to the case study</a:t>
          </a:r>
          <a:endParaRPr lang="it-IT"/>
        </a:p>
      </dgm:t>
    </dgm:pt>
    <dgm:pt modelId="{B4A71A7B-0708-7545-8EE9-70ABD6D581BA}" type="parTrans" cxnId="{FD9DF438-A4F0-1A4B-895C-279687D6522F}">
      <dgm:prSet/>
      <dgm:spPr/>
      <dgm:t>
        <a:bodyPr/>
        <a:lstStyle/>
        <a:p>
          <a:endParaRPr lang="it-IT"/>
        </a:p>
      </dgm:t>
    </dgm:pt>
    <dgm:pt modelId="{A7F7BB39-E55B-4340-9AE1-F35B9BDD75F0}" type="sibTrans" cxnId="{FD9DF438-A4F0-1A4B-895C-279687D6522F}">
      <dgm:prSet/>
      <dgm:spPr/>
      <dgm:t>
        <a:bodyPr/>
        <a:lstStyle/>
        <a:p>
          <a:endParaRPr lang="it-IT"/>
        </a:p>
      </dgm:t>
    </dgm:pt>
    <dgm:pt modelId="{F6470BF1-FF0D-CD46-BB00-B112B6E5F624}">
      <dgm:prSet/>
      <dgm:spPr/>
      <dgm:t>
        <a:bodyPr/>
        <a:lstStyle/>
        <a:p>
          <a:r>
            <a:rPr lang="en-US"/>
            <a:t>Provide an algorithm to reduce the traffic congestion in VANETs</a:t>
          </a:r>
          <a:endParaRPr lang="it-IT"/>
        </a:p>
      </dgm:t>
    </dgm:pt>
    <dgm:pt modelId="{F559FAD6-99C5-594F-BEB8-8303CD58FCE5}" type="parTrans" cxnId="{57289256-386D-BE44-B16F-54EAE131A130}">
      <dgm:prSet/>
      <dgm:spPr/>
      <dgm:t>
        <a:bodyPr/>
        <a:lstStyle/>
        <a:p>
          <a:endParaRPr lang="it-IT"/>
        </a:p>
      </dgm:t>
    </dgm:pt>
    <dgm:pt modelId="{DFDFFE5D-DDD0-9748-A661-053B6EDAE8CB}" type="sibTrans" cxnId="{57289256-386D-BE44-B16F-54EAE131A130}">
      <dgm:prSet/>
      <dgm:spPr/>
      <dgm:t>
        <a:bodyPr/>
        <a:lstStyle/>
        <a:p>
          <a:endParaRPr lang="it-IT"/>
        </a:p>
      </dgm:t>
    </dgm:pt>
    <dgm:pt modelId="{D9202DD2-A351-1D4D-A778-4F4A5DA5A997}">
      <dgm:prSet/>
      <dgm:spPr/>
      <dgm:t>
        <a:bodyPr/>
        <a:lstStyle/>
        <a:p>
          <a:r>
            <a:rPr lang="en-US"/>
            <a:t>Optimize the roads occupation and improve the viability quality.</a:t>
          </a:r>
          <a:endParaRPr lang="it-IT"/>
        </a:p>
      </dgm:t>
    </dgm:pt>
    <dgm:pt modelId="{EC82BEB0-B0FD-CB46-BF28-790117C11185}" type="parTrans" cxnId="{30B586CB-549B-F74E-A4C2-576717193D21}">
      <dgm:prSet/>
      <dgm:spPr/>
      <dgm:t>
        <a:bodyPr/>
        <a:lstStyle/>
        <a:p>
          <a:endParaRPr lang="it-IT"/>
        </a:p>
      </dgm:t>
    </dgm:pt>
    <dgm:pt modelId="{1DAD9C85-2009-924D-AEE6-AB1480CE0C8A}" type="sibTrans" cxnId="{30B586CB-549B-F74E-A4C2-576717193D21}">
      <dgm:prSet/>
      <dgm:spPr/>
      <dgm:t>
        <a:bodyPr/>
        <a:lstStyle/>
        <a:p>
          <a:endParaRPr lang="it-IT"/>
        </a:p>
      </dgm:t>
    </dgm:pt>
    <dgm:pt modelId="{CCEFC74A-FEDD-CC48-86DB-C7123EAD5260}" type="pres">
      <dgm:prSet presAssocID="{F3BA5A40-FF13-C34A-8DCE-66FC47AFCA69}" presName="Name0" presStyleCnt="0">
        <dgm:presLayoutVars>
          <dgm:dir/>
          <dgm:resizeHandles val="exact"/>
        </dgm:presLayoutVars>
      </dgm:prSet>
      <dgm:spPr/>
    </dgm:pt>
    <dgm:pt modelId="{45018006-8FC8-1E4D-B117-93CE3E9CF0F2}" type="pres">
      <dgm:prSet presAssocID="{CACD3994-2CA2-F84C-9ADD-396299878388}" presName="Name5" presStyleLbl="vennNode1" presStyleIdx="0" presStyleCnt="3">
        <dgm:presLayoutVars>
          <dgm:bulletEnabled val="1"/>
        </dgm:presLayoutVars>
      </dgm:prSet>
      <dgm:spPr/>
    </dgm:pt>
    <dgm:pt modelId="{C4F8F16F-B713-0F49-A09F-5E0F412AFBC8}" type="pres">
      <dgm:prSet presAssocID="{A7F7BB39-E55B-4340-9AE1-F35B9BDD75F0}" presName="space" presStyleCnt="0"/>
      <dgm:spPr/>
    </dgm:pt>
    <dgm:pt modelId="{07B60088-91F2-0B4F-BACA-9C53489E71D1}" type="pres">
      <dgm:prSet presAssocID="{F6470BF1-FF0D-CD46-BB00-B112B6E5F624}" presName="Name5" presStyleLbl="vennNode1" presStyleIdx="1" presStyleCnt="3">
        <dgm:presLayoutVars>
          <dgm:bulletEnabled val="1"/>
        </dgm:presLayoutVars>
      </dgm:prSet>
      <dgm:spPr/>
    </dgm:pt>
    <dgm:pt modelId="{3507E99C-FD8B-9E43-A718-F2490D08F79E}" type="pres">
      <dgm:prSet presAssocID="{DFDFFE5D-DDD0-9748-A661-053B6EDAE8CB}" presName="space" presStyleCnt="0"/>
      <dgm:spPr/>
    </dgm:pt>
    <dgm:pt modelId="{7AA90E76-6DAB-6047-98A1-76694FC4F486}" type="pres">
      <dgm:prSet presAssocID="{D9202DD2-A351-1D4D-A778-4F4A5DA5A997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B1E70419-9191-3D4D-BB19-1F0B29BABB73}" type="presOf" srcId="{F3BA5A40-FF13-C34A-8DCE-66FC47AFCA69}" destId="{CCEFC74A-FEDD-CC48-86DB-C7123EAD5260}" srcOrd="0" destOrd="0" presId="urn:microsoft.com/office/officeart/2005/8/layout/venn3"/>
    <dgm:cxn modelId="{FD9DF438-A4F0-1A4B-895C-279687D6522F}" srcId="{F3BA5A40-FF13-C34A-8DCE-66FC47AFCA69}" destId="{CACD3994-2CA2-F84C-9ADD-396299878388}" srcOrd="0" destOrd="0" parTransId="{B4A71A7B-0708-7545-8EE9-70ABD6D581BA}" sibTransId="{A7F7BB39-E55B-4340-9AE1-F35B9BDD75F0}"/>
    <dgm:cxn modelId="{536FAE40-B65B-C342-8511-4CA9E63F78DB}" type="presOf" srcId="{D9202DD2-A351-1D4D-A778-4F4A5DA5A997}" destId="{7AA90E76-6DAB-6047-98A1-76694FC4F486}" srcOrd="0" destOrd="0" presId="urn:microsoft.com/office/officeart/2005/8/layout/venn3"/>
    <dgm:cxn modelId="{57289256-386D-BE44-B16F-54EAE131A130}" srcId="{F3BA5A40-FF13-C34A-8DCE-66FC47AFCA69}" destId="{F6470BF1-FF0D-CD46-BB00-B112B6E5F624}" srcOrd="1" destOrd="0" parTransId="{F559FAD6-99C5-594F-BEB8-8303CD58FCE5}" sibTransId="{DFDFFE5D-DDD0-9748-A661-053B6EDAE8CB}"/>
    <dgm:cxn modelId="{314BA183-0C93-2042-A5D5-478970EDD685}" type="presOf" srcId="{F6470BF1-FF0D-CD46-BB00-B112B6E5F624}" destId="{07B60088-91F2-0B4F-BACA-9C53489E71D1}" srcOrd="0" destOrd="0" presId="urn:microsoft.com/office/officeart/2005/8/layout/venn3"/>
    <dgm:cxn modelId="{30B586CB-549B-F74E-A4C2-576717193D21}" srcId="{F3BA5A40-FF13-C34A-8DCE-66FC47AFCA69}" destId="{D9202DD2-A351-1D4D-A778-4F4A5DA5A997}" srcOrd="2" destOrd="0" parTransId="{EC82BEB0-B0FD-CB46-BF28-790117C11185}" sibTransId="{1DAD9C85-2009-924D-AEE6-AB1480CE0C8A}"/>
    <dgm:cxn modelId="{67C380CF-1F2B-CB44-B15A-128468D64D74}" type="presOf" srcId="{CACD3994-2CA2-F84C-9ADD-396299878388}" destId="{45018006-8FC8-1E4D-B117-93CE3E9CF0F2}" srcOrd="0" destOrd="0" presId="urn:microsoft.com/office/officeart/2005/8/layout/venn3"/>
    <dgm:cxn modelId="{AD47DAC6-422D-944E-83A7-6AF36CF570CB}" type="presParOf" srcId="{CCEFC74A-FEDD-CC48-86DB-C7123EAD5260}" destId="{45018006-8FC8-1E4D-B117-93CE3E9CF0F2}" srcOrd="0" destOrd="0" presId="urn:microsoft.com/office/officeart/2005/8/layout/venn3"/>
    <dgm:cxn modelId="{48860809-2B33-E94C-B94C-C5204B94FB83}" type="presParOf" srcId="{CCEFC74A-FEDD-CC48-86DB-C7123EAD5260}" destId="{C4F8F16F-B713-0F49-A09F-5E0F412AFBC8}" srcOrd="1" destOrd="0" presId="urn:microsoft.com/office/officeart/2005/8/layout/venn3"/>
    <dgm:cxn modelId="{9726DECA-F0BF-6444-916B-E42C4FD0D4A8}" type="presParOf" srcId="{CCEFC74A-FEDD-CC48-86DB-C7123EAD5260}" destId="{07B60088-91F2-0B4F-BACA-9C53489E71D1}" srcOrd="2" destOrd="0" presId="urn:microsoft.com/office/officeart/2005/8/layout/venn3"/>
    <dgm:cxn modelId="{EAF9FF6D-1E84-814C-9B9C-034F16B7689C}" type="presParOf" srcId="{CCEFC74A-FEDD-CC48-86DB-C7123EAD5260}" destId="{3507E99C-FD8B-9E43-A718-F2490D08F79E}" srcOrd="3" destOrd="0" presId="urn:microsoft.com/office/officeart/2005/8/layout/venn3"/>
    <dgm:cxn modelId="{9C38FB78-0498-1248-9935-32E1B48CB9C5}" type="presParOf" srcId="{CCEFC74A-FEDD-CC48-86DB-C7123EAD5260}" destId="{7AA90E76-6DAB-6047-98A1-76694FC4F486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565206-DDAF-FD4A-A124-D5FC137116E1}" type="doc">
      <dgm:prSet loTypeId="urn:microsoft.com/office/officeart/2008/layout/LinedList" loCatId="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it-IT"/>
        </a:p>
      </dgm:t>
    </dgm:pt>
    <dgm:pt modelId="{B190248C-CB5D-6848-A851-4393EC4F6262}">
      <dgm:prSet/>
      <dgm:spPr/>
      <dgm:t>
        <a:bodyPr/>
        <a:lstStyle/>
        <a:p>
          <a:r>
            <a:rPr lang="en-US"/>
            <a:t>When two different processes ask for the same request at the same time, they can block each other waiting for the resource to be release</a:t>
          </a:r>
          <a:endParaRPr lang="it-IT"/>
        </a:p>
      </dgm:t>
    </dgm:pt>
    <dgm:pt modelId="{590007CF-1C4F-3941-B5F1-345923F56767}" type="parTrans" cxnId="{2F1186E8-8D0E-0F45-8063-8E050B8C2041}">
      <dgm:prSet/>
      <dgm:spPr/>
      <dgm:t>
        <a:bodyPr/>
        <a:lstStyle/>
        <a:p>
          <a:endParaRPr lang="it-IT"/>
        </a:p>
      </dgm:t>
    </dgm:pt>
    <dgm:pt modelId="{DB3F4F42-6177-B749-8FC2-F389D6834DF5}" type="sibTrans" cxnId="{2F1186E8-8D0E-0F45-8063-8E050B8C2041}">
      <dgm:prSet/>
      <dgm:spPr/>
      <dgm:t>
        <a:bodyPr/>
        <a:lstStyle/>
        <a:p>
          <a:endParaRPr lang="it-IT"/>
        </a:p>
      </dgm:t>
    </dgm:pt>
    <dgm:pt modelId="{0BB4B023-21F8-8344-961A-6990349A6A67}">
      <dgm:prSet/>
      <dgm:spPr/>
      <dgm:t>
        <a:bodyPr/>
        <a:lstStyle/>
        <a:p>
          <a:r>
            <a:rPr lang="en-US"/>
            <a:t>Inspired by the loan model used between the banks and the customers to guarantee not to expire the available economic resources.</a:t>
          </a:r>
          <a:endParaRPr lang="it-IT"/>
        </a:p>
      </dgm:t>
    </dgm:pt>
    <dgm:pt modelId="{D8CB1E3E-81EF-1E46-B9A9-E10189143043}" type="parTrans" cxnId="{107D972C-1DBB-8C49-85DF-5453D3DF7310}">
      <dgm:prSet/>
      <dgm:spPr/>
      <dgm:t>
        <a:bodyPr/>
        <a:lstStyle/>
        <a:p>
          <a:endParaRPr lang="it-IT"/>
        </a:p>
      </dgm:t>
    </dgm:pt>
    <dgm:pt modelId="{0B6FA081-A46B-AE47-AD93-F17804C4D93B}" type="sibTrans" cxnId="{107D972C-1DBB-8C49-85DF-5453D3DF7310}">
      <dgm:prSet/>
      <dgm:spPr/>
      <dgm:t>
        <a:bodyPr/>
        <a:lstStyle/>
        <a:p>
          <a:endParaRPr lang="it-IT"/>
        </a:p>
      </dgm:t>
    </dgm:pt>
    <dgm:pt modelId="{09A3732F-17F6-8E40-A241-1626172508F6}" type="pres">
      <dgm:prSet presAssocID="{F8565206-DDAF-FD4A-A124-D5FC137116E1}" presName="vert0" presStyleCnt="0">
        <dgm:presLayoutVars>
          <dgm:dir/>
          <dgm:animOne val="branch"/>
          <dgm:animLvl val="lvl"/>
        </dgm:presLayoutVars>
      </dgm:prSet>
      <dgm:spPr/>
    </dgm:pt>
    <dgm:pt modelId="{D4F776C0-B2B7-DC4A-AE2F-F8E49815BC61}" type="pres">
      <dgm:prSet presAssocID="{B190248C-CB5D-6848-A851-4393EC4F6262}" presName="thickLine" presStyleLbl="alignNode1" presStyleIdx="0" presStyleCnt="2"/>
      <dgm:spPr/>
    </dgm:pt>
    <dgm:pt modelId="{56408AE6-0B47-0949-86F4-3565EE6F6192}" type="pres">
      <dgm:prSet presAssocID="{B190248C-CB5D-6848-A851-4393EC4F6262}" presName="horz1" presStyleCnt="0"/>
      <dgm:spPr/>
    </dgm:pt>
    <dgm:pt modelId="{CB4F0011-DAE8-F946-9EDB-76106CA14FE6}" type="pres">
      <dgm:prSet presAssocID="{B190248C-CB5D-6848-A851-4393EC4F6262}" presName="tx1" presStyleLbl="revTx" presStyleIdx="0" presStyleCnt="2"/>
      <dgm:spPr/>
    </dgm:pt>
    <dgm:pt modelId="{6325809E-C5CE-8045-B2DD-A0BC056E308A}" type="pres">
      <dgm:prSet presAssocID="{B190248C-CB5D-6848-A851-4393EC4F6262}" presName="vert1" presStyleCnt="0"/>
      <dgm:spPr/>
    </dgm:pt>
    <dgm:pt modelId="{E86222FD-8772-C740-8379-681CC8EB36D6}" type="pres">
      <dgm:prSet presAssocID="{0BB4B023-21F8-8344-961A-6990349A6A67}" presName="thickLine" presStyleLbl="alignNode1" presStyleIdx="1" presStyleCnt="2"/>
      <dgm:spPr/>
    </dgm:pt>
    <dgm:pt modelId="{8ACE9030-CD71-2F4F-A7E9-D59A5031FB46}" type="pres">
      <dgm:prSet presAssocID="{0BB4B023-21F8-8344-961A-6990349A6A67}" presName="horz1" presStyleCnt="0"/>
      <dgm:spPr/>
    </dgm:pt>
    <dgm:pt modelId="{11A0A47A-EA02-8643-A517-DD3EFFE8EA7C}" type="pres">
      <dgm:prSet presAssocID="{0BB4B023-21F8-8344-961A-6990349A6A67}" presName="tx1" presStyleLbl="revTx" presStyleIdx="1" presStyleCnt="2"/>
      <dgm:spPr/>
    </dgm:pt>
    <dgm:pt modelId="{E68783EA-6D9F-FC41-BB87-E2D2D3E77EDD}" type="pres">
      <dgm:prSet presAssocID="{0BB4B023-21F8-8344-961A-6990349A6A67}" presName="vert1" presStyleCnt="0"/>
      <dgm:spPr/>
    </dgm:pt>
  </dgm:ptLst>
  <dgm:cxnLst>
    <dgm:cxn modelId="{CD70A50E-CC50-6943-B949-42DED6B8181F}" type="presOf" srcId="{B190248C-CB5D-6848-A851-4393EC4F6262}" destId="{CB4F0011-DAE8-F946-9EDB-76106CA14FE6}" srcOrd="0" destOrd="0" presId="urn:microsoft.com/office/officeart/2008/layout/LinedList"/>
    <dgm:cxn modelId="{107D972C-1DBB-8C49-85DF-5453D3DF7310}" srcId="{F8565206-DDAF-FD4A-A124-D5FC137116E1}" destId="{0BB4B023-21F8-8344-961A-6990349A6A67}" srcOrd="1" destOrd="0" parTransId="{D8CB1E3E-81EF-1E46-B9A9-E10189143043}" sibTransId="{0B6FA081-A46B-AE47-AD93-F17804C4D93B}"/>
    <dgm:cxn modelId="{6478299D-DA2C-F044-9D7C-5828DEE48E2A}" type="presOf" srcId="{0BB4B023-21F8-8344-961A-6990349A6A67}" destId="{11A0A47A-EA02-8643-A517-DD3EFFE8EA7C}" srcOrd="0" destOrd="0" presId="urn:microsoft.com/office/officeart/2008/layout/LinedList"/>
    <dgm:cxn modelId="{2F1186E8-8D0E-0F45-8063-8E050B8C2041}" srcId="{F8565206-DDAF-FD4A-A124-D5FC137116E1}" destId="{B190248C-CB5D-6848-A851-4393EC4F6262}" srcOrd="0" destOrd="0" parTransId="{590007CF-1C4F-3941-B5F1-345923F56767}" sibTransId="{DB3F4F42-6177-B749-8FC2-F389D6834DF5}"/>
    <dgm:cxn modelId="{7CE246F5-D749-884D-AADC-066824BB42C0}" type="presOf" srcId="{F8565206-DDAF-FD4A-A124-D5FC137116E1}" destId="{09A3732F-17F6-8E40-A241-1626172508F6}" srcOrd="0" destOrd="0" presId="urn:microsoft.com/office/officeart/2008/layout/LinedList"/>
    <dgm:cxn modelId="{BA3AF839-BE4A-2C41-9CA9-2F8D66E9688E}" type="presParOf" srcId="{09A3732F-17F6-8E40-A241-1626172508F6}" destId="{D4F776C0-B2B7-DC4A-AE2F-F8E49815BC61}" srcOrd="0" destOrd="0" presId="urn:microsoft.com/office/officeart/2008/layout/LinedList"/>
    <dgm:cxn modelId="{3BCE4910-199D-1E4B-8D2D-4DA5FFE1C884}" type="presParOf" srcId="{09A3732F-17F6-8E40-A241-1626172508F6}" destId="{56408AE6-0B47-0949-86F4-3565EE6F6192}" srcOrd="1" destOrd="0" presId="urn:microsoft.com/office/officeart/2008/layout/LinedList"/>
    <dgm:cxn modelId="{E6E50528-7EC5-1C4E-B0F9-E295B486D9E2}" type="presParOf" srcId="{56408AE6-0B47-0949-86F4-3565EE6F6192}" destId="{CB4F0011-DAE8-F946-9EDB-76106CA14FE6}" srcOrd="0" destOrd="0" presId="urn:microsoft.com/office/officeart/2008/layout/LinedList"/>
    <dgm:cxn modelId="{2B4ADBE4-3B4A-E640-802C-E9A3FE357246}" type="presParOf" srcId="{56408AE6-0B47-0949-86F4-3565EE6F6192}" destId="{6325809E-C5CE-8045-B2DD-A0BC056E308A}" srcOrd="1" destOrd="0" presId="urn:microsoft.com/office/officeart/2008/layout/LinedList"/>
    <dgm:cxn modelId="{DBA0D0F7-7F55-D54C-9C75-279FE8B305EB}" type="presParOf" srcId="{09A3732F-17F6-8E40-A241-1626172508F6}" destId="{E86222FD-8772-C740-8379-681CC8EB36D6}" srcOrd="2" destOrd="0" presId="urn:microsoft.com/office/officeart/2008/layout/LinedList"/>
    <dgm:cxn modelId="{F9494D03-1D08-8748-AAB7-53E94E904A34}" type="presParOf" srcId="{09A3732F-17F6-8E40-A241-1626172508F6}" destId="{8ACE9030-CD71-2F4F-A7E9-D59A5031FB46}" srcOrd="3" destOrd="0" presId="urn:microsoft.com/office/officeart/2008/layout/LinedList"/>
    <dgm:cxn modelId="{43832FC7-D9AF-A844-B2B4-C179DBD27937}" type="presParOf" srcId="{8ACE9030-CD71-2F4F-A7E9-D59A5031FB46}" destId="{11A0A47A-EA02-8643-A517-DD3EFFE8EA7C}" srcOrd="0" destOrd="0" presId="urn:microsoft.com/office/officeart/2008/layout/LinedList"/>
    <dgm:cxn modelId="{F314954E-E1BE-4E44-99FA-37FE9119683D}" type="presParOf" srcId="{8ACE9030-CD71-2F4F-A7E9-D59A5031FB46}" destId="{E68783EA-6D9F-FC41-BB87-E2D2D3E77E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D46740-3EBF-9C42-9583-50191FB2D464}" type="doc">
      <dgm:prSet loTypeId="urn:microsoft.com/office/officeart/2008/layout/LinedList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1B4BEAB3-F689-8048-B262-E16796D32182}">
      <dgm:prSet/>
      <dgm:spPr/>
      <dgm:t>
        <a:bodyPr/>
        <a:lstStyle/>
        <a:p>
          <a:r>
            <a:rPr lang="it-IT" err="1"/>
            <a:t>Similarly</a:t>
          </a:r>
          <a:r>
            <a:rPr lang="it-IT"/>
            <a:t> to the </a:t>
          </a:r>
          <a:r>
            <a:rPr lang="it-IT" err="1"/>
            <a:t>resource</a:t>
          </a:r>
          <a:r>
            <a:rPr lang="it-IT"/>
            <a:t> </a:t>
          </a:r>
          <a:r>
            <a:rPr lang="it-IT" err="1"/>
            <a:t>allocation</a:t>
          </a:r>
          <a:r>
            <a:rPr lang="it-IT"/>
            <a:t> in O.S., in </a:t>
          </a:r>
          <a:r>
            <a:rPr lang="it-IT" err="1"/>
            <a:t>VANETs</a:t>
          </a:r>
          <a:r>
            <a:rPr lang="it-IT"/>
            <a:t> </a:t>
          </a:r>
          <a:r>
            <a:rPr lang="it-IT" err="1"/>
            <a:t>vehicles</a:t>
          </a:r>
          <a:r>
            <a:rPr lang="it-IT"/>
            <a:t> act like </a:t>
          </a:r>
          <a:r>
            <a:rPr lang="it-IT" err="1"/>
            <a:t>processes</a:t>
          </a:r>
          <a:r>
            <a:rPr lang="it-IT"/>
            <a:t>, and the </a:t>
          </a:r>
          <a:r>
            <a:rPr lang="it-IT" err="1"/>
            <a:t>resources</a:t>
          </a:r>
          <a:r>
            <a:rPr lang="it-IT"/>
            <a:t> are the roads.</a:t>
          </a:r>
        </a:p>
      </dgm:t>
    </dgm:pt>
    <dgm:pt modelId="{19116693-B1CE-F846-9C2B-35B49C71219B}" type="parTrans" cxnId="{3961EB37-AD81-0345-A310-E136140668D4}">
      <dgm:prSet/>
      <dgm:spPr/>
      <dgm:t>
        <a:bodyPr/>
        <a:lstStyle/>
        <a:p>
          <a:endParaRPr lang="it-IT"/>
        </a:p>
      </dgm:t>
    </dgm:pt>
    <dgm:pt modelId="{F21F791E-EE22-5D44-BEB9-5E0D2FC0DB17}" type="sibTrans" cxnId="{3961EB37-AD81-0345-A310-E136140668D4}">
      <dgm:prSet/>
      <dgm:spPr/>
      <dgm:t>
        <a:bodyPr/>
        <a:lstStyle/>
        <a:p>
          <a:endParaRPr lang="it-IT"/>
        </a:p>
      </dgm:t>
    </dgm:pt>
    <dgm:pt modelId="{4F5DA4E2-982F-E442-A4B2-C67EE3471A32}">
      <dgm:prSet/>
      <dgm:spPr/>
      <dgm:t>
        <a:bodyPr/>
        <a:lstStyle/>
        <a:p>
          <a:r>
            <a:rPr lang="it-IT"/>
            <a:t>The Banker’s algorithm can be used to optimise the traffic flow according to the requests made by the vehicles.</a:t>
          </a:r>
        </a:p>
      </dgm:t>
    </dgm:pt>
    <dgm:pt modelId="{58469B23-0B12-6046-A23F-F9D65198CC1B}" type="parTrans" cxnId="{B224BFCC-B0E5-794D-A618-AA3E4B56B2BE}">
      <dgm:prSet/>
      <dgm:spPr/>
      <dgm:t>
        <a:bodyPr/>
        <a:lstStyle/>
        <a:p>
          <a:endParaRPr lang="it-IT"/>
        </a:p>
      </dgm:t>
    </dgm:pt>
    <dgm:pt modelId="{B5EE24C7-AA78-D24A-98A1-3CB7A2D446AD}" type="sibTrans" cxnId="{B224BFCC-B0E5-794D-A618-AA3E4B56B2BE}">
      <dgm:prSet/>
      <dgm:spPr/>
      <dgm:t>
        <a:bodyPr/>
        <a:lstStyle/>
        <a:p>
          <a:endParaRPr lang="it-IT"/>
        </a:p>
      </dgm:t>
    </dgm:pt>
    <dgm:pt modelId="{8B23BC24-B3B3-2544-98E9-6AC4E4D9D1FF}">
      <dgm:prSet/>
      <dgm:spPr/>
      <dgm:t>
        <a:bodyPr/>
        <a:lstStyle/>
        <a:p>
          <a:r>
            <a:rPr lang="it-IT"/>
            <a:t>Some </a:t>
          </a:r>
          <a:r>
            <a:rPr lang="it-IT" err="1"/>
            <a:t>routes</a:t>
          </a:r>
          <a:r>
            <a:rPr lang="it-IT"/>
            <a:t> can be </a:t>
          </a:r>
          <a:r>
            <a:rPr lang="it-IT" err="1"/>
            <a:t>considered</a:t>
          </a:r>
          <a:r>
            <a:rPr lang="it-IT"/>
            <a:t> </a:t>
          </a:r>
          <a:r>
            <a:rPr lang="it-IT" err="1"/>
            <a:t>optimal</a:t>
          </a:r>
          <a:r>
            <a:rPr lang="it-IT"/>
            <a:t>, </a:t>
          </a:r>
          <a:r>
            <a:rPr lang="it-IT" err="1"/>
            <a:t>meaning</a:t>
          </a:r>
          <a:r>
            <a:rPr lang="it-IT"/>
            <a:t> </a:t>
          </a:r>
          <a:r>
            <a:rPr lang="it-IT" err="1"/>
            <a:t>that</a:t>
          </a:r>
          <a:r>
            <a:rPr lang="it-IT"/>
            <a:t> </a:t>
          </a:r>
          <a:r>
            <a:rPr lang="it-IT" err="1"/>
            <a:t>it</a:t>
          </a:r>
          <a:r>
            <a:rPr lang="it-IT"/>
            <a:t> </a:t>
          </a:r>
          <a:r>
            <a:rPr lang="it-IT" err="1"/>
            <a:t>has</a:t>
          </a:r>
          <a:r>
            <a:rPr lang="it-IT"/>
            <a:t> the </a:t>
          </a:r>
          <a:r>
            <a:rPr lang="it-IT" err="1"/>
            <a:t>right</a:t>
          </a:r>
          <a:r>
            <a:rPr lang="it-IT"/>
            <a:t> </a:t>
          </a:r>
          <a:r>
            <a:rPr lang="it-IT" err="1"/>
            <a:t>combination</a:t>
          </a:r>
          <a:r>
            <a:rPr lang="it-IT"/>
            <a:t> of </a:t>
          </a:r>
          <a:r>
            <a:rPr lang="it-IT" err="1"/>
            <a:t>traffic</a:t>
          </a:r>
          <a:r>
            <a:rPr lang="it-IT"/>
            <a:t> load and </a:t>
          </a:r>
          <a:r>
            <a:rPr lang="it-IT" err="1"/>
            <a:t>mileage</a:t>
          </a:r>
          <a:r>
            <a:rPr lang="it-IT"/>
            <a:t> time </a:t>
          </a:r>
          <a:r>
            <a:rPr lang="it-IT" err="1"/>
            <a:t>needed</a:t>
          </a:r>
          <a:r>
            <a:rPr lang="it-IT"/>
            <a:t> to </a:t>
          </a:r>
          <a:r>
            <a:rPr lang="it-IT" err="1"/>
            <a:t>reach</a:t>
          </a:r>
          <a:r>
            <a:rPr lang="it-IT"/>
            <a:t> the </a:t>
          </a:r>
          <a:r>
            <a:rPr lang="it-IT" err="1"/>
            <a:t>right</a:t>
          </a:r>
          <a:r>
            <a:rPr lang="it-IT"/>
            <a:t> </a:t>
          </a:r>
          <a:r>
            <a:rPr lang="it-IT" err="1"/>
            <a:t>destination</a:t>
          </a:r>
          <a:endParaRPr lang="it-IT"/>
        </a:p>
      </dgm:t>
    </dgm:pt>
    <dgm:pt modelId="{E91649B5-8D04-C94A-9F72-BDE46DC13380}" type="parTrans" cxnId="{EEE4916F-D911-7D4E-AED3-48C6FCEC067A}">
      <dgm:prSet/>
      <dgm:spPr/>
      <dgm:t>
        <a:bodyPr/>
        <a:lstStyle/>
        <a:p>
          <a:endParaRPr lang="it-IT"/>
        </a:p>
      </dgm:t>
    </dgm:pt>
    <dgm:pt modelId="{E68BE84D-35CD-6D48-87E9-FAB67A150DD5}" type="sibTrans" cxnId="{EEE4916F-D911-7D4E-AED3-48C6FCEC067A}">
      <dgm:prSet/>
      <dgm:spPr/>
      <dgm:t>
        <a:bodyPr/>
        <a:lstStyle/>
        <a:p>
          <a:endParaRPr lang="it-IT"/>
        </a:p>
      </dgm:t>
    </dgm:pt>
    <dgm:pt modelId="{B7986201-38B3-8A42-AD59-5A7B3CEFF1EF}" type="pres">
      <dgm:prSet presAssocID="{CFD46740-3EBF-9C42-9583-50191FB2D464}" presName="vert0" presStyleCnt="0">
        <dgm:presLayoutVars>
          <dgm:dir/>
          <dgm:animOne val="branch"/>
          <dgm:animLvl val="lvl"/>
        </dgm:presLayoutVars>
      </dgm:prSet>
      <dgm:spPr/>
    </dgm:pt>
    <dgm:pt modelId="{DB65C885-50B6-884D-91E0-6DEFB15F798C}" type="pres">
      <dgm:prSet presAssocID="{1B4BEAB3-F689-8048-B262-E16796D32182}" presName="thickLine" presStyleLbl="alignNode1" presStyleIdx="0" presStyleCnt="3"/>
      <dgm:spPr/>
    </dgm:pt>
    <dgm:pt modelId="{F0D8BA46-DD63-D94C-93F1-43EB191FB550}" type="pres">
      <dgm:prSet presAssocID="{1B4BEAB3-F689-8048-B262-E16796D32182}" presName="horz1" presStyleCnt="0"/>
      <dgm:spPr/>
    </dgm:pt>
    <dgm:pt modelId="{F21DF342-9762-FA4B-B11F-68A3ED3AC8CC}" type="pres">
      <dgm:prSet presAssocID="{1B4BEAB3-F689-8048-B262-E16796D32182}" presName="tx1" presStyleLbl="revTx" presStyleIdx="0" presStyleCnt="3"/>
      <dgm:spPr/>
    </dgm:pt>
    <dgm:pt modelId="{AF55C683-2712-534C-BBDD-29169C20B989}" type="pres">
      <dgm:prSet presAssocID="{1B4BEAB3-F689-8048-B262-E16796D32182}" presName="vert1" presStyleCnt="0"/>
      <dgm:spPr/>
    </dgm:pt>
    <dgm:pt modelId="{891D7A5E-F012-6347-A276-81705E219D64}" type="pres">
      <dgm:prSet presAssocID="{4F5DA4E2-982F-E442-A4B2-C67EE3471A32}" presName="thickLine" presStyleLbl="alignNode1" presStyleIdx="1" presStyleCnt="3"/>
      <dgm:spPr/>
    </dgm:pt>
    <dgm:pt modelId="{B049E9A6-97F8-0F41-9DE6-F0648F8DE602}" type="pres">
      <dgm:prSet presAssocID="{4F5DA4E2-982F-E442-A4B2-C67EE3471A32}" presName="horz1" presStyleCnt="0"/>
      <dgm:spPr/>
    </dgm:pt>
    <dgm:pt modelId="{A926D13E-86AE-884A-90DE-97B23DD05608}" type="pres">
      <dgm:prSet presAssocID="{4F5DA4E2-982F-E442-A4B2-C67EE3471A32}" presName="tx1" presStyleLbl="revTx" presStyleIdx="1" presStyleCnt="3"/>
      <dgm:spPr/>
    </dgm:pt>
    <dgm:pt modelId="{B1A5221F-D2FB-F248-84E0-B35477504940}" type="pres">
      <dgm:prSet presAssocID="{4F5DA4E2-982F-E442-A4B2-C67EE3471A32}" presName="vert1" presStyleCnt="0"/>
      <dgm:spPr/>
    </dgm:pt>
    <dgm:pt modelId="{5FCE6F4F-CA75-3441-A18C-A00F6165D50A}" type="pres">
      <dgm:prSet presAssocID="{8B23BC24-B3B3-2544-98E9-6AC4E4D9D1FF}" presName="thickLine" presStyleLbl="alignNode1" presStyleIdx="2" presStyleCnt="3"/>
      <dgm:spPr/>
    </dgm:pt>
    <dgm:pt modelId="{B55457FD-AF42-E440-873A-FDD7DFAFE586}" type="pres">
      <dgm:prSet presAssocID="{8B23BC24-B3B3-2544-98E9-6AC4E4D9D1FF}" presName="horz1" presStyleCnt="0"/>
      <dgm:spPr/>
    </dgm:pt>
    <dgm:pt modelId="{B8CF05CB-DF83-6C46-8033-EBD8E9136AD1}" type="pres">
      <dgm:prSet presAssocID="{8B23BC24-B3B3-2544-98E9-6AC4E4D9D1FF}" presName="tx1" presStyleLbl="revTx" presStyleIdx="2" presStyleCnt="3"/>
      <dgm:spPr/>
    </dgm:pt>
    <dgm:pt modelId="{2728EE42-0E3C-2542-BAB4-A8926E6FE77B}" type="pres">
      <dgm:prSet presAssocID="{8B23BC24-B3B3-2544-98E9-6AC4E4D9D1FF}" presName="vert1" presStyleCnt="0"/>
      <dgm:spPr/>
    </dgm:pt>
  </dgm:ptLst>
  <dgm:cxnLst>
    <dgm:cxn modelId="{3961EB37-AD81-0345-A310-E136140668D4}" srcId="{CFD46740-3EBF-9C42-9583-50191FB2D464}" destId="{1B4BEAB3-F689-8048-B262-E16796D32182}" srcOrd="0" destOrd="0" parTransId="{19116693-B1CE-F846-9C2B-35B49C71219B}" sibTransId="{F21F791E-EE22-5D44-BEB9-5E0D2FC0DB17}"/>
    <dgm:cxn modelId="{0B8D2B43-63E9-4B48-A3AB-38FEF6A07EB4}" type="presOf" srcId="{4F5DA4E2-982F-E442-A4B2-C67EE3471A32}" destId="{A926D13E-86AE-884A-90DE-97B23DD05608}" srcOrd="0" destOrd="0" presId="urn:microsoft.com/office/officeart/2008/layout/LinedList"/>
    <dgm:cxn modelId="{EEE4916F-D911-7D4E-AED3-48C6FCEC067A}" srcId="{CFD46740-3EBF-9C42-9583-50191FB2D464}" destId="{8B23BC24-B3B3-2544-98E9-6AC4E4D9D1FF}" srcOrd="2" destOrd="0" parTransId="{E91649B5-8D04-C94A-9F72-BDE46DC13380}" sibTransId="{E68BE84D-35CD-6D48-87E9-FAB67A150DD5}"/>
    <dgm:cxn modelId="{83A3AA83-63BB-C046-984D-DCCC55571E6B}" type="presOf" srcId="{CFD46740-3EBF-9C42-9583-50191FB2D464}" destId="{B7986201-38B3-8A42-AD59-5A7B3CEFF1EF}" srcOrd="0" destOrd="0" presId="urn:microsoft.com/office/officeart/2008/layout/LinedList"/>
    <dgm:cxn modelId="{9FB3B184-4F6A-9F4E-A2C5-6591CAE9787F}" type="presOf" srcId="{1B4BEAB3-F689-8048-B262-E16796D32182}" destId="{F21DF342-9762-FA4B-B11F-68A3ED3AC8CC}" srcOrd="0" destOrd="0" presId="urn:microsoft.com/office/officeart/2008/layout/LinedList"/>
    <dgm:cxn modelId="{F460B7C5-A5AE-F548-9783-DD422F732739}" type="presOf" srcId="{8B23BC24-B3B3-2544-98E9-6AC4E4D9D1FF}" destId="{B8CF05CB-DF83-6C46-8033-EBD8E9136AD1}" srcOrd="0" destOrd="0" presId="urn:microsoft.com/office/officeart/2008/layout/LinedList"/>
    <dgm:cxn modelId="{B224BFCC-B0E5-794D-A618-AA3E4B56B2BE}" srcId="{CFD46740-3EBF-9C42-9583-50191FB2D464}" destId="{4F5DA4E2-982F-E442-A4B2-C67EE3471A32}" srcOrd="1" destOrd="0" parTransId="{58469B23-0B12-6046-A23F-F9D65198CC1B}" sibTransId="{B5EE24C7-AA78-D24A-98A1-3CB7A2D446AD}"/>
    <dgm:cxn modelId="{B2EDDEB0-69C4-C34F-AA6B-E0ABAE76140A}" type="presParOf" srcId="{B7986201-38B3-8A42-AD59-5A7B3CEFF1EF}" destId="{DB65C885-50B6-884D-91E0-6DEFB15F798C}" srcOrd="0" destOrd="0" presId="urn:microsoft.com/office/officeart/2008/layout/LinedList"/>
    <dgm:cxn modelId="{8E0E0A3C-1C25-3443-A176-46F082A13834}" type="presParOf" srcId="{B7986201-38B3-8A42-AD59-5A7B3CEFF1EF}" destId="{F0D8BA46-DD63-D94C-93F1-43EB191FB550}" srcOrd="1" destOrd="0" presId="urn:microsoft.com/office/officeart/2008/layout/LinedList"/>
    <dgm:cxn modelId="{51ED33BB-F156-1442-B5E8-D900ACE7DDC8}" type="presParOf" srcId="{F0D8BA46-DD63-D94C-93F1-43EB191FB550}" destId="{F21DF342-9762-FA4B-B11F-68A3ED3AC8CC}" srcOrd="0" destOrd="0" presId="urn:microsoft.com/office/officeart/2008/layout/LinedList"/>
    <dgm:cxn modelId="{B1A8E2A3-55DE-C94D-B8CB-04FE1FC56179}" type="presParOf" srcId="{F0D8BA46-DD63-D94C-93F1-43EB191FB550}" destId="{AF55C683-2712-534C-BBDD-29169C20B989}" srcOrd="1" destOrd="0" presId="urn:microsoft.com/office/officeart/2008/layout/LinedList"/>
    <dgm:cxn modelId="{A6915ECE-2629-624C-9D8A-C1111ACB3EE0}" type="presParOf" srcId="{B7986201-38B3-8A42-AD59-5A7B3CEFF1EF}" destId="{891D7A5E-F012-6347-A276-81705E219D64}" srcOrd="2" destOrd="0" presId="urn:microsoft.com/office/officeart/2008/layout/LinedList"/>
    <dgm:cxn modelId="{16A8C7AC-54AF-BA4E-AA20-619C0E59D34A}" type="presParOf" srcId="{B7986201-38B3-8A42-AD59-5A7B3CEFF1EF}" destId="{B049E9A6-97F8-0F41-9DE6-F0648F8DE602}" srcOrd="3" destOrd="0" presId="urn:microsoft.com/office/officeart/2008/layout/LinedList"/>
    <dgm:cxn modelId="{B25FEF49-B118-C941-BA3E-B83AB009F95E}" type="presParOf" srcId="{B049E9A6-97F8-0F41-9DE6-F0648F8DE602}" destId="{A926D13E-86AE-884A-90DE-97B23DD05608}" srcOrd="0" destOrd="0" presId="urn:microsoft.com/office/officeart/2008/layout/LinedList"/>
    <dgm:cxn modelId="{4BD47024-EFB8-1A49-AD61-6498B66BD7AA}" type="presParOf" srcId="{B049E9A6-97F8-0F41-9DE6-F0648F8DE602}" destId="{B1A5221F-D2FB-F248-84E0-B35477504940}" srcOrd="1" destOrd="0" presId="urn:microsoft.com/office/officeart/2008/layout/LinedList"/>
    <dgm:cxn modelId="{BC6DFCCC-D76C-EA47-AC4A-DA9129FE7FB8}" type="presParOf" srcId="{B7986201-38B3-8A42-AD59-5A7B3CEFF1EF}" destId="{5FCE6F4F-CA75-3441-A18C-A00F6165D50A}" srcOrd="4" destOrd="0" presId="urn:microsoft.com/office/officeart/2008/layout/LinedList"/>
    <dgm:cxn modelId="{5C1C28E5-B350-7849-BFB4-4B24BE3314D6}" type="presParOf" srcId="{B7986201-38B3-8A42-AD59-5A7B3CEFF1EF}" destId="{B55457FD-AF42-E440-873A-FDD7DFAFE586}" srcOrd="5" destOrd="0" presId="urn:microsoft.com/office/officeart/2008/layout/LinedList"/>
    <dgm:cxn modelId="{3852BB56-F731-2840-BDD6-87E68D807883}" type="presParOf" srcId="{B55457FD-AF42-E440-873A-FDD7DFAFE586}" destId="{B8CF05CB-DF83-6C46-8033-EBD8E9136AD1}" srcOrd="0" destOrd="0" presId="urn:microsoft.com/office/officeart/2008/layout/LinedList"/>
    <dgm:cxn modelId="{53C08901-4760-524C-9B4C-8CD955EF7AE1}" type="presParOf" srcId="{B55457FD-AF42-E440-873A-FDD7DFAFE586}" destId="{2728EE42-0E3C-2542-BAB4-A8926E6FE77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5C5985-F118-A64F-AD02-B38CCF0AC29F}" type="doc">
      <dgm:prSet loTypeId="urn:microsoft.com/office/officeart/2005/8/layout/p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B8DD46D-DB2A-FC48-9775-FE42B59602F2}">
      <dgm:prSet custT="1"/>
      <dgm:spPr/>
      <dgm:t>
        <a:bodyPr/>
        <a:lstStyle/>
        <a:p>
          <a:pPr algn="just"/>
          <a:r>
            <a:rPr lang="en-US" sz="600"/>
            <a:t>Focusing on providing the best possible optimization instead of the functionality.</a:t>
          </a:r>
          <a:endParaRPr lang="it-IT" sz="600"/>
        </a:p>
      </dgm:t>
    </dgm:pt>
    <dgm:pt modelId="{712E0696-6F9B-174F-93E1-EF8F8821AFFD}" type="parTrans" cxnId="{4ED86C34-176E-1049-8714-6EB15CA03EFE}">
      <dgm:prSet/>
      <dgm:spPr/>
      <dgm:t>
        <a:bodyPr/>
        <a:lstStyle/>
        <a:p>
          <a:endParaRPr lang="it-IT"/>
        </a:p>
      </dgm:t>
    </dgm:pt>
    <dgm:pt modelId="{34789102-4828-8141-8EE2-8B6310A90C75}" type="sibTrans" cxnId="{4ED86C34-176E-1049-8714-6EB15CA03EFE}">
      <dgm:prSet/>
      <dgm:spPr/>
      <dgm:t>
        <a:bodyPr/>
        <a:lstStyle/>
        <a:p>
          <a:endParaRPr lang="it-IT"/>
        </a:p>
      </dgm:t>
    </dgm:pt>
    <dgm:pt modelId="{7DC921D8-920D-1A4A-8566-9A98C00DB422}">
      <dgm:prSet custT="1"/>
      <dgm:spPr/>
      <dgm:t>
        <a:bodyPr/>
        <a:lstStyle/>
        <a:p>
          <a:pPr algn="just"/>
          <a:r>
            <a:rPr lang="en-US" sz="600"/>
            <a:t>As an O.S. needs optimization algorithms to perform well, in the traffic congestion problem the VBA allows users who make a request to take the best route to their desired destination.</a:t>
          </a:r>
          <a:endParaRPr lang="it-IT" sz="600"/>
        </a:p>
      </dgm:t>
    </dgm:pt>
    <dgm:pt modelId="{E57892FD-25DB-FB40-B151-CE416F54142F}" type="parTrans" cxnId="{CF450D78-E151-1B49-B546-FDCBE6AF8B74}">
      <dgm:prSet/>
      <dgm:spPr/>
      <dgm:t>
        <a:bodyPr/>
        <a:lstStyle/>
        <a:p>
          <a:endParaRPr lang="it-IT"/>
        </a:p>
      </dgm:t>
    </dgm:pt>
    <dgm:pt modelId="{5DB2EE61-8495-6E47-BB72-DF5315DA5169}" type="sibTrans" cxnId="{CF450D78-E151-1B49-B546-FDCBE6AF8B74}">
      <dgm:prSet/>
      <dgm:spPr/>
      <dgm:t>
        <a:bodyPr/>
        <a:lstStyle/>
        <a:p>
          <a:endParaRPr lang="it-IT"/>
        </a:p>
      </dgm:t>
    </dgm:pt>
    <dgm:pt modelId="{E38CAF2E-A6DD-1E4B-B2E6-130449C9543B}">
      <dgm:prSet/>
      <dgm:spPr/>
      <dgm:t>
        <a:bodyPr/>
        <a:lstStyle/>
        <a:p>
          <a:pPr algn="just"/>
          <a:r>
            <a:rPr lang="en-US"/>
            <a:t>Paths optimization for a wider audience and not only to a small portion of users.</a:t>
          </a:r>
          <a:endParaRPr lang="it-IT"/>
        </a:p>
      </dgm:t>
    </dgm:pt>
    <dgm:pt modelId="{AA7ADF6F-EA1B-FB4A-983B-B5C18D0B85AD}" type="parTrans" cxnId="{7125EFC0-D27D-CF46-8EF1-2BB82C6BE0FE}">
      <dgm:prSet/>
      <dgm:spPr/>
      <dgm:t>
        <a:bodyPr/>
        <a:lstStyle/>
        <a:p>
          <a:endParaRPr lang="it-IT"/>
        </a:p>
      </dgm:t>
    </dgm:pt>
    <dgm:pt modelId="{89E250F3-AC78-EF43-B3A4-C593974F9551}" type="sibTrans" cxnId="{7125EFC0-D27D-CF46-8EF1-2BB82C6BE0FE}">
      <dgm:prSet/>
      <dgm:spPr/>
      <dgm:t>
        <a:bodyPr/>
        <a:lstStyle/>
        <a:p>
          <a:endParaRPr lang="it-IT"/>
        </a:p>
      </dgm:t>
    </dgm:pt>
    <dgm:pt modelId="{9F54AEA4-74C2-6840-9BA1-0B9AB111FC4C}">
      <dgm:prSet custT="1"/>
      <dgm:spPr/>
      <dgm:t>
        <a:bodyPr/>
        <a:lstStyle/>
        <a:p>
          <a:pPr algn="just"/>
          <a:r>
            <a:rPr lang="it-IT" sz="600" err="1"/>
            <a:t>Avoiding</a:t>
          </a:r>
          <a:r>
            <a:rPr lang="it-IT" sz="600"/>
            <a:t> </a:t>
          </a:r>
          <a:r>
            <a:rPr lang="it-IT" sz="600" err="1"/>
            <a:t>traffic</a:t>
          </a:r>
          <a:r>
            <a:rPr lang="it-IT" sz="600"/>
            <a:t> congestion and </a:t>
          </a:r>
          <a:r>
            <a:rPr lang="it-IT" sz="600" err="1"/>
            <a:t>reducing</a:t>
          </a:r>
          <a:r>
            <a:rPr lang="it-IT" sz="600"/>
            <a:t> the time </a:t>
          </a:r>
          <a:r>
            <a:rPr lang="it-IT" sz="600" err="1"/>
            <a:t>required</a:t>
          </a:r>
          <a:r>
            <a:rPr lang="it-IT" sz="600"/>
            <a:t> to </a:t>
          </a:r>
          <a:r>
            <a:rPr lang="it-IT" sz="600" err="1"/>
            <a:t>reach</a:t>
          </a:r>
          <a:r>
            <a:rPr lang="it-IT" sz="600"/>
            <a:t> the </a:t>
          </a:r>
          <a:r>
            <a:rPr lang="it-IT" sz="600" err="1"/>
            <a:t>desired</a:t>
          </a:r>
          <a:r>
            <a:rPr lang="it-IT" sz="600"/>
            <a:t> </a:t>
          </a:r>
          <a:r>
            <a:rPr lang="it-IT" sz="600" err="1"/>
            <a:t>destination</a:t>
          </a:r>
          <a:r>
            <a:rPr lang="it-IT" sz="600"/>
            <a:t>.</a:t>
          </a:r>
          <a:r>
            <a:rPr lang="it-IT" sz="500"/>
            <a:t>
</a:t>
          </a:r>
        </a:p>
      </dgm:t>
    </dgm:pt>
    <dgm:pt modelId="{13FEFAD4-2AA6-8D41-A31D-D0A6E1FAC57A}" type="parTrans" cxnId="{487A2445-DFF8-FF40-B5F5-3DEB520EAB50}">
      <dgm:prSet/>
      <dgm:spPr/>
      <dgm:t>
        <a:bodyPr/>
        <a:lstStyle/>
        <a:p>
          <a:endParaRPr lang="it-IT"/>
        </a:p>
      </dgm:t>
    </dgm:pt>
    <dgm:pt modelId="{8E06630B-7FA8-D049-A72C-759C8C56D267}" type="sibTrans" cxnId="{487A2445-DFF8-FF40-B5F5-3DEB520EAB50}">
      <dgm:prSet/>
      <dgm:spPr/>
      <dgm:t>
        <a:bodyPr/>
        <a:lstStyle/>
        <a:p>
          <a:endParaRPr lang="it-IT"/>
        </a:p>
      </dgm:t>
    </dgm:pt>
    <dgm:pt modelId="{1BB275EB-5E67-B049-A11E-C7EEE929560B}">
      <dgm:prSet custT="1"/>
      <dgm:spPr/>
      <dgm:t>
        <a:bodyPr/>
        <a:lstStyle/>
        <a:p>
          <a:pPr algn="just"/>
          <a:r>
            <a:rPr lang="it-IT" sz="600" err="1"/>
            <a:t>VANET's</a:t>
          </a:r>
          <a:r>
            <a:rPr lang="it-IT" sz="600"/>
            <a:t> play a </a:t>
          </a:r>
          <a:r>
            <a:rPr lang="it-IT" sz="600" err="1"/>
            <a:t>main</a:t>
          </a:r>
          <a:r>
            <a:rPr lang="it-IT" sz="600"/>
            <a:t> </a:t>
          </a:r>
          <a:r>
            <a:rPr lang="it-IT" sz="600" err="1"/>
            <a:t>role</a:t>
          </a:r>
          <a:r>
            <a:rPr lang="it-IT" sz="600"/>
            <a:t> in </a:t>
          </a:r>
          <a:r>
            <a:rPr lang="it-IT" sz="600" err="1"/>
            <a:t>traffic</a:t>
          </a:r>
          <a:r>
            <a:rPr lang="it-IT" sz="600"/>
            <a:t> and road congestion </a:t>
          </a:r>
          <a:r>
            <a:rPr lang="it-IT" sz="600" err="1"/>
            <a:t>detection</a:t>
          </a:r>
          <a:r>
            <a:rPr lang="it-IT" sz="600"/>
            <a:t>.</a:t>
          </a:r>
        </a:p>
      </dgm:t>
    </dgm:pt>
    <dgm:pt modelId="{EF7BD819-D050-5441-9BE6-D269C39D7651}" type="parTrans" cxnId="{17293896-AD1B-B04B-8CB8-C5C46858DF0C}">
      <dgm:prSet/>
      <dgm:spPr/>
      <dgm:t>
        <a:bodyPr/>
        <a:lstStyle/>
        <a:p>
          <a:endParaRPr lang="it-IT"/>
        </a:p>
      </dgm:t>
    </dgm:pt>
    <dgm:pt modelId="{FB8E1F8C-4BA1-0340-A0F9-88EC19D4D7A2}" type="sibTrans" cxnId="{17293896-AD1B-B04B-8CB8-C5C46858DF0C}">
      <dgm:prSet/>
      <dgm:spPr/>
      <dgm:t>
        <a:bodyPr/>
        <a:lstStyle/>
        <a:p>
          <a:endParaRPr lang="it-IT"/>
        </a:p>
      </dgm:t>
    </dgm:pt>
    <dgm:pt modelId="{6B576BB4-FEDF-8A44-9B3E-49426DEBE682}" type="pres">
      <dgm:prSet presAssocID="{2A5C5985-F118-A64F-AD02-B38CCF0AC29F}" presName="Name0" presStyleCnt="0">
        <dgm:presLayoutVars>
          <dgm:dir/>
          <dgm:resizeHandles val="exact"/>
        </dgm:presLayoutVars>
      </dgm:prSet>
      <dgm:spPr/>
    </dgm:pt>
    <dgm:pt modelId="{68FA8935-4653-634E-B3D7-292167C92D35}" type="pres">
      <dgm:prSet presAssocID="{1BB275EB-5E67-B049-A11E-C7EEE929560B}" presName="compNode" presStyleCnt="0"/>
      <dgm:spPr/>
    </dgm:pt>
    <dgm:pt modelId="{67ACA213-0B93-5346-AA85-199501FEE4C9}" type="pres">
      <dgm:prSet presAssocID="{1BB275EB-5E67-B049-A11E-C7EEE929560B}" presName="pict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solidFill>
            <a:srgbClr val="002060"/>
          </a:solidFill>
        </a:ln>
      </dgm:spPr>
    </dgm:pt>
    <dgm:pt modelId="{2BFD1673-E184-AA42-ADD4-5D8FD8D1B2D2}" type="pres">
      <dgm:prSet presAssocID="{1BB275EB-5E67-B049-A11E-C7EEE929560B}" presName="textRect" presStyleLbl="revTx" presStyleIdx="0" presStyleCnt="5">
        <dgm:presLayoutVars>
          <dgm:bulletEnabled val="1"/>
        </dgm:presLayoutVars>
      </dgm:prSet>
      <dgm:spPr/>
    </dgm:pt>
    <dgm:pt modelId="{73C5C305-E2B3-E54D-90C5-91A2AA14F8C5}" type="pres">
      <dgm:prSet presAssocID="{FB8E1F8C-4BA1-0340-A0F9-88EC19D4D7A2}" presName="sibTrans" presStyleLbl="sibTrans2D1" presStyleIdx="0" presStyleCnt="0"/>
      <dgm:spPr/>
    </dgm:pt>
    <dgm:pt modelId="{C0698F5C-F4AF-4949-8AE6-A98BCB342510}" type="pres">
      <dgm:prSet presAssocID="{AB8DD46D-DB2A-FC48-9775-FE42B59602F2}" presName="compNode" presStyleCnt="0"/>
      <dgm:spPr/>
    </dgm:pt>
    <dgm:pt modelId="{59EA4B38-4746-8242-9025-24B36143F376}" type="pres">
      <dgm:prSet presAssocID="{AB8DD46D-DB2A-FC48-9775-FE42B59602F2}" presName="pict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solidFill>
            <a:srgbClr val="002060"/>
          </a:solidFill>
        </a:ln>
      </dgm:spPr>
    </dgm:pt>
    <dgm:pt modelId="{AEFC9384-A590-7549-9612-C0BCFDEC0E67}" type="pres">
      <dgm:prSet presAssocID="{AB8DD46D-DB2A-FC48-9775-FE42B59602F2}" presName="textRect" presStyleLbl="revTx" presStyleIdx="1" presStyleCnt="5">
        <dgm:presLayoutVars>
          <dgm:bulletEnabled val="1"/>
        </dgm:presLayoutVars>
      </dgm:prSet>
      <dgm:spPr/>
    </dgm:pt>
    <dgm:pt modelId="{3AF61F2B-F1B0-3342-96F9-3E0627FE7FE3}" type="pres">
      <dgm:prSet presAssocID="{34789102-4828-8141-8EE2-8B6310A90C75}" presName="sibTrans" presStyleLbl="sibTrans2D1" presStyleIdx="0" presStyleCnt="0"/>
      <dgm:spPr/>
    </dgm:pt>
    <dgm:pt modelId="{B3E0CE5F-0C28-F44E-8E78-BAE461408951}" type="pres">
      <dgm:prSet presAssocID="{9F54AEA4-74C2-6840-9BA1-0B9AB111FC4C}" presName="compNode" presStyleCnt="0"/>
      <dgm:spPr/>
    </dgm:pt>
    <dgm:pt modelId="{4A8A6D2A-E339-9741-95D8-7713BA87E7CA}" type="pres">
      <dgm:prSet presAssocID="{9F54AEA4-74C2-6840-9BA1-0B9AB111FC4C}" presName="pictRect" presStyleLbl="nod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solidFill>
            <a:srgbClr val="002060"/>
          </a:solidFill>
        </a:ln>
      </dgm:spPr>
    </dgm:pt>
    <dgm:pt modelId="{4EBF5B17-B331-AF49-8A3B-F9A3B0B47D62}" type="pres">
      <dgm:prSet presAssocID="{9F54AEA4-74C2-6840-9BA1-0B9AB111FC4C}" presName="textRect" presStyleLbl="revTx" presStyleIdx="2" presStyleCnt="5">
        <dgm:presLayoutVars>
          <dgm:bulletEnabled val="1"/>
        </dgm:presLayoutVars>
      </dgm:prSet>
      <dgm:spPr/>
    </dgm:pt>
    <dgm:pt modelId="{B40610E8-7E7E-314C-9DDE-4065495263B1}" type="pres">
      <dgm:prSet presAssocID="{8E06630B-7FA8-D049-A72C-759C8C56D267}" presName="sibTrans" presStyleLbl="sibTrans2D1" presStyleIdx="0" presStyleCnt="0"/>
      <dgm:spPr/>
    </dgm:pt>
    <dgm:pt modelId="{8A7C19F3-628C-2446-ABA4-9C51BF1E70E0}" type="pres">
      <dgm:prSet presAssocID="{7DC921D8-920D-1A4A-8566-9A98C00DB422}" presName="compNode" presStyleCnt="0"/>
      <dgm:spPr/>
    </dgm:pt>
    <dgm:pt modelId="{96002889-2DE4-704E-882A-9D029A771B77}" type="pres">
      <dgm:prSet presAssocID="{7DC921D8-920D-1A4A-8566-9A98C00DB422}" presName="pictRect" presStyleLbl="node1" presStyleIdx="3" presStyleCnt="5" custLinFactNeighborX="91" custLinFactNeighborY="-11972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rgbClr val="002060"/>
          </a:solidFill>
        </a:ln>
      </dgm:spPr>
    </dgm:pt>
    <dgm:pt modelId="{860BEFD4-3DB1-7343-8BBA-8FFBA3DAFFAB}" type="pres">
      <dgm:prSet presAssocID="{7DC921D8-920D-1A4A-8566-9A98C00DB422}" presName="textRect" presStyleLbl="revTx" presStyleIdx="3" presStyleCnt="5" custScaleY="139912" custLinFactNeighborX="-781" custLinFactNeighborY="-3683">
        <dgm:presLayoutVars>
          <dgm:bulletEnabled val="1"/>
        </dgm:presLayoutVars>
      </dgm:prSet>
      <dgm:spPr/>
    </dgm:pt>
    <dgm:pt modelId="{C58FB2C2-06A2-F143-BB50-8239D4C760A6}" type="pres">
      <dgm:prSet presAssocID="{5DB2EE61-8495-6E47-BB72-DF5315DA5169}" presName="sibTrans" presStyleLbl="sibTrans2D1" presStyleIdx="0" presStyleCnt="0"/>
      <dgm:spPr/>
    </dgm:pt>
    <dgm:pt modelId="{DAE3A141-5BC6-764C-9E1C-14927DCD19F5}" type="pres">
      <dgm:prSet presAssocID="{E38CAF2E-A6DD-1E4B-B2E6-130449C9543B}" presName="compNode" presStyleCnt="0"/>
      <dgm:spPr/>
    </dgm:pt>
    <dgm:pt modelId="{C543A073-3C7D-D248-8C82-C2E03EDA7F9B}" type="pres">
      <dgm:prSet presAssocID="{E38CAF2E-A6DD-1E4B-B2E6-130449C9543B}" presName="pictRect" presStyleLbl="node1" presStyleIdx="4" presStyleCnt="5" custLinFactNeighborX="1421" custLinFactNeighborY="-1734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solidFill>
            <a:srgbClr val="002060"/>
          </a:solidFill>
        </a:ln>
      </dgm:spPr>
    </dgm:pt>
    <dgm:pt modelId="{54D3F061-18B3-7D4B-87C5-B5922BB2002C}" type="pres">
      <dgm:prSet presAssocID="{E38CAF2E-A6DD-1E4B-B2E6-130449C9543B}" presName="textRect" presStyleLbl="revTx" presStyleIdx="4" presStyleCnt="5" custLinFactNeighborX="-627" custLinFactNeighborY="-14843">
        <dgm:presLayoutVars>
          <dgm:bulletEnabled val="1"/>
        </dgm:presLayoutVars>
      </dgm:prSet>
      <dgm:spPr/>
    </dgm:pt>
  </dgm:ptLst>
  <dgm:cxnLst>
    <dgm:cxn modelId="{D5D7B217-561E-1E43-9918-08814CFE6C96}" type="presOf" srcId="{1BB275EB-5E67-B049-A11E-C7EEE929560B}" destId="{2BFD1673-E184-AA42-ADD4-5D8FD8D1B2D2}" srcOrd="0" destOrd="0" presId="urn:microsoft.com/office/officeart/2005/8/layout/pList1"/>
    <dgm:cxn modelId="{4ED86C34-176E-1049-8714-6EB15CA03EFE}" srcId="{2A5C5985-F118-A64F-AD02-B38CCF0AC29F}" destId="{AB8DD46D-DB2A-FC48-9775-FE42B59602F2}" srcOrd="1" destOrd="0" parTransId="{712E0696-6F9B-174F-93E1-EF8F8821AFFD}" sibTransId="{34789102-4828-8141-8EE2-8B6310A90C75}"/>
    <dgm:cxn modelId="{E45BAB3B-50A0-6146-BF52-14102F931BDB}" type="presOf" srcId="{FB8E1F8C-4BA1-0340-A0F9-88EC19D4D7A2}" destId="{73C5C305-E2B3-E54D-90C5-91A2AA14F8C5}" srcOrd="0" destOrd="0" presId="urn:microsoft.com/office/officeart/2005/8/layout/pList1"/>
    <dgm:cxn modelId="{487A2445-DFF8-FF40-B5F5-3DEB520EAB50}" srcId="{2A5C5985-F118-A64F-AD02-B38CCF0AC29F}" destId="{9F54AEA4-74C2-6840-9BA1-0B9AB111FC4C}" srcOrd="2" destOrd="0" parTransId="{13FEFAD4-2AA6-8D41-A31D-D0A6E1FAC57A}" sibTransId="{8E06630B-7FA8-D049-A72C-759C8C56D267}"/>
    <dgm:cxn modelId="{01ADDB67-04FA-8C4F-AF4E-6A24338536EF}" type="presOf" srcId="{8E06630B-7FA8-D049-A72C-759C8C56D267}" destId="{B40610E8-7E7E-314C-9DDE-4065495263B1}" srcOrd="0" destOrd="0" presId="urn:microsoft.com/office/officeart/2005/8/layout/pList1"/>
    <dgm:cxn modelId="{ABA42669-3796-8E40-916F-9D6798BF9A80}" type="presOf" srcId="{2A5C5985-F118-A64F-AD02-B38CCF0AC29F}" destId="{6B576BB4-FEDF-8A44-9B3E-49426DEBE682}" srcOrd="0" destOrd="0" presId="urn:microsoft.com/office/officeart/2005/8/layout/pList1"/>
    <dgm:cxn modelId="{AEBAE054-8643-2445-A4B2-42E92639009F}" type="presOf" srcId="{E38CAF2E-A6DD-1E4B-B2E6-130449C9543B}" destId="{54D3F061-18B3-7D4B-87C5-B5922BB2002C}" srcOrd="0" destOrd="0" presId="urn:microsoft.com/office/officeart/2005/8/layout/pList1"/>
    <dgm:cxn modelId="{4CDA3377-FFE2-1840-8D7B-501D99825225}" type="presOf" srcId="{5DB2EE61-8495-6E47-BB72-DF5315DA5169}" destId="{C58FB2C2-06A2-F143-BB50-8239D4C760A6}" srcOrd="0" destOrd="0" presId="urn:microsoft.com/office/officeart/2005/8/layout/pList1"/>
    <dgm:cxn modelId="{CF450D78-E151-1B49-B546-FDCBE6AF8B74}" srcId="{2A5C5985-F118-A64F-AD02-B38CCF0AC29F}" destId="{7DC921D8-920D-1A4A-8566-9A98C00DB422}" srcOrd="3" destOrd="0" parTransId="{E57892FD-25DB-FB40-B151-CE416F54142F}" sibTransId="{5DB2EE61-8495-6E47-BB72-DF5315DA5169}"/>
    <dgm:cxn modelId="{4835AA8A-8A32-A643-96B3-54753C412E4B}" type="presOf" srcId="{AB8DD46D-DB2A-FC48-9775-FE42B59602F2}" destId="{AEFC9384-A590-7549-9612-C0BCFDEC0E67}" srcOrd="0" destOrd="0" presId="urn:microsoft.com/office/officeart/2005/8/layout/pList1"/>
    <dgm:cxn modelId="{F989A88E-F14F-CF43-9C90-80F67BD4DC8C}" type="presOf" srcId="{34789102-4828-8141-8EE2-8B6310A90C75}" destId="{3AF61F2B-F1B0-3342-96F9-3E0627FE7FE3}" srcOrd="0" destOrd="0" presId="urn:microsoft.com/office/officeart/2005/8/layout/pList1"/>
    <dgm:cxn modelId="{5FDF4495-51B7-0F47-BEFA-F93679795F79}" type="presOf" srcId="{9F54AEA4-74C2-6840-9BA1-0B9AB111FC4C}" destId="{4EBF5B17-B331-AF49-8A3B-F9A3B0B47D62}" srcOrd="0" destOrd="0" presId="urn:microsoft.com/office/officeart/2005/8/layout/pList1"/>
    <dgm:cxn modelId="{17293896-AD1B-B04B-8CB8-C5C46858DF0C}" srcId="{2A5C5985-F118-A64F-AD02-B38CCF0AC29F}" destId="{1BB275EB-5E67-B049-A11E-C7EEE929560B}" srcOrd="0" destOrd="0" parTransId="{EF7BD819-D050-5441-9BE6-D269C39D7651}" sibTransId="{FB8E1F8C-4BA1-0340-A0F9-88EC19D4D7A2}"/>
    <dgm:cxn modelId="{7125EFC0-D27D-CF46-8EF1-2BB82C6BE0FE}" srcId="{2A5C5985-F118-A64F-AD02-B38CCF0AC29F}" destId="{E38CAF2E-A6DD-1E4B-B2E6-130449C9543B}" srcOrd="4" destOrd="0" parTransId="{AA7ADF6F-EA1B-FB4A-983B-B5C18D0B85AD}" sibTransId="{89E250F3-AC78-EF43-B3A4-C593974F9551}"/>
    <dgm:cxn modelId="{FD98A0C9-1EB9-6143-8DAC-2E7B995B41D1}" type="presOf" srcId="{7DC921D8-920D-1A4A-8566-9A98C00DB422}" destId="{860BEFD4-3DB1-7343-8BBA-8FFBA3DAFFAB}" srcOrd="0" destOrd="0" presId="urn:microsoft.com/office/officeart/2005/8/layout/pList1"/>
    <dgm:cxn modelId="{FE2A80AF-839C-E645-86C9-7497B86AF4A4}" type="presParOf" srcId="{6B576BB4-FEDF-8A44-9B3E-49426DEBE682}" destId="{68FA8935-4653-634E-B3D7-292167C92D35}" srcOrd="0" destOrd="0" presId="urn:microsoft.com/office/officeart/2005/8/layout/pList1"/>
    <dgm:cxn modelId="{A18317A5-2A00-F44D-B7CF-F95FDCC16AD1}" type="presParOf" srcId="{68FA8935-4653-634E-B3D7-292167C92D35}" destId="{67ACA213-0B93-5346-AA85-199501FEE4C9}" srcOrd="0" destOrd="0" presId="urn:microsoft.com/office/officeart/2005/8/layout/pList1"/>
    <dgm:cxn modelId="{C88F99B5-EACF-DA4E-B09A-2EC8B6DAC488}" type="presParOf" srcId="{68FA8935-4653-634E-B3D7-292167C92D35}" destId="{2BFD1673-E184-AA42-ADD4-5D8FD8D1B2D2}" srcOrd="1" destOrd="0" presId="urn:microsoft.com/office/officeart/2005/8/layout/pList1"/>
    <dgm:cxn modelId="{FB3620CE-5905-6440-A761-BA829FCD5129}" type="presParOf" srcId="{6B576BB4-FEDF-8A44-9B3E-49426DEBE682}" destId="{73C5C305-E2B3-E54D-90C5-91A2AA14F8C5}" srcOrd="1" destOrd="0" presId="urn:microsoft.com/office/officeart/2005/8/layout/pList1"/>
    <dgm:cxn modelId="{F8FE8281-5132-8949-93ED-5F4ABF530ACA}" type="presParOf" srcId="{6B576BB4-FEDF-8A44-9B3E-49426DEBE682}" destId="{C0698F5C-F4AF-4949-8AE6-A98BCB342510}" srcOrd="2" destOrd="0" presId="urn:microsoft.com/office/officeart/2005/8/layout/pList1"/>
    <dgm:cxn modelId="{227F03D3-0D21-694D-B957-DBA6A936ACC7}" type="presParOf" srcId="{C0698F5C-F4AF-4949-8AE6-A98BCB342510}" destId="{59EA4B38-4746-8242-9025-24B36143F376}" srcOrd="0" destOrd="0" presId="urn:microsoft.com/office/officeart/2005/8/layout/pList1"/>
    <dgm:cxn modelId="{195DA01F-398F-C943-AA58-6940EDAA6F90}" type="presParOf" srcId="{C0698F5C-F4AF-4949-8AE6-A98BCB342510}" destId="{AEFC9384-A590-7549-9612-C0BCFDEC0E67}" srcOrd="1" destOrd="0" presId="urn:microsoft.com/office/officeart/2005/8/layout/pList1"/>
    <dgm:cxn modelId="{359CA312-7DC1-3542-92D3-35A2651D8605}" type="presParOf" srcId="{6B576BB4-FEDF-8A44-9B3E-49426DEBE682}" destId="{3AF61F2B-F1B0-3342-96F9-3E0627FE7FE3}" srcOrd="3" destOrd="0" presId="urn:microsoft.com/office/officeart/2005/8/layout/pList1"/>
    <dgm:cxn modelId="{F72B0C8A-AAC2-034D-AC74-1C84C8622072}" type="presParOf" srcId="{6B576BB4-FEDF-8A44-9B3E-49426DEBE682}" destId="{B3E0CE5F-0C28-F44E-8E78-BAE461408951}" srcOrd="4" destOrd="0" presId="urn:microsoft.com/office/officeart/2005/8/layout/pList1"/>
    <dgm:cxn modelId="{71B093AD-6BDC-6147-AF19-5D6F7D6C9B46}" type="presParOf" srcId="{B3E0CE5F-0C28-F44E-8E78-BAE461408951}" destId="{4A8A6D2A-E339-9741-95D8-7713BA87E7CA}" srcOrd="0" destOrd="0" presId="urn:microsoft.com/office/officeart/2005/8/layout/pList1"/>
    <dgm:cxn modelId="{6DB2DA20-7AE4-F04A-8838-D9D9E3CBE37B}" type="presParOf" srcId="{B3E0CE5F-0C28-F44E-8E78-BAE461408951}" destId="{4EBF5B17-B331-AF49-8A3B-F9A3B0B47D62}" srcOrd="1" destOrd="0" presId="urn:microsoft.com/office/officeart/2005/8/layout/pList1"/>
    <dgm:cxn modelId="{ED989619-101D-B14B-8F28-47409ABF6646}" type="presParOf" srcId="{6B576BB4-FEDF-8A44-9B3E-49426DEBE682}" destId="{B40610E8-7E7E-314C-9DDE-4065495263B1}" srcOrd="5" destOrd="0" presId="urn:microsoft.com/office/officeart/2005/8/layout/pList1"/>
    <dgm:cxn modelId="{979A846B-DF0D-974C-833F-65CC06767C7B}" type="presParOf" srcId="{6B576BB4-FEDF-8A44-9B3E-49426DEBE682}" destId="{8A7C19F3-628C-2446-ABA4-9C51BF1E70E0}" srcOrd="6" destOrd="0" presId="urn:microsoft.com/office/officeart/2005/8/layout/pList1"/>
    <dgm:cxn modelId="{4FE92173-91EE-A04B-A1EC-BDCC969CC5CD}" type="presParOf" srcId="{8A7C19F3-628C-2446-ABA4-9C51BF1E70E0}" destId="{96002889-2DE4-704E-882A-9D029A771B77}" srcOrd="0" destOrd="0" presId="urn:microsoft.com/office/officeart/2005/8/layout/pList1"/>
    <dgm:cxn modelId="{0083EFEF-C726-314E-9E8D-F142C5B8BC3E}" type="presParOf" srcId="{8A7C19F3-628C-2446-ABA4-9C51BF1E70E0}" destId="{860BEFD4-3DB1-7343-8BBA-8FFBA3DAFFAB}" srcOrd="1" destOrd="0" presId="urn:microsoft.com/office/officeart/2005/8/layout/pList1"/>
    <dgm:cxn modelId="{C6C1FE1C-CDBD-C44C-9BFB-780BBB613F17}" type="presParOf" srcId="{6B576BB4-FEDF-8A44-9B3E-49426DEBE682}" destId="{C58FB2C2-06A2-F143-BB50-8239D4C760A6}" srcOrd="7" destOrd="0" presId="urn:microsoft.com/office/officeart/2005/8/layout/pList1"/>
    <dgm:cxn modelId="{6CD1A6DE-2263-8B42-9DA1-BC6E0987B69A}" type="presParOf" srcId="{6B576BB4-FEDF-8A44-9B3E-49426DEBE682}" destId="{DAE3A141-5BC6-764C-9E1C-14927DCD19F5}" srcOrd="8" destOrd="0" presId="urn:microsoft.com/office/officeart/2005/8/layout/pList1"/>
    <dgm:cxn modelId="{5536418A-EF8D-FE45-B7C5-C899BE437930}" type="presParOf" srcId="{DAE3A141-5BC6-764C-9E1C-14927DCD19F5}" destId="{C543A073-3C7D-D248-8C82-C2E03EDA7F9B}" srcOrd="0" destOrd="0" presId="urn:microsoft.com/office/officeart/2005/8/layout/pList1"/>
    <dgm:cxn modelId="{83D08344-D009-B544-88A2-18074163D0D4}" type="presParOf" srcId="{DAE3A141-5BC6-764C-9E1C-14927DCD19F5}" destId="{54D3F061-18B3-7D4B-87C5-B5922BB200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ED70B-37E2-AC46-8F6E-9A0AD1CB9F63}">
      <dsp:nvSpPr>
        <dsp:cNvPr id="0" name=""/>
        <dsp:cNvSpPr/>
      </dsp:nvSpPr>
      <dsp:spPr>
        <a:xfrm rot="16200000">
          <a:off x="-660184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757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err="1"/>
            <a:t>VANETs</a:t>
          </a:r>
          <a:endParaRPr lang="it-IT" sz="1000" kern="1200"/>
        </a:p>
      </dsp:txBody>
      <dsp:txXfrm rot="5400000">
        <a:off x="742" y="409786"/>
        <a:ext cx="727081" cy="1229359"/>
      </dsp:txXfrm>
    </dsp:sp>
    <dsp:sp modelId="{5CC4CCEB-1841-E941-A69F-06C1F0C0DCA8}">
      <dsp:nvSpPr>
        <dsp:cNvPr id="0" name=""/>
        <dsp:cNvSpPr/>
      </dsp:nvSpPr>
      <dsp:spPr>
        <a:xfrm rot="16200000">
          <a:off x="121427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757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Traffic Congestion</a:t>
          </a:r>
        </a:p>
      </dsp:txBody>
      <dsp:txXfrm rot="5400000">
        <a:off x="782353" y="409786"/>
        <a:ext cx="727081" cy="1229359"/>
      </dsp:txXfrm>
    </dsp:sp>
    <dsp:sp modelId="{8CA27A80-0430-5144-8EC9-09D9C8A928C0}">
      <dsp:nvSpPr>
        <dsp:cNvPr id="0" name=""/>
        <dsp:cNvSpPr/>
      </dsp:nvSpPr>
      <dsp:spPr>
        <a:xfrm rot="16200000">
          <a:off x="903039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757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Resource </a:t>
          </a:r>
          <a:r>
            <a:rPr lang="it-IT" sz="1000" kern="1200" err="1"/>
            <a:t>Allocation</a:t>
          </a:r>
          <a:endParaRPr lang="it-IT" sz="1000" kern="1200"/>
        </a:p>
      </dsp:txBody>
      <dsp:txXfrm rot="5400000">
        <a:off x="1563965" y="409786"/>
        <a:ext cx="727081" cy="1229359"/>
      </dsp:txXfrm>
    </dsp:sp>
    <dsp:sp modelId="{06C159B9-9CBF-F246-86B4-EA55262C929B}">
      <dsp:nvSpPr>
        <dsp:cNvPr id="0" name=""/>
        <dsp:cNvSpPr/>
      </dsp:nvSpPr>
      <dsp:spPr>
        <a:xfrm rot="16200000">
          <a:off x="1684651" y="660925"/>
          <a:ext cx="2048933" cy="727081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757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err="1"/>
            <a:t>Banker's</a:t>
          </a:r>
          <a:r>
            <a:rPr lang="it-IT" sz="1000" kern="1200"/>
            <a:t> </a:t>
          </a:r>
          <a:r>
            <a:rPr lang="it-IT" sz="1000" kern="1200" err="1"/>
            <a:t>Algorithm</a:t>
          </a:r>
          <a:endParaRPr lang="it-IT" sz="1000" kern="1200"/>
        </a:p>
      </dsp:txBody>
      <dsp:txXfrm rot="5400000">
        <a:off x="2345577" y="409786"/>
        <a:ext cx="727081" cy="1229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AAB98-0B11-C145-8B31-0D3C37FE1F52}">
      <dsp:nvSpPr>
        <dsp:cNvPr id="0" name=""/>
        <dsp:cNvSpPr/>
      </dsp:nvSpPr>
      <dsp:spPr>
        <a:xfrm>
          <a:off x="0" y="1262"/>
          <a:ext cx="19370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186A-7C90-D747-BAF3-6084C86915EF}">
      <dsp:nvSpPr>
        <dsp:cNvPr id="0" name=""/>
        <dsp:cNvSpPr/>
      </dsp:nvSpPr>
      <dsp:spPr>
        <a:xfrm>
          <a:off x="0" y="1262"/>
          <a:ext cx="1937018" cy="86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 increase in population since 1985 and consequently the increase in the number of vehicles on our roads</a:t>
          </a:r>
          <a:endParaRPr lang="it-IT" sz="900" kern="1200"/>
        </a:p>
      </dsp:txBody>
      <dsp:txXfrm>
        <a:off x="0" y="1262"/>
        <a:ext cx="1937018" cy="860932"/>
      </dsp:txXfrm>
    </dsp:sp>
    <dsp:sp modelId="{92E5E662-3E9D-5449-9DF4-97C2332C9585}">
      <dsp:nvSpPr>
        <dsp:cNvPr id="0" name=""/>
        <dsp:cNvSpPr/>
      </dsp:nvSpPr>
      <dsp:spPr>
        <a:xfrm>
          <a:off x="0" y="862195"/>
          <a:ext cx="19370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98F6-7359-6B49-96EB-CC5A032EF8C6}">
      <dsp:nvSpPr>
        <dsp:cNvPr id="0" name=""/>
        <dsp:cNvSpPr/>
      </dsp:nvSpPr>
      <dsp:spPr>
        <a:xfrm>
          <a:off x="0" y="862195"/>
          <a:ext cx="1937018" cy="86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Working on new models and methodologies in order to reduce the problem, since it is bound to grow</a:t>
          </a:r>
          <a:endParaRPr lang="it-IT" sz="900" kern="1200"/>
        </a:p>
      </dsp:txBody>
      <dsp:txXfrm>
        <a:off x="0" y="862195"/>
        <a:ext cx="1937018" cy="860932"/>
      </dsp:txXfrm>
    </dsp:sp>
    <dsp:sp modelId="{1C208B2E-A4F6-7F40-A5EB-12247C1574A4}">
      <dsp:nvSpPr>
        <dsp:cNvPr id="0" name=""/>
        <dsp:cNvSpPr/>
      </dsp:nvSpPr>
      <dsp:spPr>
        <a:xfrm>
          <a:off x="0" y="1723127"/>
          <a:ext cx="193701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53D76-0FB3-3440-B334-F5DB2D13ADF0}">
      <dsp:nvSpPr>
        <dsp:cNvPr id="0" name=""/>
        <dsp:cNvSpPr/>
      </dsp:nvSpPr>
      <dsp:spPr>
        <a:xfrm>
          <a:off x="0" y="1723127"/>
          <a:ext cx="1937018" cy="860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Several European cities have a mileage increased over the 50% due to the traffic congestion. In such a scenario, vehicular ad hoc networks, VANETs for short, play an important role.</a:t>
          </a:r>
          <a:endParaRPr lang="it-IT" sz="900" kern="1200"/>
        </a:p>
      </dsp:txBody>
      <dsp:txXfrm>
        <a:off x="0" y="1723127"/>
        <a:ext cx="1937018" cy="860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18006-8FC8-1E4D-B117-93CE3E9CF0F2}">
      <dsp:nvSpPr>
        <dsp:cNvPr id="0" name=""/>
        <dsp:cNvSpPr/>
      </dsp:nvSpPr>
      <dsp:spPr>
        <a:xfrm>
          <a:off x="1523" y="712087"/>
          <a:ext cx="1332327" cy="133232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322" tIns="11430" rIns="73322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Revisit the banker's algorithm used for operating systems and relate it back to the case study</a:t>
          </a:r>
          <a:endParaRPr lang="it-IT" sz="900" kern="1200"/>
        </a:p>
      </dsp:txBody>
      <dsp:txXfrm>
        <a:off x="196638" y="907202"/>
        <a:ext cx="942097" cy="942097"/>
      </dsp:txXfrm>
    </dsp:sp>
    <dsp:sp modelId="{07B60088-91F2-0B4F-BACA-9C53489E71D1}">
      <dsp:nvSpPr>
        <dsp:cNvPr id="0" name=""/>
        <dsp:cNvSpPr/>
      </dsp:nvSpPr>
      <dsp:spPr>
        <a:xfrm>
          <a:off x="1067386" y="712087"/>
          <a:ext cx="1332327" cy="133232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322" tIns="11430" rIns="73322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Provide an algorithm to reduce the traffic congestion in VANETs</a:t>
          </a:r>
          <a:endParaRPr lang="it-IT" sz="900" kern="1200"/>
        </a:p>
      </dsp:txBody>
      <dsp:txXfrm>
        <a:off x="1262501" y="907202"/>
        <a:ext cx="942097" cy="942097"/>
      </dsp:txXfrm>
    </dsp:sp>
    <dsp:sp modelId="{7AA90E76-6DAB-6047-98A1-76694FC4F486}">
      <dsp:nvSpPr>
        <dsp:cNvPr id="0" name=""/>
        <dsp:cNvSpPr/>
      </dsp:nvSpPr>
      <dsp:spPr>
        <a:xfrm>
          <a:off x="2133248" y="712087"/>
          <a:ext cx="1332327" cy="1332327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3322" tIns="11430" rIns="73322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Optimize the roads occupation and improve the viability quality.</a:t>
          </a:r>
          <a:endParaRPr lang="it-IT" sz="900" kern="1200"/>
        </a:p>
      </dsp:txBody>
      <dsp:txXfrm>
        <a:off x="2328363" y="907202"/>
        <a:ext cx="942097" cy="942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776C0-B2B7-DC4A-AE2F-F8E49815BC61}">
      <dsp:nvSpPr>
        <dsp:cNvPr id="0" name=""/>
        <dsp:cNvSpPr/>
      </dsp:nvSpPr>
      <dsp:spPr>
        <a:xfrm>
          <a:off x="0" y="0"/>
          <a:ext cx="196833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F0011-DAE8-F946-9EDB-76106CA14FE6}">
      <dsp:nvSpPr>
        <dsp:cNvPr id="0" name=""/>
        <dsp:cNvSpPr/>
      </dsp:nvSpPr>
      <dsp:spPr>
        <a:xfrm>
          <a:off x="0" y="0"/>
          <a:ext cx="1968339" cy="1146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When two different processes ask for the same request at the same time, they can block each other waiting for the resource to be release</a:t>
          </a:r>
          <a:endParaRPr lang="it-IT" sz="1200" kern="1200"/>
        </a:p>
      </dsp:txBody>
      <dsp:txXfrm>
        <a:off x="0" y="0"/>
        <a:ext cx="1968339" cy="1146467"/>
      </dsp:txXfrm>
    </dsp:sp>
    <dsp:sp modelId="{E86222FD-8772-C740-8379-681CC8EB36D6}">
      <dsp:nvSpPr>
        <dsp:cNvPr id="0" name=""/>
        <dsp:cNvSpPr/>
      </dsp:nvSpPr>
      <dsp:spPr>
        <a:xfrm>
          <a:off x="0" y="1146467"/>
          <a:ext cx="196833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0A47A-EA02-8643-A517-DD3EFFE8EA7C}">
      <dsp:nvSpPr>
        <dsp:cNvPr id="0" name=""/>
        <dsp:cNvSpPr/>
      </dsp:nvSpPr>
      <dsp:spPr>
        <a:xfrm>
          <a:off x="0" y="1146467"/>
          <a:ext cx="1968339" cy="1146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Inspired by the loan model used between the banks and the customers to guarantee not to expire the available economic resources.</a:t>
          </a:r>
          <a:endParaRPr lang="it-IT" sz="1200" kern="1200"/>
        </a:p>
      </dsp:txBody>
      <dsp:txXfrm>
        <a:off x="0" y="1146467"/>
        <a:ext cx="1968339" cy="1146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5C885-50B6-884D-91E0-6DEFB15F798C}">
      <dsp:nvSpPr>
        <dsp:cNvPr id="0" name=""/>
        <dsp:cNvSpPr/>
      </dsp:nvSpPr>
      <dsp:spPr>
        <a:xfrm>
          <a:off x="0" y="1127"/>
          <a:ext cx="354695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DF342-9762-FA4B-B11F-68A3ED3AC8CC}">
      <dsp:nvSpPr>
        <dsp:cNvPr id="0" name=""/>
        <dsp:cNvSpPr/>
      </dsp:nvSpPr>
      <dsp:spPr>
        <a:xfrm>
          <a:off x="0" y="1127"/>
          <a:ext cx="3546958" cy="768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 err="1"/>
            <a:t>Similarly</a:t>
          </a:r>
          <a:r>
            <a:rPr lang="it-IT" sz="1300" kern="1200"/>
            <a:t> to the </a:t>
          </a:r>
          <a:r>
            <a:rPr lang="it-IT" sz="1300" kern="1200" err="1"/>
            <a:t>resource</a:t>
          </a:r>
          <a:r>
            <a:rPr lang="it-IT" sz="1300" kern="1200"/>
            <a:t> </a:t>
          </a:r>
          <a:r>
            <a:rPr lang="it-IT" sz="1300" kern="1200" err="1"/>
            <a:t>allocation</a:t>
          </a:r>
          <a:r>
            <a:rPr lang="it-IT" sz="1300" kern="1200"/>
            <a:t> in O.S., in </a:t>
          </a:r>
          <a:r>
            <a:rPr lang="it-IT" sz="1300" kern="1200" err="1"/>
            <a:t>VANETs</a:t>
          </a:r>
          <a:r>
            <a:rPr lang="it-IT" sz="1300" kern="1200"/>
            <a:t> </a:t>
          </a:r>
          <a:r>
            <a:rPr lang="it-IT" sz="1300" kern="1200" err="1"/>
            <a:t>vehicles</a:t>
          </a:r>
          <a:r>
            <a:rPr lang="it-IT" sz="1300" kern="1200"/>
            <a:t> act like </a:t>
          </a:r>
          <a:r>
            <a:rPr lang="it-IT" sz="1300" kern="1200" err="1"/>
            <a:t>processes</a:t>
          </a:r>
          <a:r>
            <a:rPr lang="it-IT" sz="1300" kern="1200"/>
            <a:t>, and the </a:t>
          </a:r>
          <a:r>
            <a:rPr lang="it-IT" sz="1300" kern="1200" err="1"/>
            <a:t>resources</a:t>
          </a:r>
          <a:r>
            <a:rPr lang="it-IT" sz="1300" kern="1200"/>
            <a:t> are the roads.</a:t>
          </a:r>
        </a:p>
      </dsp:txBody>
      <dsp:txXfrm>
        <a:off x="0" y="1127"/>
        <a:ext cx="3546958" cy="768689"/>
      </dsp:txXfrm>
    </dsp:sp>
    <dsp:sp modelId="{891D7A5E-F012-6347-A276-81705E219D64}">
      <dsp:nvSpPr>
        <dsp:cNvPr id="0" name=""/>
        <dsp:cNvSpPr/>
      </dsp:nvSpPr>
      <dsp:spPr>
        <a:xfrm>
          <a:off x="0" y="769817"/>
          <a:ext cx="354695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6D13E-86AE-884A-90DE-97B23DD05608}">
      <dsp:nvSpPr>
        <dsp:cNvPr id="0" name=""/>
        <dsp:cNvSpPr/>
      </dsp:nvSpPr>
      <dsp:spPr>
        <a:xfrm>
          <a:off x="0" y="769817"/>
          <a:ext cx="3546958" cy="768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The Banker’s algorithm can be used to optimise the traffic flow according to the requests made by the vehicles.</a:t>
          </a:r>
        </a:p>
      </dsp:txBody>
      <dsp:txXfrm>
        <a:off x="0" y="769817"/>
        <a:ext cx="3546958" cy="768689"/>
      </dsp:txXfrm>
    </dsp:sp>
    <dsp:sp modelId="{5FCE6F4F-CA75-3441-A18C-A00F6165D50A}">
      <dsp:nvSpPr>
        <dsp:cNvPr id="0" name=""/>
        <dsp:cNvSpPr/>
      </dsp:nvSpPr>
      <dsp:spPr>
        <a:xfrm>
          <a:off x="0" y="1538506"/>
          <a:ext cx="354695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F05CB-DF83-6C46-8033-EBD8E9136AD1}">
      <dsp:nvSpPr>
        <dsp:cNvPr id="0" name=""/>
        <dsp:cNvSpPr/>
      </dsp:nvSpPr>
      <dsp:spPr>
        <a:xfrm>
          <a:off x="0" y="1538506"/>
          <a:ext cx="3546958" cy="768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Some </a:t>
          </a:r>
          <a:r>
            <a:rPr lang="it-IT" sz="1300" kern="1200" err="1"/>
            <a:t>routes</a:t>
          </a:r>
          <a:r>
            <a:rPr lang="it-IT" sz="1300" kern="1200"/>
            <a:t> can be </a:t>
          </a:r>
          <a:r>
            <a:rPr lang="it-IT" sz="1300" kern="1200" err="1"/>
            <a:t>considered</a:t>
          </a:r>
          <a:r>
            <a:rPr lang="it-IT" sz="1300" kern="1200"/>
            <a:t> </a:t>
          </a:r>
          <a:r>
            <a:rPr lang="it-IT" sz="1300" kern="1200" err="1"/>
            <a:t>optimal</a:t>
          </a:r>
          <a:r>
            <a:rPr lang="it-IT" sz="1300" kern="1200"/>
            <a:t>, </a:t>
          </a:r>
          <a:r>
            <a:rPr lang="it-IT" sz="1300" kern="1200" err="1"/>
            <a:t>meaning</a:t>
          </a:r>
          <a:r>
            <a:rPr lang="it-IT" sz="1300" kern="1200"/>
            <a:t> </a:t>
          </a:r>
          <a:r>
            <a:rPr lang="it-IT" sz="1300" kern="1200" err="1"/>
            <a:t>that</a:t>
          </a:r>
          <a:r>
            <a:rPr lang="it-IT" sz="1300" kern="1200"/>
            <a:t> </a:t>
          </a:r>
          <a:r>
            <a:rPr lang="it-IT" sz="1300" kern="1200" err="1"/>
            <a:t>it</a:t>
          </a:r>
          <a:r>
            <a:rPr lang="it-IT" sz="1300" kern="1200"/>
            <a:t> </a:t>
          </a:r>
          <a:r>
            <a:rPr lang="it-IT" sz="1300" kern="1200" err="1"/>
            <a:t>has</a:t>
          </a:r>
          <a:r>
            <a:rPr lang="it-IT" sz="1300" kern="1200"/>
            <a:t> the </a:t>
          </a:r>
          <a:r>
            <a:rPr lang="it-IT" sz="1300" kern="1200" err="1"/>
            <a:t>right</a:t>
          </a:r>
          <a:r>
            <a:rPr lang="it-IT" sz="1300" kern="1200"/>
            <a:t> </a:t>
          </a:r>
          <a:r>
            <a:rPr lang="it-IT" sz="1300" kern="1200" err="1"/>
            <a:t>combination</a:t>
          </a:r>
          <a:r>
            <a:rPr lang="it-IT" sz="1300" kern="1200"/>
            <a:t> of </a:t>
          </a:r>
          <a:r>
            <a:rPr lang="it-IT" sz="1300" kern="1200" err="1"/>
            <a:t>traffic</a:t>
          </a:r>
          <a:r>
            <a:rPr lang="it-IT" sz="1300" kern="1200"/>
            <a:t> load and </a:t>
          </a:r>
          <a:r>
            <a:rPr lang="it-IT" sz="1300" kern="1200" err="1"/>
            <a:t>mileage</a:t>
          </a:r>
          <a:r>
            <a:rPr lang="it-IT" sz="1300" kern="1200"/>
            <a:t> time </a:t>
          </a:r>
          <a:r>
            <a:rPr lang="it-IT" sz="1300" kern="1200" err="1"/>
            <a:t>needed</a:t>
          </a:r>
          <a:r>
            <a:rPr lang="it-IT" sz="1300" kern="1200"/>
            <a:t> to </a:t>
          </a:r>
          <a:r>
            <a:rPr lang="it-IT" sz="1300" kern="1200" err="1"/>
            <a:t>reach</a:t>
          </a:r>
          <a:r>
            <a:rPr lang="it-IT" sz="1300" kern="1200"/>
            <a:t> the </a:t>
          </a:r>
          <a:r>
            <a:rPr lang="it-IT" sz="1300" kern="1200" err="1"/>
            <a:t>right</a:t>
          </a:r>
          <a:r>
            <a:rPr lang="it-IT" sz="1300" kern="1200"/>
            <a:t> </a:t>
          </a:r>
          <a:r>
            <a:rPr lang="it-IT" sz="1300" kern="1200" err="1"/>
            <a:t>destination</a:t>
          </a:r>
          <a:endParaRPr lang="it-IT" sz="1300" kern="1200"/>
        </a:p>
      </dsp:txBody>
      <dsp:txXfrm>
        <a:off x="0" y="1538506"/>
        <a:ext cx="3546958" cy="7686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CA213-0B93-5346-AA85-199501FEE4C9}">
      <dsp:nvSpPr>
        <dsp:cNvPr id="0" name=""/>
        <dsp:cNvSpPr/>
      </dsp:nvSpPr>
      <dsp:spPr>
        <a:xfrm>
          <a:off x="707" y="49088"/>
          <a:ext cx="1122458" cy="773374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D1673-E184-AA42-ADD4-5D8FD8D1B2D2}">
      <dsp:nvSpPr>
        <dsp:cNvPr id="0" name=""/>
        <dsp:cNvSpPr/>
      </dsp:nvSpPr>
      <dsp:spPr>
        <a:xfrm>
          <a:off x="707" y="822462"/>
          <a:ext cx="1122458" cy="41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err="1"/>
            <a:t>VANET's</a:t>
          </a:r>
          <a:r>
            <a:rPr lang="it-IT" sz="600" kern="1200"/>
            <a:t> play a </a:t>
          </a:r>
          <a:r>
            <a:rPr lang="it-IT" sz="600" kern="1200" err="1"/>
            <a:t>main</a:t>
          </a:r>
          <a:r>
            <a:rPr lang="it-IT" sz="600" kern="1200"/>
            <a:t> </a:t>
          </a:r>
          <a:r>
            <a:rPr lang="it-IT" sz="600" kern="1200" err="1"/>
            <a:t>role</a:t>
          </a:r>
          <a:r>
            <a:rPr lang="it-IT" sz="600" kern="1200"/>
            <a:t> in </a:t>
          </a:r>
          <a:r>
            <a:rPr lang="it-IT" sz="600" kern="1200" err="1"/>
            <a:t>traffic</a:t>
          </a:r>
          <a:r>
            <a:rPr lang="it-IT" sz="600" kern="1200"/>
            <a:t> and road congestion </a:t>
          </a:r>
          <a:r>
            <a:rPr lang="it-IT" sz="600" kern="1200" err="1"/>
            <a:t>detection</a:t>
          </a:r>
          <a:r>
            <a:rPr lang="it-IT" sz="600" kern="1200"/>
            <a:t>.</a:t>
          </a:r>
        </a:p>
      </dsp:txBody>
      <dsp:txXfrm>
        <a:off x="707" y="822462"/>
        <a:ext cx="1122458" cy="416432"/>
      </dsp:txXfrm>
    </dsp:sp>
    <dsp:sp modelId="{59EA4B38-4746-8242-9025-24B36143F376}">
      <dsp:nvSpPr>
        <dsp:cNvPr id="0" name=""/>
        <dsp:cNvSpPr/>
      </dsp:nvSpPr>
      <dsp:spPr>
        <a:xfrm>
          <a:off x="1235459" y="49088"/>
          <a:ext cx="1122458" cy="773374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C9384-A590-7549-9612-C0BCFDEC0E67}">
      <dsp:nvSpPr>
        <dsp:cNvPr id="0" name=""/>
        <dsp:cNvSpPr/>
      </dsp:nvSpPr>
      <dsp:spPr>
        <a:xfrm>
          <a:off x="1235459" y="822462"/>
          <a:ext cx="1122458" cy="41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Focusing on providing the best possible optimization instead of the functionality.</a:t>
          </a:r>
          <a:endParaRPr lang="it-IT" sz="600" kern="1200"/>
        </a:p>
      </dsp:txBody>
      <dsp:txXfrm>
        <a:off x="1235459" y="822462"/>
        <a:ext cx="1122458" cy="416432"/>
      </dsp:txXfrm>
    </dsp:sp>
    <dsp:sp modelId="{4A8A6D2A-E339-9741-95D8-7713BA87E7CA}">
      <dsp:nvSpPr>
        <dsp:cNvPr id="0" name=""/>
        <dsp:cNvSpPr/>
      </dsp:nvSpPr>
      <dsp:spPr>
        <a:xfrm>
          <a:off x="2470210" y="49088"/>
          <a:ext cx="1122458" cy="773374"/>
        </a:xfrm>
        <a:prstGeom prst="round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F5B17-B331-AF49-8A3B-F9A3B0B47D62}">
      <dsp:nvSpPr>
        <dsp:cNvPr id="0" name=""/>
        <dsp:cNvSpPr/>
      </dsp:nvSpPr>
      <dsp:spPr>
        <a:xfrm>
          <a:off x="2470210" y="822462"/>
          <a:ext cx="1122458" cy="41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" kern="1200" err="1"/>
            <a:t>Avoiding</a:t>
          </a:r>
          <a:r>
            <a:rPr lang="it-IT" sz="600" kern="1200"/>
            <a:t> </a:t>
          </a:r>
          <a:r>
            <a:rPr lang="it-IT" sz="600" kern="1200" err="1"/>
            <a:t>traffic</a:t>
          </a:r>
          <a:r>
            <a:rPr lang="it-IT" sz="600" kern="1200"/>
            <a:t> congestion and </a:t>
          </a:r>
          <a:r>
            <a:rPr lang="it-IT" sz="600" kern="1200" err="1"/>
            <a:t>reducing</a:t>
          </a:r>
          <a:r>
            <a:rPr lang="it-IT" sz="600" kern="1200"/>
            <a:t> the time </a:t>
          </a:r>
          <a:r>
            <a:rPr lang="it-IT" sz="600" kern="1200" err="1"/>
            <a:t>required</a:t>
          </a:r>
          <a:r>
            <a:rPr lang="it-IT" sz="600" kern="1200"/>
            <a:t> to </a:t>
          </a:r>
          <a:r>
            <a:rPr lang="it-IT" sz="600" kern="1200" err="1"/>
            <a:t>reach</a:t>
          </a:r>
          <a:r>
            <a:rPr lang="it-IT" sz="600" kern="1200"/>
            <a:t> the </a:t>
          </a:r>
          <a:r>
            <a:rPr lang="it-IT" sz="600" kern="1200" err="1"/>
            <a:t>desired</a:t>
          </a:r>
          <a:r>
            <a:rPr lang="it-IT" sz="600" kern="1200"/>
            <a:t> </a:t>
          </a:r>
          <a:r>
            <a:rPr lang="it-IT" sz="600" kern="1200" err="1"/>
            <a:t>destination</a:t>
          </a:r>
          <a:r>
            <a:rPr lang="it-IT" sz="600" kern="1200"/>
            <a:t>.</a:t>
          </a:r>
          <a:r>
            <a:rPr lang="it-IT" sz="500" kern="1200"/>
            <a:t>
</a:t>
          </a:r>
        </a:p>
      </dsp:txBody>
      <dsp:txXfrm>
        <a:off x="2470210" y="822462"/>
        <a:ext cx="1122458" cy="416432"/>
      </dsp:txXfrm>
    </dsp:sp>
    <dsp:sp modelId="{96002889-2DE4-704E-882A-9D029A771B77}">
      <dsp:nvSpPr>
        <dsp:cNvPr id="0" name=""/>
        <dsp:cNvSpPr/>
      </dsp:nvSpPr>
      <dsp:spPr>
        <a:xfrm>
          <a:off x="619104" y="1258551"/>
          <a:ext cx="1122458" cy="773374"/>
        </a:xfrm>
        <a:prstGeom prst="round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EFD4-3DB1-7343-8BBA-8FFBA3DAFFAB}">
      <dsp:nvSpPr>
        <dsp:cNvPr id="0" name=""/>
        <dsp:cNvSpPr/>
      </dsp:nvSpPr>
      <dsp:spPr>
        <a:xfrm>
          <a:off x="609316" y="2026073"/>
          <a:ext cx="1122458" cy="582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As an O.S. needs optimization algorithms to perform well, in the traffic congestion problem the VBA allows users who make a request to take the best route to their desired destination.</a:t>
          </a:r>
          <a:endParaRPr lang="it-IT" sz="600" kern="1200"/>
        </a:p>
      </dsp:txBody>
      <dsp:txXfrm>
        <a:off x="609316" y="2026073"/>
        <a:ext cx="1122458" cy="582638"/>
      </dsp:txXfrm>
    </dsp:sp>
    <dsp:sp modelId="{C543A073-3C7D-D248-8C82-C2E03EDA7F9B}">
      <dsp:nvSpPr>
        <dsp:cNvPr id="0" name=""/>
        <dsp:cNvSpPr/>
      </dsp:nvSpPr>
      <dsp:spPr>
        <a:xfrm>
          <a:off x="1868785" y="1258550"/>
          <a:ext cx="1122458" cy="773374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3F061-18B3-7D4B-87C5-B5922BB2002C}">
      <dsp:nvSpPr>
        <dsp:cNvPr id="0" name=""/>
        <dsp:cNvSpPr/>
      </dsp:nvSpPr>
      <dsp:spPr>
        <a:xfrm>
          <a:off x="1845797" y="2104254"/>
          <a:ext cx="1122458" cy="416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0" numCol="1" spcCol="1270" anchor="t" anchorCtr="0">
          <a:noAutofit/>
        </a:bodyPr>
        <a:lstStyle/>
        <a:p>
          <a:pPr marL="0" lvl="0" indent="0" algn="just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Paths optimization for a wider audience and not only to a small portion of users.</a:t>
          </a:r>
          <a:endParaRPr lang="it-IT" sz="600" kern="1200"/>
        </a:p>
      </dsp:txBody>
      <dsp:txXfrm>
        <a:off x="1845797" y="2104254"/>
        <a:ext cx="1122458" cy="416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35B6-D4BE-4B64-B2BF-FEEF111994EB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EAFD3-9861-40D1-BA30-FF4A6FB4B9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16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62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70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EAFD3-9861-40D1-BA30-FF4A6FB4B9C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77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8" y="1072833"/>
            <a:ext cx="39185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6" y="1938022"/>
            <a:ext cx="3227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4AB5-6A17-FE77-9FE7-413862BE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73FF-AF9E-F127-12A6-E439A570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4A786-BCBB-9946-7165-65980925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AD152-B910-A47D-DA5D-28E3D4B99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154CC-905D-D363-AC18-1E65C7953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59943-05C6-9090-7F34-C4F1D234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75DF2-59B5-931F-9072-6C7C09A2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B276-8A3F-C439-A01B-282B7E5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77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6DEC-66B8-FC3F-6A36-7963DEF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B8F67-0A23-D6CC-2B96-F648F6E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CC494-CF16-55F8-B40F-B0BF04B8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E9CF-3BB7-1083-FBED-78698256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885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19459-A420-8D30-19F1-8555C7AF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AC056-F411-6433-9F5A-EC7DD051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BB7BE-173F-AF0A-20C0-07E2010A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15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7BA-5550-3B2F-C59A-92A4686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F019-B4BF-F397-E265-42F358F85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E8F98-60C2-00C0-02D8-C9993F6B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0A146-5BBD-8403-AC9D-003F0E3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6EBA5-0E5A-E6B5-01B4-AA730BF5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2F1B-AFE4-B4D2-AE28-269AEE42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451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F168-4770-ABD2-B20A-5B341B7F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9F7E8-5922-DC32-1610-166CCE72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9B65-972B-F686-11B7-C57A448B3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F9046-5D89-4EE6-7B63-D80B77F6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2B3D-B614-9D95-0689-B8CA4A39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3099E-F288-68BC-251A-02AC5D9F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32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B28-CA7C-7CA4-3403-2CEC87C8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A66B-823A-5732-E7AE-4FAC66F4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EE80-B2AD-C7F0-87D8-C3CD422D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7412-9002-46B9-C7CF-8674BAC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1394-BF41-1582-1724-471A558B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243CB-584D-6222-8D26-8F25F5BC9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70453-5F93-1013-0DBE-7AB7A61BF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9ECB-0BF0-50DD-FB76-E976FC69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BDB48-B2EE-5C25-0214-2188AC5C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331F-0F77-B85D-4D91-BF7DF9EF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07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6" y="795974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4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DC59-E6CD-8B01-60D7-00DCA083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4F824-6BB0-D041-17BD-DC66A3FE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E88ED-8460-B80B-44C1-A6A39A6C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0FFC8-E9DF-5EFA-AF63-63763598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31B1-BD1B-04AC-E518-3243F845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989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6F7C-3A19-0C7F-CF58-46CFF68A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E8D0-6E19-72BD-E097-13B29990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86AF-C4F8-A60D-7029-976A8774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2186-80CD-D132-31B9-82AB34F9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DDF10-1AA8-B247-3FC3-1BF1420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C97-B625-DE30-D8C1-A3AC89CF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7209-418F-9D31-9888-30E217544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C8A7-06A1-77D7-4134-4E6CA33E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A38A-701C-AFCF-50C6-11A5CCF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5948-8572-4AFB-656B-211818D1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98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66BB-40EE-F88E-C099-01CAFF16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AA69-B34D-B65B-5F89-922E80423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AF43-5D3B-866C-E90B-E2680BCD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732A-0DB2-9147-7F24-C0A1DA3A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2C143-02B1-9449-8B42-936C1938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A1480-26E2-E230-497F-A035BB4D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0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323" y="31380"/>
            <a:ext cx="362145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6" y="795974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9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6" y="3218499"/>
            <a:ext cx="106032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3" y="3218499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236DC-34CD-3C6F-522E-9824ECEE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26BAE-5601-34A7-8F20-9BBA30A3C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A6A1-9714-46C7-71D3-C2D1A36CA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410E-530E-4E43-93DE-C884721BBBB8}" type="datetimeFigureOut">
              <a:rPr lang="it-IT" smtClean="0"/>
              <a:t>27/10/2022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E87D0-B2E3-BDC9-A40C-C856162E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2BF1-E038-97DF-5744-02CBE08D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8831-E005-4A5D-9DD1-75418F5DD46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8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mailto:e.prosciutto@studenti.unina.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12" Type="http://schemas.openxmlformats.org/officeDocument/2006/relationships/slide" Target="slide10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9.xml"/><Relationship Id="rId5" Type="http://schemas.openxmlformats.org/officeDocument/2006/relationships/slide" Target="slide2.xml"/><Relationship Id="rId15" Type="http://schemas.openxmlformats.org/officeDocument/2006/relationships/slide" Target="slide15.xml"/><Relationship Id="rId10" Type="http://schemas.openxmlformats.org/officeDocument/2006/relationships/slide" Target="slide8.xml"/><Relationship Id="rId4" Type="http://schemas.openxmlformats.org/officeDocument/2006/relationships/image" Target="../media/image9.png"/><Relationship Id="rId9" Type="http://schemas.openxmlformats.org/officeDocument/2006/relationships/slide" Target="slide6.xml"/><Relationship Id="rId1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3.xml"/><Relationship Id="rId3" Type="http://schemas.openxmlformats.org/officeDocument/2006/relationships/image" Target="../media/image10.png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image" Target="../media/image3.png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18" Type="http://schemas.openxmlformats.org/officeDocument/2006/relationships/slide" Target="slide15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slide" Target="slide6.xml"/><Relationship Id="rId17" Type="http://schemas.openxmlformats.org/officeDocument/2006/relationships/slide" Target="slide13.xml"/><Relationship Id="rId2" Type="http://schemas.openxmlformats.org/officeDocument/2006/relationships/image" Target="../media/image4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slide" Target="slide5.xml"/><Relationship Id="rId5" Type="http://schemas.openxmlformats.org/officeDocument/2006/relationships/diagramQuickStyle" Target="../diagrams/quickStyle6.xml"/><Relationship Id="rId15" Type="http://schemas.openxmlformats.org/officeDocument/2006/relationships/slide" Target="slide10.xml"/><Relationship Id="rId10" Type="http://schemas.openxmlformats.org/officeDocument/2006/relationships/slide" Target="slide4.xml"/><Relationship Id="rId19" Type="http://schemas.openxmlformats.org/officeDocument/2006/relationships/image" Target="../media/image3.png"/><Relationship Id="rId4" Type="http://schemas.openxmlformats.org/officeDocument/2006/relationships/diagramLayout" Target="../diagrams/layout6.xml"/><Relationship Id="rId9" Type="http://schemas.openxmlformats.org/officeDocument/2006/relationships/slide" Target="slide3.xml"/><Relationship Id="rId1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.prosciutto@studenti.unina.i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3.xml"/><Relationship Id="rId1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12" Type="http://schemas.openxmlformats.org/officeDocument/2006/relationships/slide" Target="slide11.xml"/><Relationship Id="rId1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6" Type="http://schemas.openxmlformats.org/officeDocument/2006/relationships/diagramLayout" Target="../diagrams/layout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5" Type="http://schemas.openxmlformats.org/officeDocument/2006/relationships/diagramData" Target="../diagrams/data1.xml"/><Relationship Id="rId10" Type="http://schemas.openxmlformats.org/officeDocument/2006/relationships/slide" Target="slide9.xml"/><Relationship Id="rId19" Type="http://schemas.microsoft.com/office/2007/relationships/diagramDrawing" Target="../diagrams/drawing1.xml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18" Type="http://schemas.openxmlformats.org/officeDocument/2006/relationships/slide" Target="slide15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slide" Target="slide6.xml"/><Relationship Id="rId17" Type="http://schemas.openxmlformats.org/officeDocument/2006/relationships/slide" Target="slide13.xml"/><Relationship Id="rId2" Type="http://schemas.openxmlformats.org/officeDocument/2006/relationships/image" Target="../media/image4.png"/><Relationship Id="rId16" Type="http://schemas.openxmlformats.org/officeDocument/2006/relationships/slide" Target="slide1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slide" Target="slide5.xml"/><Relationship Id="rId5" Type="http://schemas.openxmlformats.org/officeDocument/2006/relationships/diagramQuickStyle" Target="../diagrams/quickStyle2.xml"/><Relationship Id="rId15" Type="http://schemas.openxmlformats.org/officeDocument/2006/relationships/slide" Target="slide10.xml"/><Relationship Id="rId10" Type="http://schemas.openxmlformats.org/officeDocument/2006/relationships/slide" Target="slide4.xml"/><Relationship Id="rId19" Type="http://schemas.openxmlformats.org/officeDocument/2006/relationships/image" Target="../media/image5.jpeg"/><Relationship Id="rId4" Type="http://schemas.openxmlformats.org/officeDocument/2006/relationships/diagramLayout" Target="../diagrams/layout2.xml"/><Relationship Id="rId9" Type="http://schemas.openxmlformats.org/officeDocument/2006/relationships/slide" Target="slide3.xml"/><Relationship Id="rId1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18" Type="http://schemas.openxmlformats.org/officeDocument/2006/relationships/slide" Target="slide1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slide" Target="slide6.xml"/><Relationship Id="rId17" Type="http://schemas.openxmlformats.org/officeDocument/2006/relationships/slide" Target="slide13.xml"/><Relationship Id="rId2" Type="http://schemas.openxmlformats.org/officeDocument/2006/relationships/image" Target="../media/image4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slide" Target="slide5.xml"/><Relationship Id="rId5" Type="http://schemas.openxmlformats.org/officeDocument/2006/relationships/diagramQuickStyle" Target="../diagrams/quickStyle3.xml"/><Relationship Id="rId15" Type="http://schemas.openxmlformats.org/officeDocument/2006/relationships/slide" Target="slide10.xml"/><Relationship Id="rId10" Type="http://schemas.openxmlformats.org/officeDocument/2006/relationships/slide" Target="slide4.xml"/><Relationship Id="rId19" Type="http://schemas.openxmlformats.org/officeDocument/2006/relationships/image" Target="../media/image3.png"/><Relationship Id="rId4" Type="http://schemas.openxmlformats.org/officeDocument/2006/relationships/diagramLayout" Target="../diagrams/layout3.xml"/><Relationship Id="rId9" Type="http://schemas.openxmlformats.org/officeDocument/2006/relationships/slide" Target="slide3.xml"/><Relationship Id="rId1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8.xml"/><Relationship Id="rId18" Type="http://schemas.openxmlformats.org/officeDocument/2006/relationships/slide" Target="slide1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slide" Target="slide6.xml"/><Relationship Id="rId17" Type="http://schemas.openxmlformats.org/officeDocument/2006/relationships/slide" Target="slide13.xml"/><Relationship Id="rId2" Type="http://schemas.openxmlformats.org/officeDocument/2006/relationships/image" Target="../media/image4.png"/><Relationship Id="rId16" Type="http://schemas.openxmlformats.org/officeDocument/2006/relationships/slide" Target="slide1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slide" Target="slide5.xml"/><Relationship Id="rId5" Type="http://schemas.openxmlformats.org/officeDocument/2006/relationships/diagramQuickStyle" Target="../diagrams/quickStyle4.xml"/><Relationship Id="rId15" Type="http://schemas.openxmlformats.org/officeDocument/2006/relationships/slide" Target="slide10.xml"/><Relationship Id="rId10" Type="http://schemas.openxmlformats.org/officeDocument/2006/relationships/slide" Target="slide4.xml"/><Relationship Id="rId19" Type="http://schemas.openxmlformats.org/officeDocument/2006/relationships/image" Target="../media/image6.jpeg"/><Relationship Id="rId4" Type="http://schemas.openxmlformats.org/officeDocument/2006/relationships/diagramLayout" Target="../diagrams/layout4.xml"/><Relationship Id="rId9" Type="http://schemas.openxmlformats.org/officeDocument/2006/relationships/slide" Target="slide3.xml"/><Relationship Id="rId1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3.xml"/><Relationship Id="rId3" Type="http://schemas.openxmlformats.org/officeDocument/2006/relationships/image" Target="../media/image7.png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5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image" Target="../media/image3.png"/><Relationship Id="rId10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slide" Target="slide9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slide" Target="slide6.xml"/><Relationship Id="rId18" Type="http://schemas.openxmlformats.org/officeDocument/2006/relationships/slide" Target="slide1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5.xml"/><Relationship Id="rId12" Type="http://schemas.openxmlformats.org/officeDocument/2006/relationships/slide" Target="slide5.xml"/><Relationship Id="rId17" Type="http://schemas.openxmlformats.org/officeDocument/2006/relationships/slide" Target="slide11.xml"/><Relationship Id="rId2" Type="http://schemas.openxmlformats.org/officeDocument/2006/relationships/image" Target="../media/image3.png"/><Relationship Id="rId16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slide" Target="slide4.xml"/><Relationship Id="rId5" Type="http://schemas.openxmlformats.org/officeDocument/2006/relationships/diagramLayout" Target="../diagrams/layout5.xml"/><Relationship Id="rId15" Type="http://schemas.openxmlformats.org/officeDocument/2006/relationships/slide" Target="slide9.xml"/><Relationship Id="rId10" Type="http://schemas.openxmlformats.org/officeDocument/2006/relationships/slide" Target="slide3.xml"/><Relationship Id="rId19" Type="http://schemas.openxmlformats.org/officeDocument/2006/relationships/slide" Target="slide15.xml"/><Relationship Id="rId4" Type="http://schemas.openxmlformats.org/officeDocument/2006/relationships/diagramData" Target="../diagrams/data5.xml"/><Relationship Id="rId9" Type="http://schemas.openxmlformats.org/officeDocument/2006/relationships/slide" Target="slide2.xml"/><Relationship Id="rId1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3.xml"/><Relationship Id="rId3" Type="http://schemas.openxmlformats.org/officeDocument/2006/relationships/image" Target="../media/image8.png"/><Relationship Id="rId7" Type="http://schemas.openxmlformats.org/officeDocument/2006/relationships/slide" Target="slide5.xml"/><Relationship Id="rId12" Type="http://schemas.openxmlformats.org/officeDocument/2006/relationships/slide" Target="slide1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0.xml"/><Relationship Id="rId5" Type="http://schemas.openxmlformats.org/officeDocument/2006/relationships/slide" Target="slide3.xml"/><Relationship Id="rId15" Type="http://schemas.openxmlformats.org/officeDocument/2006/relationships/image" Target="../media/image3.png"/><Relationship Id="rId10" Type="http://schemas.openxmlformats.org/officeDocument/2006/relationships/slide" Target="slide9.xml"/><Relationship Id="rId4" Type="http://schemas.openxmlformats.org/officeDocument/2006/relationships/slide" Target="slide2.xml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307355" y="1798436"/>
            <a:ext cx="1710182" cy="1228530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 b="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Immagine 12" descr="Immagine che contiene cielo, esterni, autostrada&#10;&#10;Descrizione generata automaticamente">
            <a:extLst>
              <a:ext uri="{FF2B5EF4-FFF2-40B4-BE49-F238E27FC236}">
                <a16:creationId xmlns:a16="http://schemas.microsoft.com/office/drawing/2014/main" id="{D4B996C1-F2F4-E5BE-777D-4FED377F8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7" y="1"/>
            <a:ext cx="4622087" cy="3460749"/>
          </a:xfrm>
          <a:prstGeom prst="rect">
            <a:avLst/>
          </a:prstGeom>
        </p:spPr>
      </p:pic>
      <p:sp>
        <p:nvSpPr>
          <p:cNvPr id="38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4046"/>
            <a:ext cx="2547976" cy="532920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934A-DCB4-86D1-2EAC-3E2D732E3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9" y="1835412"/>
            <a:ext cx="2824111" cy="544722"/>
          </a:xfrm>
        </p:spPr>
        <p:txBody>
          <a:bodyPr>
            <a:noAutofit/>
          </a:bodyPr>
          <a:lstStyle/>
          <a:p>
            <a:pPr algn="l"/>
            <a:r>
              <a:rPr lang="en-US" sz="900" b="1">
                <a:solidFill>
                  <a:schemeClr val="bg1">
                    <a:lumMod val="95000"/>
                  </a:schemeClr>
                </a:solidFill>
              </a:rPr>
              <a:t>Presentation for the 17-th International Conference on P2P, Parallel, Grid, Cloud and Internet Computing.</a:t>
            </a:r>
            <a:endParaRPr lang="it-IT" sz="9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3784"/>
            <a:ext cx="2238734" cy="109514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202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76D70-31E5-6511-665D-98C71F9B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02" y="537583"/>
            <a:ext cx="1908031" cy="838199"/>
          </a:xfrm>
        </p:spPr>
        <p:txBody>
          <a:bodyPr>
            <a:noAutofit/>
          </a:bodyPr>
          <a:lstStyle/>
          <a:p>
            <a:pPr algn="l"/>
            <a:r>
              <a:rPr lang="en-US" sz="12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Resource Allocation Technique for VANETs Inspired to the Banker’s Algorithm</a:t>
            </a:r>
            <a:endParaRPr lang="it-IT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9638" y="2494046"/>
            <a:ext cx="2240462" cy="532920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6B41D-3196-9E1B-0A14-1A10AB6E71AB}"/>
              </a:ext>
            </a:extLst>
          </p:cNvPr>
          <p:cNvSpPr txBox="1"/>
          <p:nvPr/>
        </p:nvSpPr>
        <p:spPr>
          <a:xfrm>
            <a:off x="2309393" y="2532734"/>
            <a:ext cx="23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University of Naples: Federico II</a:t>
            </a:r>
          </a:p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DIETI - Department of Electrical Engineering and Information Technology</a:t>
            </a:r>
            <a:endParaRPr lang="it-IT" sz="800" b="1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Picture 2" descr="Università degli Studi di Napoli Federico II - Wikipedia">
            <a:extLst>
              <a:ext uri="{FF2B5EF4-FFF2-40B4-BE49-F238E27FC236}">
                <a16:creationId xmlns:a16="http://schemas.microsoft.com/office/drawing/2014/main" id="{8C3CA2E3-5FFA-7BD4-3599-EB4D17F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91" y="1014139"/>
            <a:ext cx="1268145" cy="12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A6738-8237-887F-2498-9A61FEACD27E}"/>
              </a:ext>
            </a:extLst>
          </p:cNvPr>
          <p:cNvSpPr txBox="1"/>
          <p:nvPr/>
        </p:nvSpPr>
        <p:spPr>
          <a:xfrm>
            <a:off x="95250" y="2412701"/>
            <a:ext cx="2452726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5735"/>
            <a:r>
              <a:rPr lang="it-IT" sz="681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Biagio Scotto di </a:t>
            </a:r>
            <a:r>
              <a:rPr lang="it-IT" sz="681" b="1" i="1" err="1">
                <a:solidFill>
                  <a:prstClr val="black"/>
                </a:solidFill>
                <a:latin typeface="Calibri" panose="020F0502020204030204"/>
              </a:rPr>
              <a:t>Covella</a:t>
            </a: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b.scottodicovella@studenti.unina.it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Erasmo Prosciutto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>
                <a:solidFill>
                  <a:srgbClr val="002060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e.prosciutto@studenti.unina.it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Silvia Stranieri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silvia.stranieri@unina.it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Walter Balzano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wbalzano@unina.it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E2A6C-0421-FCD0-1E23-C172869D01D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5650" y="433667"/>
            <a:ext cx="1298431" cy="43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bject 10">
            <a:extLst>
              <a:ext uri="{FF2B5EF4-FFF2-40B4-BE49-F238E27FC236}">
                <a16:creationId xmlns:a16="http://schemas.microsoft.com/office/drawing/2014/main" id="{1D5C21DC-38CE-4AD9-5E11-FE7E3B45067B}"/>
              </a:ext>
            </a:extLst>
          </p:cNvPr>
          <p:cNvSpPr txBox="1"/>
          <p:nvPr/>
        </p:nvSpPr>
        <p:spPr>
          <a:xfrm>
            <a:off x="704851" y="3345247"/>
            <a:ext cx="381000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	1/16</a:t>
            </a:r>
          </a:p>
        </p:txBody>
      </p:sp>
    </p:spTree>
    <p:extLst>
      <p:ext uri="{BB962C8B-B14F-4D97-AF65-F5344CB8AC3E}">
        <p14:creationId xmlns:p14="http://schemas.microsoft.com/office/powerpoint/2010/main" val="368303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322" y="62137"/>
            <a:ext cx="3621455" cy="44595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04800" marR="5080">
              <a:lnSpc>
                <a:spcPct val="106700"/>
              </a:lnSpc>
              <a:spcBef>
                <a:spcPts val="20"/>
              </a:spcBef>
            </a:pPr>
            <a:r>
              <a:rPr spc="-75"/>
              <a:t>VANETs</a:t>
            </a:r>
            <a:r>
              <a:rPr spc="-70"/>
              <a:t> </a:t>
            </a:r>
            <a:r>
              <a:rPr spc="-60"/>
              <a:t>Banker’s </a:t>
            </a:r>
            <a:r>
              <a:rPr spc="-20"/>
              <a:t>Algorithm:</a:t>
            </a:r>
            <a:br>
              <a:rPr lang="it-IT" spc="-15"/>
            </a:br>
            <a:r>
              <a:rPr spc="-50"/>
              <a:t>Pre-conditions </a:t>
            </a:r>
            <a:r>
              <a:rPr spc="-360"/>
              <a:t> </a:t>
            </a:r>
            <a:r>
              <a:rPr spc="-50"/>
              <a:t>acquisition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2F700E2B-3824-F7F0-0C4A-83352BBD7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B19B54-07FD-4BD4-8793-8348F56CE84C}"/>
              </a:ext>
            </a:extLst>
          </p:cNvPr>
          <p:cNvSpPr txBox="1"/>
          <p:nvPr/>
        </p:nvSpPr>
        <p:spPr>
          <a:xfrm>
            <a:off x="684834" y="664483"/>
            <a:ext cx="3903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Let us now formalize the variables we will need to take into consideration for the first step: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Max. Road Capacity (M.R.C.): 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indicates the maximum capacity of a road to hold vehicles (we assume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a road to have a max percentage of 100% capacity).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Max. Manageable Road Capacity (M.M.R.C.): 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indicates the maximum capacity of a road to hold vehicles, considering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some users (that we can not map) who may not use any navigation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application.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Max. Assignable Resource (M.A.R.): </a:t>
            </a:r>
            <a:b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indicates the limit of maximum amount of resource that can be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    assigned, until the algorithm decides to redirect it to another path.</a:t>
            </a:r>
            <a:b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Road Availability (R.A.): </a:t>
            </a:r>
            <a:b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indicates the percentage of real-time road availability.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E197C2E1-D355-5C3D-EF9F-62D6BABFA6CD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10/16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169E0F4-368D-8613-1F22-FF6288878704}"/>
              </a:ext>
            </a:extLst>
          </p:cNvPr>
          <p:cNvSpPr txBox="1"/>
          <p:nvPr/>
        </p:nvSpPr>
        <p:spPr>
          <a:xfrm>
            <a:off x="30434" y="607853"/>
            <a:ext cx="646430" cy="23230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800">
              <a:solidFill>
                <a:srgbClr val="002060"/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47E27C01-FE99-3137-93D1-3E147AA834D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8309" y="54402"/>
            <a:ext cx="305625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75"/>
              <a:t>VANETs</a:t>
            </a:r>
            <a:r>
              <a:rPr spc="90"/>
              <a:t> </a:t>
            </a:r>
            <a:r>
              <a:rPr spc="-60"/>
              <a:t>Banker’s</a:t>
            </a:r>
            <a:r>
              <a:rPr spc="90"/>
              <a:t> </a:t>
            </a:r>
            <a:r>
              <a:rPr spc="-20"/>
              <a:t>Algorithm:</a:t>
            </a:r>
            <a:br>
              <a:rPr lang="it-IT" spc="245"/>
            </a:br>
            <a:r>
              <a:rPr spc="-40"/>
              <a:t>Simulation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799330D8-C89B-B25B-2E1F-3D8D3BFA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29B34-671C-0ED9-CA91-7EAE369C84A6}"/>
              </a:ext>
            </a:extLst>
          </p:cNvPr>
          <p:cNvSpPr txBox="1"/>
          <p:nvPr/>
        </p:nvSpPr>
        <p:spPr>
          <a:xfrm>
            <a:off x="738309" y="637648"/>
            <a:ext cx="39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 simulation with 3 possible routes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6A73159C-1E23-DA5B-6399-8CC24BBFFC30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11/16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86C1EA-E7B3-AD80-D463-BC00F86DD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16" y="1198937"/>
            <a:ext cx="3295650" cy="156284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object 2">
            <a:extLst>
              <a:ext uri="{FF2B5EF4-FFF2-40B4-BE49-F238E27FC236}">
                <a16:creationId xmlns:a16="http://schemas.microsoft.com/office/drawing/2014/main" id="{53F03405-2996-315C-3874-D2DCA8B5B5D1}"/>
              </a:ext>
            </a:extLst>
          </p:cNvPr>
          <p:cNvSpPr txBox="1"/>
          <p:nvPr/>
        </p:nvSpPr>
        <p:spPr>
          <a:xfrm>
            <a:off x="30434" y="607853"/>
            <a:ext cx="64643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rgbClr val="002060"/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CC11AD3B-B0A1-59B9-4865-B6CC0E244FA1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6922" y="61015"/>
            <a:ext cx="305625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75"/>
              <a:t>VANETs</a:t>
            </a:r>
            <a:r>
              <a:rPr spc="90"/>
              <a:t> </a:t>
            </a:r>
            <a:r>
              <a:rPr spc="-60"/>
              <a:t>Banker’s</a:t>
            </a:r>
            <a:r>
              <a:rPr spc="90"/>
              <a:t> </a:t>
            </a:r>
            <a:r>
              <a:rPr spc="-20"/>
              <a:t>Algorithm:</a:t>
            </a:r>
            <a:br>
              <a:rPr lang="it-IT" spc="245"/>
            </a:br>
            <a:r>
              <a:rPr spc="-40"/>
              <a:t>Simulation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AA2E16E2-6ACE-0007-4335-7D6C4BB0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45B61E-A1CE-6935-5147-987B2DEE69EC}"/>
              </a:ext>
            </a:extLst>
          </p:cNvPr>
          <p:cNvSpPr txBox="1"/>
          <p:nvPr/>
        </p:nvSpPr>
        <p:spPr>
          <a:xfrm>
            <a:off x="697534" y="616865"/>
            <a:ext cx="3908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VBA simulation with 3 possible routes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47BEC-8AB1-00E2-C81A-66BF71A8641C}"/>
              </a:ext>
            </a:extLst>
          </p:cNvPr>
          <p:cNvSpPr txBox="1"/>
          <p:nvPr/>
        </p:nvSpPr>
        <p:spPr>
          <a:xfrm>
            <a:off x="684834" y="1015961"/>
            <a:ext cx="381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(a) Roads parameter’s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(b) roads availability percentage with estimated travel time</a:t>
            </a:r>
          </a:p>
        </p:txBody>
      </p:sp>
      <p:pic>
        <p:nvPicPr>
          <p:cNvPr id="15" name="Picture 1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31E2D59F-A210-93E9-8DCF-FCC440BB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1" y="1878882"/>
            <a:ext cx="3750972" cy="96500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object 10">
            <a:extLst>
              <a:ext uri="{FF2B5EF4-FFF2-40B4-BE49-F238E27FC236}">
                <a16:creationId xmlns:a16="http://schemas.microsoft.com/office/drawing/2014/main" id="{8D08C8E5-C547-ED5F-4487-B90961CEFD99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12/16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48810D5-DFC2-2539-44D1-BDBEFED85A02}"/>
              </a:ext>
            </a:extLst>
          </p:cNvPr>
          <p:cNvSpPr txBox="1"/>
          <p:nvPr/>
        </p:nvSpPr>
        <p:spPr>
          <a:xfrm>
            <a:off x="30434" y="607853"/>
            <a:ext cx="64643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rgbClr val="002060"/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CAD2A821-3D53-0A3D-426C-3C0DDEEF38CE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322" y="50665"/>
            <a:ext cx="3621455" cy="44595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00355" marR="5080" indent="3810">
              <a:lnSpc>
                <a:spcPct val="106700"/>
              </a:lnSpc>
              <a:spcBef>
                <a:spcPts val="20"/>
              </a:spcBef>
            </a:pPr>
            <a:r>
              <a:rPr spc="-75"/>
              <a:t>VANETs</a:t>
            </a:r>
            <a:r>
              <a:rPr spc="85"/>
              <a:t> </a:t>
            </a:r>
            <a:r>
              <a:rPr spc="-60"/>
              <a:t>Banker’s</a:t>
            </a:r>
            <a:r>
              <a:rPr spc="90"/>
              <a:t> </a:t>
            </a:r>
            <a:r>
              <a:rPr spc="-20"/>
              <a:t>Algorithm:</a:t>
            </a:r>
            <a:br>
              <a:rPr lang="it-IT" spc="245"/>
            </a:br>
            <a:r>
              <a:rPr spc="-100"/>
              <a:t>Secure</a:t>
            </a:r>
            <a:r>
              <a:rPr spc="90"/>
              <a:t> </a:t>
            </a:r>
            <a:r>
              <a:rPr spc="-40"/>
              <a:t>state </a:t>
            </a:r>
            <a:r>
              <a:rPr spc="-360"/>
              <a:t> </a:t>
            </a:r>
            <a:r>
              <a:rPr spc="-35"/>
              <a:t>verification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F883DA20-1B0F-745F-249B-D8AF8704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3D9AFB8B-5770-A207-B435-B444EB5A816D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13/16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743DE-F266-0F90-2EAA-A51A7DAA821B}"/>
              </a:ext>
            </a:extLst>
          </p:cNvPr>
          <p:cNvSpPr txBox="1"/>
          <p:nvPr/>
        </p:nvSpPr>
        <p:spPr>
          <a:xfrm>
            <a:off x="933450" y="1044575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EEE6D0-E88C-A72E-FE1F-C4A5D93B128B}"/>
              </a:ext>
            </a:extLst>
          </p:cNvPr>
          <p:cNvSpPr txBox="1"/>
          <p:nvPr/>
        </p:nvSpPr>
        <p:spPr>
          <a:xfrm>
            <a:off x="684834" y="774711"/>
            <a:ext cx="1739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>
                <a:latin typeface="Arial" panose="020B0604020202020204" pitchFamily="34" charset="0"/>
                <a:cs typeface="Arial" panose="020B0604020202020204" pitchFamily="34" charset="0"/>
              </a:rPr>
              <a:t>A secure state is a state in which all the requests can be satisfied through a resource assignment leading to a correct termination of the involved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>
                <a:latin typeface="Arial" panose="020B0604020202020204" pitchFamily="34" charset="0"/>
                <a:cs typeface="Arial" panose="020B0604020202020204" pitchFamily="34" charset="0"/>
              </a:rPr>
              <a:t>The algorithm checks whether, by executing a vehicle/road association, that road exceeds its maximum allowed capacity, bringing the system into an unsafe state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CFACE31C-C702-D9FC-6B54-A1CF2E13FB14}"/>
              </a:ext>
            </a:extLst>
          </p:cNvPr>
          <p:cNvSpPr txBox="1"/>
          <p:nvPr/>
        </p:nvSpPr>
        <p:spPr>
          <a:xfrm>
            <a:off x="30434" y="607853"/>
            <a:ext cx="646430" cy="241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800" b="1" spc="-3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800" b="1" spc="5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15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800">
              <a:solidFill>
                <a:srgbClr val="002060"/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lang="it-IT"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5CBFA582-CAA5-8E79-3A1A-BCF548C65AF6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ECB1B3E5-8F4B-2BAB-E34A-99FB68A15FF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4212"/>
          <a:stretch/>
        </p:blipFill>
        <p:spPr>
          <a:xfrm>
            <a:off x="2457450" y="756615"/>
            <a:ext cx="2095787" cy="24748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6FA71191-51AC-DFD5-9B8E-B7CA70AA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C51679-82AB-770E-3F3C-9151D02EAC9E}"/>
              </a:ext>
            </a:extLst>
          </p:cNvPr>
          <p:cNvSpPr txBox="1"/>
          <p:nvPr/>
        </p:nvSpPr>
        <p:spPr>
          <a:xfrm>
            <a:off x="684744" y="957783"/>
            <a:ext cx="1836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The algorithm also relies on those auxiliary functions to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perform its functionality to the best of its ability:</a:t>
            </a: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searchRealTimeAvailabilty</a:t>
            </a:r>
            <a:r>
              <a:rPr lang="en-US" sz="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searchAlternativeRoads</a:t>
            </a:r>
            <a:r>
              <a:rPr lang="en-US" sz="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modifyRA</a:t>
            </a:r>
            <a:r>
              <a:rPr lang="en-US" sz="9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904526E7-83F9-772C-795B-55666A2FFF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22" y="50665"/>
            <a:ext cx="3621455" cy="445956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00355" marR="5080" indent="3810">
              <a:lnSpc>
                <a:spcPct val="106700"/>
              </a:lnSpc>
              <a:spcBef>
                <a:spcPts val="20"/>
              </a:spcBef>
            </a:pPr>
            <a:r>
              <a:rPr spc="-75"/>
              <a:t>VANETs</a:t>
            </a:r>
            <a:r>
              <a:rPr spc="85"/>
              <a:t> </a:t>
            </a:r>
            <a:r>
              <a:rPr spc="-60"/>
              <a:t>Banker’s</a:t>
            </a:r>
            <a:r>
              <a:rPr spc="90"/>
              <a:t> </a:t>
            </a:r>
            <a:r>
              <a:rPr spc="-20"/>
              <a:t>Algorithm:</a:t>
            </a:r>
            <a:br>
              <a:rPr lang="it-IT" spc="245"/>
            </a:br>
            <a:r>
              <a:rPr spc="-100"/>
              <a:t>Secure</a:t>
            </a:r>
            <a:r>
              <a:rPr spc="90"/>
              <a:t> </a:t>
            </a:r>
            <a:r>
              <a:rPr spc="-40"/>
              <a:t>state </a:t>
            </a:r>
            <a:r>
              <a:rPr spc="-360"/>
              <a:t> </a:t>
            </a:r>
            <a:r>
              <a:rPr spc="-35"/>
              <a:t>verification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1C3F1DDE-F5CC-8708-4C88-78FCB7EA406A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14/16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F265A1D-D545-C751-11D2-66CE05BE5385}"/>
              </a:ext>
            </a:extLst>
          </p:cNvPr>
          <p:cNvSpPr txBox="1"/>
          <p:nvPr/>
        </p:nvSpPr>
        <p:spPr>
          <a:xfrm>
            <a:off x="30434" y="607853"/>
            <a:ext cx="646430" cy="2256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800" b="1" spc="-3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800" b="1" spc="5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15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800">
              <a:solidFill>
                <a:srgbClr val="002060"/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7B074102-570E-4ECD-595A-F1E6027B3F5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4212"/>
          <a:stretch/>
        </p:blipFill>
        <p:spPr>
          <a:xfrm>
            <a:off x="2457450" y="756615"/>
            <a:ext cx="2095787" cy="247483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00206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46F9E7F2-1E9C-1D55-69A4-821DFAA57F05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E836B3EB-1740-0B89-DA2D-F3F4CD50C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27260EDB-452B-3210-0DBB-72E48E957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841039"/>
              </p:ext>
            </p:extLst>
          </p:nvPr>
        </p:nvGraphicFramePr>
        <p:xfrm>
          <a:off x="781050" y="607854"/>
          <a:ext cx="3593377" cy="2673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object 6">
            <a:extLst>
              <a:ext uri="{FF2B5EF4-FFF2-40B4-BE49-F238E27FC236}">
                <a16:creationId xmlns:a16="http://schemas.microsoft.com/office/drawing/2014/main" id="{7893F997-7E2C-303A-77A5-6AB77C0FC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322" y="265875"/>
            <a:ext cx="3621455" cy="21544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00355" marR="5080" indent="3810">
              <a:lnSpc>
                <a:spcPct val="106700"/>
              </a:lnSpc>
              <a:spcBef>
                <a:spcPts val="20"/>
              </a:spcBef>
            </a:pPr>
            <a:r>
              <a:rPr lang="it-IT" spc="-35"/>
              <a:t>VBA </a:t>
            </a:r>
            <a:r>
              <a:rPr lang="it-IT" spc="-35" err="1"/>
              <a:t>Cornerstones</a:t>
            </a:r>
            <a:endParaRPr spc="-35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9ED0554-01AD-4369-912E-BF47DACCFAE6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15/16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B66DD28-474F-03AE-9887-A9E67A2880F6}"/>
              </a:ext>
            </a:extLst>
          </p:cNvPr>
          <p:cNvSpPr txBox="1"/>
          <p:nvPr/>
        </p:nvSpPr>
        <p:spPr>
          <a:xfrm>
            <a:off x="30434" y="607853"/>
            <a:ext cx="646430" cy="21076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800" b="1" spc="-20">
                <a:solidFill>
                  <a:srgbClr val="002060"/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8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371568DD-800B-50DA-F3E5-B5DC56FBED18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307355" y="1798436"/>
            <a:ext cx="1710182" cy="1228530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 b="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cielo, esterni, autostrada&#10;&#10;Descrizione generata automaticamente">
            <a:extLst>
              <a:ext uri="{FF2B5EF4-FFF2-40B4-BE49-F238E27FC236}">
                <a16:creationId xmlns:a16="http://schemas.microsoft.com/office/drawing/2014/main" id="{B5038800-9E6C-54C2-BCBE-37F92C710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87" y="1"/>
            <a:ext cx="4622087" cy="3460749"/>
          </a:xfrm>
          <a:prstGeom prst="rect">
            <a:avLst/>
          </a:prstGeom>
        </p:spPr>
      </p:pic>
      <p:sp>
        <p:nvSpPr>
          <p:cNvPr id="40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3784"/>
            <a:ext cx="2238734" cy="109514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202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2" descr="Università degli Studi di Napoli Federico II - Wikipedia">
            <a:extLst>
              <a:ext uri="{FF2B5EF4-FFF2-40B4-BE49-F238E27FC236}">
                <a16:creationId xmlns:a16="http://schemas.microsoft.com/office/drawing/2014/main" id="{8C3CA2E3-5FFA-7BD4-3599-EB4D17F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89" y="983059"/>
            <a:ext cx="1268145" cy="12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EC5E0D3-7C61-F18B-EE5B-2AFCC1C38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95201" y="620987"/>
            <a:ext cx="3457575" cy="902811"/>
          </a:xfrm>
        </p:spPr>
        <p:txBody>
          <a:bodyPr/>
          <a:lstStyle/>
          <a:p>
            <a:r>
              <a:rPr lang="it-IT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94046"/>
            <a:ext cx="2547976" cy="532920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9638" y="2494046"/>
            <a:ext cx="2240462" cy="532920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345735"/>
            <a:endParaRPr lang="en-US" sz="68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487817-EBBE-4E7F-FC6C-D6B0B46AFA3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254" y="403499"/>
            <a:ext cx="1298431" cy="43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93C59FAB-6E45-6EF5-59CD-09CB94269CDB}"/>
              </a:ext>
            </a:extLst>
          </p:cNvPr>
          <p:cNvSpPr txBox="1"/>
          <p:nvPr/>
        </p:nvSpPr>
        <p:spPr>
          <a:xfrm>
            <a:off x="2309393" y="2532734"/>
            <a:ext cx="2360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University of Naples Federico II</a:t>
            </a:r>
          </a:p>
          <a:p>
            <a:pPr algn="r" defTabSz="345735"/>
            <a:r>
              <a:rPr lang="en-US" sz="800" b="1">
                <a:solidFill>
                  <a:prstClr val="black"/>
                </a:solidFill>
                <a:latin typeface="Calibri" panose="020F0502020204030204"/>
              </a:rPr>
              <a:t>DIETI - Department of Electrical Engineering and Information Technology</a:t>
            </a:r>
            <a:endParaRPr lang="it-IT" sz="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43BD3015-E241-3C7A-FB43-03378220E8EB}"/>
              </a:ext>
            </a:extLst>
          </p:cNvPr>
          <p:cNvSpPr txBox="1"/>
          <p:nvPr/>
        </p:nvSpPr>
        <p:spPr>
          <a:xfrm>
            <a:off x="704851" y="3345247"/>
            <a:ext cx="3894834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	16/16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E699465-16A8-9975-98B3-1BF14DD79EE5}"/>
              </a:ext>
            </a:extLst>
          </p:cNvPr>
          <p:cNvSpPr txBox="1"/>
          <p:nvPr/>
        </p:nvSpPr>
        <p:spPr>
          <a:xfrm>
            <a:off x="95250" y="2412701"/>
            <a:ext cx="2452726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5735"/>
            <a:r>
              <a:rPr lang="it-IT" sz="681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Biagio Scotto di </a:t>
            </a:r>
            <a:r>
              <a:rPr lang="it-IT" sz="681" b="1" i="1" err="1">
                <a:solidFill>
                  <a:prstClr val="black"/>
                </a:solidFill>
                <a:latin typeface="Calibri" panose="020F0502020204030204"/>
              </a:rPr>
              <a:t>Covella</a:t>
            </a: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b.scottodicovella@studenti.unina.it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Erasmo Prosciutto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>
                <a:solidFill>
                  <a:srgbClr val="002060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e.prosciutto@studenti.unina.it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Silvia Stranieri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silvia.stranieri@unina.it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  <a:p>
            <a:pPr marL="108042" indent="-108042" defTabSz="345735">
              <a:buFont typeface="Arial" panose="020B0604020202020204" pitchFamily="34" charset="0"/>
              <a:buChar char="•"/>
            </a:pPr>
            <a:r>
              <a:rPr lang="it-IT" sz="681" b="1" i="1">
                <a:solidFill>
                  <a:prstClr val="black"/>
                </a:solidFill>
                <a:latin typeface="Calibri" panose="020F0502020204030204"/>
              </a:rPr>
              <a:t>Walter Balzano </a:t>
            </a:r>
            <a:r>
              <a:rPr lang="it-IT" sz="681" i="1">
                <a:solidFill>
                  <a:prstClr val="black"/>
                </a:solidFill>
                <a:latin typeface="Calibri" panose="020F0502020204030204"/>
              </a:rPr>
              <a:t>– </a:t>
            </a:r>
            <a:r>
              <a:rPr lang="it-IT" sz="681" i="1" u="sng" err="1">
                <a:solidFill>
                  <a:srgbClr val="002060"/>
                </a:solidFill>
                <a:latin typeface="Calibri" panose="020F0502020204030204"/>
              </a:rPr>
              <a:t>wbalzano@unina.it</a:t>
            </a:r>
            <a:endParaRPr lang="it-IT" sz="681" i="1" u="sng">
              <a:solidFill>
                <a:srgbClr val="00206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740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487" cy="570230"/>
            <a:chOff x="0" y="0"/>
            <a:chExt cx="4608487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 lang="it-IT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1692" y="119435"/>
            <a:ext cx="1066800" cy="3005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400">
                <a:latin typeface="Arial" panose="020B0604020202020204" pitchFamily="34" charset="0"/>
                <a:cs typeface="Arial" panose="020B0604020202020204" pitchFamily="34" charset="0"/>
              </a:rPr>
              <a:t>Key Words: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2/16</a:t>
            </a:r>
          </a:p>
        </p:txBody>
      </p:sp>
      <p:pic>
        <p:nvPicPr>
          <p:cNvPr id="14" name="Picture 2" descr="Università degli Studi di Napoli Federico II - Wikipedia">
            <a:extLst>
              <a:ext uri="{FF2B5EF4-FFF2-40B4-BE49-F238E27FC236}">
                <a16:creationId xmlns:a16="http://schemas.microsoft.com/office/drawing/2014/main" id="{1FC1B854-2196-9B88-64E5-4ED94DD0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bject 2">
            <a:extLst>
              <a:ext uri="{FF2B5EF4-FFF2-40B4-BE49-F238E27FC236}">
                <a16:creationId xmlns:a16="http://schemas.microsoft.com/office/drawing/2014/main" id="{38780E76-F749-725A-87ED-28A303482A09}"/>
              </a:ext>
            </a:extLst>
          </p:cNvPr>
          <p:cNvSpPr txBox="1"/>
          <p:nvPr/>
        </p:nvSpPr>
        <p:spPr>
          <a:xfrm>
            <a:off x="30434" y="607853"/>
            <a:ext cx="64643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lang="it-IT" sz="800" b="1" spc="-15">
                <a:solidFill>
                  <a:srgbClr val="002060"/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r>
              <a:rPr sz="600" b="1" spc="-25">
                <a:solidFill>
                  <a:srgbClr val="002060"/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graphicFrame>
        <p:nvGraphicFramePr>
          <p:cNvPr id="23" name="Diagramma 22">
            <a:extLst>
              <a:ext uri="{FF2B5EF4-FFF2-40B4-BE49-F238E27FC236}">
                <a16:creationId xmlns:a16="http://schemas.microsoft.com/office/drawing/2014/main" id="{886FCCAD-B28F-14FE-F4FB-8FD26E373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623387"/>
              </p:ext>
            </p:extLst>
          </p:nvPr>
        </p:nvGraphicFramePr>
        <p:xfrm>
          <a:off x="885871" y="1001892"/>
          <a:ext cx="30734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2" name="Picture 10">
            <a:extLst>
              <a:ext uri="{FF2B5EF4-FFF2-40B4-BE49-F238E27FC236}">
                <a16:creationId xmlns:a16="http://schemas.microsoft.com/office/drawing/2014/main" id="{A9837F6C-FDA1-BD88-8C9E-F5F50A048194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472" y="145247"/>
            <a:ext cx="994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0"/>
              <a:t>The</a:t>
            </a:r>
            <a:r>
              <a:rPr spc="15"/>
              <a:t> </a:t>
            </a:r>
            <a:r>
              <a:rPr spc="-60"/>
              <a:t>Problem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AA76FDC0-DC90-7B9D-4E94-B408E302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0">
            <a:extLst>
              <a:ext uri="{FF2B5EF4-FFF2-40B4-BE49-F238E27FC236}">
                <a16:creationId xmlns:a16="http://schemas.microsoft.com/office/drawing/2014/main" id="{48ECD96C-F510-4C92-1EE2-DE8C3082E7B9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3/16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71DA22BE-A9B4-E76B-53F3-E69A7ECF61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029056"/>
              </p:ext>
            </p:extLst>
          </p:nvPr>
        </p:nvGraphicFramePr>
        <p:xfrm>
          <a:off x="857250" y="662861"/>
          <a:ext cx="1937018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B599CCF0-2844-2B0E-D890-EAEE81556E34}"/>
              </a:ext>
            </a:extLst>
          </p:cNvPr>
          <p:cNvSpPr txBox="1"/>
          <p:nvPr/>
        </p:nvSpPr>
        <p:spPr>
          <a:xfrm>
            <a:off x="30434" y="607853"/>
            <a:ext cx="64643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800" b="1">
                <a:solidFill>
                  <a:srgbClr val="002060"/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800" b="1" spc="-15">
                <a:solidFill>
                  <a:srgbClr val="002060"/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800" b="1" spc="-25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5" name="Immagine 14" descr="Immagine che contiene testo, automobile, esterni, traffico&#10;&#10;Descrizione generata automaticamente">
            <a:extLst>
              <a:ext uri="{FF2B5EF4-FFF2-40B4-BE49-F238E27FC236}">
                <a16:creationId xmlns:a16="http://schemas.microsoft.com/office/drawing/2014/main" id="{8AD1CC5D-C6D8-31E5-938E-B25CC210A6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51" y="1256330"/>
            <a:ext cx="1720582" cy="96712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3037FEC-EAAF-96D4-F61A-081465116DF5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6472" y="145247"/>
            <a:ext cx="9944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it-IT" spc="-40"/>
              <a:t>Goals</a:t>
            </a:r>
            <a:endParaRPr spc="-60"/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AA76FDC0-DC90-7B9D-4E94-B408E302A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10">
            <a:extLst>
              <a:ext uri="{FF2B5EF4-FFF2-40B4-BE49-F238E27FC236}">
                <a16:creationId xmlns:a16="http://schemas.microsoft.com/office/drawing/2014/main" id="{48ECD96C-F510-4C92-1EE2-DE8C3082E7B9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4/16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E4D585CC-B5C8-30EE-D80D-814AFAD72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961817"/>
              </p:ext>
            </p:extLst>
          </p:nvPr>
        </p:nvGraphicFramePr>
        <p:xfrm>
          <a:off x="910419" y="648108"/>
          <a:ext cx="3467100" cy="2756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0B7E20D2-8462-AD64-7EEA-7356FB7A1D2A}"/>
              </a:ext>
            </a:extLst>
          </p:cNvPr>
          <p:cNvSpPr txBox="1"/>
          <p:nvPr/>
        </p:nvSpPr>
        <p:spPr>
          <a:xfrm>
            <a:off x="30434" y="607853"/>
            <a:ext cx="646430" cy="2264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800" b="1" u="sng" spc="-25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800" b="1" u="sng" spc="-25">
                <a:solidFill>
                  <a:srgbClr val="002060"/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0961337F-D389-22DF-A8A1-0E8BDE0413E8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97445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913" y="61015"/>
            <a:ext cx="294005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0"/>
              <a:t>The</a:t>
            </a:r>
            <a:r>
              <a:rPr spc="85"/>
              <a:t> </a:t>
            </a:r>
            <a:r>
              <a:rPr spc="-60"/>
              <a:t>Banker’s</a:t>
            </a:r>
            <a:r>
              <a:rPr spc="85"/>
              <a:t> </a:t>
            </a:r>
            <a:r>
              <a:rPr spc="-20"/>
              <a:t>Algorithm:</a:t>
            </a:r>
            <a:br>
              <a:rPr lang="it-IT" spc="-20"/>
            </a:br>
            <a:r>
              <a:rPr spc="-100"/>
              <a:t>Core</a:t>
            </a:r>
            <a:r>
              <a:rPr spc="90"/>
              <a:t> </a:t>
            </a:r>
            <a:r>
              <a:rPr spc="-65"/>
              <a:t>Concept</a:t>
            </a:r>
            <a:r>
              <a:rPr lang="it-IT" spc="-65" err="1"/>
              <a:t>s</a:t>
            </a:r>
            <a:endParaRPr spc="-65"/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DC2A7AE7-3EEE-EE80-7CE6-DA4A2DD4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C98D39B0-FE16-7F6E-62BE-9CE640FAFA6A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5/16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CC3A41A6-9B84-2FE1-BD49-36DC275CE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3445380"/>
              </p:ext>
            </p:extLst>
          </p:nvPr>
        </p:nvGraphicFramePr>
        <p:xfrm>
          <a:off x="793911" y="879891"/>
          <a:ext cx="1968339" cy="2292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E291E875-5CD7-F77C-C857-D7FA5E5F3CBF}"/>
              </a:ext>
            </a:extLst>
          </p:cNvPr>
          <p:cNvSpPr txBox="1"/>
          <p:nvPr/>
        </p:nvSpPr>
        <p:spPr>
          <a:xfrm>
            <a:off x="30434" y="607853"/>
            <a:ext cx="646430" cy="23230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800" b="1">
                <a:solidFill>
                  <a:srgbClr val="002060"/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800" b="1" spc="-155">
                <a:solidFill>
                  <a:srgbClr val="002060"/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800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9" name="Immagine 18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214A61AC-3589-85B9-16D0-DE1DEB2204B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63" y="1268887"/>
            <a:ext cx="1600200" cy="84455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2Left"/>
            <a:lightRig rig="threePt" dir="t"/>
          </a:scene3d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9C1D5063-C53B-8B3E-21BC-6AF0145F2627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3822" y="61015"/>
            <a:ext cx="265366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0"/>
              <a:t>The</a:t>
            </a:r>
            <a:r>
              <a:rPr spc="85"/>
              <a:t> </a:t>
            </a:r>
            <a:r>
              <a:rPr spc="-60"/>
              <a:t>Banker’s</a:t>
            </a:r>
            <a:r>
              <a:rPr spc="85"/>
              <a:t> </a:t>
            </a:r>
            <a:r>
              <a:rPr spc="-20"/>
              <a:t>Algorithm:</a:t>
            </a:r>
            <a:br>
              <a:rPr lang="it-IT" spc="-20"/>
            </a:br>
            <a:r>
              <a:rPr lang="it-IT" spc="-50"/>
              <a:t>Statements</a:t>
            </a:r>
            <a:endParaRPr spc="-50"/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7EEC1D6C-3EA5-BB22-9FB7-603F6E889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C1966E-256E-6799-17C9-08E03B8BDB77}"/>
              </a:ext>
            </a:extLst>
          </p:cNvPr>
          <p:cNvSpPr txBox="1"/>
          <p:nvPr/>
        </p:nvSpPr>
        <p:spPr>
          <a:xfrm>
            <a:off x="713344" y="972345"/>
            <a:ext cx="205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Availability</a:t>
            </a:r>
            <a:b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State</a:t>
            </a:r>
            <a:b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or Reject</a:t>
            </a:r>
            <a:b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Granted</a:t>
            </a:r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12E4E6B3-40CC-1495-4977-50E688317E04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6/16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6AB739-206D-BC0C-CAA3-BE4228C2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559" y="945460"/>
            <a:ext cx="1937878" cy="170873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5F6F3DB-BDD9-4094-0218-BD08F2DB1FA5}"/>
              </a:ext>
            </a:extLst>
          </p:cNvPr>
          <p:cNvSpPr txBox="1"/>
          <p:nvPr/>
        </p:nvSpPr>
        <p:spPr>
          <a:xfrm>
            <a:off x="30434" y="607853"/>
            <a:ext cx="646430" cy="2233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r>
              <a:rPr sz="600" b="1" spc="-25">
                <a:solidFill>
                  <a:srgbClr val="002060"/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6924206F-F088-A4EA-6176-F894549BC25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B4CF030C-DA36-E8D5-8445-E1B23F8B1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205E0B-C041-EA46-6862-5E61A30F9C1E}"/>
              </a:ext>
            </a:extLst>
          </p:cNvPr>
          <p:cNvSpPr txBox="1"/>
          <p:nvPr/>
        </p:nvSpPr>
        <p:spPr>
          <a:xfrm>
            <a:off x="729284" y="2478817"/>
            <a:ext cx="39173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Granted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 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ResourceRequest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Yes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Deallocation</a:t>
            </a:r>
            <a:endParaRPr lang="it-IT" sz="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it-IT" sz="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Non-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Granted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Resource 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ResourceRequest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Unavailable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Reject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it-IT" sz="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-Queue </a:t>
            </a:r>
            <a:r>
              <a:rPr lang="it-IT" sz="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it-IT" sz="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ResourceRequest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Unavailable</a:t>
            </a:r>
            <a:r>
              <a:rPr lang="it-IT" sz="7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it-IT" sz="70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</a:t>
            </a:r>
            <a:endParaRPr lang="it-IT" sz="7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11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8138DF7-5202-DC9D-1DD0-6A3AEF5E03AE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	7/16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2CAC57AE-2E97-EE08-AC9F-72A097891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3822" y="61015"/>
            <a:ext cx="265366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0"/>
              <a:t>The</a:t>
            </a:r>
            <a:r>
              <a:rPr spc="85"/>
              <a:t> </a:t>
            </a:r>
            <a:r>
              <a:rPr spc="-60"/>
              <a:t>Banker’s</a:t>
            </a:r>
            <a:r>
              <a:rPr spc="85"/>
              <a:t> </a:t>
            </a:r>
            <a:r>
              <a:rPr spc="-20"/>
              <a:t>Algorithm:</a:t>
            </a:r>
            <a:br>
              <a:rPr lang="it-IT" spc="-20"/>
            </a:br>
            <a:r>
              <a:rPr lang="it-IT" spc="-20" err="1"/>
              <a:t>Type</a:t>
            </a:r>
            <a:r>
              <a:rPr lang="it-IT" spc="-20"/>
              <a:t> of Paths</a:t>
            </a:r>
            <a:endParaRPr spc="-5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8218F85-644A-27C7-E64B-D42B5949475E}"/>
              </a:ext>
            </a:extLst>
          </p:cNvPr>
          <p:cNvSpPr txBox="1"/>
          <p:nvPr/>
        </p:nvSpPr>
        <p:spPr>
          <a:xfrm>
            <a:off x="30434" y="607853"/>
            <a:ext cx="646430" cy="2233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</a:t>
            </a:r>
            <a:r>
              <a:rPr sz="600" b="1" spc="-25">
                <a:solidFill>
                  <a:srgbClr val="002060"/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6" name="Picture 17">
            <a:extLst>
              <a:ext uri="{FF2B5EF4-FFF2-40B4-BE49-F238E27FC236}">
                <a16:creationId xmlns:a16="http://schemas.microsoft.com/office/drawing/2014/main" id="{2FB764DF-3011-6E09-FF3C-F39DB5F9C1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250" y="629387"/>
            <a:ext cx="1937878" cy="170873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79615102-43AD-ACCA-2C04-5A5731925657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5624" y="61015"/>
            <a:ext cx="2306026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70"/>
              <a:t>Isomorphism</a:t>
            </a:r>
            <a:r>
              <a:rPr lang="it-IT" spc="-70"/>
              <a:t> with the </a:t>
            </a:r>
            <a:r>
              <a:rPr lang="it-IT" spc="-70" err="1"/>
              <a:t>traffic</a:t>
            </a:r>
            <a:r>
              <a:rPr lang="it-IT" spc="-70"/>
              <a:t> congestion </a:t>
            </a:r>
            <a:r>
              <a:rPr lang="it-IT" spc="-70" err="1"/>
              <a:t>problem</a:t>
            </a:r>
            <a:r>
              <a:rPr lang="it-IT" spc="-70"/>
              <a:t> in </a:t>
            </a:r>
            <a:r>
              <a:rPr lang="it-IT" spc="-70" err="1"/>
              <a:t>VANETs</a:t>
            </a:r>
            <a:endParaRPr spc="-70"/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B0DEA6F-4B55-FC44-F36C-F83A91CCC3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531F82D2-17F5-C97A-332A-5D63A3A8E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bject 10">
            <a:extLst>
              <a:ext uri="{FF2B5EF4-FFF2-40B4-BE49-F238E27FC236}">
                <a16:creationId xmlns:a16="http://schemas.microsoft.com/office/drawing/2014/main" id="{47C17B97-B639-727C-F27B-1C2194341485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8/16</a:t>
            </a:r>
            <a:endParaRPr sz="500">
              <a:latin typeface="Trebuchet MS"/>
              <a:cs typeface="Trebuchet MS"/>
            </a:endParaRP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9EA4E83-4EEC-C3FC-2E6F-859F7033D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3873492"/>
              </p:ext>
            </p:extLst>
          </p:nvPr>
        </p:nvGraphicFramePr>
        <p:xfrm>
          <a:off x="858862" y="748641"/>
          <a:ext cx="354695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object 2">
            <a:extLst>
              <a:ext uri="{FF2B5EF4-FFF2-40B4-BE49-F238E27FC236}">
                <a16:creationId xmlns:a16="http://schemas.microsoft.com/office/drawing/2014/main" id="{7C6768BF-3F52-8248-31BA-01BCB53E2AEB}"/>
              </a:ext>
            </a:extLst>
          </p:cNvPr>
          <p:cNvSpPr txBox="1"/>
          <p:nvPr/>
        </p:nvSpPr>
        <p:spPr>
          <a:xfrm>
            <a:off x="30434" y="607853"/>
            <a:ext cx="646430" cy="2233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800" b="1" spc="-35">
                <a:solidFill>
                  <a:srgbClr val="002060"/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rgbClr val="002060"/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600" b="1" spc="-1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" y="0"/>
            <a:ext cx="4608195" cy="570230"/>
            <a:chOff x="0" y="0"/>
            <a:chExt cx="4608195" cy="570230"/>
          </a:xfrm>
        </p:grpSpPr>
        <p:sp>
          <p:nvSpPr>
            <p:cNvPr id="4" name="object 4"/>
            <p:cNvSpPr/>
            <p:nvPr/>
          </p:nvSpPr>
          <p:spPr>
            <a:xfrm>
              <a:off x="691172" y="0"/>
              <a:ext cx="3917315" cy="570230"/>
            </a:xfrm>
            <a:custGeom>
              <a:avLst/>
              <a:gdLst/>
              <a:ahLst/>
              <a:cxnLst/>
              <a:rect l="l" t="t" r="r" b="b"/>
              <a:pathLst>
                <a:path w="3917315" h="570230">
                  <a:moveTo>
                    <a:pt x="0" y="570217"/>
                  </a:moveTo>
                  <a:lnTo>
                    <a:pt x="3916832" y="570217"/>
                  </a:lnTo>
                  <a:lnTo>
                    <a:pt x="3916832" y="0"/>
                  </a:lnTo>
                  <a:lnTo>
                    <a:pt x="0" y="0"/>
                  </a:lnTo>
                  <a:lnTo>
                    <a:pt x="0" y="57021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91515" cy="570230"/>
            </a:xfrm>
            <a:custGeom>
              <a:avLst/>
              <a:gdLst/>
              <a:ahLst/>
              <a:cxnLst/>
              <a:rect l="l" t="t" r="r" b="b"/>
              <a:pathLst>
                <a:path w="691515" h="570230">
                  <a:moveTo>
                    <a:pt x="691172" y="0"/>
                  </a:moveTo>
                  <a:lnTo>
                    <a:pt x="0" y="0"/>
                  </a:lnTo>
                  <a:lnTo>
                    <a:pt x="0" y="570217"/>
                  </a:lnTo>
                  <a:lnTo>
                    <a:pt x="691172" y="570217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9696" y="77293"/>
            <a:ext cx="275272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75"/>
              <a:t>VANETs</a:t>
            </a:r>
            <a:r>
              <a:rPr spc="80"/>
              <a:t> </a:t>
            </a:r>
            <a:r>
              <a:rPr spc="-60"/>
              <a:t>Banker’s</a:t>
            </a:r>
            <a:r>
              <a:rPr spc="85"/>
              <a:t> </a:t>
            </a:r>
            <a:r>
              <a:rPr spc="-20"/>
              <a:t>Algorithm:</a:t>
            </a:r>
            <a:br>
              <a:rPr lang="it-IT" spc="235"/>
            </a:br>
            <a:r>
              <a:rPr lang="it-IT" spc="-120"/>
              <a:t>P</a:t>
            </a:r>
            <a:r>
              <a:rPr spc="-120" err="1"/>
              <a:t>hases</a:t>
            </a:r>
            <a:endParaRPr spc="-120"/>
          </a:p>
        </p:txBody>
      </p:sp>
      <p:grpSp>
        <p:nvGrpSpPr>
          <p:cNvPr id="7" name="object 7"/>
          <p:cNvGrpSpPr/>
          <p:nvPr/>
        </p:nvGrpSpPr>
        <p:grpSpPr>
          <a:xfrm>
            <a:off x="669024" y="2"/>
            <a:ext cx="44450" cy="3422015"/>
            <a:chOff x="669024" y="0"/>
            <a:chExt cx="44450" cy="3422015"/>
          </a:xfrm>
        </p:grpSpPr>
        <p:sp>
          <p:nvSpPr>
            <p:cNvPr id="8" name="object 8"/>
            <p:cNvSpPr/>
            <p:nvPr/>
          </p:nvSpPr>
          <p:spPr>
            <a:xfrm>
              <a:off x="669024" y="0"/>
              <a:ext cx="44450" cy="570230"/>
            </a:xfrm>
            <a:custGeom>
              <a:avLst/>
              <a:gdLst/>
              <a:ahLst/>
              <a:cxnLst/>
              <a:rect l="l" t="t" r="r" b="b"/>
              <a:pathLst>
                <a:path w="44450" h="570230">
                  <a:moveTo>
                    <a:pt x="0" y="570224"/>
                  </a:moveTo>
                  <a:lnTo>
                    <a:pt x="44284" y="570224"/>
                  </a:lnTo>
                  <a:lnTo>
                    <a:pt x="44284" y="0"/>
                  </a:lnTo>
                  <a:lnTo>
                    <a:pt x="0" y="0"/>
                  </a:lnTo>
                  <a:lnTo>
                    <a:pt x="0" y="57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4834" y="0"/>
              <a:ext cx="12700" cy="3422015"/>
            </a:xfrm>
            <a:custGeom>
              <a:avLst/>
              <a:gdLst/>
              <a:ahLst/>
              <a:cxnLst/>
              <a:rect l="l" t="t" r="r" b="b"/>
              <a:pathLst>
                <a:path w="12700" h="3422015">
                  <a:moveTo>
                    <a:pt x="12649" y="0"/>
                  </a:moveTo>
                  <a:lnTo>
                    <a:pt x="9486" y="0"/>
                  </a:lnTo>
                  <a:lnTo>
                    <a:pt x="3162" y="0"/>
                  </a:lnTo>
                  <a:lnTo>
                    <a:pt x="0" y="0"/>
                  </a:lnTo>
                  <a:lnTo>
                    <a:pt x="0" y="570230"/>
                  </a:lnTo>
                  <a:lnTo>
                    <a:pt x="3162" y="570230"/>
                  </a:lnTo>
                  <a:lnTo>
                    <a:pt x="3162" y="3421507"/>
                  </a:lnTo>
                  <a:lnTo>
                    <a:pt x="9486" y="3421507"/>
                  </a:lnTo>
                  <a:lnTo>
                    <a:pt x="9486" y="570230"/>
                  </a:lnTo>
                  <a:lnTo>
                    <a:pt x="12649" y="570230"/>
                  </a:lnTo>
                  <a:lnTo>
                    <a:pt x="12649" y="0"/>
                  </a:lnTo>
                  <a:close/>
                </a:path>
              </a:pathLst>
            </a:custGeom>
            <a:solidFill>
              <a:srgbClr val="0026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2" descr="Università degli Studi di Napoli Federico II - Wikipedia">
            <a:extLst>
              <a:ext uri="{FF2B5EF4-FFF2-40B4-BE49-F238E27FC236}">
                <a16:creationId xmlns:a16="http://schemas.microsoft.com/office/drawing/2014/main" id="{F292D2EB-B72D-B100-D543-E29669D27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82" y="1340609"/>
            <a:ext cx="1376897" cy="1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DD4110-FAA6-E0F8-C336-896B6BA43B34}"/>
              </a:ext>
            </a:extLst>
          </p:cNvPr>
          <p:cNvSpPr txBox="1"/>
          <p:nvPr/>
        </p:nvSpPr>
        <p:spPr>
          <a:xfrm>
            <a:off x="713344" y="633818"/>
            <a:ext cx="38889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The revisited banker’s algorithm has two main phases:</a:t>
            </a:r>
          </a:p>
          <a:p>
            <a:pPr>
              <a:lnSpc>
                <a:spcPct val="200000"/>
              </a:lnSpc>
            </a:pPr>
            <a:r>
              <a:rPr lang="en-US"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Pre-conditions acquisition;</a:t>
            </a:r>
          </a:p>
          <a:p>
            <a:pPr>
              <a:lnSpc>
                <a:spcPct val="200000"/>
              </a:lnSpc>
            </a:pPr>
            <a:r>
              <a:rPr lang="en-US" sz="12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Secure state verification.</a:t>
            </a: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99156C1-6DCF-2EEF-EA88-BDE359CC20C9}"/>
              </a:ext>
            </a:extLst>
          </p:cNvPr>
          <p:cNvSpPr txBox="1"/>
          <p:nvPr/>
        </p:nvSpPr>
        <p:spPr>
          <a:xfrm>
            <a:off x="713474" y="3340816"/>
            <a:ext cx="439827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500">
                <a:latin typeface="Trebuchet MS" panose="020B0603020202020204" pitchFamily="34" charset="0"/>
                <a:cs typeface="Arial" panose="020B0604020202020204" pitchFamily="34" charset="0"/>
              </a:rPr>
              <a:t>A Resource Allocation Technique for VANETs Inspired to the Banker’s Algorithm, 3PGCIC-2022 conference, </a:t>
            </a:r>
            <a:r>
              <a:rPr sz="500" spc="-5">
                <a:latin typeface="Trebuchet MS"/>
                <a:cs typeface="Trebuchet MS"/>
              </a:rPr>
              <a:t>October</a:t>
            </a:r>
            <a:r>
              <a:rPr sz="500" spc="15">
                <a:latin typeface="Trebuchet MS"/>
                <a:cs typeface="Trebuchet MS"/>
              </a:rPr>
              <a:t> </a:t>
            </a:r>
            <a:r>
              <a:rPr lang="it-IT" sz="500" spc="-15">
                <a:latin typeface="Trebuchet MS"/>
                <a:cs typeface="Trebuchet MS"/>
              </a:rPr>
              <a:t>28,	9/16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999DFF-9544-B4C5-9346-CC5C2EA6F6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" t="14930" r="1"/>
          <a:stretch/>
        </p:blipFill>
        <p:spPr>
          <a:xfrm>
            <a:off x="1111250" y="1844702"/>
            <a:ext cx="2848021" cy="130258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CE185FD8-41FD-196C-DE8B-FBF62575FD2F}"/>
              </a:ext>
            </a:extLst>
          </p:cNvPr>
          <p:cNvSpPr txBox="1"/>
          <p:nvPr/>
        </p:nvSpPr>
        <p:spPr>
          <a:xfrm>
            <a:off x="30434" y="607853"/>
            <a:ext cx="646430" cy="23230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</a:t>
            </a:r>
            <a:endParaRPr lang="it-IT" sz="600" b="1" spc="-25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540"/>
              </a:spcBef>
            </a:pP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Goal</a:t>
            </a:r>
            <a:r>
              <a:rPr lang="en-GB" sz="600" b="1" u="sng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</a:t>
            </a:r>
            <a:endParaRPr sz="600" b="1" u="sng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161925">
              <a:lnSpc>
                <a:spcPts val="700"/>
              </a:lnSpc>
              <a:spcBef>
                <a:spcPts val="575"/>
              </a:spcBef>
            </a:pPr>
            <a:r>
              <a:rPr sz="600" b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Banker’s </a:t>
            </a:r>
            <a:r>
              <a:rPr sz="600" b="1" spc="-15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 indent="2540">
              <a:lnSpc>
                <a:spcPts val="1260"/>
              </a:lnSpc>
              <a:spcBef>
                <a:spcPts val="110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sz="600" b="1" spc="-3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Isomorphism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2700" marR="5080">
              <a:lnSpc>
                <a:spcPts val="700"/>
              </a:lnSpc>
              <a:spcBef>
                <a:spcPts val="445"/>
              </a:spcBef>
            </a:pPr>
            <a:r>
              <a:rPr sz="800" b="1" spc="-10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VANETs</a:t>
            </a:r>
            <a:r>
              <a:rPr sz="800" b="1" spc="-25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Banker’s </a:t>
            </a:r>
            <a:r>
              <a:rPr sz="800" b="1" spc="-155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800" b="1" spc="-20">
                <a:solidFill>
                  <a:srgbClr val="002060"/>
                </a:solidFill>
                <a:latin typeface="Arial"/>
                <a:cs typeface="Arial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endParaRPr sz="800">
              <a:solidFill>
                <a:srgbClr val="002060"/>
              </a:solidFill>
              <a:latin typeface="Arial"/>
              <a:cs typeface="Arial"/>
            </a:endParaRPr>
          </a:p>
          <a:p>
            <a:pPr marL="15240" marR="124460">
              <a:lnSpc>
                <a:spcPts val="700"/>
              </a:lnSpc>
              <a:spcBef>
                <a:spcPts val="555"/>
              </a:spcBef>
            </a:pPr>
            <a:r>
              <a:rPr sz="600" b="1" spc="-2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Pre-conditions  acquisition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335" marR="190500" indent="1905">
              <a:lnSpc>
                <a:spcPts val="700"/>
              </a:lnSpc>
              <a:spcBef>
                <a:spcPts val="575"/>
              </a:spcBef>
            </a:pPr>
            <a:r>
              <a:rPr sz="600" b="1" spc="-3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Secure</a:t>
            </a:r>
            <a:r>
              <a:rPr sz="600" b="1" spc="5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600" b="1" spc="-15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 </a:t>
            </a:r>
            <a:r>
              <a:rPr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verification</a:t>
            </a:r>
            <a:endParaRPr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r>
              <a:rPr lang="it-IT" sz="600" b="1" spc="-2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it-IT" sz="60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5240">
              <a:spcBef>
                <a:spcPts val="515"/>
              </a:spcBef>
            </a:pPr>
            <a:endParaRPr sz="60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DC011FA7-AFA5-8ED1-AA3D-D4AA917CA4FB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63800" y="-1"/>
            <a:ext cx="1544687" cy="57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1494</Words>
  <Application>Microsoft Office PowerPoint</Application>
  <PresentationFormat>Custom</PresentationFormat>
  <Paragraphs>244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Microsoft Sans Serif</vt:lpstr>
      <vt:lpstr>Trebuchet MS</vt:lpstr>
      <vt:lpstr>Office Theme</vt:lpstr>
      <vt:lpstr>1_Office Theme</vt:lpstr>
      <vt:lpstr>A Resource Allocation Technique for VANETs Inspired to the Banker’s Algorithm</vt:lpstr>
      <vt:lpstr>Key Words:</vt:lpstr>
      <vt:lpstr>The Problem</vt:lpstr>
      <vt:lpstr>Goals</vt:lpstr>
      <vt:lpstr>The Banker’s Algorithm: Core Concepts</vt:lpstr>
      <vt:lpstr>The Banker’s Algorithm: Statements</vt:lpstr>
      <vt:lpstr>The Banker’s Algorithm: Type of Paths</vt:lpstr>
      <vt:lpstr>Isomorphism with the traffic congestion problem in VANETs</vt:lpstr>
      <vt:lpstr>VANETs Banker’s Algorithm: Phases</vt:lpstr>
      <vt:lpstr>VANETs Banker’s Algorithm: Pre-conditions  acquisition</vt:lpstr>
      <vt:lpstr>VANETs Banker’s Algorithm: Simulation</vt:lpstr>
      <vt:lpstr>VANETs Banker’s Algorithm: Simulation</vt:lpstr>
      <vt:lpstr>VANETs Banker’s Algorithm: Secure state  verification</vt:lpstr>
      <vt:lpstr>VANETs Banker’s Algorithm: Secure state  verification</vt:lpstr>
      <vt:lpstr>VBA Cornerstones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Resource Allocation Technique for VANETs Inspired to the Banker’s Algorithm</dc:title>
  <dc:creator>Biagio Scotto</dc:creator>
  <cp:lastModifiedBy>biagioscotto27@outlook.it</cp:lastModifiedBy>
  <cp:revision>2</cp:revision>
  <dcterms:created xsi:type="dcterms:W3CDTF">2022-10-22T18:25:00Z</dcterms:created>
  <dcterms:modified xsi:type="dcterms:W3CDTF">2022-10-27T16:00:28Z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2022-10-22T00:00:00Z</vt:filetime>
  </property>
</Properties>
</file>