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tadelgroup.com\home$\blau\case%20stud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tadelgroup.com\home$\blau\case%20stud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tadelgroup.com\home$\blau\case%20stud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Unique</a:t>
            </a:r>
            <a:r>
              <a:rPr lang="en-US" baseline="0"/>
              <a:t> Viewers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URL!$A$12</c:f>
              <c:strCache>
                <c:ptCount val="1"/>
                <c:pt idx="0">
                  <c:v>Dominos Pizza</c:v>
                </c:pt>
              </c:strCache>
            </c:strRef>
          </c:tx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URL!$B$13:$J$13</c:f>
              <c:numCache>
                <c:formatCode>_(* #,##0_);_(* \(#,##0\);_(* "-"??_);_(@_)</c:formatCode>
                <c:ptCount val="9"/>
                <c:pt idx="0">
                  <c:v>8211.0000000000018</c:v>
                </c:pt>
                <c:pt idx="1">
                  <c:v>7348</c:v>
                </c:pt>
                <c:pt idx="2">
                  <c:v>8430</c:v>
                </c:pt>
                <c:pt idx="3">
                  <c:v>8512</c:v>
                </c:pt>
                <c:pt idx="4">
                  <c:v>8874</c:v>
                </c:pt>
                <c:pt idx="5">
                  <c:v>9354</c:v>
                </c:pt>
                <c:pt idx="6">
                  <c:v>9355</c:v>
                </c:pt>
                <c:pt idx="7">
                  <c:v>9745</c:v>
                </c:pt>
                <c:pt idx="8">
                  <c:v>10645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URL!$A$19</c:f>
              <c:strCache>
                <c:ptCount val="1"/>
                <c:pt idx="0">
                  <c:v>Papa Johns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URL!$B$20:$J$20</c:f>
              <c:numCache>
                <c:formatCode>_(* #,##0_);_(* \(#,##0\);_(* "-"??_);_(@_)</c:formatCode>
                <c:ptCount val="9"/>
                <c:pt idx="0">
                  <c:v>7212</c:v>
                </c:pt>
                <c:pt idx="1">
                  <c:v>6542</c:v>
                </c:pt>
                <c:pt idx="2">
                  <c:v>7125</c:v>
                </c:pt>
                <c:pt idx="3">
                  <c:v>7111.1</c:v>
                </c:pt>
                <c:pt idx="4">
                  <c:v>7257</c:v>
                </c:pt>
                <c:pt idx="5">
                  <c:v>7421.58</c:v>
                </c:pt>
                <c:pt idx="6">
                  <c:v>7631.5</c:v>
                </c:pt>
                <c:pt idx="7">
                  <c:v>7901</c:v>
                </c:pt>
                <c:pt idx="8">
                  <c:v>8214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URL!$A$26</c:f>
              <c:strCache>
                <c:ptCount val="1"/>
                <c:pt idx="0">
                  <c:v>McDonalds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URL!$B$27:$J$27</c:f>
              <c:numCache>
                <c:formatCode>_(* #,##0_);_(* \(#,##0\);_(* "-"??_);_(@_)</c:formatCode>
                <c:ptCount val="9"/>
                <c:pt idx="0">
                  <c:v>4113</c:v>
                </c:pt>
                <c:pt idx="1">
                  <c:v>4122.67</c:v>
                </c:pt>
                <c:pt idx="2">
                  <c:v>4043.56</c:v>
                </c:pt>
                <c:pt idx="3">
                  <c:v>4123.45</c:v>
                </c:pt>
                <c:pt idx="4">
                  <c:v>3983.0000000000005</c:v>
                </c:pt>
                <c:pt idx="5">
                  <c:v>3931.9999999999995</c:v>
                </c:pt>
                <c:pt idx="6">
                  <c:v>3976.0000000000005</c:v>
                </c:pt>
                <c:pt idx="7">
                  <c:v>4104</c:v>
                </c:pt>
                <c:pt idx="8">
                  <c:v>4086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URL!$A$33</c:f>
              <c:strCache>
                <c:ptCount val="1"/>
                <c:pt idx="0">
                  <c:v>Wendys</c:v>
                </c:pt>
              </c:strCache>
            </c:strRef>
          </c:tx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URL!$B$34:$J$34</c:f>
              <c:numCache>
                <c:formatCode>_(* #,##0_);_(* \(#,##0\);_(* "-"??_);_(@_)</c:formatCode>
                <c:ptCount val="9"/>
                <c:pt idx="0">
                  <c:v>3124</c:v>
                </c:pt>
                <c:pt idx="1">
                  <c:v>3245</c:v>
                </c:pt>
                <c:pt idx="2">
                  <c:v>3247</c:v>
                </c:pt>
                <c:pt idx="3">
                  <c:v>3248</c:v>
                </c:pt>
                <c:pt idx="4">
                  <c:v>3286</c:v>
                </c:pt>
                <c:pt idx="5">
                  <c:v>4145</c:v>
                </c:pt>
                <c:pt idx="6">
                  <c:v>3803</c:v>
                </c:pt>
                <c:pt idx="7">
                  <c:v>2542</c:v>
                </c:pt>
                <c:pt idx="8">
                  <c:v>2252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URL!$A$40</c:f>
              <c:strCache>
                <c:ptCount val="1"/>
                <c:pt idx="0">
                  <c:v>Sonic</c:v>
                </c:pt>
              </c:strCache>
            </c:strRef>
          </c:tx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URL!$B$41:$J$41</c:f>
              <c:numCache>
                <c:formatCode>_(* #,##0_);_(* \(#,##0\);_(* "-"??_);_(@_)</c:formatCode>
                <c:ptCount val="9"/>
                <c:pt idx="0">
                  <c:v>975.6</c:v>
                </c:pt>
                <c:pt idx="1">
                  <c:v>875</c:v>
                </c:pt>
                <c:pt idx="2">
                  <c:v>1415</c:v>
                </c:pt>
                <c:pt idx="3">
                  <c:v>1684</c:v>
                </c:pt>
                <c:pt idx="4">
                  <c:v>1024</c:v>
                </c:pt>
                <c:pt idx="5">
                  <c:v>934</c:v>
                </c:pt>
                <c:pt idx="6">
                  <c:v>811.1</c:v>
                </c:pt>
                <c:pt idx="7">
                  <c:v>771.24</c:v>
                </c:pt>
                <c:pt idx="8">
                  <c:v>684.2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URL!$A$47</c:f>
              <c:strCache>
                <c:ptCount val="1"/>
                <c:pt idx="0">
                  <c:v>Taco Bell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URL!$B$48:$J$48</c:f>
              <c:numCache>
                <c:formatCode>_(* #,##0_);_(* \(#,##0\);_(* "-"??_);_(@_)</c:formatCode>
                <c:ptCount val="9"/>
                <c:pt idx="0">
                  <c:v>2670</c:v>
                </c:pt>
                <c:pt idx="1">
                  <c:v>2678.9</c:v>
                </c:pt>
                <c:pt idx="2">
                  <c:v>2483</c:v>
                </c:pt>
                <c:pt idx="3">
                  <c:v>2480</c:v>
                </c:pt>
                <c:pt idx="4">
                  <c:v>2483</c:v>
                </c:pt>
                <c:pt idx="5">
                  <c:v>2344.8000000000002</c:v>
                </c:pt>
                <c:pt idx="6">
                  <c:v>2417</c:v>
                </c:pt>
                <c:pt idx="7">
                  <c:v>2146</c:v>
                </c:pt>
                <c:pt idx="8">
                  <c:v>2248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URL!$A$54</c:f>
              <c:strCache>
                <c:ptCount val="1"/>
                <c:pt idx="0">
                  <c:v>Popeyes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URL!$B$55:$J$55</c:f>
              <c:numCache>
                <c:formatCode>_(* #,##0_);_(* \(#,##0\);_(* "-"??_);_(@_)</c:formatCode>
                <c:ptCount val="9"/>
                <c:pt idx="0">
                  <c:v>1034</c:v>
                </c:pt>
                <c:pt idx="1">
                  <c:v>1045.6000000000001</c:v>
                </c:pt>
                <c:pt idx="2">
                  <c:v>1123.4000000000001</c:v>
                </c:pt>
                <c:pt idx="3">
                  <c:v>1634</c:v>
                </c:pt>
                <c:pt idx="4">
                  <c:v>1123</c:v>
                </c:pt>
                <c:pt idx="5">
                  <c:v>1234</c:v>
                </c:pt>
                <c:pt idx="6">
                  <c:v>1244</c:v>
                </c:pt>
                <c:pt idx="7">
                  <c:v>1767.3000000000002</c:v>
                </c:pt>
                <c:pt idx="8">
                  <c:v>1244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48128"/>
        <c:axId val="175654016"/>
      </c:lineChart>
      <c:catAx>
        <c:axId val="175648128"/>
        <c:scaling>
          <c:orientation val="minMax"/>
        </c:scaling>
        <c:delete val="0"/>
        <c:axPos val="b"/>
        <c:majorTickMark val="out"/>
        <c:minorTickMark val="none"/>
        <c:tickLblPos val="nextTo"/>
        <c:crossAx val="175654016"/>
        <c:crosses val="autoZero"/>
        <c:auto val="1"/>
        <c:lblAlgn val="ctr"/>
        <c:lblOffset val="100"/>
        <c:noMultiLvlLbl val="0"/>
      </c:catAx>
      <c:valAx>
        <c:axId val="1756540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_(* #,##0_);_(* \(#,##0\);_(* &quot;-&quot;??_);_(@_)" sourceLinked="1"/>
        <c:majorTickMark val="out"/>
        <c:minorTickMark val="none"/>
        <c:tickLblPos val="nextTo"/>
        <c:crossAx val="175648128"/>
        <c:crosses val="autoZero"/>
        <c:crossBetween val="between"/>
      </c:valAx>
      <c:spPr>
        <a:solidFill>
          <a:schemeClr val="bg1">
            <a:lumMod val="85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Avg</a:t>
            </a:r>
            <a:r>
              <a:rPr lang="en-US" baseline="0"/>
              <a:t> Mins per Visit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URL!$A$12</c:f>
              <c:strCache>
                <c:ptCount val="1"/>
                <c:pt idx="0">
                  <c:v>Dominos Pizza</c:v>
                </c:pt>
              </c:strCache>
            </c:strRef>
          </c:tx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URL!$B$18:$J$18</c:f>
              <c:numCache>
                <c:formatCode>_(* #,##0.0_);_(* \(#,##0.0\);_(* "-"??_);_(@_)</c:formatCode>
                <c:ptCount val="9"/>
                <c:pt idx="0">
                  <c:v>5.6</c:v>
                </c:pt>
                <c:pt idx="1">
                  <c:v>5.6</c:v>
                </c:pt>
                <c:pt idx="2">
                  <c:v>5.6</c:v>
                </c:pt>
                <c:pt idx="3">
                  <c:v>5.6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URL!$A$19</c:f>
              <c:strCache>
                <c:ptCount val="1"/>
                <c:pt idx="0">
                  <c:v>Papa Johns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URL!$B$25:$J$25</c:f>
              <c:numCache>
                <c:formatCode>_(* #,##0.0_);_(* \(#,##0.0\);_(* "-"??_);_(@_)</c:formatCode>
                <c:ptCount val="9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URL!$A$26</c:f>
              <c:strCache>
                <c:ptCount val="1"/>
                <c:pt idx="0">
                  <c:v>McDonalds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URL!$B$32:$J$32</c:f>
              <c:numCache>
                <c:formatCode>_(* #,##0.0_);_(* \(#,##0.0\);_(* "-"??_);_(@_)</c:formatCode>
                <c:ptCount val="9"/>
                <c:pt idx="0">
                  <c:v>2.2999999999999998</c:v>
                </c:pt>
                <c:pt idx="1">
                  <c:v>2.1</c:v>
                </c:pt>
                <c:pt idx="2">
                  <c:v>2</c:v>
                </c:pt>
                <c:pt idx="3">
                  <c:v>2.4</c:v>
                </c:pt>
                <c:pt idx="4">
                  <c:v>2</c:v>
                </c:pt>
                <c:pt idx="5">
                  <c:v>2</c:v>
                </c:pt>
                <c:pt idx="6">
                  <c:v>2.1</c:v>
                </c:pt>
                <c:pt idx="7">
                  <c:v>2.2000000000000002</c:v>
                </c:pt>
                <c:pt idx="8">
                  <c:v>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URL!$A$33</c:f>
              <c:strCache>
                <c:ptCount val="1"/>
                <c:pt idx="0">
                  <c:v>Wendys</c:v>
                </c:pt>
              </c:strCache>
            </c:strRef>
          </c:tx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URL!$B$39:$J$39</c:f>
              <c:numCache>
                <c:formatCode>_(* #,##0.0_);_(* \(#,##0.0\);_(* "-"??_);_(@_)</c:formatCode>
                <c:ptCount val="9"/>
                <c:pt idx="0">
                  <c:v>3</c:v>
                </c:pt>
                <c:pt idx="1">
                  <c:v>3.1</c:v>
                </c:pt>
                <c:pt idx="2">
                  <c:v>3.4</c:v>
                </c:pt>
                <c:pt idx="3">
                  <c:v>3.2</c:v>
                </c:pt>
                <c:pt idx="4">
                  <c:v>3.3</c:v>
                </c:pt>
                <c:pt idx="5">
                  <c:v>3.4</c:v>
                </c:pt>
                <c:pt idx="6">
                  <c:v>3.3</c:v>
                </c:pt>
                <c:pt idx="7">
                  <c:v>5</c:v>
                </c:pt>
                <c:pt idx="8">
                  <c:v>5.2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URL!$A$40</c:f>
              <c:strCache>
                <c:ptCount val="1"/>
                <c:pt idx="0">
                  <c:v>Sonic</c:v>
                </c:pt>
              </c:strCache>
            </c:strRef>
          </c:tx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URL!$B$46:$J$46</c:f>
              <c:numCache>
                <c:formatCode>_(* #,##0.0_);_(* \(#,##0.0\);_(* "-"??_);_(@_)</c:formatCode>
                <c:ptCount val="9"/>
                <c:pt idx="0">
                  <c:v>4.2</c:v>
                </c:pt>
                <c:pt idx="1">
                  <c:v>4</c:v>
                </c:pt>
                <c:pt idx="2">
                  <c:v>3.9</c:v>
                </c:pt>
                <c:pt idx="3">
                  <c:v>4.0999999999999996</c:v>
                </c:pt>
                <c:pt idx="4">
                  <c:v>4.5</c:v>
                </c:pt>
                <c:pt idx="5">
                  <c:v>4.8</c:v>
                </c:pt>
                <c:pt idx="6">
                  <c:v>4.2</c:v>
                </c:pt>
                <c:pt idx="7">
                  <c:v>4</c:v>
                </c:pt>
                <c:pt idx="8">
                  <c:v>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URL!$A$47</c:f>
              <c:strCache>
                <c:ptCount val="1"/>
                <c:pt idx="0">
                  <c:v>Taco Bell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URL!$B$53:$J$53</c:f>
              <c:numCache>
                <c:formatCode>_(* #,##0.0_);_(* \(#,##0.0\);_(* "-"??_);_(@_)</c:formatCode>
                <c:ptCount val="9"/>
                <c:pt idx="0">
                  <c:v>3.2</c:v>
                </c:pt>
                <c:pt idx="1">
                  <c:v>3.3</c:v>
                </c:pt>
                <c:pt idx="2">
                  <c:v>3.3</c:v>
                </c:pt>
                <c:pt idx="3">
                  <c:v>3</c:v>
                </c:pt>
                <c:pt idx="4">
                  <c:v>3.4</c:v>
                </c:pt>
                <c:pt idx="5">
                  <c:v>3.2</c:v>
                </c:pt>
                <c:pt idx="6">
                  <c:v>3.1</c:v>
                </c:pt>
                <c:pt idx="7">
                  <c:v>3.1</c:v>
                </c:pt>
                <c:pt idx="8">
                  <c:v>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URL!$A$54</c:f>
              <c:strCache>
                <c:ptCount val="1"/>
                <c:pt idx="0">
                  <c:v>Popeyes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URL!$B$60:$J$60</c:f>
              <c:numCache>
                <c:formatCode>_(* #,##0.0_);_(* \(#,##0.0\);_(* "-"??_);_(@_)</c:formatCode>
                <c:ptCount val="9"/>
                <c:pt idx="0">
                  <c:v>3.1</c:v>
                </c:pt>
                <c:pt idx="1">
                  <c:v>3.2</c:v>
                </c:pt>
                <c:pt idx="2">
                  <c:v>3</c:v>
                </c:pt>
                <c:pt idx="3">
                  <c:v>3.2</c:v>
                </c:pt>
                <c:pt idx="4">
                  <c:v>3.4</c:v>
                </c:pt>
                <c:pt idx="5">
                  <c:v>3.8</c:v>
                </c:pt>
                <c:pt idx="6">
                  <c:v>3.1</c:v>
                </c:pt>
                <c:pt idx="7">
                  <c:v>3.4</c:v>
                </c:pt>
                <c:pt idx="8">
                  <c:v>3.2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016"/>
        <c:axId val="175671936"/>
      </c:lineChart>
      <c:catAx>
        <c:axId val="175670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75671936"/>
        <c:crosses val="autoZero"/>
        <c:auto val="1"/>
        <c:lblAlgn val="ctr"/>
        <c:lblOffset val="100"/>
        <c:noMultiLvlLbl val="0"/>
      </c:catAx>
      <c:valAx>
        <c:axId val="1756719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_(* #,##0.0_);_(* \(#,##0.0\);_(* &quot;-&quot;??_);_(@_)" sourceLinked="1"/>
        <c:majorTickMark val="out"/>
        <c:minorTickMark val="none"/>
        <c:tickLblPos val="nextTo"/>
        <c:crossAx val="175670016"/>
        <c:crosses val="autoZero"/>
        <c:crossBetween val="between"/>
      </c:valAx>
      <c:spPr>
        <a:solidFill>
          <a:schemeClr val="bg1">
            <a:lumMod val="85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Avg Visits per Unique Viewer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URL!$A$12</c:f>
              <c:strCache>
                <c:ptCount val="1"/>
                <c:pt idx="0">
                  <c:v>Dominos Pizza</c:v>
                </c:pt>
              </c:strCache>
            </c:strRef>
          </c:tx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URL!$B$16:$J$16</c:f>
              <c:numCache>
                <c:formatCode>_(* #,##0_);_(* \(#,##0\);_(* "-"??_);_(@_)</c:formatCode>
                <c:ptCount val="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URL!$A$19</c:f>
              <c:strCache>
                <c:ptCount val="1"/>
                <c:pt idx="0">
                  <c:v>Papa Johns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URL!$B$23:$J$23</c:f>
              <c:numCache>
                <c:formatCode>_(* #,##0_);_(* \(#,##0\);_(* "-"??_);_(@_)</c:formatCode>
                <c:ptCount val="9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8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URL!$A$26</c:f>
              <c:strCache>
                <c:ptCount val="1"/>
                <c:pt idx="0">
                  <c:v>McDonalds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URL!$B$30:$J$30</c:f>
              <c:numCache>
                <c:formatCode>General</c:formatCode>
                <c:ptCount val="9"/>
                <c:pt idx="0" formatCode="_(* #,##0_);_(* \(#,##0\);_(* &quot;-&quot;??_);_(@_)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URL!$A$33</c:f>
              <c:strCache>
                <c:ptCount val="1"/>
                <c:pt idx="0">
                  <c:v>Wendys</c:v>
                </c:pt>
              </c:strCache>
            </c:strRef>
          </c:tx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URL!$B$37:$J$37</c:f>
              <c:numCache>
                <c:formatCode>General</c:formatCode>
                <c:ptCount val="9"/>
                <c:pt idx="0" formatCode="_(* #,##0_);_(* \(#,##0\);_(* &quot;-&quot;??_);_(@_)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URL!$A$40</c:f>
              <c:strCache>
                <c:ptCount val="1"/>
                <c:pt idx="0">
                  <c:v>Sonic</c:v>
                </c:pt>
              </c:strCache>
            </c:strRef>
          </c:tx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URL!$B$44:$J$44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URL!$A$47</c:f>
              <c:strCache>
                <c:ptCount val="1"/>
                <c:pt idx="0">
                  <c:v>Taco Bell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URL!$B$51:$J$51</c:f>
              <c:numCache>
                <c:formatCode>General</c:formatCode>
                <c:ptCount val="9"/>
                <c:pt idx="0" formatCode="_(* #,##0_);_(* \(#,##0\);_(* &quot;-&quot;??_);_(@_)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7</c:v>
                </c:pt>
                <c:pt idx="6">
                  <c:v>6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URL!$A$54</c:f>
              <c:strCache>
                <c:ptCount val="1"/>
                <c:pt idx="0">
                  <c:v>Popeyes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URL!$B$7:$J$7</c:f>
              <c:strCache>
                <c:ptCount val="9"/>
                <c:pt idx="0">
                  <c:v>1Q13</c:v>
                </c:pt>
                <c:pt idx="1">
                  <c:v>2Q13</c:v>
                </c:pt>
                <c:pt idx="2">
                  <c:v>3Q13</c:v>
                </c:pt>
                <c:pt idx="3">
                  <c:v>4Q13</c:v>
                </c:pt>
                <c:pt idx="4">
                  <c:v>1Q14</c:v>
                </c:pt>
                <c:pt idx="5">
                  <c:v>2Q14</c:v>
                </c:pt>
                <c:pt idx="6">
                  <c:v>3Q14</c:v>
                </c:pt>
                <c:pt idx="7">
                  <c:v>4Q14</c:v>
                </c:pt>
                <c:pt idx="8">
                  <c:v>1Q15</c:v>
                </c:pt>
              </c:strCache>
            </c:strRef>
          </c:cat>
          <c:val>
            <c:numRef>
              <c:f>URL!$B$58:$J$58</c:f>
              <c:numCache>
                <c:formatCode>General</c:formatCode>
                <c:ptCount val="9"/>
                <c:pt idx="0" formatCode="_(* #,##0_);_(* \(#,##0\);_(* &quot;-&quot;??_);_(@_)">
                  <c:v>10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4</c:v>
                </c:pt>
                <c:pt idx="7">
                  <c:v>8</c:v>
                </c:pt>
                <c:pt idx="8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92032"/>
        <c:axId val="177526656"/>
      </c:lineChart>
      <c:catAx>
        <c:axId val="175692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77526656"/>
        <c:crosses val="autoZero"/>
        <c:auto val="1"/>
        <c:lblAlgn val="ctr"/>
        <c:lblOffset val="100"/>
        <c:noMultiLvlLbl val="0"/>
      </c:catAx>
      <c:valAx>
        <c:axId val="17752665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_(* #,##0_);_(* \(#,##0\);_(* &quot;-&quot;??_);_(@_)" sourceLinked="1"/>
        <c:majorTickMark val="out"/>
        <c:minorTickMark val="none"/>
        <c:tickLblPos val="nextTo"/>
        <c:crossAx val="175692032"/>
        <c:crosses val="autoZero"/>
        <c:crossBetween val="between"/>
      </c:valAx>
      <c:spPr>
        <a:solidFill>
          <a:schemeClr val="bg1">
            <a:lumMod val="85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7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E75E-2DDF-4637-B167-E7EDCBB9F139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2607-66BD-4EFF-BA43-69EF67EE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3682"/>
              </p:ext>
            </p:extLst>
          </p:nvPr>
        </p:nvGraphicFramePr>
        <p:xfrm>
          <a:off x="457200" y="685800"/>
          <a:ext cx="82296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463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207985"/>
              </p:ext>
            </p:extLst>
          </p:nvPr>
        </p:nvGraphicFramePr>
        <p:xfrm>
          <a:off x="457200" y="685800"/>
          <a:ext cx="82296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3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922553"/>
              </p:ext>
            </p:extLst>
          </p:nvPr>
        </p:nvGraphicFramePr>
        <p:xfrm>
          <a:off x="457200" y="685800"/>
          <a:ext cx="82296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88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Lau, Brad</dc:creator>
  <cp:lastModifiedBy>Lau, Brad</cp:lastModifiedBy>
  <cp:revision>2</cp:revision>
  <cp:lastPrinted>2015-03-27T19:30:10Z</cp:lastPrinted>
  <dcterms:created xsi:type="dcterms:W3CDTF">2015-03-27T19:28:29Z</dcterms:created>
  <dcterms:modified xsi:type="dcterms:W3CDTF">2015-03-27T20:36:55Z</dcterms:modified>
</cp:coreProperties>
</file>