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8288000" cy="10287000"/>
  <p:notesSz cx="6858000" cy="9144000"/>
  <p:embeddedFontLst>
    <p:embeddedFont>
      <p:font typeface="Bogart Bold" charset="1" panose="00000800000000000000"/>
      <p:regular r:id="rId12"/>
    </p:embeddedFont>
    <p:embeddedFont>
      <p:font typeface="Nunito" charset="1" panose="00000500000000000000"/>
      <p:regular r:id="rId13"/>
    </p:embeddedFont>
    <p:embeddedFont>
      <p:font typeface="Alegreya Bold" charset="1" panose="00000800000000000000"/>
      <p:regular r:id="rId14"/>
    </p:embeddedFont>
    <p:embeddedFont>
      <p:font typeface="Bogart" charset="1" panose="00000500000000000000"/>
      <p:regular r:id="rId15"/>
    </p:embeddedFont>
    <p:embeddedFont>
      <p:font typeface="Alegreya" charset="1" panose="0000050000000000000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4.png" Type="http://schemas.openxmlformats.org/officeDocument/2006/relationships/image"/><Relationship Id="rId5" Target="../media/image15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svg" Type="http://schemas.openxmlformats.org/officeDocument/2006/relationships/image"/><Relationship Id="rId4" Target="../media/image18.png" Type="http://schemas.openxmlformats.org/officeDocument/2006/relationships/image"/><Relationship Id="rId5" Target="../media/image19.svg" Type="http://schemas.openxmlformats.org/officeDocument/2006/relationships/image"/><Relationship Id="rId6" Target="../media/image20.png" Type="http://schemas.openxmlformats.org/officeDocument/2006/relationships/image"/><Relationship Id="rId7" Target="../media/image21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2.png" Type="http://schemas.openxmlformats.org/officeDocument/2006/relationships/image"/><Relationship Id="rId3" Target="../media/image23.png" Type="http://schemas.openxmlformats.org/officeDocument/2006/relationships/image"/><Relationship Id="rId4" Target="../media/image24.svg" Type="http://schemas.openxmlformats.org/officeDocument/2006/relationships/image"/><Relationship Id="rId5" Target="../media/image25.png" Type="http://schemas.openxmlformats.org/officeDocument/2006/relationships/image"/><Relationship Id="rId6" Target="../media/image26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7.png" Type="http://schemas.openxmlformats.org/officeDocument/2006/relationships/image"/><Relationship Id="rId3" Target="../media/image28.svg" Type="http://schemas.openxmlformats.org/officeDocument/2006/relationships/image"/><Relationship Id="rId4" Target="../media/image29.png" Type="http://schemas.openxmlformats.org/officeDocument/2006/relationships/image"/><Relationship Id="rId5" Target="../media/image30.svg" Type="http://schemas.openxmlformats.org/officeDocument/2006/relationships/image"/><Relationship Id="rId6" Target="../media/image31.png" Type="http://schemas.openxmlformats.org/officeDocument/2006/relationships/image"/><Relationship Id="rId7" Target="../media/image3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EC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79010" y="5143500"/>
            <a:ext cx="1503772" cy="4114800"/>
          </a:xfrm>
          <a:custGeom>
            <a:avLst/>
            <a:gdLst/>
            <a:ahLst/>
            <a:cxnLst/>
            <a:rect r="r" b="b" t="t" l="l"/>
            <a:pathLst>
              <a:path h="4114800" w="1503772">
                <a:moveTo>
                  <a:pt x="0" y="0"/>
                </a:moveTo>
                <a:lnTo>
                  <a:pt x="1503772" y="0"/>
                </a:lnTo>
                <a:lnTo>
                  <a:pt x="150377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10615" y="3672829"/>
            <a:ext cx="15066770" cy="4876155"/>
          </a:xfrm>
          <a:custGeom>
            <a:avLst/>
            <a:gdLst/>
            <a:ahLst/>
            <a:cxnLst/>
            <a:rect r="r" b="b" t="t" l="l"/>
            <a:pathLst>
              <a:path h="4876155" w="15066770">
                <a:moveTo>
                  <a:pt x="0" y="0"/>
                </a:moveTo>
                <a:lnTo>
                  <a:pt x="15066770" y="0"/>
                </a:lnTo>
                <a:lnTo>
                  <a:pt x="15066770" y="4876155"/>
                </a:lnTo>
                <a:lnTo>
                  <a:pt x="0" y="487615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1495640">
            <a:off x="13830930" y="3816673"/>
            <a:ext cx="4004288" cy="873663"/>
          </a:xfrm>
          <a:custGeom>
            <a:avLst/>
            <a:gdLst/>
            <a:ahLst/>
            <a:cxnLst/>
            <a:rect r="r" b="b" t="t" l="l"/>
            <a:pathLst>
              <a:path h="873663" w="4004288">
                <a:moveTo>
                  <a:pt x="0" y="0"/>
                </a:moveTo>
                <a:lnTo>
                  <a:pt x="4004288" y="0"/>
                </a:lnTo>
                <a:lnTo>
                  <a:pt x="4004288" y="873663"/>
                </a:lnTo>
                <a:lnTo>
                  <a:pt x="0" y="87366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true" rot="5269355">
            <a:off x="13952285" y="5378253"/>
            <a:ext cx="3390084" cy="6194505"/>
          </a:xfrm>
          <a:custGeom>
            <a:avLst/>
            <a:gdLst/>
            <a:ahLst/>
            <a:cxnLst/>
            <a:rect r="r" b="b" t="t" l="l"/>
            <a:pathLst>
              <a:path h="6194505" w="3390084">
                <a:moveTo>
                  <a:pt x="0" y="6194505"/>
                </a:moveTo>
                <a:lnTo>
                  <a:pt x="3390084" y="6194505"/>
                </a:lnTo>
                <a:lnTo>
                  <a:pt x="3390084" y="0"/>
                </a:lnTo>
                <a:lnTo>
                  <a:pt x="0" y="0"/>
                </a:lnTo>
                <a:lnTo>
                  <a:pt x="0" y="6194505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432788" y="127839"/>
            <a:ext cx="3114197" cy="1801721"/>
          </a:xfrm>
          <a:custGeom>
            <a:avLst/>
            <a:gdLst/>
            <a:ahLst/>
            <a:cxnLst/>
            <a:rect r="r" b="b" t="t" l="l"/>
            <a:pathLst>
              <a:path h="1801721" w="3114197">
                <a:moveTo>
                  <a:pt x="0" y="0"/>
                </a:moveTo>
                <a:lnTo>
                  <a:pt x="3114197" y="0"/>
                </a:lnTo>
                <a:lnTo>
                  <a:pt x="3114197" y="1801722"/>
                </a:lnTo>
                <a:lnTo>
                  <a:pt x="0" y="1801722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-4996" r="0" b="-4996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023388" y="127839"/>
            <a:ext cx="4165593" cy="3329929"/>
          </a:xfrm>
          <a:custGeom>
            <a:avLst/>
            <a:gdLst/>
            <a:ahLst/>
            <a:cxnLst/>
            <a:rect r="r" b="b" t="t" l="l"/>
            <a:pathLst>
              <a:path h="3329929" w="4165593">
                <a:moveTo>
                  <a:pt x="0" y="0"/>
                </a:moveTo>
                <a:lnTo>
                  <a:pt x="4165593" y="0"/>
                </a:lnTo>
                <a:lnTo>
                  <a:pt x="4165593" y="3329929"/>
                </a:lnTo>
                <a:lnTo>
                  <a:pt x="0" y="3329929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610615" y="5230905"/>
            <a:ext cx="15640526" cy="16552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47"/>
              </a:lnSpc>
            </a:pPr>
            <a:r>
              <a:rPr lang="en-US" sz="5605">
                <a:solidFill>
                  <a:srgbClr val="19120C"/>
                </a:solidFill>
                <a:latin typeface="Bogart Bold"/>
                <a:ea typeface="Bogart Bold"/>
                <a:cs typeface="Bogart Bold"/>
                <a:sym typeface="Bogart Bold"/>
              </a:rPr>
              <a:t>Miscelania  Moncada</a:t>
            </a:r>
          </a:p>
          <a:p>
            <a:pPr algn="ctr">
              <a:lnSpc>
                <a:spcPts val="5459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12487910" y="7640912"/>
            <a:ext cx="5701071" cy="23176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96"/>
              </a:lnSpc>
            </a:pPr>
            <a:r>
              <a:rPr lang="en-US" sz="4425">
                <a:solidFill>
                  <a:srgbClr val="19120C"/>
                </a:solidFill>
                <a:latin typeface="Nunito"/>
                <a:ea typeface="Nunito"/>
                <a:cs typeface="Nunito"/>
                <a:sym typeface="Nunito"/>
              </a:rPr>
              <a:t>Bianca Hernandez</a:t>
            </a:r>
          </a:p>
          <a:p>
            <a:pPr algn="ctr">
              <a:lnSpc>
                <a:spcPts val="6196"/>
              </a:lnSpc>
            </a:pPr>
            <a:r>
              <a:rPr lang="en-US" sz="4425">
                <a:solidFill>
                  <a:srgbClr val="19120C"/>
                </a:solidFill>
                <a:latin typeface="Nunito"/>
                <a:ea typeface="Nunito"/>
                <a:cs typeface="Nunito"/>
                <a:sym typeface="Nunito"/>
              </a:rPr>
              <a:t>Ashlee Pravia</a:t>
            </a:r>
          </a:p>
          <a:p>
            <a:pPr algn="ctr">
              <a:lnSpc>
                <a:spcPts val="6196"/>
              </a:lnSpc>
            </a:pPr>
            <a:r>
              <a:rPr lang="en-US" sz="4425">
                <a:solidFill>
                  <a:srgbClr val="19120C"/>
                </a:solidFill>
                <a:latin typeface="Nunito"/>
                <a:ea typeface="Nunito"/>
                <a:cs typeface="Nunito"/>
                <a:sym typeface="Nunito"/>
              </a:rPr>
              <a:t>Jacqueline Carcache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731002" y="-104775"/>
            <a:ext cx="16528298" cy="18726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60"/>
              </a:lnSpc>
            </a:pPr>
            <a:r>
              <a:rPr lang="en-US" sz="5400">
                <a:solidFill>
                  <a:srgbClr val="19120C"/>
                </a:solidFill>
                <a:latin typeface="Alegreya Bold"/>
                <a:ea typeface="Alegreya Bold"/>
                <a:cs typeface="Alegreya Bold"/>
                <a:sym typeface="Alegreya Bold"/>
              </a:rPr>
              <a:t>Universidad Nacional de Ingenieria </a:t>
            </a:r>
          </a:p>
          <a:p>
            <a:pPr algn="ctr">
              <a:lnSpc>
                <a:spcPts val="7560"/>
              </a:lnSpc>
            </a:pPr>
            <a:r>
              <a:rPr lang="en-US" sz="5400">
                <a:solidFill>
                  <a:srgbClr val="19120C"/>
                </a:solidFill>
                <a:latin typeface="Alegreya Bold"/>
                <a:ea typeface="Alegreya Bold"/>
                <a:cs typeface="Alegreya Bold"/>
                <a:sym typeface="Alegreya Bold"/>
              </a:rPr>
              <a:t>Ingenieria de sistemas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EC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05451" y="0"/>
            <a:ext cx="9278001" cy="2192982"/>
          </a:xfrm>
          <a:custGeom>
            <a:avLst/>
            <a:gdLst/>
            <a:ahLst/>
            <a:cxnLst/>
            <a:rect r="r" b="b" t="t" l="l"/>
            <a:pathLst>
              <a:path h="2192982" w="9278001">
                <a:moveTo>
                  <a:pt x="0" y="0"/>
                </a:moveTo>
                <a:lnTo>
                  <a:pt x="9278001" y="0"/>
                </a:lnTo>
                <a:lnTo>
                  <a:pt x="9278001" y="2192982"/>
                </a:lnTo>
                <a:lnTo>
                  <a:pt x="0" y="219298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0" y="248766"/>
            <a:ext cx="7831565" cy="1533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>
                <a:solidFill>
                  <a:srgbClr val="19120C"/>
                </a:solidFill>
                <a:latin typeface="Bogart"/>
                <a:ea typeface="Bogart"/>
                <a:cs typeface="Bogart"/>
                <a:sym typeface="Bogart"/>
              </a:rPr>
              <a:t>Objetivos 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282083" y="2396670"/>
            <a:ext cx="5267398" cy="8197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93"/>
              </a:lnSpc>
            </a:pPr>
            <a:r>
              <a:rPr lang="en-US" sz="4852">
                <a:solidFill>
                  <a:srgbClr val="19120C"/>
                </a:solidFill>
                <a:latin typeface="Bogart"/>
                <a:ea typeface="Bogart"/>
                <a:cs typeface="Bogart"/>
                <a:sym typeface="Bogart"/>
              </a:rPr>
              <a:t>Objetivo General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282083" y="5151789"/>
            <a:ext cx="6754335" cy="8197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93"/>
              </a:lnSpc>
            </a:pPr>
            <a:r>
              <a:rPr lang="en-US" sz="4852">
                <a:solidFill>
                  <a:srgbClr val="19120C"/>
                </a:solidFill>
                <a:latin typeface="Bogart"/>
                <a:ea typeface="Bogart"/>
                <a:cs typeface="Bogart"/>
                <a:sym typeface="Bogart"/>
              </a:rPr>
              <a:t>Objetivos Especificos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29462" y="3317887"/>
            <a:ext cx="18174077" cy="23928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73"/>
              </a:lnSpc>
            </a:pPr>
            <a:r>
              <a:rPr lang="en-US" sz="3267">
                <a:solidFill>
                  <a:srgbClr val="19120C"/>
                </a:solidFill>
                <a:latin typeface="Nunito"/>
                <a:ea typeface="Nunito"/>
                <a:cs typeface="Nunito"/>
                <a:sym typeface="Nunito"/>
              </a:rPr>
              <a:t>01. Desarrollar un sistema el cual contenga control de inventario, ventas y facturación utilizando Programación Orientada a Objetos (POO) mejorando su eficiencia operativa y facilitando la gestión empresarial. </a:t>
            </a:r>
          </a:p>
          <a:p>
            <a:pPr algn="ctr">
              <a:lnSpc>
                <a:spcPts val="5693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645005" y="6200105"/>
            <a:ext cx="16997990" cy="24213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578"/>
              </a:lnSpc>
            </a:pPr>
            <a:r>
              <a:rPr lang="en-US" sz="3270">
                <a:solidFill>
                  <a:srgbClr val="19120C"/>
                </a:solidFill>
                <a:latin typeface="Nunito"/>
                <a:ea typeface="Nunito"/>
                <a:cs typeface="Nunito"/>
                <a:sym typeface="Nunito"/>
              </a:rPr>
              <a:t>01. Implementar un sistema automatizado que permita el registro, seguimiento y actualización de los productos en inventario, optimizando la gestión de existencias y minimizando errores humanos. </a:t>
            </a:r>
          </a:p>
          <a:p>
            <a:pPr algn="l">
              <a:lnSpc>
                <a:spcPts val="5698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642978" y="8115981"/>
            <a:ext cx="17860561" cy="2343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13"/>
              </a:lnSpc>
            </a:pPr>
            <a:r>
              <a:rPr lang="en-US" sz="3367">
                <a:solidFill>
                  <a:srgbClr val="19120C"/>
                </a:solidFill>
                <a:latin typeface="Nunito"/>
                <a:ea typeface="Nunito"/>
                <a:cs typeface="Nunito"/>
                <a:sym typeface="Nunito"/>
              </a:rPr>
              <a:t>02.  Crear un módulo de ventas que facilite el registro de pedidos, genere facturas y permita el seguimiento de las transacciones realizadas</a:t>
            </a:r>
          </a:p>
          <a:p>
            <a:pPr algn="l">
              <a:lnSpc>
                <a:spcPts val="4713"/>
              </a:lnSpc>
            </a:pPr>
          </a:p>
          <a:p>
            <a:pPr algn="l">
              <a:lnSpc>
                <a:spcPts val="4713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EC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827195" y="0"/>
            <a:ext cx="10148080" cy="2214126"/>
          </a:xfrm>
          <a:custGeom>
            <a:avLst/>
            <a:gdLst/>
            <a:ahLst/>
            <a:cxnLst/>
            <a:rect r="r" b="b" t="t" l="l"/>
            <a:pathLst>
              <a:path h="2214126" w="10148080">
                <a:moveTo>
                  <a:pt x="0" y="0"/>
                </a:moveTo>
                <a:lnTo>
                  <a:pt x="10148080" y="0"/>
                </a:lnTo>
                <a:lnTo>
                  <a:pt x="10148080" y="2214126"/>
                </a:lnTo>
                <a:lnTo>
                  <a:pt x="0" y="221412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966693" y="-146541"/>
            <a:ext cx="3539519" cy="10580083"/>
          </a:xfrm>
          <a:custGeom>
            <a:avLst/>
            <a:gdLst/>
            <a:ahLst/>
            <a:cxnLst/>
            <a:rect r="r" b="b" t="t" l="l"/>
            <a:pathLst>
              <a:path h="10580083" w="3539519">
                <a:moveTo>
                  <a:pt x="0" y="0"/>
                </a:moveTo>
                <a:lnTo>
                  <a:pt x="3539519" y="0"/>
                </a:lnTo>
                <a:lnTo>
                  <a:pt x="3539519" y="10580082"/>
                </a:lnTo>
                <a:lnTo>
                  <a:pt x="0" y="1058008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39911" y="2441184"/>
            <a:ext cx="16526782" cy="79923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36"/>
              </a:lnSpc>
            </a:pPr>
            <a:r>
              <a:rPr lang="en-US" sz="3740">
                <a:solidFill>
                  <a:srgbClr val="000000"/>
                </a:solidFill>
                <a:latin typeface="Alegreya Bold"/>
                <a:ea typeface="Alegreya Bold"/>
                <a:cs typeface="Alegreya Bold"/>
                <a:sym typeface="Alegreya Bold"/>
              </a:rPr>
              <a:t>La pequeña y mediana empresa (pyme) Moncada se enfrenta a desafíos significativos en la gestión de sus operaciones diarias, específicamente en las áreas de control de inventario, ventas y facturación. La ausencia de sistemas automatizados y eficientes en estos procesos críticos ha generado ineficiencias, errores humanos y dificultades para mantener un control riguroso sobre las actividades comerciales. Ante esta situación, hemos identificado la necesidad de implementar un sistema de software integral basado en la Programación Orientada a Objetos (POO), con el fin de optimizar estas áreas clave y mejorar la gestión de la empresa en varios aspectos. </a:t>
            </a:r>
          </a:p>
          <a:p>
            <a:pPr algn="l">
              <a:lnSpc>
                <a:spcPts val="5236"/>
              </a:lnSpc>
            </a:pPr>
            <a:r>
              <a:rPr lang="en-US" sz="3740">
                <a:solidFill>
                  <a:srgbClr val="000000"/>
                </a:solidFill>
                <a:latin typeface="Alegreya Bold"/>
                <a:ea typeface="Alegreya Bold"/>
                <a:cs typeface="Alegreya Bold"/>
                <a:sym typeface="Alegreya Bold"/>
              </a:rPr>
              <a:t> </a:t>
            </a:r>
          </a:p>
          <a:p>
            <a:pPr algn="l">
              <a:lnSpc>
                <a:spcPts val="5236"/>
              </a:lnSpc>
            </a:pPr>
          </a:p>
          <a:p>
            <a:pPr algn="l">
              <a:lnSpc>
                <a:spcPts val="6216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5376962" y="424173"/>
            <a:ext cx="7658576" cy="8695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196"/>
              </a:lnSpc>
            </a:pPr>
            <a:r>
              <a:rPr lang="en-US" sz="5140">
                <a:solidFill>
                  <a:srgbClr val="FFFFFF"/>
                </a:solidFill>
                <a:latin typeface="Alegreya"/>
                <a:ea typeface="Alegreya"/>
                <a:cs typeface="Alegreya"/>
                <a:sym typeface="Alegreya"/>
              </a:rPr>
              <a:t>Planteamiento de Problema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EC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483290" y="7738212"/>
            <a:ext cx="2716928" cy="2064865"/>
          </a:xfrm>
          <a:custGeom>
            <a:avLst/>
            <a:gdLst/>
            <a:ahLst/>
            <a:cxnLst/>
            <a:rect r="r" b="b" t="t" l="l"/>
            <a:pathLst>
              <a:path h="2064865" w="2716928">
                <a:moveTo>
                  <a:pt x="0" y="0"/>
                </a:moveTo>
                <a:lnTo>
                  <a:pt x="2716928" y="0"/>
                </a:lnTo>
                <a:lnTo>
                  <a:pt x="2716928" y="2064865"/>
                </a:lnTo>
                <a:lnTo>
                  <a:pt x="0" y="20648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784866">
            <a:off x="530077" y="-125892"/>
            <a:ext cx="1762934" cy="3355064"/>
          </a:xfrm>
          <a:custGeom>
            <a:avLst/>
            <a:gdLst/>
            <a:ahLst/>
            <a:cxnLst/>
            <a:rect r="r" b="b" t="t" l="l"/>
            <a:pathLst>
              <a:path h="3355064" w="1762934">
                <a:moveTo>
                  <a:pt x="0" y="0"/>
                </a:moveTo>
                <a:lnTo>
                  <a:pt x="1762933" y="0"/>
                </a:lnTo>
                <a:lnTo>
                  <a:pt x="1762933" y="3355065"/>
                </a:lnTo>
                <a:lnTo>
                  <a:pt x="0" y="33550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978378" y="4655845"/>
            <a:ext cx="2925249" cy="4114800"/>
          </a:xfrm>
          <a:custGeom>
            <a:avLst/>
            <a:gdLst/>
            <a:ahLst/>
            <a:cxnLst/>
            <a:rect r="r" b="b" t="t" l="l"/>
            <a:pathLst>
              <a:path h="4114800" w="2925249">
                <a:moveTo>
                  <a:pt x="0" y="0"/>
                </a:moveTo>
                <a:lnTo>
                  <a:pt x="2925249" y="0"/>
                </a:lnTo>
                <a:lnTo>
                  <a:pt x="292524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3570808" y="2984336"/>
            <a:ext cx="13270946" cy="28519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538"/>
              </a:lnSpc>
            </a:pPr>
            <a:r>
              <a:rPr lang="en-US" sz="8241">
                <a:solidFill>
                  <a:srgbClr val="000000"/>
                </a:solidFill>
                <a:latin typeface="Alegreya Bold"/>
                <a:ea typeface="Alegreya Bold"/>
                <a:cs typeface="Alegreya Bold"/>
                <a:sym typeface="Alegreya Bold"/>
              </a:rPr>
              <a:t>Funcionalidad del Proyecto</a:t>
            </a:r>
          </a:p>
          <a:p>
            <a:pPr algn="l">
              <a:lnSpc>
                <a:spcPts val="11538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EC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777357" y="1546832"/>
            <a:ext cx="13535596" cy="6839051"/>
          </a:xfrm>
          <a:custGeom>
            <a:avLst/>
            <a:gdLst/>
            <a:ahLst/>
            <a:cxnLst/>
            <a:rect r="r" b="b" t="t" l="l"/>
            <a:pathLst>
              <a:path h="6839051" w="13535596">
                <a:moveTo>
                  <a:pt x="0" y="0"/>
                </a:moveTo>
                <a:lnTo>
                  <a:pt x="13535596" y="0"/>
                </a:lnTo>
                <a:lnTo>
                  <a:pt x="13535596" y="6839051"/>
                </a:lnTo>
                <a:lnTo>
                  <a:pt x="0" y="683905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2017" t="-57652" r="-43694" b="-60122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14974" y="7487134"/>
            <a:ext cx="2100940" cy="2367863"/>
          </a:xfrm>
          <a:custGeom>
            <a:avLst/>
            <a:gdLst/>
            <a:ahLst/>
            <a:cxnLst/>
            <a:rect r="r" b="b" t="t" l="l"/>
            <a:pathLst>
              <a:path h="2367863" w="2100940">
                <a:moveTo>
                  <a:pt x="0" y="0"/>
                </a:moveTo>
                <a:lnTo>
                  <a:pt x="2100940" y="0"/>
                </a:lnTo>
                <a:lnTo>
                  <a:pt x="2100940" y="2367863"/>
                </a:lnTo>
                <a:lnTo>
                  <a:pt x="0" y="236786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687155" y="362901"/>
            <a:ext cx="1600845" cy="1804231"/>
          </a:xfrm>
          <a:custGeom>
            <a:avLst/>
            <a:gdLst/>
            <a:ahLst/>
            <a:cxnLst/>
            <a:rect r="r" b="b" t="t" l="l"/>
            <a:pathLst>
              <a:path h="1804231" w="1600845">
                <a:moveTo>
                  <a:pt x="0" y="0"/>
                </a:moveTo>
                <a:lnTo>
                  <a:pt x="1600845" y="0"/>
                </a:lnTo>
                <a:lnTo>
                  <a:pt x="1600845" y="1804230"/>
                </a:lnTo>
                <a:lnTo>
                  <a:pt x="0" y="180423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515696" y="235798"/>
            <a:ext cx="2651381" cy="2058436"/>
          </a:xfrm>
          <a:custGeom>
            <a:avLst/>
            <a:gdLst/>
            <a:ahLst/>
            <a:cxnLst/>
            <a:rect r="r" b="b" t="t" l="l"/>
            <a:pathLst>
              <a:path h="2058436" w="2651381">
                <a:moveTo>
                  <a:pt x="0" y="0"/>
                </a:moveTo>
                <a:lnTo>
                  <a:pt x="2651381" y="0"/>
                </a:lnTo>
                <a:lnTo>
                  <a:pt x="2651381" y="2058436"/>
                </a:lnTo>
                <a:lnTo>
                  <a:pt x="0" y="205843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851998" y="-142875"/>
            <a:ext cx="11386315" cy="12579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251"/>
              </a:lnSpc>
            </a:pPr>
            <a:r>
              <a:rPr lang="en-US" sz="7322">
                <a:solidFill>
                  <a:srgbClr val="19120C"/>
                </a:solidFill>
                <a:latin typeface="Bogart Bold"/>
                <a:ea typeface="Bogart Bold"/>
                <a:cs typeface="Bogart Bold"/>
                <a:sym typeface="Bogart Bold"/>
              </a:rPr>
              <a:t>Estructura de las clases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EC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485521" y="5655033"/>
            <a:ext cx="8975202" cy="4275460"/>
          </a:xfrm>
          <a:custGeom>
            <a:avLst/>
            <a:gdLst/>
            <a:ahLst/>
            <a:cxnLst/>
            <a:rect r="r" b="b" t="t" l="l"/>
            <a:pathLst>
              <a:path h="4275460" w="8975202">
                <a:moveTo>
                  <a:pt x="0" y="0"/>
                </a:moveTo>
                <a:lnTo>
                  <a:pt x="8975202" y="0"/>
                </a:lnTo>
                <a:lnTo>
                  <a:pt x="8975202" y="4275460"/>
                </a:lnTo>
                <a:lnTo>
                  <a:pt x="0" y="42754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605481">
            <a:off x="3630206" y="702458"/>
            <a:ext cx="4990552" cy="6413092"/>
          </a:xfrm>
          <a:custGeom>
            <a:avLst/>
            <a:gdLst/>
            <a:ahLst/>
            <a:cxnLst/>
            <a:rect r="r" b="b" t="t" l="l"/>
            <a:pathLst>
              <a:path h="6413092" w="4990552">
                <a:moveTo>
                  <a:pt x="0" y="0"/>
                </a:moveTo>
                <a:lnTo>
                  <a:pt x="4990552" y="0"/>
                </a:lnTo>
                <a:lnTo>
                  <a:pt x="4990552" y="6413092"/>
                </a:lnTo>
                <a:lnTo>
                  <a:pt x="0" y="64130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4679989" y="695721"/>
            <a:ext cx="8928023" cy="8895557"/>
          </a:xfrm>
          <a:custGeom>
            <a:avLst/>
            <a:gdLst/>
            <a:ahLst/>
            <a:cxnLst/>
            <a:rect r="r" b="b" t="t" l="l"/>
            <a:pathLst>
              <a:path h="8895557" w="8928023">
                <a:moveTo>
                  <a:pt x="0" y="0"/>
                </a:moveTo>
                <a:lnTo>
                  <a:pt x="8928022" y="0"/>
                </a:lnTo>
                <a:lnTo>
                  <a:pt x="8928022" y="8895558"/>
                </a:lnTo>
                <a:lnTo>
                  <a:pt x="0" y="889555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4679989" y="4010475"/>
            <a:ext cx="8928023" cy="20374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682"/>
              </a:lnSpc>
            </a:pPr>
            <a:r>
              <a:rPr lang="en-US" sz="11916">
                <a:solidFill>
                  <a:srgbClr val="19120C"/>
                </a:solidFill>
                <a:latin typeface="Bogart Bold"/>
                <a:ea typeface="Bogart Bold"/>
                <a:cs typeface="Bogart Bold"/>
                <a:sym typeface="Bogart Bold"/>
              </a:rPr>
              <a:t>Gracias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DAFlGEFKwOU</dc:identifier>
  <dcterms:modified xsi:type="dcterms:W3CDTF">2011-08-01T06:04:30Z</dcterms:modified>
  <cp:revision>1</cp:revision>
  <dc:title>Investigacion Documental</dc:title>
</cp:coreProperties>
</file>