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DB1B6C-88FC-4563-9ED1-B99F417B3C38}">
  <a:tblStyle styleId="{0ADB1B6C-88FC-4563-9ED1-B99F417B3C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22" Type="http://schemas.openxmlformats.org/officeDocument/2006/relationships/font" Target="fonts/MavenPro-bold.fntdata"/><Relationship Id="rId10" Type="http://schemas.openxmlformats.org/officeDocument/2006/relationships/slide" Target="slides/slide4.xml"/><Relationship Id="rId21" Type="http://schemas.openxmlformats.org/officeDocument/2006/relationships/font" Target="fonts/MavenPro-regular.fntdata"/><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1de573e0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b1de573e0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chose to use a dataset with 5000 Amazon product reviews, which we divided into 80% for training and 20% for testing. The model predicts two states: negative review and positive review, and we labeled them as __label__1 and __label__2, respectively. Before training, we applied pre-processing techniques, including the removal of stop words such as "this," "are," or "and," and then transforming all text to lowercase.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1de573e0a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1de573e0a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We use 2 models for training to compare the final results and see which one performs better.</a:t>
            </a:r>
            <a:endParaRPr/>
          </a:p>
          <a:p>
            <a:pPr indent="0" lvl="0" marL="0" rtl="0" algn="l">
              <a:spcBef>
                <a:spcPts val="0"/>
              </a:spcBef>
              <a:spcAft>
                <a:spcPts val="0"/>
              </a:spcAft>
              <a:buClr>
                <a:schemeClr val="dk1"/>
              </a:buClr>
              <a:buSzPts val="1100"/>
              <a:buFont typeface="Arial"/>
              <a:buNone/>
            </a:pPr>
            <a:r>
              <a:rPr lang="en-GB"/>
              <a:t>We started with Support vector machine; we created a Term Frequency-Inverse Document Frequency (TF-IDF) vectorizer with a maximum of 5000 features. It is fitted on the training text data, transforming the text into numerical vectors.</a:t>
            </a:r>
            <a:endParaRPr/>
          </a:p>
          <a:p>
            <a:pPr indent="0" lvl="0" marL="0" rtl="0" algn="l">
              <a:spcBef>
                <a:spcPts val="0"/>
              </a:spcBef>
              <a:spcAft>
                <a:spcPts val="0"/>
              </a:spcAft>
              <a:buClr>
                <a:schemeClr val="dk1"/>
              </a:buClr>
              <a:buSzPts val="1100"/>
              <a:buFont typeface="Arial"/>
              <a:buNone/>
            </a:pPr>
            <a:r>
              <a:rPr lang="en-GB"/>
              <a:t>The model uses the radial basis function (RBF) as kernel function. It is then trained on the previously transformed training data and corresponding labels.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For the back-propagation, the model consists of an input layer with the number of neurons equal to the number of features obtained from the vectorizer. There is one hidden layer with 128 neurons and a ReLU activation function, followed by another hidden layer with 64 neurons and ReLU activation. We have a binary output, so we used a single neuron with a sigmoid activation function as the output layer.</a:t>
            </a:r>
            <a:endParaRPr/>
          </a:p>
          <a:p>
            <a:pPr indent="0" lvl="0" marL="0" rtl="0" algn="l">
              <a:spcBef>
                <a:spcPts val="0"/>
              </a:spcBef>
              <a:spcAft>
                <a:spcPts val="0"/>
              </a:spcAft>
              <a:buClr>
                <a:schemeClr val="dk1"/>
              </a:buClr>
              <a:buSzPts val="1100"/>
              <a:buFont typeface="Arial"/>
              <a:buNone/>
            </a:pPr>
            <a:r>
              <a:rPr lang="en-GB"/>
              <a:t>The model is compiled using the Adam optimizer with a learning rate of 0.001 and binary cross-entropy loss. It is trained in 30 epochs with a batch size of 32.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b1de573e0a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b1de573e0a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Following the training phase, our models exhibited distinct performance outcomes. Specifically, the Support Vector Machine (SVM) model showcased remarkable metrics, boasting an accuracy of 96%, compared to back-propagation which obtained an accuracy of 81%. Support Vector Machine performs well on relatively small and simple datasets, especially those consisting of text data.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b1de573e0a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b1de573e0a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300">
                <a:solidFill>
                  <a:srgbClr val="424242"/>
                </a:solidFill>
                <a:latin typeface="Nunito"/>
                <a:ea typeface="Nunito"/>
                <a:cs typeface="Nunito"/>
                <a:sym typeface="Nunito"/>
              </a:rPr>
              <a:t>When we added reviews to the system by hand, we found that the SVM model could predict 9 out of 10 product reviews correctly. We have some examples of these reviews, both positive and negative. However, in the 4th example, the model gets confused. It interprets the positive phrase "It’s killing it" as something negative.</a:t>
            </a:r>
            <a:endParaRPr sz="1300">
              <a:solidFill>
                <a:srgbClr val="424242"/>
              </a:solidFill>
              <a:latin typeface="Nunito"/>
              <a:ea typeface="Nunito"/>
              <a:cs typeface="Nunito"/>
              <a:sym typeface="Nuni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1de573e0a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b1de573e0a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58600" y="6335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Sentiment analysis on product reviews</a:t>
            </a:r>
            <a:endParaRPr/>
          </a:p>
        </p:txBody>
      </p:sp>
      <p:sp>
        <p:nvSpPr>
          <p:cNvPr id="278" name="Google Shape;278;p13"/>
          <p:cNvSpPr txBox="1"/>
          <p:nvPr>
            <p:ph idx="1" type="subTitle"/>
          </p:nvPr>
        </p:nvSpPr>
        <p:spPr>
          <a:xfrm>
            <a:off x="311700" y="2834125"/>
            <a:ext cx="7878600" cy="792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Baciu Cristian</a:t>
            </a:r>
            <a:endParaRPr/>
          </a:p>
          <a:p>
            <a:pPr indent="0" lvl="0" marL="0" rtl="0" algn="l">
              <a:spcBef>
                <a:spcPts val="0"/>
              </a:spcBef>
              <a:spcAft>
                <a:spcPts val="0"/>
              </a:spcAft>
              <a:buNone/>
            </a:pPr>
            <a:r>
              <a:rPr lang="en-GB"/>
              <a:t>Iorgoaea Bianca</a:t>
            </a:r>
            <a:endParaRPr/>
          </a:p>
          <a:p>
            <a:pPr indent="0" lvl="0" marL="0" rtl="0" algn="l">
              <a:spcBef>
                <a:spcPts val="0"/>
              </a:spcBef>
              <a:spcAft>
                <a:spcPts val="0"/>
              </a:spcAft>
              <a:buNone/>
            </a:pPr>
            <a:r>
              <a:rPr lang="en-GB"/>
              <a:t>Radu Andreea-Denisa</a:t>
            </a:r>
            <a:endParaRPr/>
          </a:p>
          <a:p>
            <a:pPr indent="0" lvl="0" marL="0" rtl="0" algn="l">
              <a:spcBef>
                <a:spcPts val="0"/>
              </a:spcBef>
              <a:spcAft>
                <a:spcPts val="0"/>
              </a:spcAft>
              <a:buNone/>
            </a:pPr>
            <a:r>
              <a:rPr lang="en-GB"/>
              <a:t>Vlad Mircea-Dragos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Step 1: Dataset &amp; data pre-processing</a:t>
            </a:r>
            <a:endParaRPr/>
          </a:p>
        </p:txBody>
      </p:sp>
      <p:sp>
        <p:nvSpPr>
          <p:cNvPr id="284" name="Google Shape;284;p14"/>
          <p:cNvSpPr txBox="1"/>
          <p:nvPr>
            <p:ph idx="1" type="body"/>
          </p:nvPr>
        </p:nvSpPr>
        <p:spPr>
          <a:xfrm>
            <a:off x="1056750" y="1597875"/>
            <a:ext cx="7030500" cy="265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Consists of 6000 product reviews </a:t>
            </a:r>
            <a:endParaRPr sz="1800"/>
          </a:p>
          <a:p>
            <a:pPr indent="-342900" lvl="0" marL="457200" rtl="0" algn="l">
              <a:spcBef>
                <a:spcPts val="0"/>
              </a:spcBef>
              <a:spcAft>
                <a:spcPts val="0"/>
              </a:spcAft>
              <a:buSzPts val="1800"/>
              <a:buChar char="●"/>
            </a:pPr>
            <a:r>
              <a:rPr lang="en-GB" sz="1800"/>
              <a:t>Split into ~80% for training, ~20% for testing</a:t>
            </a:r>
            <a:endParaRPr sz="1800"/>
          </a:p>
          <a:p>
            <a:pPr indent="-342900" lvl="0" marL="457200" rtl="0" algn="l">
              <a:spcBef>
                <a:spcPts val="0"/>
              </a:spcBef>
              <a:spcAft>
                <a:spcPts val="0"/>
              </a:spcAft>
              <a:buSzPts val="1800"/>
              <a:buChar char="●"/>
            </a:pPr>
            <a:r>
              <a:rPr lang="en-GB" sz="1800"/>
              <a:t>Data labelled as __label__1 for negative and __label__2 for positive review</a:t>
            </a:r>
            <a:endParaRPr sz="1800"/>
          </a:p>
          <a:p>
            <a:pPr indent="-342900" lvl="0" marL="457200" rtl="0" algn="l">
              <a:spcBef>
                <a:spcPts val="0"/>
              </a:spcBef>
              <a:spcAft>
                <a:spcPts val="0"/>
              </a:spcAft>
              <a:buSzPts val="1800"/>
              <a:buChar char="●"/>
            </a:pPr>
            <a:r>
              <a:rPr lang="en-GB" sz="1800"/>
              <a:t>We removed whitespaces and stop words and transformed all text to lowercase</a:t>
            </a:r>
            <a:endParaRPr sz="1800"/>
          </a:p>
          <a:p>
            <a:pPr indent="0" lvl="0" marL="457200" rtl="0" algn="l">
              <a:spcBef>
                <a:spcPts val="1200"/>
              </a:spcBef>
              <a:spcAft>
                <a:spcPts val="0"/>
              </a:spcAft>
              <a:buNone/>
            </a:pPr>
            <a:r>
              <a:rPr b="1" lang="en-GB" sz="1800"/>
              <a:t>Sample of data</a:t>
            </a:r>
            <a:r>
              <a:rPr lang="en-GB" sz="1800"/>
              <a:t>: __label__2  Great product! I really enjoy it!</a:t>
            </a:r>
            <a:endParaRPr sz="1800"/>
          </a:p>
          <a:p>
            <a:pPr indent="0" lvl="0" marL="457200" rtl="0" algn="l">
              <a:spcBef>
                <a:spcPts val="1200"/>
              </a:spcBef>
              <a:spcAft>
                <a:spcPts val="1200"/>
              </a:spcAft>
              <a:buNone/>
            </a:pPr>
            <a:r>
              <a:rPr lang="en-GB" sz="1800"/>
              <a:t>			  __label__1  I am very </a:t>
            </a:r>
            <a:r>
              <a:rPr lang="en-GB" sz="1800"/>
              <a:t>disappointed</a:t>
            </a:r>
            <a:r>
              <a:rPr lang="en-GB" sz="1800"/>
              <a:t>.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Step 2: Training the model</a:t>
            </a:r>
            <a:endParaRPr/>
          </a:p>
        </p:txBody>
      </p:sp>
      <p:sp>
        <p:nvSpPr>
          <p:cNvPr id="290" name="Google Shape;290;p15"/>
          <p:cNvSpPr txBox="1"/>
          <p:nvPr>
            <p:ph idx="1" type="body"/>
          </p:nvPr>
        </p:nvSpPr>
        <p:spPr>
          <a:xfrm>
            <a:off x="1171925" y="1790725"/>
            <a:ext cx="3268200" cy="999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Support vector machine (SVM)</a:t>
            </a:r>
            <a:endParaRPr sz="2000"/>
          </a:p>
          <a:p>
            <a:pPr indent="0" lvl="0" marL="457200" rtl="0" algn="l">
              <a:spcBef>
                <a:spcPts val="1200"/>
              </a:spcBef>
              <a:spcAft>
                <a:spcPts val="1200"/>
              </a:spcAft>
              <a:buNone/>
            </a:pPr>
            <a:r>
              <a:t/>
            </a:r>
            <a:endParaRPr sz="2000"/>
          </a:p>
        </p:txBody>
      </p:sp>
      <p:sp>
        <p:nvSpPr>
          <p:cNvPr id="291" name="Google Shape;291;p15"/>
          <p:cNvSpPr txBox="1"/>
          <p:nvPr>
            <p:ph idx="1" type="body"/>
          </p:nvPr>
        </p:nvSpPr>
        <p:spPr>
          <a:xfrm>
            <a:off x="4841300" y="1973875"/>
            <a:ext cx="3268200" cy="63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Back-propagation</a:t>
            </a:r>
            <a:endParaRPr sz="2000"/>
          </a:p>
          <a:p>
            <a:pPr indent="0" lvl="0" marL="457200" rtl="0" algn="l">
              <a:spcBef>
                <a:spcPts val="1200"/>
              </a:spcBef>
              <a:spcAft>
                <a:spcPts val="1200"/>
              </a:spcAft>
              <a:buNone/>
            </a:pPr>
            <a:r>
              <a:t/>
            </a:r>
            <a:endParaRPr sz="2000"/>
          </a:p>
        </p:txBody>
      </p:sp>
      <p:pic>
        <p:nvPicPr>
          <p:cNvPr id="292" name="Google Shape;292;p15"/>
          <p:cNvPicPr preferRelativeResize="0"/>
          <p:nvPr/>
        </p:nvPicPr>
        <p:blipFill>
          <a:blip r:embed="rId3">
            <a:alphaModFix/>
          </a:blip>
          <a:stretch>
            <a:fillRect/>
          </a:stretch>
        </p:blipFill>
        <p:spPr>
          <a:xfrm>
            <a:off x="5661727" y="3277100"/>
            <a:ext cx="1627350" cy="490046"/>
          </a:xfrm>
          <a:prstGeom prst="rect">
            <a:avLst/>
          </a:prstGeom>
          <a:noFill/>
          <a:ln>
            <a:noFill/>
          </a:ln>
        </p:spPr>
      </p:pic>
      <p:pic>
        <p:nvPicPr>
          <p:cNvPr id="293" name="Google Shape;293;p15"/>
          <p:cNvPicPr preferRelativeResize="0"/>
          <p:nvPr/>
        </p:nvPicPr>
        <p:blipFill>
          <a:blip r:embed="rId4">
            <a:alphaModFix/>
          </a:blip>
          <a:stretch>
            <a:fillRect/>
          </a:stretch>
        </p:blipFill>
        <p:spPr>
          <a:xfrm>
            <a:off x="1397975" y="3118275"/>
            <a:ext cx="1374525" cy="807700"/>
          </a:xfrm>
          <a:prstGeom prst="rect">
            <a:avLst/>
          </a:prstGeom>
          <a:noFill/>
          <a:ln>
            <a:noFill/>
          </a:ln>
        </p:spPr>
      </p:pic>
      <p:pic>
        <p:nvPicPr>
          <p:cNvPr id="294" name="Google Shape;294;p15"/>
          <p:cNvPicPr preferRelativeResize="0"/>
          <p:nvPr/>
        </p:nvPicPr>
        <p:blipFill>
          <a:blip r:embed="rId5">
            <a:alphaModFix/>
          </a:blip>
          <a:stretch>
            <a:fillRect/>
          </a:stretch>
        </p:blipFill>
        <p:spPr>
          <a:xfrm>
            <a:off x="3831425" y="3118275"/>
            <a:ext cx="870704" cy="80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Step 3: Evaluate the model </a:t>
            </a:r>
            <a:endParaRPr/>
          </a:p>
        </p:txBody>
      </p:sp>
      <p:sp>
        <p:nvSpPr>
          <p:cNvPr id="300" name="Google Shape;300;p16"/>
          <p:cNvSpPr txBox="1"/>
          <p:nvPr>
            <p:ph idx="1" type="body"/>
          </p:nvPr>
        </p:nvSpPr>
        <p:spPr>
          <a:xfrm>
            <a:off x="1303800" y="1990050"/>
            <a:ext cx="3505500" cy="25416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GB" sz="1800"/>
              <a:t>SVM</a:t>
            </a:r>
            <a:endParaRPr b="1" sz="1800"/>
          </a:p>
          <a:p>
            <a:pPr indent="-342900" lvl="0" marL="457200" rtl="0" algn="l">
              <a:spcBef>
                <a:spcPts val="1200"/>
              </a:spcBef>
              <a:spcAft>
                <a:spcPts val="0"/>
              </a:spcAft>
              <a:buSzPts val="1800"/>
              <a:buChar char="★"/>
            </a:pPr>
            <a:r>
              <a:rPr lang="en-GB" sz="1800"/>
              <a:t>Accuracy: 96%</a:t>
            </a:r>
            <a:endParaRPr sz="1800"/>
          </a:p>
          <a:p>
            <a:pPr indent="-342900" lvl="0" marL="457200" rtl="0" algn="l">
              <a:spcBef>
                <a:spcPts val="0"/>
              </a:spcBef>
              <a:spcAft>
                <a:spcPts val="0"/>
              </a:spcAft>
              <a:buSzPts val="1800"/>
              <a:buChar char="★"/>
            </a:pPr>
            <a:r>
              <a:rPr lang="en-GB" sz="1800"/>
              <a:t>Precision: 95%</a:t>
            </a:r>
            <a:endParaRPr sz="1800"/>
          </a:p>
          <a:p>
            <a:pPr indent="-342900" lvl="0" marL="457200" rtl="0" algn="l">
              <a:spcBef>
                <a:spcPts val="0"/>
              </a:spcBef>
              <a:spcAft>
                <a:spcPts val="0"/>
              </a:spcAft>
              <a:buSzPts val="1800"/>
              <a:buChar char="★"/>
            </a:pPr>
            <a:r>
              <a:rPr lang="en-GB" sz="1800"/>
              <a:t>Recall: 97%</a:t>
            </a:r>
            <a:endParaRPr sz="1800"/>
          </a:p>
          <a:p>
            <a:pPr indent="-342900" lvl="0" marL="457200" rtl="0" algn="l">
              <a:spcBef>
                <a:spcPts val="0"/>
              </a:spcBef>
              <a:spcAft>
                <a:spcPts val="0"/>
              </a:spcAft>
              <a:buSzPts val="1800"/>
              <a:buChar char="★"/>
            </a:pPr>
            <a:r>
              <a:rPr lang="en-GB" sz="1800"/>
              <a:t>F1 Score: 96%</a:t>
            </a:r>
            <a:endParaRPr sz="1800"/>
          </a:p>
        </p:txBody>
      </p:sp>
      <p:sp>
        <p:nvSpPr>
          <p:cNvPr id="301" name="Google Shape;301;p16"/>
          <p:cNvSpPr txBox="1"/>
          <p:nvPr>
            <p:ph idx="1" type="body"/>
          </p:nvPr>
        </p:nvSpPr>
        <p:spPr>
          <a:xfrm>
            <a:off x="4943825" y="1990050"/>
            <a:ext cx="35055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GB" sz="1800"/>
              <a:t>Back-propagation</a:t>
            </a:r>
            <a:endParaRPr b="1" sz="1800"/>
          </a:p>
          <a:p>
            <a:pPr indent="-342900" lvl="0" marL="457200" rtl="0" algn="l">
              <a:spcBef>
                <a:spcPts val="1200"/>
              </a:spcBef>
              <a:spcAft>
                <a:spcPts val="0"/>
              </a:spcAft>
              <a:buSzPts val="1800"/>
              <a:buChar char="★"/>
            </a:pPr>
            <a:r>
              <a:rPr lang="en-GB" sz="1800"/>
              <a:t>Accuracy: 81%</a:t>
            </a:r>
            <a:endParaRPr sz="1800"/>
          </a:p>
          <a:p>
            <a:pPr indent="-342900" lvl="0" marL="457200" rtl="0" algn="l">
              <a:spcBef>
                <a:spcPts val="0"/>
              </a:spcBef>
              <a:spcAft>
                <a:spcPts val="0"/>
              </a:spcAft>
              <a:buSzPts val="1800"/>
              <a:buChar char="★"/>
            </a:pPr>
            <a:r>
              <a:rPr lang="en-GB" sz="1800"/>
              <a:t>Precision: 82%</a:t>
            </a:r>
            <a:endParaRPr sz="1800"/>
          </a:p>
          <a:p>
            <a:pPr indent="-342900" lvl="0" marL="457200" rtl="0" algn="l">
              <a:spcBef>
                <a:spcPts val="0"/>
              </a:spcBef>
              <a:spcAft>
                <a:spcPts val="0"/>
              </a:spcAft>
              <a:buSzPts val="1800"/>
              <a:buChar char="★"/>
            </a:pPr>
            <a:r>
              <a:rPr lang="en-GB" sz="1800"/>
              <a:t>Recall: 78% </a:t>
            </a:r>
            <a:endParaRPr sz="1800"/>
          </a:p>
          <a:p>
            <a:pPr indent="-342900" lvl="0" marL="457200" rtl="0" algn="l">
              <a:spcBef>
                <a:spcPts val="0"/>
              </a:spcBef>
              <a:spcAft>
                <a:spcPts val="0"/>
              </a:spcAft>
              <a:buSzPts val="1800"/>
              <a:buChar char="★"/>
            </a:pPr>
            <a:r>
              <a:rPr lang="en-GB" sz="1800"/>
              <a:t>F1 Score: 80%</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46300" y="5553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Step 4: Testing on real data</a:t>
            </a:r>
            <a:endParaRPr/>
          </a:p>
        </p:txBody>
      </p:sp>
      <p:sp>
        <p:nvSpPr>
          <p:cNvPr id="307" name="Google Shape;307;p17"/>
          <p:cNvSpPr txBox="1"/>
          <p:nvPr>
            <p:ph idx="1" type="body"/>
          </p:nvPr>
        </p:nvSpPr>
        <p:spPr>
          <a:xfrm>
            <a:off x="-6955475" y="2236525"/>
            <a:ext cx="5066100" cy="3006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t/>
            </a:r>
            <a:endParaRPr/>
          </a:p>
        </p:txBody>
      </p:sp>
      <p:graphicFrame>
        <p:nvGraphicFramePr>
          <p:cNvPr id="308" name="Google Shape;308;p17"/>
          <p:cNvGraphicFramePr/>
          <p:nvPr/>
        </p:nvGraphicFramePr>
        <p:xfrm>
          <a:off x="890675" y="1469575"/>
          <a:ext cx="3000000" cy="3000000"/>
        </p:xfrm>
        <a:graphic>
          <a:graphicData uri="http://schemas.openxmlformats.org/drawingml/2006/table">
            <a:tbl>
              <a:tblPr>
                <a:noFill/>
                <a:tableStyleId>{0ADB1B6C-88FC-4563-9ED1-B99F417B3C38}</a:tableStyleId>
              </a:tblPr>
              <a:tblGrid>
                <a:gridCol w="3743150"/>
                <a:gridCol w="3619500"/>
              </a:tblGrid>
              <a:tr h="381000">
                <a:tc>
                  <a:txBody>
                    <a:bodyPr/>
                    <a:lstStyle/>
                    <a:p>
                      <a:pPr indent="0" lvl="0" marL="0" rtl="0" algn="l">
                        <a:spcBef>
                          <a:spcPts val="0"/>
                        </a:spcBef>
                        <a:spcAft>
                          <a:spcPts val="0"/>
                        </a:spcAft>
                        <a:buNone/>
                      </a:pPr>
                      <a:r>
                        <a:rPr b="1" lang="en-GB" sz="1500"/>
                        <a:t>                          </a:t>
                      </a:r>
                      <a:r>
                        <a:rPr b="1" lang="en-GB" sz="1500"/>
                        <a:t>Review</a:t>
                      </a:r>
                      <a:endParaRPr b="1" sz="1500"/>
                    </a:p>
                  </a:txBody>
                  <a:tcPr marT="91425" marB="91425" marR="91425" marL="91425"/>
                </a:tc>
                <a:tc>
                  <a:txBody>
                    <a:bodyPr/>
                    <a:lstStyle/>
                    <a:p>
                      <a:pPr indent="0" lvl="0" marL="0" rtl="0" algn="l">
                        <a:spcBef>
                          <a:spcPts val="0"/>
                        </a:spcBef>
                        <a:spcAft>
                          <a:spcPts val="0"/>
                        </a:spcAft>
                        <a:buNone/>
                      </a:pPr>
                      <a:r>
                        <a:rPr b="1" lang="en-GB" sz="1500"/>
                        <a:t>           </a:t>
                      </a:r>
                      <a:r>
                        <a:rPr b="1" lang="en-GB" sz="1500"/>
                        <a:t>Prediction result</a:t>
                      </a:r>
                      <a:endParaRPr b="1" sz="1500"/>
                    </a:p>
                  </a:txBody>
                  <a:tcPr marT="91425" marB="91425" marR="91425" marL="91425"/>
                </a:tc>
              </a:tr>
              <a:tr h="381000">
                <a:tc>
                  <a:txBody>
                    <a:bodyPr/>
                    <a:lstStyle/>
                    <a:p>
                      <a:pPr indent="0" lvl="0" marL="0" rtl="0" algn="l">
                        <a:spcBef>
                          <a:spcPts val="0"/>
                        </a:spcBef>
                        <a:spcAft>
                          <a:spcPts val="0"/>
                        </a:spcAft>
                        <a:buNone/>
                      </a:pPr>
                      <a:r>
                        <a:rPr lang="en-GB" sz="1200"/>
                        <a:t>I received a defective piece.The display is not working properly</a:t>
                      </a:r>
                      <a:endParaRPr sz="1200"/>
                    </a:p>
                  </a:txBody>
                  <a:tcPr marT="91425" marB="91425" marR="91425" marL="91425"/>
                </a:tc>
                <a:tc>
                  <a:txBody>
                    <a:bodyPr/>
                    <a:lstStyle/>
                    <a:p>
                      <a:pPr indent="0" lvl="0" marL="0" rtl="0" algn="l">
                        <a:spcBef>
                          <a:spcPts val="0"/>
                        </a:spcBef>
                        <a:spcAft>
                          <a:spcPts val="0"/>
                        </a:spcAft>
                        <a:buNone/>
                      </a:pPr>
                      <a:r>
                        <a:rPr lang="en-GB" sz="1200"/>
                        <a:t>The text was negative :(</a:t>
                      </a:r>
                      <a:endParaRPr sz="1200"/>
                    </a:p>
                  </a:txBody>
                  <a:tcPr marT="91425" marB="91425" marR="91425" marL="91425"/>
                </a:tc>
              </a:tr>
              <a:tr h="381000">
                <a:tc>
                  <a:txBody>
                    <a:bodyPr/>
                    <a:lstStyle/>
                    <a:p>
                      <a:pPr indent="0" lvl="0" marL="0" rtl="0" algn="l">
                        <a:spcBef>
                          <a:spcPts val="0"/>
                        </a:spcBef>
                        <a:spcAft>
                          <a:spcPts val="0"/>
                        </a:spcAft>
                        <a:buNone/>
                      </a:pPr>
                      <a:r>
                        <a:rPr lang="en-GB" sz="1200"/>
                        <a:t>SUPERB, I AM IN LOVE WITH THIS PHONE</a:t>
                      </a:r>
                      <a:endParaRPr sz="1200"/>
                    </a:p>
                  </a:txBody>
                  <a:tcPr marT="91425" marB="91425" marR="91425" marL="91425"/>
                </a:tc>
                <a:tc>
                  <a:txBody>
                    <a:bodyPr/>
                    <a:lstStyle/>
                    <a:p>
                      <a:pPr indent="0" lvl="0" marL="0" rtl="0" algn="l">
                        <a:spcBef>
                          <a:spcPts val="0"/>
                        </a:spcBef>
                        <a:spcAft>
                          <a:spcPts val="0"/>
                        </a:spcAft>
                        <a:buNone/>
                      </a:pPr>
                      <a:r>
                        <a:rPr lang="en-GB" sz="1200"/>
                        <a:t>The text was positive:)</a:t>
                      </a:r>
                      <a:endParaRPr sz="1200"/>
                    </a:p>
                  </a:txBody>
                  <a:tcPr marT="91425" marB="91425" marR="91425" marL="91425"/>
                </a:tc>
              </a:tr>
              <a:tr h="381000">
                <a:tc>
                  <a:txBody>
                    <a:bodyPr/>
                    <a:lstStyle/>
                    <a:p>
                      <a:pPr indent="0" lvl="0" marL="0" rtl="0" algn="l">
                        <a:spcBef>
                          <a:spcPts val="0"/>
                        </a:spcBef>
                        <a:spcAft>
                          <a:spcPts val="0"/>
                        </a:spcAft>
                        <a:buNone/>
                      </a:pPr>
                      <a:r>
                        <a:rPr lang="en-GB" sz="1200"/>
                        <a:t>Do not purchase this product. My cell phone blast when I switched the charger</a:t>
                      </a:r>
                      <a:endParaRPr sz="1200"/>
                    </a:p>
                  </a:txBody>
                  <a:tcPr marT="91425" marB="91425" marR="91425" marL="91425"/>
                </a:tc>
                <a:tc>
                  <a:txBody>
                    <a:bodyPr/>
                    <a:lstStyle/>
                    <a:p>
                      <a:pPr indent="0" lvl="0" marL="0" rtl="0" algn="l">
                        <a:spcBef>
                          <a:spcPts val="0"/>
                        </a:spcBef>
                        <a:spcAft>
                          <a:spcPts val="0"/>
                        </a:spcAft>
                        <a:buNone/>
                      </a:pPr>
                      <a:r>
                        <a:rPr lang="en-GB" sz="1200"/>
                        <a:t>The text was negative :(</a:t>
                      </a:r>
                      <a:endParaRPr sz="1200"/>
                    </a:p>
                  </a:txBody>
                  <a:tcPr marT="91425" marB="91425" marR="91425" marL="91425"/>
                </a:tc>
              </a:tr>
              <a:tr h="381000">
                <a:tc>
                  <a:txBody>
                    <a:bodyPr/>
                    <a:lstStyle/>
                    <a:p>
                      <a:pPr indent="0" lvl="0" marL="0" rtl="0" algn="l">
                        <a:spcBef>
                          <a:spcPts val="0"/>
                        </a:spcBef>
                        <a:spcAft>
                          <a:spcPts val="0"/>
                        </a:spcAft>
                        <a:buNone/>
                      </a:pPr>
                      <a:r>
                        <a:rPr lang="en-GB" sz="1200"/>
                        <a:t>This app it’s killing it!</a:t>
                      </a:r>
                      <a:endParaRPr sz="1200"/>
                    </a:p>
                  </a:txBody>
                  <a:tcPr marT="91425" marB="91425" marR="91425" marL="91425"/>
                </a:tc>
                <a:tc>
                  <a:txBody>
                    <a:bodyPr/>
                    <a:lstStyle/>
                    <a:p>
                      <a:pPr indent="0" lvl="0" marL="0" rtl="0" algn="l">
                        <a:spcBef>
                          <a:spcPts val="0"/>
                        </a:spcBef>
                        <a:spcAft>
                          <a:spcPts val="0"/>
                        </a:spcAft>
                        <a:buNone/>
                      </a:pPr>
                      <a:r>
                        <a:rPr lang="en-GB" sz="1200"/>
                        <a:t>The text was negative :(</a:t>
                      </a:r>
                      <a:endParaRPr sz="1200"/>
                    </a:p>
                  </a:txBody>
                  <a:tcPr marT="91425" marB="91425" marR="91425" marL="91425"/>
                </a:tc>
              </a:tr>
              <a:tr h="381000">
                <a:tc>
                  <a:txBody>
                    <a:bodyPr/>
                    <a:lstStyle/>
                    <a:p>
                      <a:pPr indent="0" lvl="0" marL="0" rtl="0" algn="l">
                        <a:spcBef>
                          <a:spcPts val="0"/>
                        </a:spcBef>
                        <a:spcAft>
                          <a:spcPts val="0"/>
                        </a:spcAft>
                        <a:buNone/>
                      </a:pPr>
                      <a:r>
                        <a:rPr lang="en-GB" sz="1200">
                          <a:latin typeface="Roboto"/>
                          <a:ea typeface="Roboto"/>
                          <a:cs typeface="Roboto"/>
                          <a:sym typeface="Roboto"/>
                        </a:rPr>
                        <a:t>This book is a joyous and heartwarming read, highly recommended for those seeking a positive literary journey</a:t>
                      </a:r>
                      <a:endParaRPr sz="1200"/>
                    </a:p>
                  </a:txBody>
                  <a:tcPr marT="91425" marB="91425" marR="91425" marL="91425"/>
                </a:tc>
                <a:tc>
                  <a:txBody>
                    <a:bodyPr/>
                    <a:lstStyle/>
                    <a:p>
                      <a:pPr indent="0" lvl="0" marL="0" rtl="0" algn="l">
                        <a:spcBef>
                          <a:spcPts val="0"/>
                        </a:spcBef>
                        <a:spcAft>
                          <a:spcPts val="0"/>
                        </a:spcAft>
                        <a:buNone/>
                      </a:pPr>
                      <a:r>
                        <a:rPr lang="en-GB" sz="1200"/>
                        <a:t>The text was positive:)</a:t>
                      </a:r>
                      <a:endParaRPr sz="12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4" name="Google Shape;314;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000"/>
          </a:p>
        </p:txBody>
      </p:sp>
      <p:pic>
        <p:nvPicPr>
          <p:cNvPr id="315" name="Google Shape;315;p18"/>
          <p:cNvPicPr preferRelativeResize="0"/>
          <p:nvPr/>
        </p:nvPicPr>
        <p:blipFill>
          <a:blip r:embed="rId3">
            <a:alphaModFix/>
          </a:blip>
          <a:stretch>
            <a:fillRect/>
          </a:stretch>
        </p:blipFill>
        <p:spPr>
          <a:xfrm>
            <a:off x="0" y="8304"/>
            <a:ext cx="9144000" cy="51268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