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40" r:id="rId5"/>
    <p:sldId id="341" r:id="rId6"/>
    <p:sldId id="343" r:id="rId7"/>
    <p:sldId id="342" r:id="rId8"/>
    <p:sldId id="344" r:id="rId9"/>
    <p:sldId id="356" r:id="rId10"/>
    <p:sldId id="348" r:id="rId11"/>
    <p:sldId id="350" r:id="rId12"/>
    <p:sldId id="346" r:id="rId13"/>
    <p:sldId id="352" r:id="rId14"/>
    <p:sldId id="357" r:id="rId15"/>
    <p:sldId id="358" r:id="rId16"/>
    <p:sldId id="354"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12" autoAdjust="0"/>
  </p:normalViewPr>
  <p:slideViewPr>
    <p:cSldViewPr snapToGrid="0">
      <p:cViewPr varScale="1">
        <p:scale>
          <a:sx n="88" d="100"/>
          <a:sy n="88" d="100"/>
        </p:scale>
        <p:origin x="1416" y="78"/>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4/15/2024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97312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1076220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4058373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All recices – 49.8 milioane de utilizatori – retete </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a:p>
            <a:r>
              <a:rPr lang="en-US" dirty="0" err="1"/>
              <a:t>În</a:t>
            </a:r>
            <a:r>
              <a:rPr lang="en-US" dirty="0"/>
              <a:t> </a:t>
            </a:r>
            <a:r>
              <a:rPr lang="en-US" dirty="0" err="1"/>
              <a:t>dezvoltarea</a:t>
            </a:r>
            <a:r>
              <a:rPr lang="en-US" dirty="0"/>
              <a:t> web de tip front-end, HTML </a:t>
            </a:r>
            <a:r>
              <a:rPr lang="en-US" dirty="0" err="1"/>
              <a:t>este</a:t>
            </a:r>
            <a:r>
              <a:rPr lang="en-US" dirty="0"/>
              <a:t> </a:t>
            </a:r>
            <a:r>
              <a:rPr lang="en-US" dirty="0" err="1"/>
              <a:t>utilizat</a:t>
            </a:r>
            <a:r>
              <a:rPr lang="en-US" dirty="0"/>
              <a:t> </a:t>
            </a:r>
            <a:r>
              <a:rPr lang="en-US" dirty="0" err="1"/>
              <a:t>împreună</a:t>
            </a:r>
            <a:r>
              <a:rPr lang="en-US" dirty="0"/>
              <a:t> cu CSS (Cascading Style Sheets) </a:t>
            </a:r>
            <a:r>
              <a:rPr lang="en-US" dirty="0" err="1"/>
              <a:t>pentru</a:t>
            </a:r>
            <a:r>
              <a:rPr lang="en-US" dirty="0"/>
              <a:t> a </a:t>
            </a:r>
            <a:r>
              <a:rPr lang="en-US" dirty="0" err="1"/>
              <a:t>defini</a:t>
            </a:r>
            <a:r>
              <a:rPr lang="en-US" dirty="0"/>
              <a:t> </a:t>
            </a:r>
            <a:r>
              <a:rPr lang="en-US" dirty="0" err="1"/>
              <a:t>stilul</a:t>
            </a:r>
            <a:r>
              <a:rPr lang="en-US" dirty="0"/>
              <a:t> </a:t>
            </a:r>
            <a:r>
              <a:rPr lang="en-US" dirty="0" err="1"/>
              <a:t>și</a:t>
            </a:r>
            <a:r>
              <a:rPr lang="en-US" dirty="0"/>
              <a:t> </a:t>
            </a:r>
            <a:r>
              <a:rPr lang="en-US" dirty="0" err="1"/>
              <a:t>aspectul</a:t>
            </a:r>
            <a:r>
              <a:rPr lang="en-US" dirty="0"/>
              <a:t> </a:t>
            </a:r>
            <a:r>
              <a:rPr lang="en-US" dirty="0" err="1"/>
              <a:t>paginii</a:t>
            </a:r>
            <a:r>
              <a:rPr lang="en-US" dirty="0"/>
              <a:t> </a:t>
            </a:r>
            <a:r>
              <a:rPr lang="en-US" dirty="0" err="1"/>
              <a:t>și</a:t>
            </a:r>
            <a:r>
              <a:rPr lang="en-US" dirty="0"/>
              <a:t> cu JavaScript </a:t>
            </a:r>
            <a:r>
              <a:rPr lang="en-US" dirty="0" err="1"/>
              <a:t>pentru</a:t>
            </a:r>
            <a:r>
              <a:rPr lang="en-US" dirty="0"/>
              <a:t> a </a:t>
            </a:r>
            <a:r>
              <a:rPr lang="en-US" dirty="0" err="1"/>
              <a:t>adăuga</a:t>
            </a:r>
            <a:r>
              <a:rPr lang="en-US" dirty="0"/>
              <a:t> </a:t>
            </a:r>
            <a:r>
              <a:rPr lang="en-US" dirty="0" err="1"/>
              <a:t>funcționalități</a:t>
            </a:r>
            <a:r>
              <a:rPr lang="en-US" dirty="0"/>
              <a:t> interactive </a:t>
            </a:r>
            <a:r>
              <a:rPr lang="en-US" dirty="0" err="1"/>
              <a:t>și</a:t>
            </a:r>
            <a:r>
              <a:rPr lang="en-US" dirty="0"/>
              <a:t> </a:t>
            </a:r>
            <a:r>
              <a:rPr lang="en-US" dirty="0" err="1"/>
              <a:t>dinamice</a:t>
            </a:r>
            <a:r>
              <a:rPr lang="en-US" dirty="0"/>
              <a:t>. </a:t>
            </a:r>
            <a:endParaRPr lang="ro-RO" dirty="0"/>
          </a:p>
          <a:p>
            <a:endParaRPr lang="ro-RO" dirty="0"/>
          </a:p>
          <a:p>
            <a:r>
              <a:rPr lang="en-US" dirty="0"/>
              <a:t>HTML </a:t>
            </a:r>
            <a:r>
              <a:rPr lang="en-US" dirty="0" err="1"/>
              <a:t>este</a:t>
            </a:r>
            <a:r>
              <a:rPr lang="en-US" dirty="0"/>
              <a:t> un </a:t>
            </a:r>
            <a:r>
              <a:rPr lang="en-US" dirty="0" err="1"/>
              <a:t>limbaj</a:t>
            </a:r>
            <a:r>
              <a:rPr lang="en-US" dirty="0"/>
              <a:t> de </a:t>
            </a:r>
            <a:r>
              <a:rPr lang="en-US" dirty="0" err="1"/>
              <a:t>marcare</a:t>
            </a:r>
            <a:r>
              <a:rPr lang="en-US" dirty="0"/>
              <a:t> </a:t>
            </a:r>
            <a:r>
              <a:rPr lang="en-US" dirty="0" err="1"/>
              <a:t>utilizat</a:t>
            </a:r>
            <a:r>
              <a:rPr lang="en-US" dirty="0"/>
              <a:t> </a:t>
            </a:r>
            <a:r>
              <a:rPr lang="en-US" dirty="0" err="1"/>
              <a:t>pentru</a:t>
            </a:r>
            <a:r>
              <a:rPr lang="en-US" dirty="0"/>
              <a:t> </a:t>
            </a:r>
            <a:r>
              <a:rPr lang="en-US" dirty="0" err="1"/>
              <a:t>structurarea</a:t>
            </a:r>
            <a:r>
              <a:rPr lang="en-US" dirty="0"/>
              <a:t> </a:t>
            </a:r>
            <a:r>
              <a:rPr lang="en-US" dirty="0" err="1"/>
              <a:t>și</a:t>
            </a:r>
            <a:r>
              <a:rPr lang="en-US" dirty="0"/>
              <a:t> </a:t>
            </a:r>
            <a:r>
              <a:rPr lang="en-US" dirty="0" err="1"/>
              <a:t>prezentarea</a:t>
            </a:r>
            <a:r>
              <a:rPr lang="en-US" dirty="0"/>
              <a:t> </a:t>
            </a:r>
            <a:r>
              <a:rPr lang="en-US" dirty="0" err="1"/>
              <a:t>conținutului</a:t>
            </a:r>
            <a:r>
              <a:rPr lang="en-US" dirty="0"/>
              <a:t> </a:t>
            </a:r>
            <a:r>
              <a:rPr lang="en-US" dirty="0" err="1"/>
              <a:t>unei</a:t>
            </a:r>
            <a:r>
              <a:rPr lang="en-US" dirty="0"/>
              <a:t> </a:t>
            </a:r>
            <a:r>
              <a:rPr lang="en-US" dirty="0" err="1"/>
              <a:t>pagini</a:t>
            </a:r>
            <a:r>
              <a:rPr lang="en-US" dirty="0"/>
              <a:t> web. </a:t>
            </a:r>
            <a:r>
              <a:rPr lang="en-US" dirty="0" err="1"/>
              <a:t>Acesta</a:t>
            </a:r>
            <a:r>
              <a:rPr lang="en-US" dirty="0"/>
              <a:t> </a:t>
            </a:r>
            <a:r>
              <a:rPr lang="en-US" dirty="0" err="1"/>
              <a:t>permite</a:t>
            </a:r>
            <a:r>
              <a:rPr lang="en-US" dirty="0"/>
              <a:t> </a:t>
            </a:r>
            <a:r>
              <a:rPr lang="en-US" dirty="0" err="1"/>
              <a:t>organizarea</a:t>
            </a:r>
            <a:r>
              <a:rPr lang="en-US" dirty="0"/>
              <a:t> </a:t>
            </a:r>
            <a:r>
              <a:rPr lang="en-US" dirty="0" err="1"/>
              <a:t>și</a:t>
            </a:r>
            <a:r>
              <a:rPr lang="en-US" dirty="0"/>
              <a:t> </a:t>
            </a:r>
            <a:r>
              <a:rPr lang="en-US" dirty="0" err="1"/>
              <a:t>formatarea</a:t>
            </a:r>
            <a:r>
              <a:rPr lang="en-US" dirty="0"/>
              <a:t> </a:t>
            </a:r>
            <a:r>
              <a:rPr lang="en-US" dirty="0" err="1"/>
              <a:t>textului</a:t>
            </a:r>
            <a:r>
              <a:rPr lang="en-US" dirty="0"/>
              <a:t>, </a:t>
            </a:r>
            <a:r>
              <a:rPr lang="en-US" dirty="0" err="1"/>
              <a:t>adăugarea</a:t>
            </a:r>
            <a:r>
              <a:rPr lang="en-US" dirty="0"/>
              <a:t> de </a:t>
            </a:r>
            <a:r>
              <a:rPr lang="en-US" dirty="0" err="1"/>
              <a:t>imagini</a:t>
            </a:r>
            <a:r>
              <a:rPr lang="en-US" dirty="0"/>
              <a:t>, </a:t>
            </a:r>
            <a:r>
              <a:rPr lang="en-US" dirty="0" err="1"/>
              <a:t>crearea</a:t>
            </a:r>
            <a:r>
              <a:rPr lang="en-US" dirty="0"/>
              <a:t> de link-</a:t>
            </a:r>
            <a:r>
              <a:rPr lang="en-US" dirty="0" err="1"/>
              <a:t>uri</a:t>
            </a:r>
            <a:r>
              <a:rPr lang="en-US" dirty="0"/>
              <a:t> </a:t>
            </a:r>
            <a:r>
              <a:rPr lang="en-US" dirty="0" err="1"/>
              <a:t>și</a:t>
            </a:r>
            <a:r>
              <a:rPr lang="en-US" dirty="0"/>
              <a:t> </a:t>
            </a:r>
            <a:r>
              <a:rPr lang="en-US" dirty="0" err="1"/>
              <a:t>integrarea</a:t>
            </a:r>
            <a:r>
              <a:rPr lang="en-US" dirty="0"/>
              <a:t> </a:t>
            </a:r>
            <a:r>
              <a:rPr lang="en-US" dirty="0" err="1"/>
              <a:t>altor</a:t>
            </a:r>
            <a:r>
              <a:rPr lang="en-US" dirty="0"/>
              <a:t> </a:t>
            </a:r>
            <a:r>
              <a:rPr lang="en-US" dirty="0" err="1"/>
              <a:t>elemente</a:t>
            </a:r>
            <a:r>
              <a:rPr lang="en-US" dirty="0"/>
              <a:t> media </a:t>
            </a:r>
            <a:r>
              <a:rPr lang="en-US" dirty="0" err="1"/>
              <a:t>într</a:t>
            </a:r>
            <a:r>
              <a:rPr lang="en-US" dirty="0"/>
              <a:t>-un mod </a:t>
            </a:r>
            <a:r>
              <a:rPr lang="en-US" dirty="0" err="1"/>
              <a:t>structurat</a:t>
            </a:r>
            <a:r>
              <a:rPr lang="en-US" dirty="0"/>
              <a:t>. </a:t>
            </a:r>
            <a:endParaRPr lang="ro-RO" dirty="0"/>
          </a:p>
          <a:p>
            <a:r>
              <a:rPr lang="en-US" dirty="0"/>
              <a:t>CSS </a:t>
            </a:r>
            <a:r>
              <a:rPr lang="en-US" dirty="0" err="1"/>
              <a:t>sau</a:t>
            </a:r>
            <a:r>
              <a:rPr lang="en-US" dirty="0"/>
              <a:t> Cascading Style Sheets </a:t>
            </a:r>
            <a:r>
              <a:rPr lang="en-US" dirty="0" err="1"/>
              <a:t>este</a:t>
            </a:r>
            <a:r>
              <a:rPr lang="en-US" dirty="0"/>
              <a:t> un standard </a:t>
            </a:r>
            <a:r>
              <a:rPr lang="en-US" dirty="0" err="1"/>
              <a:t>folosit</a:t>
            </a:r>
            <a:r>
              <a:rPr lang="en-US" dirty="0"/>
              <a:t> </a:t>
            </a:r>
            <a:r>
              <a:rPr lang="en-US" dirty="0" err="1"/>
              <a:t>pentru</a:t>
            </a:r>
            <a:r>
              <a:rPr lang="en-US" dirty="0"/>
              <a:t> a </a:t>
            </a:r>
            <a:r>
              <a:rPr lang="en-US" dirty="0" err="1"/>
              <a:t>formata</a:t>
            </a:r>
            <a:r>
              <a:rPr lang="en-US" dirty="0"/>
              <a:t> </a:t>
            </a:r>
            <a:r>
              <a:rPr lang="en-US" dirty="0" err="1"/>
              <a:t>și</a:t>
            </a:r>
            <a:r>
              <a:rPr lang="en-US" dirty="0"/>
              <a:t> </a:t>
            </a:r>
            <a:r>
              <a:rPr lang="en-US" dirty="0" err="1"/>
              <a:t>stiliza</a:t>
            </a:r>
            <a:r>
              <a:rPr lang="en-US" dirty="0"/>
              <a:t> </a:t>
            </a:r>
            <a:r>
              <a:rPr lang="en-US" dirty="0" err="1"/>
              <a:t>elementele</a:t>
            </a:r>
            <a:r>
              <a:rPr lang="en-US" dirty="0"/>
              <a:t> </a:t>
            </a:r>
            <a:r>
              <a:rPr lang="en-US" dirty="0" err="1"/>
              <a:t>unui</a:t>
            </a:r>
            <a:r>
              <a:rPr lang="en-US" dirty="0"/>
              <a:t> document HTML. </a:t>
            </a:r>
            <a:r>
              <a:rPr lang="en-US" dirty="0" err="1"/>
              <a:t>În</a:t>
            </a:r>
            <a:r>
              <a:rPr lang="en-US" dirty="0"/>
              <a:t> loc </a:t>
            </a:r>
            <a:r>
              <a:rPr lang="en-US" dirty="0" err="1"/>
              <a:t>să</a:t>
            </a:r>
            <a:r>
              <a:rPr lang="en-US" dirty="0"/>
              <a:t> </a:t>
            </a:r>
            <a:r>
              <a:rPr lang="en-US" dirty="0" err="1"/>
              <a:t>formatezi</a:t>
            </a:r>
            <a:r>
              <a:rPr lang="en-US" dirty="0"/>
              <a:t> direct </a:t>
            </a:r>
            <a:r>
              <a:rPr lang="en-US" dirty="0" err="1"/>
              <a:t>elementele</a:t>
            </a:r>
            <a:r>
              <a:rPr lang="en-US" dirty="0"/>
              <a:t> HTML, CSS </a:t>
            </a:r>
            <a:r>
              <a:rPr lang="en-US" dirty="0" err="1"/>
              <a:t>permite</a:t>
            </a:r>
            <a:r>
              <a:rPr lang="en-US" dirty="0"/>
              <a:t> </a:t>
            </a:r>
            <a:r>
              <a:rPr lang="en-US" dirty="0" err="1"/>
              <a:t>separarea</a:t>
            </a:r>
            <a:r>
              <a:rPr lang="en-US" dirty="0"/>
              <a:t> </a:t>
            </a:r>
            <a:r>
              <a:rPr lang="en-US" dirty="0" err="1"/>
              <a:t>aspectului</a:t>
            </a:r>
            <a:r>
              <a:rPr lang="en-US" dirty="0"/>
              <a:t> </a:t>
            </a:r>
            <a:r>
              <a:rPr lang="en-US" dirty="0" err="1"/>
              <a:t>și</a:t>
            </a:r>
            <a:r>
              <a:rPr lang="en-US" dirty="0"/>
              <a:t> </a:t>
            </a:r>
            <a:r>
              <a:rPr lang="en-US" dirty="0" err="1"/>
              <a:t>prezentării</a:t>
            </a:r>
            <a:r>
              <a:rPr lang="en-US" dirty="0"/>
              <a:t> </a:t>
            </a:r>
            <a:r>
              <a:rPr lang="en-US" dirty="0" err="1"/>
              <a:t>vizuale</a:t>
            </a:r>
            <a:r>
              <a:rPr lang="en-US" dirty="0"/>
              <a:t> a </a:t>
            </a:r>
            <a:r>
              <a:rPr lang="en-US" dirty="0" err="1"/>
              <a:t>paginii</a:t>
            </a:r>
            <a:r>
              <a:rPr lang="en-US" dirty="0"/>
              <a:t> de </a:t>
            </a:r>
            <a:r>
              <a:rPr lang="en-US" dirty="0" err="1"/>
              <a:t>conținutul</a:t>
            </a:r>
            <a:r>
              <a:rPr lang="en-US" dirty="0"/>
              <a:t> </a:t>
            </a:r>
            <a:r>
              <a:rPr lang="en-US" dirty="0" err="1"/>
              <a:t>său</a:t>
            </a:r>
            <a:r>
              <a:rPr lang="en-US" dirty="0"/>
              <a:t>. </a:t>
            </a:r>
            <a:r>
              <a:rPr lang="en-US" dirty="0" err="1"/>
              <a:t>Prin</a:t>
            </a:r>
            <a:r>
              <a:rPr lang="en-US" dirty="0"/>
              <a:t> </a:t>
            </a:r>
            <a:r>
              <a:rPr lang="en-US" dirty="0" err="1"/>
              <a:t>intermediul</a:t>
            </a:r>
            <a:r>
              <a:rPr lang="en-US" dirty="0"/>
              <a:t> CSS, </a:t>
            </a:r>
            <a:r>
              <a:rPr lang="en-US" dirty="0" err="1"/>
              <a:t>putem</a:t>
            </a:r>
            <a:r>
              <a:rPr lang="en-US" dirty="0"/>
              <a:t> </a:t>
            </a:r>
            <a:r>
              <a:rPr lang="en-US" dirty="0" err="1"/>
              <a:t>specifica</a:t>
            </a:r>
            <a:r>
              <a:rPr lang="en-US" dirty="0"/>
              <a:t> </a:t>
            </a:r>
            <a:r>
              <a:rPr lang="en-US" dirty="0" err="1"/>
              <a:t>aspecte</a:t>
            </a:r>
            <a:r>
              <a:rPr lang="en-US" dirty="0"/>
              <a:t> precum </a:t>
            </a:r>
            <a:r>
              <a:rPr lang="en-US" dirty="0" err="1"/>
              <a:t>culorile</a:t>
            </a:r>
            <a:r>
              <a:rPr lang="en-US" dirty="0"/>
              <a:t>, </a:t>
            </a:r>
            <a:r>
              <a:rPr lang="en-US" dirty="0" err="1"/>
              <a:t>fonturile</a:t>
            </a:r>
            <a:r>
              <a:rPr lang="en-US" dirty="0"/>
              <a:t>, </a:t>
            </a:r>
            <a:r>
              <a:rPr lang="en-US" dirty="0" err="1"/>
              <a:t>dimensiunile</a:t>
            </a:r>
            <a:r>
              <a:rPr lang="en-US" dirty="0"/>
              <a:t>, </a:t>
            </a:r>
            <a:r>
              <a:rPr lang="en-US" dirty="0" err="1"/>
              <a:t>fundalurile</a:t>
            </a:r>
            <a:r>
              <a:rPr lang="en-US" dirty="0"/>
              <a:t> </a:t>
            </a:r>
            <a:r>
              <a:rPr lang="en-US" dirty="0" err="1"/>
              <a:t>și</a:t>
            </a:r>
            <a:r>
              <a:rPr lang="en-US" dirty="0"/>
              <a:t> </a:t>
            </a:r>
            <a:r>
              <a:rPr lang="en-US" dirty="0" err="1"/>
              <a:t>alinierea</a:t>
            </a:r>
            <a:r>
              <a:rPr lang="en-US" dirty="0"/>
              <a:t> </a:t>
            </a:r>
            <a:r>
              <a:rPr lang="en-US" dirty="0" err="1"/>
              <a:t>elementelor</a:t>
            </a:r>
            <a:r>
              <a:rPr lang="en-US" dirty="0"/>
              <a:t> HTML. </a:t>
            </a:r>
            <a:r>
              <a:rPr lang="en-US" dirty="0" err="1"/>
              <a:t>Acest</a:t>
            </a:r>
            <a:r>
              <a:rPr lang="en-US" dirty="0"/>
              <a:t> </a:t>
            </a:r>
            <a:r>
              <a:rPr lang="en-US" dirty="0" err="1"/>
              <a:t>lucru</a:t>
            </a:r>
            <a:r>
              <a:rPr lang="en-US" dirty="0"/>
              <a:t> </a:t>
            </a:r>
            <a:r>
              <a:rPr lang="en-US" dirty="0" err="1"/>
              <a:t>permite</a:t>
            </a:r>
            <a:r>
              <a:rPr lang="en-US" dirty="0"/>
              <a:t> o </a:t>
            </a:r>
            <a:r>
              <a:rPr lang="en-US" dirty="0" err="1"/>
              <a:t>mai</a:t>
            </a:r>
            <a:r>
              <a:rPr lang="en-US" dirty="0"/>
              <a:t> mare </a:t>
            </a:r>
            <a:r>
              <a:rPr lang="en-US" dirty="0" err="1"/>
              <a:t>flexibilitate</a:t>
            </a:r>
            <a:r>
              <a:rPr lang="en-US" dirty="0"/>
              <a:t> </a:t>
            </a:r>
            <a:r>
              <a:rPr lang="en-US" dirty="0" err="1"/>
              <a:t>și</a:t>
            </a:r>
            <a:r>
              <a:rPr lang="en-US" dirty="0"/>
              <a:t> control </a:t>
            </a:r>
            <a:r>
              <a:rPr lang="en-US" dirty="0" err="1"/>
              <a:t>asupra</a:t>
            </a:r>
            <a:r>
              <a:rPr lang="en-US" dirty="0"/>
              <a:t> </a:t>
            </a:r>
            <a:r>
              <a:rPr lang="en-US" dirty="0" err="1"/>
              <a:t>aspectului</a:t>
            </a:r>
            <a:r>
              <a:rPr lang="en-US" dirty="0"/>
              <a:t> </a:t>
            </a:r>
            <a:r>
              <a:rPr lang="en-US" dirty="0" err="1"/>
              <a:t>paginii</a:t>
            </a:r>
            <a:r>
              <a:rPr lang="en-US" dirty="0"/>
              <a:t> web. </a:t>
            </a:r>
            <a:endParaRPr lang="ro-RO" dirty="0"/>
          </a:p>
          <a:p>
            <a:r>
              <a:rPr lang="en-US" dirty="0"/>
              <a:t>JavaScript (JS) </a:t>
            </a:r>
            <a:r>
              <a:rPr lang="en-US" dirty="0" err="1"/>
              <a:t>este</a:t>
            </a:r>
            <a:r>
              <a:rPr lang="en-US" dirty="0"/>
              <a:t> un </a:t>
            </a:r>
            <a:r>
              <a:rPr lang="en-US" dirty="0" err="1"/>
              <a:t>limbaj</a:t>
            </a:r>
            <a:r>
              <a:rPr lang="en-US" dirty="0"/>
              <a:t> de </a:t>
            </a:r>
            <a:r>
              <a:rPr lang="en-US" dirty="0" err="1"/>
              <a:t>programare</a:t>
            </a:r>
            <a:r>
              <a:rPr lang="en-US" dirty="0"/>
              <a:t> </a:t>
            </a:r>
            <a:r>
              <a:rPr lang="en-US" dirty="0" err="1"/>
              <a:t>orientat</a:t>
            </a:r>
            <a:r>
              <a:rPr lang="en-US" dirty="0"/>
              <a:t> </a:t>
            </a:r>
            <a:r>
              <a:rPr lang="en-US" dirty="0" err="1"/>
              <a:t>obiect</a:t>
            </a:r>
            <a:r>
              <a:rPr lang="en-US" dirty="0"/>
              <a:t>, </a:t>
            </a:r>
            <a:r>
              <a:rPr lang="en-US" dirty="0" err="1"/>
              <a:t>utilizat</a:t>
            </a:r>
            <a:r>
              <a:rPr lang="en-US" dirty="0"/>
              <a:t> </a:t>
            </a:r>
            <a:r>
              <a:rPr lang="en-US" dirty="0" err="1"/>
              <a:t>în</a:t>
            </a:r>
            <a:r>
              <a:rPr lang="en-US" dirty="0"/>
              <a:t> principal </a:t>
            </a:r>
            <a:r>
              <a:rPr lang="en-US" dirty="0" err="1"/>
              <a:t>pentru</a:t>
            </a:r>
            <a:r>
              <a:rPr lang="en-US" dirty="0"/>
              <a:t> </a:t>
            </a:r>
            <a:r>
              <a:rPr lang="en-US" dirty="0" err="1"/>
              <a:t>dezvoltarea</a:t>
            </a:r>
            <a:r>
              <a:rPr lang="en-US" dirty="0"/>
              <a:t> de </a:t>
            </a:r>
            <a:r>
              <a:rPr lang="en-US" dirty="0" err="1"/>
              <a:t>funcționalități</a:t>
            </a:r>
            <a:r>
              <a:rPr lang="en-US" dirty="0"/>
              <a:t> interactive </a:t>
            </a:r>
            <a:r>
              <a:rPr lang="en-US" dirty="0" err="1"/>
              <a:t>în</a:t>
            </a:r>
            <a:r>
              <a:rPr lang="en-US" dirty="0"/>
              <a:t> </a:t>
            </a:r>
            <a:r>
              <a:rPr lang="en-US" dirty="0" err="1"/>
              <a:t>paginile</a:t>
            </a:r>
            <a:r>
              <a:rPr lang="en-US" dirty="0"/>
              <a:t> web. </a:t>
            </a:r>
          </a:p>
          <a:p>
            <a:r>
              <a:rPr lang="en-US" dirty="0" err="1"/>
              <a:t>Componentele</a:t>
            </a:r>
            <a:r>
              <a:rPr lang="en-US" dirty="0"/>
              <a:t> sunt </a:t>
            </a:r>
            <a:r>
              <a:rPr lang="en-US" dirty="0" err="1"/>
              <a:t>blocurile</a:t>
            </a:r>
            <a:r>
              <a:rPr lang="en-US" dirty="0"/>
              <a:t> de </a:t>
            </a:r>
            <a:r>
              <a:rPr lang="en-US" dirty="0" err="1"/>
              <a:t>construcție</a:t>
            </a:r>
            <a:r>
              <a:rPr lang="en-US" dirty="0"/>
              <a:t> </a:t>
            </a:r>
            <a:r>
              <a:rPr lang="en-US" dirty="0" err="1"/>
              <a:t>fundamentale</a:t>
            </a:r>
            <a:r>
              <a:rPr lang="en-US" dirty="0"/>
              <a:t> ale </a:t>
            </a:r>
            <a:r>
              <a:rPr lang="en-US" dirty="0" err="1"/>
              <a:t>interfețelor</a:t>
            </a:r>
            <a:r>
              <a:rPr lang="en-US" dirty="0"/>
              <a:t> React, </a:t>
            </a:r>
            <a:r>
              <a:rPr lang="en-US" dirty="0" err="1"/>
              <a:t>reprezentând</a:t>
            </a:r>
            <a:r>
              <a:rPr lang="en-US" dirty="0"/>
              <a:t> </a:t>
            </a:r>
            <a:r>
              <a:rPr lang="en-US" dirty="0" err="1"/>
              <a:t>porțiuni</a:t>
            </a:r>
            <a:r>
              <a:rPr lang="en-US" dirty="0"/>
              <a:t> </a:t>
            </a:r>
            <a:r>
              <a:rPr lang="en-US" dirty="0" err="1"/>
              <a:t>izolate</a:t>
            </a:r>
            <a:r>
              <a:rPr lang="en-US" dirty="0"/>
              <a:t> </a:t>
            </a:r>
            <a:r>
              <a:rPr lang="en-US" dirty="0" err="1"/>
              <a:t>și</a:t>
            </a:r>
            <a:r>
              <a:rPr lang="en-US" dirty="0"/>
              <a:t> </a:t>
            </a:r>
            <a:r>
              <a:rPr lang="en-US" dirty="0" err="1"/>
              <a:t>reutilizabile</a:t>
            </a:r>
            <a:r>
              <a:rPr lang="en-US" dirty="0"/>
              <a:t> ale </a:t>
            </a:r>
            <a:r>
              <a:rPr lang="en-US" dirty="0" err="1"/>
              <a:t>interfeței</a:t>
            </a:r>
            <a:r>
              <a:rPr lang="en-US" dirty="0"/>
              <a:t> </a:t>
            </a:r>
            <a:r>
              <a:rPr lang="en-US" dirty="0" err="1"/>
              <a:t>utilizator</a:t>
            </a:r>
            <a:r>
              <a:rPr lang="en-US" dirty="0"/>
              <a:t>.</a:t>
            </a:r>
          </a:p>
          <a:p>
            <a:r>
              <a:rPr lang="en-US" dirty="0" err="1"/>
              <a:t>Starea</a:t>
            </a:r>
            <a:r>
              <a:rPr lang="en-US" dirty="0"/>
              <a:t>, pe de </a:t>
            </a:r>
            <a:r>
              <a:rPr lang="en-US" dirty="0" err="1"/>
              <a:t>altă</a:t>
            </a:r>
            <a:r>
              <a:rPr lang="en-US" dirty="0"/>
              <a:t> </a:t>
            </a:r>
            <a:r>
              <a:rPr lang="en-US" dirty="0" err="1"/>
              <a:t>parte</a:t>
            </a:r>
            <a:r>
              <a:rPr lang="en-US" dirty="0"/>
              <a:t>, </a:t>
            </a:r>
            <a:r>
              <a:rPr lang="en-US" dirty="0" err="1"/>
              <a:t>reprezintă</a:t>
            </a:r>
            <a:r>
              <a:rPr lang="en-US" dirty="0"/>
              <a:t> </a:t>
            </a:r>
            <a:r>
              <a:rPr lang="en-US" dirty="0" err="1"/>
              <a:t>datele</a:t>
            </a:r>
            <a:r>
              <a:rPr lang="en-US" dirty="0"/>
              <a:t> interne ale </a:t>
            </a:r>
            <a:r>
              <a:rPr lang="en-US" dirty="0" err="1"/>
              <a:t>unei</a:t>
            </a:r>
            <a:r>
              <a:rPr lang="en-US" dirty="0"/>
              <a:t> </a:t>
            </a:r>
            <a:r>
              <a:rPr lang="en-US" dirty="0" err="1"/>
              <a:t>componente</a:t>
            </a:r>
            <a:r>
              <a:rPr lang="en-US" dirty="0"/>
              <a:t>. React introduce un model </a:t>
            </a:r>
            <a:r>
              <a:rPr lang="en-US" dirty="0" err="1"/>
              <a:t>unidirecțional</a:t>
            </a:r>
            <a:r>
              <a:rPr lang="en-US" dirty="0"/>
              <a:t> de flux de date, </a:t>
            </a:r>
            <a:r>
              <a:rPr lang="en-US" dirty="0" err="1"/>
              <a:t>ceea</a:t>
            </a:r>
            <a:r>
              <a:rPr lang="en-US" dirty="0"/>
              <a:t> </a:t>
            </a:r>
            <a:r>
              <a:rPr lang="en-US" dirty="0" err="1"/>
              <a:t>ce</a:t>
            </a:r>
            <a:r>
              <a:rPr lang="en-US" dirty="0"/>
              <a:t> </a:t>
            </a:r>
            <a:r>
              <a:rPr lang="en-US" dirty="0" err="1"/>
              <a:t>înseamnă</a:t>
            </a:r>
            <a:r>
              <a:rPr lang="en-US" dirty="0"/>
              <a:t> </a:t>
            </a:r>
            <a:r>
              <a:rPr lang="en-US" dirty="0" err="1"/>
              <a:t>că</a:t>
            </a:r>
            <a:r>
              <a:rPr lang="en-US" dirty="0"/>
              <a:t> </a:t>
            </a:r>
            <a:r>
              <a:rPr lang="en-US" dirty="0" err="1"/>
              <a:t>schimbările</a:t>
            </a:r>
            <a:r>
              <a:rPr lang="en-US" dirty="0"/>
              <a:t> </a:t>
            </a:r>
            <a:r>
              <a:rPr lang="en-US" dirty="0" err="1"/>
              <a:t>stării</a:t>
            </a:r>
            <a:r>
              <a:rPr lang="en-US" dirty="0"/>
              <a:t> </a:t>
            </a:r>
            <a:r>
              <a:rPr lang="en-US" dirty="0" err="1"/>
              <a:t>unei</a:t>
            </a:r>
            <a:r>
              <a:rPr lang="en-US" dirty="0"/>
              <a:t> </a:t>
            </a:r>
            <a:r>
              <a:rPr lang="en-US" dirty="0" err="1"/>
              <a:t>componente</a:t>
            </a:r>
            <a:r>
              <a:rPr lang="en-US" dirty="0"/>
              <a:t> </a:t>
            </a:r>
            <a:r>
              <a:rPr lang="en-US" dirty="0" err="1"/>
              <a:t>declanșează</a:t>
            </a:r>
            <a:r>
              <a:rPr lang="en-US" dirty="0"/>
              <a:t> </a:t>
            </a:r>
            <a:r>
              <a:rPr lang="en-US" dirty="0" err="1"/>
              <a:t>actualizări</a:t>
            </a:r>
            <a:r>
              <a:rPr lang="en-US" dirty="0"/>
              <a:t> automate ale </a:t>
            </a:r>
            <a:r>
              <a:rPr lang="en-US" dirty="0" err="1"/>
              <a:t>interfeței</a:t>
            </a:r>
            <a:r>
              <a:rPr lang="en-US" dirty="0"/>
              <a:t> </a:t>
            </a:r>
            <a:r>
              <a:rPr lang="en-US" dirty="0" err="1"/>
              <a:t>utilizator</a:t>
            </a:r>
            <a:r>
              <a:rPr lang="en-US" dirty="0"/>
              <a:t>.</a:t>
            </a:r>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ECECEC"/>
                </a:solidFill>
                <a:effectLst/>
                <a:highlight>
                  <a:srgbClr val="212121"/>
                </a:highlight>
                <a:latin typeface="Söhne"/>
              </a:rPr>
              <a:t>În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modul</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tradițional</a:t>
            </a:r>
            <a:r>
              <a:rPr lang="en-US" b="0" i="0" dirty="0">
                <a:solidFill>
                  <a:srgbClr val="ECECEC"/>
                </a:solidFill>
                <a:effectLst/>
                <a:highlight>
                  <a:srgbClr val="212121"/>
                </a:highlight>
                <a:latin typeface="Söhne"/>
              </a:rPr>
              <a:t> de </a:t>
            </a:r>
            <a:r>
              <a:rPr lang="en-US" b="0" i="0" dirty="0" err="1">
                <a:solidFill>
                  <a:srgbClr val="ECECEC"/>
                </a:solidFill>
                <a:effectLst/>
                <a:highlight>
                  <a:srgbClr val="212121"/>
                </a:highlight>
                <a:latin typeface="Söhne"/>
              </a:rPr>
              <a:t>stocare</a:t>
            </a:r>
            <a:r>
              <a:rPr lang="en-US" b="0" i="0" dirty="0">
                <a:solidFill>
                  <a:srgbClr val="ECECEC"/>
                </a:solidFill>
                <a:effectLst/>
                <a:highlight>
                  <a:srgbClr val="212121"/>
                </a:highlight>
                <a:latin typeface="Söhne"/>
              </a:rPr>
              <a:t> a </a:t>
            </a:r>
            <a:r>
              <a:rPr lang="en-US" b="0" i="0" dirty="0" err="1">
                <a:solidFill>
                  <a:srgbClr val="ECECEC"/>
                </a:solidFill>
                <a:effectLst/>
                <a:highlight>
                  <a:srgbClr val="212121"/>
                </a:highlight>
                <a:latin typeface="Söhne"/>
              </a:rPr>
              <a:t>datelor</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în</a:t>
            </a:r>
            <a:r>
              <a:rPr lang="en-US" b="0" i="0" dirty="0">
                <a:solidFill>
                  <a:srgbClr val="ECECEC"/>
                </a:solidFill>
                <a:effectLst/>
                <a:highlight>
                  <a:srgbClr val="212121"/>
                </a:highlight>
                <a:latin typeface="Söhne"/>
              </a:rPr>
              <a:t> cloud, </a:t>
            </a:r>
            <a:r>
              <a:rPr lang="en-US" b="0" i="0" dirty="0" err="1">
                <a:solidFill>
                  <a:srgbClr val="ECECEC"/>
                </a:solidFill>
                <a:effectLst/>
                <a:highlight>
                  <a:srgbClr val="212121"/>
                </a:highlight>
                <a:latin typeface="Söhne"/>
              </a:rPr>
              <a:t>dezvoltatorii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trebuie</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configureze</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gestioneze</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propriile</a:t>
            </a:r>
            <a:r>
              <a:rPr lang="en-US" b="0" i="0" dirty="0">
                <a:solidFill>
                  <a:srgbClr val="ECECEC"/>
                </a:solidFill>
                <a:effectLst/>
                <a:highlight>
                  <a:srgbClr val="212121"/>
                </a:highlight>
                <a:latin typeface="Söhne"/>
              </a:rPr>
              <a:t> lor </a:t>
            </a:r>
            <a:r>
              <a:rPr lang="en-US" b="0" i="0" dirty="0" err="1">
                <a:solidFill>
                  <a:srgbClr val="ECECEC"/>
                </a:solidFill>
                <a:effectLst/>
                <a:highlight>
                  <a:srgbClr val="212121"/>
                </a:highlight>
                <a:latin typeface="Söhne"/>
              </a:rPr>
              <a:t>servere</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baze</a:t>
            </a:r>
            <a:r>
              <a:rPr lang="en-US" b="0" i="0" dirty="0">
                <a:solidFill>
                  <a:srgbClr val="ECECEC"/>
                </a:solidFill>
                <a:effectLst/>
                <a:highlight>
                  <a:srgbClr val="212121"/>
                </a:highlight>
                <a:latin typeface="Söhne"/>
              </a:rPr>
              <a:t> de date. </a:t>
            </a:r>
            <a:r>
              <a:rPr lang="en-US" b="0" i="0" dirty="0" err="1">
                <a:solidFill>
                  <a:srgbClr val="ECECEC"/>
                </a:solidFill>
                <a:effectLst/>
                <a:highlight>
                  <a:srgbClr val="212121"/>
                </a:highlight>
                <a:latin typeface="Söhne"/>
              </a:rPr>
              <a:t>Acest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lucru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implică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obținerea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unui</a:t>
            </a:r>
            <a:r>
              <a:rPr lang="en-US" b="0" i="0" dirty="0">
                <a:solidFill>
                  <a:srgbClr val="ECECEC"/>
                </a:solidFill>
                <a:effectLst/>
                <a:highlight>
                  <a:srgbClr val="212121"/>
                </a:highlight>
                <a:latin typeface="Söhne"/>
              </a:rPr>
              <a:t> server, </a:t>
            </a:r>
            <a:r>
              <a:rPr lang="en-US" b="0" i="0" dirty="0" err="1">
                <a:solidFill>
                  <a:srgbClr val="ECECEC"/>
                </a:solidFill>
                <a:effectLst/>
                <a:highlight>
                  <a:srgbClr val="212121"/>
                </a:highlight>
                <a:latin typeface="Söhne"/>
              </a:rPr>
              <a:t>instalarea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configurarea</a:t>
            </a:r>
            <a:r>
              <a:rPr lang="en-US" b="0" i="0" dirty="0">
                <a:solidFill>
                  <a:srgbClr val="ECECEC"/>
                </a:solidFill>
                <a:effectLst/>
                <a:highlight>
                  <a:srgbClr val="212121"/>
                </a:highlight>
                <a:latin typeface="Söhne"/>
              </a:rPr>
              <a:t> software-</a:t>
            </a:r>
            <a:r>
              <a:rPr lang="en-US" b="0" i="0" dirty="0" err="1">
                <a:solidFill>
                  <a:srgbClr val="ECECEC"/>
                </a:solidFill>
                <a:effectLst/>
                <a:highlight>
                  <a:srgbClr val="212121"/>
                </a:highlight>
                <a:latin typeface="Söhne"/>
              </a:rPr>
              <a:t>ului</a:t>
            </a:r>
            <a:r>
              <a:rPr lang="en-US" b="0" i="0" dirty="0">
                <a:solidFill>
                  <a:srgbClr val="ECECEC"/>
                </a:solidFill>
                <a:effectLst/>
                <a:highlight>
                  <a:srgbClr val="212121"/>
                </a:highlight>
                <a:latin typeface="Söhne"/>
              </a:rPr>
              <a:t> de </a:t>
            </a:r>
            <a:r>
              <a:rPr lang="en-US" b="0" i="0" dirty="0" err="1">
                <a:solidFill>
                  <a:srgbClr val="ECECEC"/>
                </a:solidFill>
                <a:effectLst/>
                <a:highlight>
                  <a:srgbClr val="212121"/>
                </a:highlight>
                <a:latin typeface="Söhne"/>
              </a:rPr>
              <a:t>bază</a:t>
            </a:r>
            <a:r>
              <a:rPr lang="en-US" b="0" i="0" dirty="0">
                <a:solidFill>
                  <a:srgbClr val="ECECEC"/>
                </a:solidFill>
                <a:effectLst/>
                <a:highlight>
                  <a:srgbClr val="212121"/>
                </a:highlight>
                <a:latin typeface="Söhne"/>
              </a:rPr>
              <a:t> (precum un server web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un </a:t>
            </a:r>
            <a:r>
              <a:rPr lang="en-US" b="0" i="0" dirty="0" err="1">
                <a:solidFill>
                  <a:srgbClr val="ECECEC"/>
                </a:solidFill>
                <a:effectLst/>
                <a:highlight>
                  <a:srgbClr val="212121"/>
                </a:highlight>
                <a:latin typeface="Söhne"/>
              </a:rPr>
              <a:t>sistem</a:t>
            </a:r>
            <a:r>
              <a:rPr lang="en-US" b="0" i="0" dirty="0">
                <a:solidFill>
                  <a:srgbClr val="ECECEC"/>
                </a:solidFill>
                <a:effectLst/>
                <a:highlight>
                  <a:srgbClr val="212121"/>
                </a:highlight>
                <a:latin typeface="Söhne"/>
              </a:rPr>
              <a:t> de </a:t>
            </a:r>
            <a:r>
              <a:rPr lang="en-US" b="0" i="0" dirty="0" err="1">
                <a:solidFill>
                  <a:srgbClr val="ECECEC"/>
                </a:solidFill>
                <a:effectLst/>
                <a:highlight>
                  <a:srgbClr val="212121"/>
                </a:highlight>
                <a:latin typeface="Söhne"/>
              </a:rPr>
              <a:t>gestionare</a:t>
            </a:r>
            <a:r>
              <a:rPr lang="en-US" b="0" i="0" dirty="0">
                <a:solidFill>
                  <a:srgbClr val="ECECEC"/>
                </a:solidFill>
                <a:effectLst/>
                <a:highlight>
                  <a:srgbClr val="212121"/>
                </a:highlight>
                <a:latin typeface="Söhne"/>
              </a:rPr>
              <a:t> a </a:t>
            </a:r>
            <a:r>
              <a:rPr lang="en-US" b="0" i="0" dirty="0" err="1">
                <a:solidFill>
                  <a:srgbClr val="ECECEC"/>
                </a:solidFill>
                <a:effectLst/>
                <a:highlight>
                  <a:srgbClr val="212121"/>
                </a:highlight>
                <a:latin typeface="Söhne"/>
              </a:rPr>
              <a:t>bazelor</a:t>
            </a:r>
            <a:r>
              <a:rPr lang="en-US" b="0" i="0" dirty="0">
                <a:solidFill>
                  <a:srgbClr val="ECECEC"/>
                </a:solidFill>
                <a:effectLst/>
                <a:highlight>
                  <a:srgbClr val="212121"/>
                </a:highlight>
                <a:latin typeface="Söhne"/>
              </a:rPr>
              <a:t> de date), </a:t>
            </a:r>
            <a:r>
              <a:rPr lang="en-US" b="0" i="0" dirty="0" err="1">
                <a:solidFill>
                  <a:srgbClr val="ECECEC"/>
                </a:solidFill>
                <a:effectLst/>
                <a:highlight>
                  <a:srgbClr val="212121"/>
                </a:highlight>
                <a:latin typeface="Söhne"/>
              </a:rPr>
              <a:t>gestionarea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securității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 </a:t>
            </a:r>
            <a:r>
              <a:rPr lang="en-US" b="0" i="0" dirty="0" err="1">
                <a:solidFill>
                  <a:srgbClr val="ECECEC"/>
                </a:solidFill>
                <a:effectLst/>
                <a:highlight>
                  <a:srgbClr val="212121"/>
                </a:highlight>
                <a:latin typeface="Söhne"/>
              </a:rPr>
              <a:t>actualizărilor</a:t>
            </a:r>
            <a:r>
              <a:rPr lang="en-US" b="0" i="0" dirty="0">
                <a:solidFill>
                  <a:srgbClr val="ECECEC"/>
                </a:solidFill>
                <a:effectLst/>
                <a:highlight>
                  <a:srgbClr val="212121"/>
                </a:highlight>
                <a:latin typeface="Söhne"/>
              </a:rPr>
              <a:t> software, precum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scalarea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infrastructurii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pentru</a:t>
            </a:r>
            <a:r>
              <a:rPr lang="en-US" b="0" i="0" dirty="0">
                <a:solidFill>
                  <a:srgbClr val="ECECEC"/>
                </a:solidFill>
                <a:effectLst/>
                <a:highlight>
                  <a:srgbClr val="212121"/>
                </a:highlight>
                <a:latin typeface="Söhne"/>
              </a:rPr>
              <a:t> a face </a:t>
            </a:r>
            <a:r>
              <a:rPr lang="en-US" b="0" i="0" dirty="0" err="1">
                <a:solidFill>
                  <a:srgbClr val="ECECEC"/>
                </a:solidFill>
                <a:effectLst/>
                <a:highlight>
                  <a:srgbClr val="212121"/>
                </a:highlight>
                <a:latin typeface="Söhne"/>
              </a:rPr>
              <a:t>față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creșterii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utilizării</a:t>
            </a:r>
            <a:r>
              <a:rPr lang="en-US" b="0" i="0" dirty="0">
                <a:solidFill>
                  <a:srgbClr val="ECECEC"/>
                </a:solidFill>
                <a:effectLst/>
                <a:highlight>
                  <a:srgbClr val="212121"/>
                </a:highlight>
                <a:latin typeface="Söhne"/>
              </a:rPr>
              <a:t>.</a:t>
            </a:r>
          </a:p>
          <a:p>
            <a:pPr algn="l"/>
            <a:r>
              <a:rPr lang="en-US" b="0" i="0" dirty="0" err="1">
                <a:solidFill>
                  <a:srgbClr val="ECECEC"/>
                </a:solidFill>
                <a:effectLst/>
                <a:highlight>
                  <a:srgbClr val="212121"/>
                </a:highlight>
                <a:latin typeface="Söhne"/>
              </a:rPr>
              <a:t>În</a:t>
            </a:r>
            <a:r>
              <a:rPr lang="en-US" b="0" i="0" dirty="0">
                <a:solidFill>
                  <a:srgbClr val="ECECEC"/>
                </a:solidFill>
                <a:effectLst/>
                <a:highlight>
                  <a:srgbClr val="212121"/>
                </a:highlight>
                <a:latin typeface="Söhne"/>
              </a:rPr>
              <a:t> contrast, Firebase </a:t>
            </a:r>
            <a:r>
              <a:rPr lang="en-US" b="0" i="0" dirty="0" err="1">
                <a:solidFill>
                  <a:srgbClr val="ECECEC"/>
                </a:solidFill>
                <a:effectLst/>
                <a:highlight>
                  <a:srgbClr val="212121"/>
                </a:highlight>
                <a:latin typeface="Söhne"/>
              </a:rPr>
              <a:t>oferă</a:t>
            </a:r>
            <a:r>
              <a:rPr lang="en-US" b="0" i="0" dirty="0">
                <a:solidFill>
                  <a:srgbClr val="ECECEC"/>
                </a:solidFill>
                <a:effectLst/>
                <a:highlight>
                  <a:srgbClr val="212121"/>
                </a:highlight>
                <a:latin typeface="Söhne"/>
              </a:rPr>
              <a:t> un </a:t>
            </a:r>
            <a:r>
              <a:rPr lang="en-US" b="0" i="0" dirty="0" err="1">
                <a:solidFill>
                  <a:srgbClr val="ECECEC"/>
                </a:solidFill>
                <a:effectLst/>
                <a:highlight>
                  <a:srgbClr val="212121"/>
                </a:highlight>
                <a:latin typeface="Söhne"/>
              </a:rPr>
              <a:t>serviciu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complet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gestionat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pentru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stocarea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datelor</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în</a:t>
            </a:r>
            <a:r>
              <a:rPr lang="en-US" b="0" i="0" dirty="0">
                <a:solidFill>
                  <a:srgbClr val="ECECEC"/>
                </a:solidFill>
                <a:effectLst/>
                <a:highlight>
                  <a:srgbClr val="212121"/>
                </a:highlight>
                <a:latin typeface="Söhne"/>
              </a:rPr>
              <a:t> cloud. </a:t>
            </a:r>
            <a:r>
              <a:rPr lang="en-US" b="0" i="0" dirty="0" err="1">
                <a:solidFill>
                  <a:srgbClr val="ECECEC"/>
                </a:solidFill>
                <a:effectLst/>
                <a:highlight>
                  <a:srgbClr val="212121"/>
                </a:highlight>
                <a:latin typeface="Söhne"/>
              </a:rPr>
              <a:t>Dezvoltatorii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utilizează</a:t>
            </a:r>
            <a:r>
              <a:rPr lang="en-US" b="0" i="0" dirty="0">
                <a:solidFill>
                  <a:srgbClr val="ECECEC"/>
                </a:solidFill>
                <a:effectLst/>
                <a:highlight>
                  <a:srgbClr val="212121"/>
                </a:highlight>
                <a:latin typeface="Söhne"/>
              </a:rPr>
              <a:t> API-</a:t>
            </a:r>
            <a:r>
              <a:rPr lang="en-US" b="0" i="0" dirty="0" err="1">
                <a:solidFill>
                  <a:srgbClr val="ECECEC"/>
                </a:solidFill>
                <a:effectLst/>
                <a:highlight>
                  <a:srgbClr val="212121"/>
                </a:highlight>
                <a:latin typeface="Söhne"/>
              </a:rPr>
              <a:t>uri</a:t>
            </a:r>
            <a:r>
              <a:rPr lang="en-US" b="0" i="0" dirty="0">
                <a:solidFill>
                  <a:srgbClr val="ECECEC"/>
                </a:solidFill>
                <a:effectLst/>
                <a:highlight>
                  <a:srgbClr val="212121"/>
                </a:highlight>
                <a:latin typeface="Söhne"/>
              </a:rPr>
              <a:t> simple </a:t>
            </a:r>
            <a:r>
              <a:rPr lang="en-US" b="0" i="0" dirty="0" err="1">
                <a:solidFill>
                  <a:srgbClr val="ECECEC"/>
                </a:solidFill>
                <a:effectLst/>
                <a:highlight>
                  <a:srgbClr val="212121"/>
                </a:highlight>
                <a:latin typeface="Söhne"/>
              </a:rPr>
              <a:t>pentru</a:t>
            </a:r>
            <a:r>
              <a:rPr lang="en-US" b="0" i="0" dirty="0">
                <a:solidFill>
                  <a:srgbClr val="ECECEC"/>
                </a:solidFill>
                <a:effectLst/>
                <a:highlight>
                  <a:srgbClr val="212121"/>
                </a:highlight>
                <a:latin typeface="Söhne"/>
              </a:rPr>
              <a:t> a </a:t>
            </a:r>
            <a:r>
              <a:rPr lang="en-US" b="0" i="0" dirty="0" err="1">
                <a:solidFill>
                  <a:srgbClr val="ECECEC"/>
                </a:solidFill>
                <a:effectLst/>
                <a:highlight>
                  <a:srgbClr val="212121"/>
                </a:highlight>
                <a:latin typeface="Söhne"/>
              </a:rPr>
              <a:t>interacționa</a:t>
            </a:r>
            <a:r>
              <a:rPr lang="en-US" b="0" i="0" dirty="0">
                <a:solidFill>
                  <a:srgbClr val="ECECEC"/>
                </a:solidFill>
                <a:effectLst/>
                <a:highlight>
                  <a:srgbClr val="212121"/>
                </a:highlight>
                <a:latin typeface="Söhne"/>
              </a:rPr>
              <a:t> cu </a:t>
            </a:r>
            <a:r>
              <a:rPr lang="en-US" b="0" i="0" dirty="0" err="1">
                <a:solidFill>
                  <a:srgbClr val="ECECEC"/>
                </a:solidFill>
                <a:effectLst/>
                <a:highlight>
                  <a:srgbClr val="212121"/>
                </a:highlight>
                <a:latin typeface="Söhne"/>
              </a:rPr>
              <a:t>serviciile</a:t>
            </a:r>
            <a:r>
              <a:rPr lang="en-US" b="0" i="0" dirty="0">
                <a:solidFill>
                  <a:srgbClr val="ECECEC"/>
                </a:solidFill>
                <a:effectLst/>
                <a:highlight>
                  <a:srgbClr val="212121"/>
                </a:highlight>
                <a:latin typeface="Söhne"/>
              </a:rPr>
              <a:t> Firebase, cum </a:t>
            </a:r>
            <a:r>
              <a:rPr lang="en-US" b="0" i="0" dirty="0" err="1">
                <a:solidFill>
                  <a:srgbClr val="ECECEC"/>
                </a:solidFill>
                <a:effectLst/>
                <a:highlight>
                  <a:srgbClr val="212121"/>
                </a:highlight>
                <a:latin typeface="Söhne"/>
              </a:rPr>
              <a:t>ar</a:t>
            </a:r>
            <a:r>
              <a:rPr lang="en-US" b="0" i="0" dirty="0">
                <a:solidFill>
                  <a:srgbClr val="ECECEC"/>
                </a:solidFill>
                <a:effectLst/>
                <a:highlight>
                  <a:srgbClr val="212121"/>
                </a:highlight>
                <a:latin typeface="Söhne"/>
              </a:rPr>
              <a:t> fi Realtime Database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 Cloud </a:t>
            </a:r>
            <a:r>
              <a:rPr lang="en-US" b="0" i="0" dirty="0" err="1">
                <a:solidFill>
                  <a:srgbClr val="ECECEC"/>
                </a:solidFill>
                <a:effectLst/>
                <a:highlight>
                  <a:srgbClr val="212121"/>
                </a:highlight>
                <a:latin typeface="Söhne"/>
              </a:rPr>
              <a:t>Firestore</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eliminând</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nevoia</a:t>
            </a:r>
            <a:r>
              <a:rPr lang="en-US" b="0" i="0" dirty="0">
                <a:solidFill>
                  <a:srgbClr val="ECECEC"/>
                </a:solidFill>
                <a:effectLst/>
                <a:highlight>
                  <a:srgbClr val="212121"/>
                </a:highlight>
                <a:latin typeface="Söhne"/>
              </a:rPr>
              <a:t> de a </a:t>
            </a:r>
            <a:r>
              <a:rPr lang="en-US" b="0" i="0" dirty="0" err="1">
                <a:solidFill>
                  <a:srgbClr val="ECECEC"/>
                </a:solidFill>
                <a:effectLst/>
                <a:highlight>
                  <a:srgbClr val="212121"/>
                </a:highlight>
                <a:latin typeface="Söhne"/>
              </a:rPr>
              <a:t>gestiona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infrastructura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subiacentă</a:t>
            </a:r>
            <a:r>
              <a:rPr lang="en-US" b="0" i="0" dirty="0">
                <a:solidFill>
                  <a:srgbClr val="ECECEC"/>
                </a:solidFill>
                <a:effectLst/>
                <a:highlight>
                  <a:srgbClr val="212121"/>
                </a:highlight>
                <a:latin typeface="Söhne"/>
              </a:rPr>
              <a:t>. Firebase se </a:t>
            </a:r>
            <a:r>
              <a:rPr lang="en-US" b="0" i="0" dirty="0" err="1">
                <a:solidFill>
                  <a:srgbClr val="ECECEC"/>
                </a:solidFill>
                <a:effectLst/>
                <a:highlight>
                  <a:srgbClr val="212121"/>
                </a:highlight>
                <a:latin typeface="Söhne"/>
              </a:rPr>
              <a:t>ocupă</a:t>
            </a:r>
            <a:r>
              <a:rPr lang="en-US" b="0" i="0" dirty="0">
                <a:solidFill>
                  <a:srgbClr val="ECECEC"/>
                </a:solidFill>
                <a:effectLst/>
                <a:highlight>
                  <a:srgbClr val="212121"/>
                </a:highlight>
                <a:latin typeface="Söhne"/>
              </a:rPr>
              <a:t> automat de </a:t>
            </a:r>
            <a:r>
              <a:rPr lang="en-US" b="0" i="0" dirty="0" err="1">
                <a:solidFill>
                  <a:srgbClr val="ECECEC"/>
                </a:solidFill>
                <a:effectLst/>
                <a:highlight>
                  <a:srgbClr val="212121"/>
                </a:highlight>
                <a:latin typeface="Söhne"/>
              </a:rPr>
              <a:t>aspectele</a:t>
            </a:r>
            <a:r>
              <a:rPr lang="en-US" b="0" i="0" dirty="0">
                <a:solidFill>
                  <a:srgbClr val="ECECEC"/>
                </a:solidFill>
                <a:effectLst/>
                <a:highlight>
                  <a:srgbClr val="212121"/>
                </a:highlight>
                <a:latin typeface="Söhne"/>
              </a:rPr>
              <a:t> precum </a:t>
            </a:r>
            <a:r>
              <a:rPr lang="en-US" b="0" i="0" dirty="0" err="1">
                <a:solidFill>
                  <a:srgbClr val="ECECEC"/>
                </a:solidFill>
                <a:effectLst/>
                <a:highlight>
                  <a:srgbClr val="212121"/>
                </a:highlight>
                <a:latin typeface="Söhne"/>
              </a:rPr>
              <a:t>scalarea</a:t>
            </a:r>
            <a:r>
              <a:rPr lang="en-US" b="0" i="0" dirty="0">
                <a:solidFill>
                  <a:srgbClr val="ECECEC"/>
                </a:solidFill>
                <a:effectLst/>
                <a:highlight>
                  <a:srgbClr val="212121"/>
                </a:highlight>
                <a:latin typeface="Söhne"/>
              </a:rPr>
              <a:t>, backup-urile </a:t>
            </a:r>
            <a:r>
              <a:rPr lang="en-US" b="0" i="0" dirty="0" err="1">
                <a:solidFill>
                  <a:srgbClr val="ECECEC"/>
                </a:solidFill>
                <a:effectLst/>
                <a:highlight>
                  <a:srgbClr val="212121"/>
                </a:highlight>
                <a:latin typeface="Söhne"/>
              </a:rPr>
              <a:t>și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securitatea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datelor</a:t>
            </a:r>
            <a:r>
              <a:rPr lang="en-US" b="0" i="0" dirty="0">
                <a:solidFill>
                  <a:srgbClr val="ECECEC"/>
                </a:solidFill>
                <a:effectLst/>
                <a:highlight>
                  <a:srgbClr val="212121"/>
                </a:highlight>
                <a:latin typeface="Söhne"/>
              </a:rPr>
              <a:t>.</a:t>
            </a:r>
          </a:p>
          <a:p>
            <a:endParaRPr lang="ro-RO" dirty="0"/>
          </a:p>
          <a:p>
            <a:pPr marL="285750" indent="-285750" algn="l">
              <a:buFont typeface="Arial" panose="020B0604020202020204" pitchFamily="34" charset="0"/>
              <a:buChar char="•"/>
            </a:pPr>
            <a:r>
              <a:rPr lang="en-US" dirty="0"/>
              <a:t>Realtime Database: Un </a:t>
            </a:r>
            <a:r>
              <a:rPr lang="en-US" dirty="0" err="1"/>
              <a:t>sistem</a:t>
            </a:r>
            <a:r>
              <a:rPr lang="en-US" dirty="0"/>
              <a:t> de </a:t>
            </a:r>
            <a:r>
              <a:rPr lang="en-US" dirty="0" err="1"/>
              <a:t>bază</a:t>
            </a:r>
            <a:r>
              <a:rPr lang="en-US" dirty="0"/>
              <a:t> de date NoSQL </a:t>
            </a:r>
            <a:r>
              <a:rPr lang="en-US" dirty="0" err="1"/>
              <a:t>în</a:t>
            </a:r>
            <a:r>
              <a:rPr lang="en-US" dirty="0"/>
              <a:t> </a:t>
            </a:r>
            <a:r>
              <a:rPr lang="en-US" dirty="0" err="1"/>
              <a:t>timp</a:t>
            </a:r>
            <a:r>
              <a:rPr lang="en-US" dirty="0"/>
              <a:t> real, care </a:t>
            </a:r>
            <a:r>
              <a:rPr lang="en-US" dirty="0" err="1"/>
              <a:t>permite</a:t>
            </a:r>
            <a:r>
              <a:rPr lang="en-US" dirty="0"/>
              <a:t> </a:t>
            </a:r>
            <a:r>
              <a:rPr lang="en-US" dirty="0" err="1"/>
              <a:t>sincronizarea</a:t>
            </a:r>
            <a:r>
              <a:rPr lang="en-US" dirty="0"/>
              <a:t> </a:t>
            </a:r>
            <a:r>
              <a:rPr lang="en-US" dirty="0" err="1"/>
              <a:t>datelor</a:t>
            </a:r>
            <a:r>
              <a:rPr lang="en-US" dirty="0"/>
              <a:t> </a:t>
            </a:r>
            <a:r>
              <a:rPr lang="en-US" dirty="0" err="1"/>
              <a:t>în</a:t>
            </a:r>
            <a:r>
              <a:rPr lang="en-US" dirty="0"/>
              <a:t> </a:t>
            </a:r>
            <a:r>
              <a:rPr lang="en-US" dirty="0" err="1"/>
              <a:t>timp</a:t>
            </a:r>
            <a:r>
              <a:rPr lang="en-US" dirty="0"/>
              <a:t> real </a:t>
            </a:r>
            <a:r>
              <a:rPr lang="en-US" dirty="0" err="1"/>
              <a:t>între</a:t>
            </a:r>
            <a:r>
              <a:rPr lang="en-US" dirty="0"/>
              <a:t> </a:t>
            </a:r>
            <a:r>
              <a:rPr lang="en-US" dirty="0" err="1"/>
              <a:t>utilizatori</a:t>
            </a:r>
            <a:r>
              <a:rPr lang="en-US" dirty="0"/>
              <a:t> </a:t>
            </a:r>
            <a:r>
              <a:rPr lang="en-US" dirty="0" err="1"/>
              <a:t>și</a:t>
            </a:r>
            <a:r>
              <a:rPr lang="en-US" dirty="0"/>
              <a:t> </a:t>
            </a:r>
            <a:r>
              <a:rPr lang="en-US" dirty="0" err="1"/>
              <a:t>dispozitive</a:t>
            </a:r>
            <a:r>
              <a:rPr lang="en-US" dirty="0"/>
              <a:t>.</a:t>
            </a:r>
          </a:p>
          <a:p>
            <a:pPr marL="285750" indent="-285750" algn="l">
              <a:buFont typeface="Arial" panose="020B0604020202020204" pitchFamily="34" charset="0"/>
              <a:buChar char="•"/>
            </a:pPr>
            <a:r>
              <a:rPr lang="en-US" dirty="0"/>
              <a:t>Cloud </a:t>
            </a:r>
            <a:r>
              <a:rPr lang="en-US" dirty="0" err="1"/>
              <a:t>Firestore</a:t>
            </a:r>
            <a:r>
              <a:rPr lang="en-US" dirty="0"/>
              <a:t>: O </a:t>
            </a:r>
            <a:r>
              <a:rPr lang="en-US" dirty="0" err="1"/>
              <a:t>bază</a:t>
            </a:r>
            <a:r>
              <a:rPr lang="en-US" dirty="0"/>
              <a:t> de date NoSQL </a:t>
            </a:r>
            <a:r>
              <a:rPr lang="en-US" dirty="0" err="1"/>
              <a:t>flexibilă</a:t>
            </a:r>
            <a:r>
              <a:rPr lang="en-US" dirty="0"/>
              <a:t> </a:t>
            </a:r>
            <a:r>
              <a:rPr lang="en-US" dirty="0" err="1"/>
              <a:t>și</a:t>
            </a:r>
            <a:r>
              <a:rPr lang="en-US" dirty="0"/>
              <a:t> </a:t>
            </a:r>
            <a:r>
              <a:rPr lang="en-US" dirty="0" err="1"/>
              <a:t>scalabilă</a:t>
            </a:r>
            <a:r>
              <a:rPr lang="en-US" dirty="0"/>
              <a:t> </a:t>
            </a:r>
            <a:r>
              <a:rPr lang="en-US" dirty="0" err="1"/>
              <a:t>în</a:t>
            </a:r>
            <a:r>
              <a:rPr lang="en-US" dirty="0"/>
              <a:t> </a:t>
            </a:r>
            <a:r>
              <a:rPr lang="en-US" dirty="0" err="1"/>
              <a:t>timp</a:t>
            </a:r>
            <a:r>
              <a:rPr lang="en-US" dirty="0"/>
              <a:t> real, care </a:t>
            </a:r>
            <a:r>
              <a:rPr lang="en-US" dirty="0" err="1"/>
              <a:t>permite</a:t>
            </a:r>
            <a:r>
              <a:rPr lang="en-US" dirty="0"/>
              <a:t> </a:t>
            </a:r>
            <a:r>
              <a:rPr lang="en-US" dirty="0" err="1"/>
              <a:t>structurarea</a:t>
            </a:r>
            <a:r>
              <a:rPr lang="en-US" dirty="0"/>
              <a:t> </a:t>
            </a:r>
            <a:r>
              <a:rPr lang="en-US" dirty="0" err="1"/>
              <a:t>și</a:t>
            </a:r>
            <a:r>
              <a:rPr lang="en-US" dirty="0"/>
              <a:t> </a:t>
            </a:r>
            <a:r>
              <a:rPr lang="en-US" dirty="0" err="1"/>
              <a:t>interogarea</a:t>
            </a:r>
            <a:r>
              <a:rPr lang="en-US" dirty="0"/>
              <a:t> </a:t>
            </a:r>
            <a:r>
              <a:rPr lang="en-US" dirty="0" err="1"/>
              <a:t>datelor</a:t>
            </a:r>
            <a:r>
              <a:rPr lang="en-US" dirty="0"/>
              <a:t> </a:t>
            </a:r>
            <a:r>
              <a:rPr lang="en-US" dirty="0" err="1"/>
              <a:t>în</a:t>
            </a:r>
            <a:r>
              <a:rPr lang="en-US" dirty="0"/>
              <a:t> mod </a:t>
            </a:r>
            <a:r>
              <a:rPr lang="en-US" dirty="0" err="1"/>
              <a:t>eficient</a:t>
            </a:r>
            <a:r>
              <a:rPr lang="en-US" dirty="0"/>
              <a:t>.</a:t>
            </a:r>
          </a:p>
          <a:p>
            <a:pPr marL="285750" indent="-285750" algn="l">
              <a:buFont typeface="Arial" panose="020B0604020202020204" pitchFamily="34" charset="0"/>
              <a:buChar char="•"/>
            </a:pPr>
            <a:r>
              <a:rPr lang="en-US" dirty="0"/>
              <a:t>Authentication: </a:t>
            </a:r>
            <a:r>
              <a:rPr lang="en-US" dirty="0" err="1"/>
              <a:t>Serviciu</a:t>
            </a:r>
            <a:r>
              <a:rPr lang="en-US" dirty="0"/>
              <a:t> </a:t>
            </a:r>
            <a:r>
              <a:rPr lang="en-US" dirty="0" err="1"/>
              <a:t>pentru</a:t>
            </a:r>
            <a:r>
              <a:rPr lang="en-US" dirty="0"/>
              <a:t> </a:t>
            </a:r>
            <a:r>
              <a:rPr lang="en-US" dirty="0" err="1"/>
              <a:t>gestionarea</a:t>
            </a:r>
            <a:r>
              <a:rPr lang="en-US" dirty="0"/>
              <a:t> </a:t>
            </a:r>
            <a:r>
              <a:rPr lang="en-US" dirty="0" err="1"/>
              <a:t>autentificării</a:t>
            </a:r>
            <a:r>
              <a:rPr lang="en-US" dirty="0"/>
              <a:t> </a:t>
            </a:r>
            <a:r>
              <a:rPr lang="en-US" dirty="0" err="1"/>
              <a:t>utilizatorilor</a:t>
            </a:r>
            <a:r>
              <a:rPr lang="en-US" dirty="0"/>
              <a:t>, </a:t>
            </a:r>
            <a:r>
              <a:rPr lang="en-US" dirty="0" err="1"/>
              <a:t>inclusiv</a:t>
            </a:r>
            <a:r>
              <a:rPr lang="en-US" dirty="0"/>
              <a:t> </a:t>
            </a:r>
            <a:r>
              <a:rPr lang="en-US" dirty="0" err="1"/>
              <a:t>autentificare</a:t>
            </a:r>
            <a:r>
              <a:rPr lang="en-US" dirty="0"/>
              <a:t> </a:t>
            </a:r>
            <a:r>
              <a:rPr lang="en-US" dirty="0" err="1"/>
              <a:t>prin</a:t>
            </a:r>
            <a:r>
              <a:rPr lang="en-US" dirty="0"/>
              <a:t> e-mail/</a:t>
            </a:r>
            <a:r>
              <a:rPr lang="en-US" dirty="0" err="1"/>
              <a:t>parolă</a:t>
            </a:r>
            <a:r>
              <a:rPr lang="en-US" dirty="0"/>
              <a:t>, </a:t>
            </a:r>
            <a:r>
              <a:rPr lang="en-US" dirty="0" err="1"/>
              <a:t>autentificare</a:t>
            </a:r>
            <a:r>
              <a:rPr lang="en-US" dirty="0"/>
              <a:t> </a:t>
            </a:r>
            <a:r>
              <a:rPr lang="en-US" dirty="0" err="1"/>
              <a:t>socială</a:t>
            </a:r>
            <a:r>
              <a:rPr lang="en-US" dirty="0"/>
              <a:t> (Google, Facebook, Twitter etc.) </a:t>
            </a:r>
            <a:r>
              <a:rPr lang="en-US" dirty="0" err="1"/>
              <a:t>și</a:t>
            </a:r>
            <a:r>
              <a:rPr lang="en-US" dirty="0"/>
              <a:t> </a:t>
            </a:r>
            <a:r>
              <a:rPr lang="en-US" dirty="0" err="1"/>
              <a:t>autentificare</a:t>
            </a:r>
            <a:r>
              <a:rPr lang="en-US" dirty="0"/>
              <a:t> cu </a:t>
            </a:r>
            <a:r>
              <a:rPr lang="en-US" dirty="0" err="1"/>
              <a:t>număr</a:t>
            </a:r>
            <a:r>
              <a:rPr lang="en-US" dirty="0"/>
              <a:t> de </a:t>
            </a:r>
            <a:r>
              <a:rPr lang="en-US" dirty="0" err="1"/>
              <a:t>telefon</a:t>
            </a:r>
            <a:r>
              <a:rPr lang="en-US" dirty="0"/>
              <a:t>.</a:t>
            </a:r>
          </a:p>
          <a:p>
            <a:pPr marL="285750" indent="-285750" algn="l">
              <a:buFont typeface="Arial" panose="020B0604020202020204" pitchFamily="34" charset="0"/>
              <a:buChar char="•"/>
            </a:pPr>
            <a:r>
              <a:rPr lang="en-US" dirty="0"/>
              <a:t>Storage: </a:t>
            </a:r>
            <a:r>
              <a:rPr lang="en-US" dirty="0" err="1"/>
              <a:t>Serviciu</a:t>
            </a:r>
            <a:r>
              <a:rPr lang="en-US" dirty="0"/>
              <a:t> de </a:t>
            </a:r>
            <a:r>
              <a:rPr lang="en-US" dirty="0" err="1"/>
              <a:t>stocare</a:t>
            </a:r>
            <a:r>
              <a:rPr lang="en-US" dirty="0"/>
              <a:t> a </a:t>
            </a:r>
            <a:r>
              <a:rPr lang="en-US" dirty="0" err="1"/>
              <a:t>fișierelor</a:t>
            </a:r>
            <a:r>
              <a:rPr lang="en-US" dirty="0"/>
              <a:t> </a:t>
            </a:r>
            <a:r>
              <a:rPr lang="en-US" dirty="0" err="1"/>
              <a:t>în</a:t>
            </a:r>
            <a:r>
              <a:rPr lang="en-US" dirty="0"/>
              <a:t> cloud, care </a:t>
            </a:r>
            <a:r>
              <a:rPr lang="en-US" dirty="0" err="1"/>
              <a:t>permite</a:t>
            </a:r>
            <a:r>
              <a:rPr lang="en-US" dirty="0"/>
              <a:t> </a:t>
            </a:r>
            <a:r>
              <a:rPr lang="en-US" dirty="0" err="1"/>
              <a:t>încărcarea</a:t>
            </a:r>
            <a:r>
              <a:rPr lang="en-US" dirty="0"/>
              <a:t>, </a:t>
            </a:r>
            <a:r>
              <a:rPr lang="en-US" dirty="0" err="1"/>
              <a:t>descărcarea</a:t>
            </a:r>
            <a:r>
              <a:rPr lang="en-US" dirty="0"/>
              <a:t> </a:t>
            </a:r>
            <a:r>
              <a:rPr lang="en-US" dirty="0" err="1"/>
              <a:t>și</a:t>
            </a:r>
            <a:r>
              <a:rPr lang="en-US" dirty="0"/>
              <a:t> </a:t>
            </a:r>
            <a:r>
              <a:rPr lang="en-US" dirty="0" err="1"/>
              <a:t>gestionarea</a:t>
            </a:r>
            <a:r>
              <a:rPr lang="en-US" dirty="0"/>
              <a:t> </a:t>
            </a:r>
            <a:r>
              <a:rPr lang="en-US" dirty="0" err="1"/>
              <a:t>fișierelor</a:t>
            </a:r>
            <a:r>
              <a:rPr lang="en-US" dirty="0"/>
              <a:t> statice </a:t>
            </a:r>
            <a:r>
              <a:rPr lang="en-US" dirty="0" err="1"/>
              <a:t>și</a:t>
            </a:r>
            <a:r>
              <a:rPr lang="en-US" dirty="0"/>
              <a:t> media.</a:t>
            </a:r>
          </a:p>
          <a:p>
            <a:pPr marL="285750" indent="-285750" algn="l">
              <a:buFont typeface="Arial" panose="020B0604020202020204" pitchFamily="34" charset="0"/>
              <a:buChar char="•"/>
            </a:pPr>
            <a:r>
              <a:rPr lang="en-US" dirty="0"/>
              <a:t>Hosting: </a:t>
            </a:r>
            <a:r>
              <a:rPr lang="en-US" dirty="0" err="1"/>
              <a:t>Serviciu</a:t>
            </a:r>
            <a:r>
              <a:rPr lang="en-US" dirty="0"/>
              <a:t> de </a:t>
            </a:r>
            <a:r>
              <a:rPr lang="en-US" dirty="0" err="1"/>
              <a:t>găzduire</a:t>
            </a:r>
            <a:r>
              <a:rPr lang="en-US" dirty="0"/>
              <a:t> a site-</a:t>
            </a:r>
            <a:r>
              <a:rPr lang="en-US" dirty="0" err="1"/>
              <a:t>urilor</a:t>
            </a:r>
            <a:r>
              <a:rPr lang="en-US" dirty="0"/>
              <a:t> </a:t>
            </a:r>
            <a:r>
              <a:rPr lang="en-US" dirty="0" err="1"/>
              <a:t>și</a:t>
            </a:r>
            <a:r>
              <a:rPr lang="en-US" dirty="0"/>
              <a:t> </a:t>
            </a:r>
            <a:r>
              <a:rPr lang="en-US" dirty="0" err="1"/>
              <a:t>aplicațiilor</a:t>
            </a:r>
            <a:r>
              <a:rPr lang="en-US" dirty="0"/>
              <a:t> web statice, care </a:t>
            </a:r>
            <a:r>
              <a:rPr lang="en-US" dirty="0" err="1"/>
              <a:t>oferă</a:t>
            </a:r>
            <a:r>
              <a:rPr lang="en-US" dirty="0"/>
              <a:t> </a:t>
            </a:r>
            <a:r>
              <a:rPr lang="en-US" dirty="0" err="1"/>
              <a:t>scalabilitate</a:t>
            </a:r>
            <a:r>
              <a:rPr lang="en-US" dirty="0"/>
              <a:t> </a:t>
            </a:r>
            <a:r>
              <a:rPr lang="en-US" dirty="0" err="1"/>
              <a:t>și</a:t>
            </a:r>
            <a:r>
              <a:rPr lang="en-US" dirty="0"/>
              <a:t> </a:t>
            </a:r>
            <a:r>
              <a:rPr lang="en-US" dirty="0" err="1"/>
              <a:t>securitate</a:t>
            </a:r>
            <a:r>
              <a:rPr lang="en-US" dirty="0"/>
              <a:t>.</a:t>
            </a:r>
          </a:p>
          <a:p>
            <a:pPr marL="285750" indent="-285750" algn="just">
              <a:buFont typeface="Arial" panose="020B0604020202020204" pitchFamily="34" charset="0"/>
              <a:buChar char="•"/>
            </a:pPr>
            <a:endParaRPr lang="ro-RO" dirty="0"/>
          </a:p>
          <a:p>
            <a:pPr marL="285750" indent="-285750" algn="just">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5856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121335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323828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4/15/2024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405000" y="801359"/>
            <a:ext cx="11381999" cy="1674845"/>
          </a:xfrm>
        </p:spPr>
        <p:txBody>
          <a:bodyPr/>
          <a:lstStyle/>
          <a:p>
            <a:pPr lvl="0"/>
            <a:r>
              <a:rPr lang="en-US" sz="4600" noProof="0" dirty="0" err="1"/>
              <a:t>Aplica</a:t>
            </a:r>
            <a:r>
              <a:rPr lang="ro-RO" sz="4600" dirty="0"/>
              <a:t>ție informatică pentru managementul și recomandarea rețetelor culinare</a:t>
            </a:r>
            <a:endParaRPr lang="en-US" sz="4600" noProof="0" dirty="0"/>
          </a:p>
        </p:txBody>
      </p:sp>
      <p:sp>
        <p:nvSpPr>
          <p:cNvPr id="3" name="Title 1">
            <a:extLst>
              <a:ext uri="{FF2B5EF4-FFF2-40B4-BE49-F238E27FC236}">
                <a16:creationId xmlns:a16="http://schemas.microsoft.com/office/drawing/2014/main" id="{04BA3BF4-93EE-724D-4F68-A49C6B400764}"/>
              </a:ext>
            </a:extLst>
          </p:cNvPr>
          <p:cNvSpPr txBox="1">
            <a:spLocks/>
          </p:cNvSpPr>
          <p:nvPr/>
        </p:nvSpPr>
        <p:spPr>
          <a:xfrm>
            <a:off x="617169" y="3743130"/>
            <a:ext cx="10571998" cy="2313511"/>
          </a:xfrm>
          <a:prstGeom prst="rect">
            <a:avLst/>
          </a:prstGeom>
          <a:ln>
            <a:noFill/>
          </a:ln>
          <a:effectLst/>
        </p:spPr>
        <p:txBody>
          <a:bodyPr vert="horz" lIns="91440" tIns="45720" rIns="91440" bIns="45720" rtlCol="0" anchor="b">
            <a:noAutofit/>
          </a:bodyPr>
          <a:lstStyle>
            <a:lvl1pPr algn="ctr" defTabSz="457200" rtl="0" eaLnBrk="1" latinLnBrk="0" hangingPunct="1">
              <a:spcBef>
                <a:spcPct val="0"/>
              </a:spcBef>
              <a:buNone/>
              <a:defRPr sz="7200" b="1" kern="1200" spc="-300" baseline="0">
                <a:ln>
                  <a:noFill/>
                </a:ln>
                <a:solidFill>
                  <a:schemeClr val="accent4">
                    <a:lumMod val="60000"/>
                    <a:lumOff val="4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ro-RO" sz="3600" dirty="0">
              <a:solidFill>
                <a:schemeClr val="tx1"/>
              </a:solidFill>
            </a:endParaRPr>
          </a:p>
          <a:p>
            <a:r>
              <a:rPr lang="it-IT" sz="3600" dirty="0">
                <a:solidFill>
                  <a:schemeClr val="tx1"/>
                </a:solidFill>
              </a:rPr>
              <a:t>Analiza sistemelor informa</a:t>
            </a:r>
            <a:r>
              <a:rPr lang="ro-RO" sz="3600" dirty="0">
                <a:solidFill>
                  <a:schemeClr val="tx1"/>
                </a:solidFill>
              </a:rPr>
              <a:t>ț</a:t>
            </a:r>
            <a:r>
              <a:rPr lang="it-IT" sz="3600" dirty="0">
                <a:solidFill>
                  <a:schemeClr val="tx1"/>
                </a:solidFill>
              </a:rPr>
              <a:t>ionale </a:t>
            </a:r>
            <a:r>
              <a:rPr lang="ro-RO" sz="3600" dirty="0">
                <a:solidFill>
                  <a:schemeClr val="tx1"/>
                </a:solidFill>
              </a:rPr>
              <a:t>ș</a:t>
            </a:r>
            <a:r>
              <a:rPr lang="it-IT" sz="3600" dirty="0">
                <a:solidFill>
                  <a:schemeClr val="tx1"/>
                </a:solidFill>
              </a:rPr>
              <a:t>i proiectarea sistemelor informatice</a:t>
            </a:r>
            <a:endParaRPr lang="ro-RO" sz="3600" dirty="0">
              <a:solidFill>
                <a:schemeClr val="tx1"/>
              </a:solidFill>
            </a:endParaRPr>
          </a:p>
          <a:p>
            <a:endParaRPr lang="en-US" sz="3600" dirty="0">
              <a:solidFill>
                <a:schemeClr val="tx1"/>
              </a:solidFill>
            </a:endParaRPr>
          </a:p>
          <a:p>
            <a:r>
              <a:rPr lang="ro-RO" sz="3000" dirty="0">
                <a:solidFill>
                  <a:schemeClr val="tx1"/>
                </a:solidFill>
              </a:rPr>
              <a:t>Student</a:t>
            </a:r>
            <a:r>
              <a:rPr lang="en-US" sz="3000" dirty="0">
                <a:solidFill>
                  <a:schemeClr val="tx1"/>
                </a:solidFill>
              </a:rPr>
              <a:t>: </a:t>
            </a:r>
            <a:r>
              <a:rPr lang="en-US" sz="3000" dirty="0" err="1">
                <a:solidFill>
                  <a:schemeClr val="tx1"/>
                </a:solidFill>
              </a:rPr>
              <a:t>Andreea</a:t>
            </a:r>
            <a:r>
              <a:rPr lang="en-US" sz="3000" dirty="0">
                <a:solidFill>
                  <a:schemeClr val="tx1"/>
                </a:solidFill>
              </a:rPr>
              <a:t>-Bianca ISTRATE-DUMITRU</a:t>
            </a:r>
            <a:endParaRPr lang="ro-RO" sz="3000" dirty="0">
              <a:solidFill>
                <a:schemeClr val="tx1"/>
              </a:solidFill>
            </a:endParaRPr>
          </a:p>
          <a:p>
            <a:r>
              <a:rPr lang="ro-RO" sz="3000" dirty="0">
                <a:solidFill>
                  <a:schemeClr val="tx1"/>
                </a:solidFill>
              </a:rPr>
              <a:t>Profesor coord</a:t>
            </a:r>
            <a:r>
              <a:rPr lang="en-US" sz="3000" dirty="0">
                <a:solidFill>
                  <a:schemeClr val="tx1"/>
                </a:solidFill>
              </a:rPr>
              <a:t>o</a:t>
            </a:r>
            <a:r>
              <a:rPr lang="ro-RO" sz="3000" dirty="0">
                <a:solidFill>
                  <a:schemeClr val="tx1"/>
                </a:solidFill>
              </a:rPr>
              <a:t>nator</a:t>
            </a:r>
            <a:r>
              <a:rPr lang="en-US" sz="3000" dirty="0">
                <a:solidFill>
                  <a:schemeClr val="tx1"/>
                </a:solidFill>
              </a:rPr>
              <a:t>: Virginia S</a:t>
            </a:r>
            <a:r>
              <a:rPr lang="ro-RO" sz="3000" dirty="0">
                <a:solidFill>
                  <a:schemeClr val="tx1"/>
                </a:solidFill>
              </a:rPr>
              <a:t>ĂNDULESCU</a:t>
            </a:r>
            <a:r>
              <a:rPr lang="en-US" sz="3000" dirty="0">
                <a:solidFill>
                  <a:schemeClr val="tx1"/>
                </a:solidFill>
              </a:rPr>
              <a:t> </a:t>
            </a:r>
            <a:endParaRPr lang="ro-RO" sz="3000" dirty="0">
              <a:solidFill>
                <a:schemeClr val="tx1"/>
              </a:solidFill>
            </a:endParaRP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6AC8A-162C-5E86-8A29-04B6BCDD3B87}"/>
              </a:ext>
            </a:extLst>
          </p:cNvPr>
          <p:cNvSpPr>
            <a:spLocks noGrp="1"/>
          </p:cNvSpPr>
          <p:nvPr>
            <p:ph type="title"/>
          </p:nvPr>
        </p:nvSpPr>
        <p:spPr>
          <a:xfrm>
            <a:off x="662544" y="690815"/>
            <a:ext cx="11139054" cy="582385"/>
          </a:xfrm>
        </p:spPr>
        <p:txBody>
          <a:bodyPr anchor="ctr"/>
          <a:lstStyle/>
          <a:p>
            <a:pPr lvl="0"/>
            <a:r>
              <a:rPr lang="ro-RO" dirty="0"/>
              <a:t>Implementarea proiectului prin metode Agile</a:t>
            </a:r>
            <a:br>
              <a:rPr lang="ro-RO" dirty="0"/>
            </a:br>
            <a:endParaRPr lang="en-US" noProof="0" dirty="0"/>
          </a:p>
        </p:txBody>
      </p:sp>
      <p:graphicFrame>
        <p:nvGraphicFramePr>
          <p:cNvPr id="4" name="Table Placeholder 3">
            <a:extLst>
              <a:ext uri="{FF2B5EF4-FFF2-40B4-BE49-F238E27FC236}">
                <a16:creationId xmlns:a16="http://schemas.microsoft.com/office/drawing/2014/main" id="{FD014E9B-B0FD-5706-E957-0CE95837C16F}"/>
              </a:ext>
            </a:extLst>
          </p:cNvPr>
          <p:cNvGraphicFramePr>
            <a:graphicFrameLocks noGrp="1"/>
          </p:cNvGraphicFramePr>
          <p:nvPr>
            <p:ph type="tbl" sz="quarter" idx="10"/>
            <p:extLst>
              <p:ext uri="{D42A27DB-BD31-4B8C-83A1-F6EECF244321}">
                <p14:modId xmlns:p14="http://schemas.microsoft.com/office/powerpoint/2010/main" val="2873528037"/>
              </p:ext>
            </p:extLst>
          </p:nvPr>
        </p:nvGraphicFramePr>
        <p:xfrm>
          <a:off x="1066800" y="1124131"/>
          <a:ext cx="10330543" cy="5306967"/>
        </p:xfrm>
        <a:graphic>
          <a:graphicData uri="http://schemas.openxmlformats.org/drawingml/2006/table">
            <a:tbl>
              <a:tblPr firstRow="1" bandRow="1">
                <a:tableStyleId>{1E171933-4619-4E11-9A3F-F7608DF75F80}</a:tableStyleId>
              </a:tblPr>
              <a:tblGrid>
                <a:gridCol w="1948095">
                  <a:extLst>
                    <a:ext uri="{9D8B030D-6E8A-4147-A177-3AD203B41FA5}">
                      <a16:colId xmlns:a16="http://schemas.microsoft.com/office/drawing/2014/main" val="130956065"/>
                    </a:ext>
                  </a:extLst>
                </a:gridCol>
                <a:gridCol w="2095612">
                  <a:extLst>
                    <a:ext uri="{9D8B030D-6E8A-4147-A177-3AD203B41FA5}">
                      <a16:colId xmlns:a16="http://schemas.microsoft.com/office/drawing/2014/main" val="2749965458"/>
                    </a:ext>
                  </a:extLst>
                </a:gridCol>
                <a:gridCol w="2095612">
                  <a:extLst>
                    <a:ext uri="{9D8B030D-6E8A-4147-A177-3AD203B41FA5}">
                      <a16:colId xmlns:a16="http://schemas.microsoft.com/office/drawing/2014/main" val="2116711163"/>
                    </a:ext>
                  </a:extLst>
                </a:gridCol>
                <a:gridCol w="2095612">
                  <a:extLst>
                    <a:ext uri="{9D8B030D-6E8A-4147-A177-3AD203B41FA5}">
                      <a16:colId xmlns:a16="http://schemas.microsoft.com/office/drawing/2014/main" val="1186885001"/>
                    </a:ext>
                  </a:extLst>
                </a:gridCol>
                <a:gridCol w="2095612">
                  <a:extLst>
                    <a:ext uri="{9D8B030D-6E8A-4147-A177-3AD203B41FA5}">
                      <a16:colId xmlns:a16="http://schemas.microsoft.com/office/drawing/2014/main" val="2466484873"/>
                    </a:ext>
                  </a:extLst>
                </a:gridCol>
              </a:tblGrid>
              <a:tr h="0">
                <a:tc gridSpan="5">
                  <a:txBody>
                    <a:bodyPr/>
                    <a:lstStyle/>
                    <a:p>
                      <a:pPr algn="ctr"/>
                      <a:r>
                        <a:rPr lang="ro-RO" dirty="0">
                          <a:solidFill>
                            <a:schemeClr val="accent1">
                              <a:lumMod val="50000"/>
                            </a:schemeClr>
                          </a:solidFill>
                        </a:rPr>
                        <a:t>Epice</a:t>
                      </a: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extLst>
                  <a:ext uri="{0D108BD9-81ED-4DB2-BD59-A6C34878D82A}">
                    <a16:rowId xmlns:a16="http://schemas.microsoft.com/office/drawing/2014/main" val="4234731554"/>
                  </a:ext>
                </a:extLst>
              </a:tr>
              <a:tr h="599621">
                <a:tc>
                  <a:txBody>
                    <a:bodyPr/>
                    <a:lstStyle/>
                    <a:p>
                      <a:pPr algn="ctr"/>
                      <a:r>
                        <a:rPr lang="ro-RO" dirty="0">
                          <a:solidFill>
                            <a:schemeClr val="accent1">
                              <a:lumMod val="50000"/>
                            </a:schemeClr>
                          </a:solidFill>
                        </a:rPr>
                        <a:t>Gestionare cont utilizator</a:t>
                      </a:r>
                      <a:endParaRPr lang="en-US" dirty="0">
                        <a:solidFill>
                          <a:schemeClr val="accent1">
                            <a:lumMod val="50000"/>
                          </a:schemeClr>
                        </a:solidFill>
                      </a:endParaRPr>
                    </a:p>
                  </a:txBody>
                  <a:tcPr anchor="ctr"/>
                </a:tc>
                <a:tc>
                  <a:txBody>
                    <a:bodyPr/>
                    <a:lstStyle/>
                    <a:p>
                      <a:pPr algn="ctr"/>
                      <a:r>
                        <a:rPr lang="ro-RO" dirty="0">
                          <a:solidFill>
                            <a:schemeClr val="accent1">
                              <a:lumMod val="50000"/>
                            </a:schemeClr>
                          </a:solidFill>
                        </a:rPr>
                        <a:t>Filtrare si cautare</a:t>
                      </a:r>
                      <a:endParaRPr lang="en-US" dirty="0">
                        <a:solidFill>
                          <a:schemeClr val="accent1">
                            <a:lumMod val="50000"/>
                          </a:schemeClr>
                        </a:solidFill>
                      </a:endParaRPr>
                    </a:p>
                  </a:txBody>
                  <a:tcPr anchor="ctr"/>
                </a:tc>
                <a:tc>
                  <a:txBody>
                    <a:bodyPr/>
                    <a:lstStyle/>
                    <a:p>
                      <a:pPr algn="ctr"/>
                      <a:r>
                        <a:rPr lang="ro-RO" dirty="0">
                          <a:solidFill>
                            <a:schemeClr val="accent1">
                              <a:lumMod val="50000"/>
                            </a:schemeClr>
                          </a:solidFill>
                        </a:rPr>
                        <a:t>Crearea si apartenenta la grupuri sociale</a:t>
                      </a:r>
                      <a:endParaRPr lang="en-US" dirty="0">
                        <a:solidFill>
                          <a:schemeClr val="accent1">
                            <a:lumMod val="50000"/>
                          </a:schemeClr>
                        </a:solidFill>
                      </a:endParaRPr>
                    </a:p>
                  </a:txBody>
                  <a:tcPr anchor="ctr"/>
                </a:tc>
                <a:tc>
                  <a:txBody>
                    <a:bodyPr/>
                    <a:lstStyle/>
                    <a:p>
                      <a:pPr algn="ctr"/>
                      <a:r>
                        <a:rPr lang="ro-RO" dirty="0">
                          <a:solidFill>
                            <a:schemeClr val="accent1">
                              <a:lumMod val="50000"/>
                            </a:schemeClr>
                          </a:solidFill>
                        </a:rPr>
                        <a:t>Generarea automata a listei de cumparaturi</a:t>
                      </a:r>
                      <a:endParaRPr lang="en-US" dirty="0">
                        <a:solidFill>
                          <a:schemeClr val="accent1">
                            <a:lumMod val="50000"/>
                          </a:schemeClr>
                        </a:solidFill>
                      </a:endParaRPr>
                    </a:p>
                  </a:txBody>
                  <a:tcPr anchor="ctr"/>
                </a:tc>
                <a:tc>
                  <a:txBody>
                    <a:bodyPr/>
                    <a:lstStyle/>
                    <a:p>
                      <a:pPr algn="ctr"/>
                      <a:r>
                        <a:rPr lang="ro-RO" dirty="0">
                          <a:solidFill>
                            <a:schemeClr val="accent1">
                              <a:lumMod val="50000"/>
                            </a:schemeClr>
                          </a:solidFill>
                        </a:rPr>
                        <a:t>Sistem de recomandare retete culinare</a:t>
                      </a:r>
                      <a:endParaRPr lang="en-US" dirty="0">
                        <a:solidFill>
                          <a:schemeClr val="accent1">
                            <a:lumMod val="50000"/>
                          </a:schemeClr>
                        </a:solidFill>
                      </a:endParaRPr>
                    </a:p>
                  </a:txBody>
                  <a:tcPr anchor="ctr"/>
                </a:tc>
                <a:extLst>
                  <a:ext uri="{0D108BD9-81ED-4DB2-BD59-A6C34878D82A}">
                    <a16:rowId xmlns:a16="http://schemas.microsoft.com/office/drawing/2014/main" val="3741017008"/>
                  </a:ext>
                </a:extLst>
              </a:tr>
              <a:tr h="369207">
                <a:tc gridSpan="5">
                  <a:txBody>
                    <a:bodyPr/>
                    <a:lstStyle/>
                    <a:p>
                      <a:pPr marL="0" algn="ctr" defTabSz="457200" rtl="0" eaLnBrk="1" latinLnBrk="0" hangingPunct="1"/>
                      <a:r>
                        <a:rPr lang="ro-RO" sz="1800" b="1" kern="1200" dirty="0">
                          <a:solidFill>
                            <a:schemeClr val="accent1">
                              <a:lumMod val="50000"/>
                            </a:schemeClr>
                          </a:solidFill>
                          <a:latin typeface="+mn-lt"/>
                          <a:ea typeface="+mn-ea"/>
                          <a:cs typeface="+mn-cs"/>
                        </a:rPr>
                        <a:t>User Story</a:t>
                      </a:r>
                      <a:endParaRPr lang="en-US" sz="1800" b="1" kern="1200" dirty="0">
                        <a:solidFill>
                          <a:schemeClr val="accent1">
                            <a:lumMod val="50000"/>
                          </a:schemeClr>
                        </a:solidFill>
                        <a:latin typeface="+mn-lt"/>
                        <a:ea typeface="+mn-ea"/>
                        <a:cs typeface="+mn-cs"/>
                      </a:endParaRPr>
                    </a:p>
                  </a:txBody>
                  <a:tcPr anchor="ctr">
                    <a:solidFill>
                      <a:schemeClr val="accent4"/>
                    </a:solidFill>
                  </a:tcP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tc hMerge="1">
                  <a:txBody>
                    <a:bodyPr/>
                    <a:lstStyle/>
                    <a:p>
                      <a:pPr algn="ctr"/>
                      <a:endParaRPr lang="en-US" dirty="0">
                        <a:solidFill>
                          <a:schemeClr val="accent1">
                            <a:lumMod val="50000"/>
                          </a:schemeClr>
                        </a:solidFill>
                      </a:endParaRPr>
                    </a:p>
                  </a:txBody>
                  <a:tcPr anchor="ctr"/>
                </a:tc>
                <a:extLst>
                  <a:ext uri="{0D108BD9-81ED-4DB2-BD59-A6C34878D82A}">
                    <a16:rowId xmlns:a16="http://schemas.microsoft.com/office/drawing/2014/main" val="2377410704"/>
                  </a:ext>
                </a:extLst>
              </a:tr>
              <a:tr h="699715">
                <a:tc>
                  <a:txBody>
                    <a:bodyPr/>
                    <a:lstStyle/>
                    <a:p>
                      <a:pPr algn="ctr"/>
                      <a:r>
                        <a:rPr lang="ro-RO" dirty="0"/>
                        <a:t>Creare cont utilizator</a:t>
                      </a:r>
                      <a:endParaRPr lang="en-US" dirty="0"/>
                    </a:p>
                  </a:txBody>
                  <a:tcPr anchor="ctr"/>
                </a:tc>
                <a:tc>
                  <a:txBody>
                    <a:bodyPr/>
                    <a:lstStyle/>
                    <a:p>
                      <a:pPr algn="ctr"/>
                      <a:r>
                        <a:rPr lang="ro-RO" dirty="0"/>
                        <a:t>Afișare opțiuni filtrare</a:t>
                      </a:r>
                      <a:endParaRPr lang="en-US" dirty="0"/>
                    </a:p>
                  </a:txBody>
                  <a:tcPr anchor="ctr"/>
                </a:tc>
                <a:tc>
                  <a:txBody>
                    <a:bodyPr/>
                    <a:lstStyle/>
                    <a:p>
                      <a:pPr algn="ctr"/>
                      <a:r>
                        <a:rPr lang="ro-RO" dirty="0"/>
                        <a:t>Creare grup social</a:t>
                      </a:r>
                      <a:endParaRPr lang="en-US" dirty="0"/>
                    </a:p>
                  </a:txBody>
                  <a:tcPr anchor="ctr"/>
                </a:tc>
                <a:tc>
                  <a:txBody>
                    <a:bodyPr/>
                    <a:lstStyle/>
                    <a:p>
                      <a:pPr algn="ctr"/>
                      <a:r>
                        <a:rPr lang="ro-RO" dirty="0"/>
                        <a:t>Adăugare automată ingrediente</a:t>
                      </a:r>
                      <a:endParaRPr lang="en-US" dirty="0"/>
                    </a:p>
                  </a:txBody>
                  <a:tcPr anchor="ctr"/>
                </a:tc>
                <a:tc>
                  <a:txBody>
                    <a:bodyPr/>
                    <a:lstStyle/>
                    <a:p>
                      <a:pPr algn="ctr"/>
                      <a:r>
                        <a:rPr lang="ro-RO" dirty="0"/>
                        <a:t>Colectare și analizare preferințe</a:t>
                      </a:r>
                      <a:endParaRPr lang="en-US" dirty="0"/>
                    </a:p>
                  </a:txBody>
                  <a:tcPr anchor="ctr"/>
                </a:tc>
                <a:extLst>
                  <a:ext uri="{0D108BD9-81ED-4DB2-BD59-A6C34878D82A}">
                    <a16:rowId xmlns:a16="http://schemas.microsoft.com/office/drawing/2014/main" val="511888340"/>
                  </a:ext>
                </a:extLst>
              </a:tr>
              <a:tr h="699715">
                <a:tc>
                  <a:txBody>
                    <a:bodyPr/>
                    <a:lstStyle/>
                    <a:p>
                      <a:pPr algn="ctr"/>
                      <a:r>
                        <a:rPr lang="ro-RO" dirty="0"/>
                        <a:t>Gestionare date utilizator</a:t>
                      </a:r>
                      <a:endParaRPr lang="en-US" dirty="0"/>
                    </a:p>
                  </a:txBody>
                  <a:tcPr anchor="ctr"/>
                </a:tc>
                <a:tc>
                  <a:txBody>
                    <a:bodyPr/>
                    <a:lstStyle/>
                    <a:p>
                      <a:pPr algn="ctr"/>
                      <a:r>
                        <a:rPr lang="ro-RO" dirty="0"/>
                        <a:t>Selectare și căutare</a:t>
                      </a:r>
                      <a:endParaRPr lang="en-US" dirty="0"/>
                    </a:p>
                  </a:txBody>
                  <a:tcPr anchor="ctr"/>
                </a:tc>
                <a:tc>
                  <a:txBody>
                    <a:bodyPr/>
                    <a:lstStyle/>
                    <a:p>
                      <a:pPr algn="ctr"/>
                      <a:r>
                        <a:rPr lang="ro-RO" dirty="0"/>
                        <a:t>Căutare și alăturare la grup</a:t>
                      </a:r>
                      <a:endParaRPr lang="en-US" dirty="0"/>
                    </a:p>
                  </a:txBody>
                  <a:tcPr anchor="ctr"/>
                </a:tc>
                <a:tc>
                  <a:txBody>
                    <a:bodyPr/>
                    <a:lstStyle/>
                    <a:p>
                      <a:pPr algn="ctr"/>
                      <a:r>
                        <a:rPr lang="ro-RO" dirty="0"/>
                        <a:t>Confirmare adăugare ingrediente</a:t>
                      </a:r>
                      <a:endParaRPr lang="en-US" dirty="0"/>
                    </a:p>
                  </a:txBody>
                  <a:tcPr anchor="ctr"/>
                </a:tc>
                <a:tc>
                  <a:txBody>
                    <a:bodyPr/>
                    <a:lstStyle/>
                    <a:p>
                      <a:pPr algn="ctr"/>
                      <a:r>
                        <a:rPr lang="ro-RO" dirty="0"/>
                        <a:t>Sistem de recomandare</a:t>
                      </a:r>
                      <a:endParaRPr lang="en-US" dirty="0"/>
                    </a:p>
                  </a:txBody>
                  <a:tcPr anchor="ctr"/>
                </a:tc>
                <a:extLst>
                  <a:ext uri="{0D108BD9-81ED-4DB2-BD59-A6C34878D82A}">
                    <a16:rowId xmlns:a16="http://schemas.microsoft.com/office/drawing/2014/main" val="3937089168"/>
                  </a:ext>
                </a:extLst>
              </a:tr>
              <a:tr h="699715">
                <a:tc>
                  <a:txBody>
                    <a:bodyPr/>
                    <a:lstStyle/>
                    <a:p>
                      <a:pPr algn="ctr"/>
                      <a:r>
                        <a:rPr lang="ro-RO" dirty="0"/>
                        <a:t>Gestionare preferințe</a:t>
                      </a:r>
                      <a:endParaRPr lang="en-US" dirty="0"/>
                    </a:p>
                  </a:txBody>
                  <a:tcPr anchor="ctr"/>
                </a:tc>
                <a:tc>
                  <a:txBody>
                    <a:bodyPr/>
                    <a:lstStyle/>
                    <a:p>
                      <a:pPr algn="ctr"/>
                      <a:r>
                        <a:rPr lang="ro-RO" dirty="0"/>
                        <a:t>Căutare pe baza numelui rețetei</a:t>
                      </a:r>
                      <a:r>
                        <a:rPr lang="en-US" dirty="0"/>
                        <a:t>	</a:t>
                      </a:r>
                    </a:p>
                  </a:txBody>
                  <a:tcPr anchor="ctr"/>
                </a:tc>
                <a:tc>
                  <a:txBody>
                    <a:bodyPr/>
                    <a:lstStyle/>
                    <a:p>
                      <a:pPr algn="ctr"/>
                      <a:r>
                        <a:rPr lang="ro-RO" dirty="0"/>
                        <a:t>Adăugare task-uri și asignarea acestora</a:t>
                      </a:r>
                      <a:r>
                        <a:rPr lang="en-US" dirty="0"/>
                        <a:t>	</a:t>
                      </a:r>
                    </a:p>
                  </a:txBody>
                  <a:tcPr anchor="ctr"/>
                </a:tc>
                <a:tc>
                  <a:txBody>
                    <a:bodyPr/>
                    <a:lstStyle/>
                    <a:p>
                      <a:pPr algn="ctr"/>
                      <a:r>
                        <a:rPr lang="ro-RO" dirty="0"/>
                        <a:t>Creare listă de cumparaturi</a:t>
                      </a:r>
                      <a:endParaRPr lang="en-US" dirty="0"/>
                    </a:p>
                  </a:txBody>
                  <a:tcPr anchor="ctr"/>
                </a:tc>
                <a:tc>
                  <a:txBody>
                    <a:bodyPr/>
                    <a:lstStyle/>
                    <a:p>
                      <a:pPr algn="ctr"/>
                      <a:r>
                        <a:rPr lang="ro-RO" dirty="0"/>
                        <a:t>Afișare recomandări</a:t>
                      </a:r>
                      <a:endParaRPr lang="en-US" dirty="0"/>
                    </a:p>
                  </a:txBody>
                  <a:tcPr anchor="ctr"/>
                </a:tc>
                <a:extLst>
                  <a:ext uri="{0D108BD9-81ED-4DB2-BD59-A6C34878D82A}">
                    <a16:rowId xmlns:a16="http://schemas.microsoft.com/office/drawing/2014/main" val="1031597798"/>
                  </a:ext>
                </a:extLst>
              </a:tr>
              <a:tr h="699715">
                <a:tc>
                  <a:txBody>
                    <a:bodyPr/>
                    <a:lstStyle/>
                    <a:p>
                      <a:pPr algn="ctr"/>
                      <a:r>
                        <a:rPr lang="ro-RO" dirty="0"/>
                        <a:t>Încărcare/Editare/Ștergere rețete</a:t>
                      </a:r>
                      <a:endParaRPr lang="en-US" dirty="0"/>
                    </a:p>
                  </a:txBody>
                  <a:tcPr anchor="ctr"/>
                </a:tc>
                <a:tc>
                  <a:txBody>
                    <a:bodyPr/>
                    <a:lstStyle/>
                    <a:p>
                      <a:pPr algn="ctr"/>
                      <a:endParaRPr lang="en-US" dirty="0"/>
                    </a:p>
                  </a:txBody>
                  <a:tcPr anchor="ctr"/>
                </a:tc>
                <a:tc>
                  <a:txBody>
                    <a:bodyPr/>
                    <a:lstStyle/>
                    <a:p>
                      <a:pPr algn="ctr"/>
                      <a:r>
                        <a:rPr lang="ro-RO" dirty="0"/>
                        <a:t>Notificări grup chat</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194376521"/>
                  </a:ext>
                </a:extLst>
              </a:tr>
            </a:tbl>
          </a:graphicData>
        </a:graphic>
      </p:graphicFrame>
    </p:spTree>
    <p:extLst>
      <p:ext uri="{BB962C8B-B14F-4D97-AF65-F5344CB8AC3E}">
        <p14:creationId xmlns:p14="http://schemas.microsoft.com/office/powerpoint/2010/main" val="300097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ro-RO" noProof="0" dirty="0"/>
              <a:t>Demo produs</a:t>
            </a:r>
            <a:endParaRPr lang="en-US" noProof="0" dirty="0"/>
          </a:p>
        </p:txBody>
      </p:sp>
      <p:pic>
        <p:nvPicPr>
          <p:cNvPr id="3" name="Picture 2">
            <a:extLst>
              <a:ext uri="{FF2B5EF4-FFF2-40B4-BE49-F238E27FC236}">
                <a16:creationId xmlns:a16="http://schemas.microsoft.com/office/drawing/2014/main" id="{4E81B589-EB9E-35C1-D90E-FCDC997E7888}"/>
              </a:ext>
            </a:extLst>
          </p:cNvPr>
          <p:cNvPicPr>
            <a:picLocks noChangeAspect="1"/>
          </p:cNvPicPr>
          <p:nvPr/>
        </p:nvPicPr>
        <p:blipFill>
          <a:blip r:embed="rId3"/>
          <a:stretch>
            <a:fillRect/>
          </a:stretch>
        </p:blipFill>
        <p:spPr>
          <a:xfrm>
            <a:off x="3647973" y="2218050"/>
            <a:ext cx="8064002" cy="3864000"/>
          </a:xfrm>
          <a:prstGeom prst="rect">
            <a:avLst/>
          </a:prstGeom>
        </p:spPr>
      </p:pic>
      <p:pic>
        <p:nvPicPr>
          <p:cNvPr id="4" name="Picture 3">
            <a:extLst>
              <a:ext uri="{FF2B5EF4-FFF2-40B4-BE49-F238E27FC236}">
                <a16:creationId xmlns:a16="http://schemas.microsoft.com/office/drawing/2014/main" id="{F6730608-DCF2-A3F7-027C-993F8BE5DA24}"/>
              </a:ext>
            </a:extLst>
          </p:cNvPr>
          <p:cNvPicPr>
            <a:picLocks noChangeAspect="1"/>
          </p:cNvPicPr>
          <p:nvPr/>
        </p:nvPicPr>
        <p:blipFill>
          <a:blip r:embed="rId4"/>
          <a:stretch>
            <a:fillRect/>
          </a:stretch>
        </p:blipFill>
        <p:spPr>
          <a:xfrm>
            <a:off x="480025" y="2218050"/>
            <a:ext cx="2923902" cy="3863999"/>
          </a:xfrm>
          <a:prstGeom prst="rect">
            <a:avLst/>
          </a:prstGeom>
        </p:spPr>
      </p:pic>
    </p:spTree>
    <p:extLst>
      <p:ext uri="{BB962C8B-B14F-4D97-AF65-F5344CB8AC3E}">
        <p14:creationId xmlns:p14="http://schemas.microsoft.com/office/powerpoint/2010/main" val="328463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ro-RO" noProof="0" dirty="0"/>
              <a:t>Demo produs</a:t>
            </a:r>
            <a:endParaRPr lang="en-US" noProof="0" dirty="0"/>
          </a:p>
        </p:txBody>
      </p:sp>
      <p:pic>
        <p:nvPicPr>
          <p:cNvPr id="5" name="Picture 4">
            <a:extLst>
              <a:ext uri="{FF2B5EF4-FFF2-40B4-BE49-F238E27FC236}">
                <a16:creationId xmlns:a16="http://schemas.microsoft.com/office/drawing/2014/main" id="{C89264C9-EB22-6E3F-180B-91E97BEA825F}"/>
              </a:ext>
            </a:extLst>
          </p:cNvPr>
          <p:cNvPicPr>
            <a:picLocks noChangeAspect="1"/>
          </p:cNvPicPr>
          <p:nvPr/>
        </p:nvPicPr>
        <p:blipFill>
          <a:blip r:embed="rId3"/>
          <a:stretch>
            <a:fillRect/>
          </a:stretch>
        </p:blipFill>
        <p:spPr>
          <a:xfrm>
            <a:off x="529935" y="2110125"/>
            <a:ext cx="2809875" cy="3971925"/>
          </a:xfrm>
          <a:prstGeom prst="rect">
            <a:avLst/>
          </a:prstGeom>
        </p:spPr>
      </p:pic>
      <p:pic>
        <p:nvPicPr>
          <p:cNvPr id="6" name="Picture 5">
            <a:extLst>
              <a:ext uri="{FF2B5EF4-FFF2-40B4-BE49-F238E27FC236}">
                <a16:creationId xmlns:a16="http://schemas.microsoft.com/office/drawing/2014/main" id="{9EF34FE2-5A2E-CF01-A06C-306996CD008F}"/>
              </a:ext>
            </a:extLst>
          </p:cNvPr>
          <p:cNvPicPr>
            <a:picLocks noChangeAspect="1"/>
          </p:cNvPicPr>
          <p:nvPr/>
        </p:nvPicPr>
        <p:blipFill>
          <a:blip r:embed="rId4"/>
          <a:stretch>
            <a:fillRect/>
          </a:stretch>
        </p:blipFill>
        <p:spPr>
          <a:xfrm>
            <a:off x="3465226" y="2110126"/>
            <a:ext cx="8324498" cy="3971924"/>
          </a:xfrm>
          <a:prstGeom prst="rect">
            <a:avLst/>
          </a:prstGeom>
        </p:spPr>
      </p:pic>
    </p:spTree>
    <p:extLst>
      <p:ext uri="{BB962C8B-B14F-4D97-AF65-F5344CB8AC3E}">
        <p14:creationId xmlns:p14="http://schemas.microsoft.com/office/powerpoint/2010/main" val="253959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ro-RO" noProof="0" dirty="0"/>
              <a:t>Concluzie și dezvoltări ulterioare</a:t>
            </a:r>
            <a:endParaRPr lang="en-US" noProof="0" dirty="0"/>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971644" y="2291090"/>
            <a:ext cx="10676565" cy="1591099"/>
          </a:xfrm>
        </p:spPr>
        <p:txBody>
          <a:bodyPr/>
          <a:lstStyle/>
          <a:p>
            <a:pPr lvl="1"/>
            <a:r>
              <a:rPr lang="ro-RO" noProof="0" dirty="0"/>
              <a:t>În concluzie, aplicația reprezintă o soluție utilă și eficientă pentru utilizatorii pasionați de gătit, avand funcționalități multiple.</a:t>
            </a:r>
          </a:p>
          <a:p>
            <a:pPr lvl="1"/>
            <a:r>
              <a:rPr lang="ro-RO" noProof="0" dirty="0"/>
              <a:t>Dezvoltările ulterioare includ îmbunătățirea funcționalităților deja existente, adăugand noi caracteristici și facilități.</a:t>
            </a:r>
            <a:endParaRPr lang="en-US" noProof="0" dirty="0"/>
          </a:p>
        </p:txBody>
      </p:sp>
      <p:sp>
        <p:nvSpPr>
          <p:cNvPr id="4" name="Content Placeholder 3">
            <a:extLst>
              <a:ext uri="{FF2B5EF4-FFF2-40B4-BE49-F238E27FC236}">
                <a16:creationId xmlns:a16="http://schemas.microsoft.com/office/drawing/2014/main" id="{D548ADA2-B38F-A25B-C324-05E10CE9CD9F}"/>
              </a:ext>
            </a:extLst>
          </p:cNvPr>
          <p:cNvSpPr>
            <a:spLocks noGrp="1"/>
          </p:cNvSpPr>
          <p:nvPr>
            <p:ph sz="quarter" idx="18"/>
          </p:nvPr>
        </p:nvSpPr>
        <p:spPr>
          <a:xfrm>
            <a:off x="2016840" y="4052155"/>
            <a:ext cx="5164553" cy="3721534"/>
          </a:xfrm>
        </p:spPr>
        <p:txBody>
          <a:bodyPr>
            <a:normAutofit/>
          </a:bodyPr>
          <a:lstStyle/>
          <a:p>
            <a:r>
              <a:rPr lang="ro-RO" noProof="0" dirty="0"/>
              <a:t>Planificator de mese</a:t>
            </a:r>
          </a:p>
          <a:p>
            <a:r>
              <a:rPr lang="ro-RO" dirty="0"/>
              <a:t>Ajustare automată a porțiilor</a:t>
            </a:r>
          </a:p>
          <a:p>
            <a:r>
              <a:rPr lang="ro-RO" noProof="0" dirty="0"/>
              <a:t>Sugestii de înlocuire a ingredientelor</a:t>
            </a:r>
          </a:p>
          <a:p>
            <a:r>
              <a:rPr lang="ro-RO" noProof="0" dirty="0"/>
              <a:t>Secțiune dedicată cu tutoriale video</a:t>
            </a:r>
          </a:p>
        </p:txBody>
      </p:sp>
    </p:spTree>
    <p:extLst>
      <p:ext uri="{BB962C8B-B14F-4D97-AF65-F5344CB8AC3E}">
        <p14:creationId xmlns:p14="http://schemas.microsoft.com/office/powerpoint/2010/main" val="31193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1043056" y="3192380"/>
            <a:ext cx="10443092" cy="1266629"/>
          </a:xfrm>
        </p:spPr>
        <p:txBody>
          <a:bodyPr/>
          <a:lstStyle/>
          <a:p>
            <a:pPr lvl="0"/>
            <a:r>
              <a:rPr lang="ro-RO" noProof="0" dirty="0"/>
              <a:t>Mulțumesc pentru atenție!</a:t>
            </a:r>
            <a:endParaRPr lang="en-US" noProof="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err="1"/>
              <a:t>Cuprins</a:t>
            </a:r>
            <a:endParaRPr lang="en-US" dirty="0"/>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lstStyle/>
          <a:p>
            <a:pPr marL="285750" lvl="0" indent="-285750">
              <a:buFont typeface="Arial" panose="020B0604020202020204" pitchFamily="34" charset="0"/>
              <a:buChar char="•"/>
            </a:pPr>
            <a:r>
              <a:rPr lang="en-US" dirty="0" err="1"/>
              <a:t>Introducere</a:t>
            </a:r>
            <a:endParaRPr lang="en-US" dirty="0"/>
          </a:p>
          <a:p>
            <a:pPr marL="285750" lvl="0" indent="-285750">
              <a:buFont typeface="Arial" panose="020B0604020202020204" pitchFamily="34" charset="0"/>
              <a:buChar char="•"/>
            </a:pPr>
            <a:r>
              <a:rPr lang="en-US" noProof="0" dirty="0"/>
              <a:t>State-of-art </a:t>
            </a:r>
            <a:r>
              <a:rPr lang="ro-RO" noProof="0" dirty="0"/>
              <a:t>î</a:t>
            </a:r>
            <a:r>
              <a:rPr lang="en-US" noProof="0" dirty="0"/>
              <a:t>n </a:t>
            </a:r>
            <a:r>
              <a:rPr lang="en-US" noProof="0" dirty="0" err="1"/>
              <a:t>domeniu</a:t>
            </a:r>
            <a:endParaRPr lang="en-US" noProof="0" dirty="0"/>
          </a:p>
          <a:p>
            <a:pPr marL="285750" lvl="0" indent="-285750">
              <a:buFont typeface="Arial" panose="020B0604020202020204" pitchFamily="34" charset="0"/>
              <a:buChar char="•"/>
            </a:pPr>
            <a:r>
              <a:rPr lang="en-US" dirty="0" err="1"/>
              <a:t>Tehnologii</a:t>
            </a:r>
            <a:r>
              <a:rPr lang="en-US" dirty="0"/>
              <a:t> </a:t>
            </a:r>
            <a:r>
              <a:rPr lang="en-US" dirty="0" err="1"/>
              <a:t>folosite</a:t>
            </a:r>
            <a:endParaRPr lang="en-US" dirty="0"/>
          </a:p>
          <a:p>
            <a:pPr marL="285750" lvl="0" indent="-285750">
              <a:buFont typeface="Arial" panose="020B0604020202020204" pitchFamily="34" charset="0"/>
              <a:buChar char="•"/>
            </a:pPr>
            <a:r>
              <a:rPr lang="en-US" dirty="0" err="1"/>
              <a:t>Func</a:t>
            </a:r>
            <a:r>
              <a:rPr lang="ro-RO" dirty="0"/>
              <a:t>ț</a:t>
            </a:r>
            <a:r>
              <a:rPr lang="en-US" dirty="0" err="1"/>
              <a:t>ionalit</a:t>
            </a:r>
            <a:r>
              <a:rPr lang="ro-RO" dirty="0"/>
              <a:t>ăț</a:t>
            </a:r>
            <a:r>
              <a:rPr lang="en-US" dirty="0" err="1"/>
              <a:t>ile</a:t>
            </a:r>
            <a:r>
              <a:rPr lang="en-US" dirty="0"/>
              <a:t> </a:t>
            </a:r>
            <a:r>
              <a:rPr lang="en-US" dirty="0" err="1"/>
              <a:t>proiectate</a:t>
            </a:r>
            <a:endParaRPr lang="en-US" dirty="0"/>
          </a:p>
          <a:p>
            <a:pPr marL="285750" lvl="0" indent="-285750">
              <a:buFont typeface="Arial" panose="020B0604020202020204" pitchFamily="34" charset="0"/>
              <a:buChar char="•"/>
            </a:pPr>
            <a:r>
              <a:rPr lang="en-US" noProof="0" dirty="0" err="1"/>
              <a:t>Arhitectura</a:t>
            </a:r>
            <a:r>
              <a:rPr lang="en-US" noProof="0" dirty="0"/>
              <a:t> </a:t>
            </a:r>
            <a:r>
              <a:rPr lang="en-US" noProof="0" dirty="0" err="1"/>
              <a:t>sistemului</a:t>
            </a:r>
            <a:endParaRPr lang="en-US" noProof="0" dirty="0"/>
          </a:p>
          <a:p>
            <a:pPr marL="285750" lvl="0" indent="-285750">
              <a:buFont typeface="Arial" panose="020B0604020202020204" pitchFamily="34" charset="0"/>
              <a:buChar char="•"/>
            </a:pPr>
            <a:r>
              <a:rPr lang="en-US" dirty="0" err="1"/>
              <a:t>Scenarii</a:t>
            </a:r>
            <a:r>
              <a:rPr lang="en-US" dirty="0"/>
              <a:t> de </a:t>
            </a:r>
            <a:r>
              <a:rPr lang="en-US" dirty="0" err="1"/>
              <a:t>utilizare</a:t>
            </a:r>
            <a:endParaRPr lang="en-US" dirty="0"/>
          </a:p>
          <a:p>
            <a:pPr marL="285750" lvl="0" indent="-285750">
              <a:buFont typeface="Arial" panose="020B0604020202020204" pitchFamily="34" charset="0"/>
              <a:buChar char="•"/>
            </a:pPr>
            <a:r>
              <a:rPr lang="en-US" noProof="0" dirty="0" err="1"/>
              <a:t>Implementarea</a:t>
            </a:r>
            <a:r>
              <a:rPr lang="en-US" noProof="0" dirty="0"/>
              <a:t> </a:t>
            </a:r>
            <a:r>
              <a:rPr lang="en-US" noProof="0" dirty="0" err="1"/>
              <a:t>proiectului</a:t>
            </a:r>
            <a:r>
              <a:rPr lang="en-US" noProof="0" dirty="0"/>
              <a:t> </a:t>
            </a:r>
            <a:r>
              <a:rPr lang="en-US" noProof="0" dirty="0" err="1"/>
              <a:t>prin</a:t>
            </a:r>
            <a:r>
              <a:rPr lang="en-US" noProof="0" dirty="0"/>
              <a:t> </a:t>
            </a:r>
            <a:r>
              <a:rPr lang="en-US" noProof="0" dirty="0" err="1"/>
              <a:t>metoda</a:t>
            </a:r>
            <a:r>
              <a:rPr lang="en-US" noProof="0" dirty="0"/>
              <a:t> Agile</a:t>
            </a:r>
          </a:p>
          <a:p>
            <a:pPr marL="285750" lvl="0" indent="-285750">
              <a:buFont typeface="Arial" panose="020B0604020202020204" pitchFamily="34" charset="0"/>
              <a:buChar char="•"/>
            </a:pPr>
            <a:r>
              <a:rPr lang="en-US" noProof="0" dirty="0"/>
              <a:t>Demo </a:t>
            </a:r>
            <a:r>
              <a:rPr lang="en-US" noProof="0" dirty="0" err="1"/>
              <a:t>produs</a:t>
            </a:r>
            <a:endParaRPr lang="en-US" noProof="0" dirty="0"/>
          </a:p>
          <a:p>
            <a:pPr marL="285750" lvl="0" indent="-285750">
              <a:buFont typeface="Arial" panose="020B0604020202020204" pitchFamily="34" charset="0"/>
              <a:buChar char="•"/>
            </a:pPr>
            <a:r>
              <a:rPr lang="en-US" dirty="0" err="1"/>
              <a:t>Concluzii</a:t>
            </a:r>
            <a:r>
              <a:rPr lang="en-US" dirty="0"/>
              <a:t> </a:t>
            </a:r>
            <a:r>
              <a:rPr lang="ro-RO" dirty="0"/>
              <a:t>ș</a:t>
            </a:r>
            <a:r>
              <a:rPr lang="en-US" dirty="0" err="1"/>
              <a:t>i</a:t>
            </a:r>
            <a:r>
              <a:rPr lang="en-US" dirty="0"/>
              <a:t> </a:t>
            </a:r>
            <a:r>
              <a:rPr lang="en-US" dirty="0" err="1"/>
              <a:t>dezvolt</a:t>
            </a:r>
            <a:r>
              <a:rPr lang="ro-RO" dirty="0"/>
              <a:t>ă</a:t>
            </a:r>
            <a:r>
              <a:rPr lang="en-US" dirty="0" err="1"/>
              <a:t>ri</a:t>
            </a:r>
            <a:r>
              <a:rPr lang="en-US" dirty="0"/>
              <a:t> </a:t>
            </a:r>
            <a:r>
              <a:rPr lang="en-US" dirty="0" err="1"/>
              <a:t>ulterioare</a:t>
            </a:r>
            <a:endParaRPr lang="en-US" noProof="0" dirty="0"/>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err="1"/>
              <a:t>Introducere</a:t>
            </a:r>
            <a:endParaRPr lang="en-US" dirty="0"/>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5122204" y="924339"/>
            <a:ext cx="6294490" cy="5009322"/>
          </a:xfrm>
        </p:spPr>
        <p:txBody>
          <a:bodyPr>
            <a:normAutofit/>
          </a:bodyPr>
          <a:lstStyle/>
          <a:p>
            <a:pPr indent="457200" algn="just">
              <a:lnSpc>
                <a:spcPct val="107000"/>
              </a:lnSpc>
              <a:spcAft>
                <a:spcPts val="800"/>
              </a:spcAft>
            </a:pPr>
            <a:r>
              <a:rPr lang="ro-RO" sz="2000" kern="100" dirty="0">
                <a:effectLst/>
                <a:latin typeface="Arial" panose="020B0604020202020204" pitchFamily="34" charset="0"/>
                <a:ea typeface="Calibri" panose="020F0502020204030204" pitchFamily="34" charset="0"/>
                <a:cs typeface="Times New Roman" panose="02020603050405020304" pitchFamily="18" charset="0"/>
              </a:rPr>
              <a:t>În era tehnologiei, domeniul culinar a fost transformat radical de apariția și dezvoltarea aplicațiilor dedicate rețetelor culinare. </a:t>
            </a:r>
            <a:r>
              <a:rPr lang="en-US" sz="2000" kern="100" dirty="0" err="1">
                <a:effectLst/>
                <a:latin typeface="Arial" panose="020B0604020202020204" pitchFamily="34" charset="0"/>
                <a:ea typeface="Calibri" panose="020F0502020204030204" pitchFamily="34" charset="0"/>
                <a:cs typeface="Times New Roman" panose="02020603050405020304" pitchFamily="18" charset="0"/>
              </a:rPr>
              <a:t>Astfel</a:t>
            </a:r>
            <a:r>
              <a:rPr lang="en-US" sz="2000" kern="100" dirty="0">
                <a:effectLst/>
                <a:latin typeface="Arial" panose="020B0604020202020204" pitchFamily="34" charset="0"/>
                <a:ea typeface="Calibri" panose="020F0502020204030204" pitchFamily="34" charset="0"/>
                <a:cs typeface="Times New Roman" panose="02020603050405020304" pitchFamily="18" charset="0"/>
              </a:rPr>
              <a:t>, </a:t>
            </a:r>
            <a:r>
              <a:rPr lang="ro-RO" sz="2000" kern="100" dirty="0">
                <a:latin typeface="Arial" panose="020B0604020202020204" pitchFamily="34" charset="0"/>
                <a:ea typeface="Calibri" panose="020F0502020204030204" pitchFamily="34" charset="0"/>
                <a:cs typeface="Times New Roman" panose="02020603050405020304" pitchFamily="18" charset="0"/>
              </a:rPr>
              <a:t>am dorit să realizez o platformă unde pasionații de gătit pot interacționa, pot împărtăși rețete și pot învăța unii de la alții. Cred că o astfel de comunitate poate contribui la revigorarea culturii culinare încurajand diversitatea și împărtășirea de experiențe unice în bucătărie.</a:t>
            </a:r>
            <a:endParaRPr lang="en-US" sz="2000" kern="100" dirty="0">
              <a:latin typeface="Arial" panose="020B060402020202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07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810001" y="962525"/>
            <a:ext cx="10571998" cy="749665"/>
          </a:xfrm>
        </p:spPr>
        <p:txBody>
          <a:bodyPr/>
          <a:lstStyle/>
          <a:p>
            <a:pPr lvl="0"/>
            <a:r>
              <a:rPr lang="ro-RO" noProof="0" dirty="0"/>
              <a:t>State-of-art în domeniu</a:t>
            </a:r>
            <a:endParaRPr lang="en-US" noProof="0" dirty="0"/>
          </a:p>
        </p:txBody>
      </p:sp>
      <p:sp>
        <p:nvSpPr>
          <p:cNvPr id="3" name="Subtitle 2">
            <a:extLst>
              <a:ext uri="{FF2B5EF4-FFF2-40B4-BE49-F238E27FC236}">
                <a16:creationId xmlns:a16="http://schemas.microsoft.com/office/drawing/2014/main" id="{29F16AEF-ABBB-D2DD-A297-5819AEB9AF67}"/>
              </a:ext>
            </a:extLst>
          </p:cNvPr>
          <p:cNvSpPr>
            <a:spLocks noGrp="1"/>
          </p:cNvSpPr>
          <p:nvPr>
            <p:ph type="subTitle" idx="1"/>
          </p:nvPr>
        </p:nvSpPr>
        <p:spPr>
          <a:xfrm>
            <a:off x="7170820" y="1900005"/>
            <a:ext cx="4211179" cy="3995469"/>
          </a:xfrm>
        </p:spPr>
        <p:txBody>
          <a:bodyPr>
            <a:normAutofit/>
          </a:bodyPr>
          <a:lstStyle/>
          <a:p>
            <a:pPr lvl="0" algn="just"/>
            <a:r>
              <a:rPr lang="ro-RO" noProof="0" dirty="0"/>
              <a:t>Pe piață există mai multe aplicații de rețete culinare care oferă </a:t>
            </a:r>
            <a:r>
              <a:rPr lang="en-US" noProof="0" dirty="0" err="1"/>
              <a:t>colec</a:t>
            </a:r>
            <a:r>
              <a:rPr lang="ro-RO" noProof="0" dirty="0"/>
              <a:t>ț</a:t>
            </a:r>
            <a:r>
              <a:rPr lang="en-US" noProof="0" dirty="0"/>
              <a:t>ii </a:t>
            </a:r>
            <a:r>
              <a:rPr lang="en-US" noProof="0" dirty="0" err="1"/>
              <a:t>vaste</a:t>
            </a:r>
            <a:r>
              <a:rPr lang="en-US" noProof="0" dirty="0"/>
              <a:t> de</a:t>
            </a:r>
            <a:r>
              <a:rPr lang="ro-RO" noProof="0" dirty="0"/>
              <a:t> rețete și satisfacerea unei game largi de preferințe alimentare. Cu toate acestea, nu beneficiază de posibilitatea de comunicare directă între utilizatori și personalizarea aplicației prin popularea cu rețetele încărcate de aceștia.</a:t>
            </a:r>
            <a:r>
              <a:rPr lang="en-US" noProof="0" dirty="0"/>
              <a:t> </a:t>
            </a:r>
          </a:p>
        </p:txBody>
      </p:sp>
      <p:pic>
        <p:nvPicPr>
          <p:cNvPr id="4" name="Picture 3">
            <a:extLst>
              <a:ext uri="{FF2B5EF4-FFF2-40B4-BE49-F238E27FC236}">
                <a16:creationId xmlns:a16="http://schemas.microsoft.com/office/drawing/2014/main" id="{E9535C25-FB2C-38EE-A52D-B11B01DB2F0F}"/>
              </a:ext>
            </a:extLst>
          </p:cNvPr>
          <p:cNvPicPr>
            <a:picLocks noChangeAspect="1"/>
          </p:cNvPicPr>
          <p:nvPr/>
        </p:nvPicPr>
        <p:blipFill rotWithShape="1">
          <a:blip r:embed="rId3">
            <a:extLst>
              <a:ext uri="{28A0092B-C50C-407E-A947-70E740481C1C}">
                <a14:useLocalDpi xmlns:a14="http://schemas.microsoft.com/office/drawing/2010/main" val="0"/>
              </a:ext>
            </a:extLst>
          </a:blip>
          <a:srcRect l="11900" r="7096"/>
          <a:stretch/>
        </p:blipFill>
        <p:spPr bwMode="auto">
          <a:xfrm>
            <a:off x="1120442" y="1900005"/>
            <a:ext cx="5520990" cy="4187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393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03404D4-2A36-C794-EF28-EB239F129A5A}"/>
              </a:ext>
            </a:extLst>
          </p:cNvPr>
          <p:cNvGrpSpPr/>
          <p:nvPr/>
        </p:nvGrpSpPr>
        <p:grpSpPr>
          <a:xfrm>
            <a:off x="970179" y="1975805"/>
            <a:ext cx="3191436" cy="2841812"/>
            <a:chOff x="7342094" y="2720786"/>
            <a:chExt cx="3191436" cy="2841812"/>
          </a:xfrm>
        </p:grpSpPr>
        <p:sp>
          <p:nvSpPr>
            <p:cNvPr id="17" name="Oval 16">
              <a:extLst>
                <a:ext uri="{FF2B5EF4-FFF2-40B4-BE49-F238E27FC236}">
                  <a16:creationId xmlns:a16="http://schemas.microsoft.com/office/drawing/2014/main" id="{C4362336-43D8-6EC1-6AFC-36A5DAFFC20A}"/>
                </a:ext>
              </a:extLst>
            </p:cNvPr>
            <p:cNvSpPr/>
            <p:nvPr/>
          </p:nvSpPr>
          <p:spPr>
            <a:xfrm>
              <a:off x="7342094" y="2720786"/>
              <a:ext cx="3191436" cy="28418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A142107-BE07-6705-0D0D-DE5C75002AD9}"/>
                </a:ext>
              </a:extLst>
            </p:cNvPr>
            <p:cNvSpPr/>
            <p:nvPr/>
          </p:nvSpPr>
          <p:spPr>
            <a:xfrm>
              <a:off x="7606992" y="2878606"/>
              <a:ext cx="2554941" cy="22761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FFB51A45-193B-6A27-481E-16C68C29D6C5}"/>
              </a:ext>
            </a:extLst>
          </p:cNvPr>
          <p:cNvSpPr/>
          <p:nvPr/>
        </p:nvSpPr>
        <p:spPr>
          <a:xfrm>
            <a:off x="640664" y="496778"/>
            <a:ext cx="4455458" cy="5610571"/>
          </a:xfrm>
          <a:prstGeom prst="rect">
            <a:avLst/>
          </a:prstGeom>
          <a:solidFill>
            <a:srgbClr val="F9E0B9"/>
          </a:solidFill>
          <a:ln>
            <a:solidFill>
              <a:srgbClr val="F9E0B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9E0B9"/>
                </a:solidFill>
              </a:ln>
            </a:endParaRPr>
          </a:p>
        </p:txBody>
      </p:sp>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5496789" y="946484"/>
            <a:ext cx="5695102" cy="621647"/>
          </a:xfrm>
        </p:spPr>
        <p:txBody>
          <a:bodyPr/>
          <a:lstStyle/>
          <a:p>
            <a:r>
              <a:rPr lang="ro-RO" dirty="0"/>
              <a:t>Tehnologii folosite</a:t>
            </a:r>
            <a:endParaRPr lang="en-US" dirty="0"/>
          </a:p>
        </p:txBody>
      </p:sp>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491130" y="1797413"/>
            <a:ext cx="7187523" cy="5008465"/>
          </a:xfrm>
        </p:spPr>
        <p:txBody>
          <a:bodyPr>
            <a:normAutofit/>
          </a:bodyPr>
          <a:lstStyle/>
          <a:p>
            <a:pPr marL="285750" lvl="0" indent="-285750" algn="just">
              <a:buFont typeface="Arial" panose="020B0604020202020204" pitchFamily="34" charset="0"/>
              <a:buChar char="•"/>
            </a:pPr>
            <a:r>
              <a:rPr lang="en-US" dirty="0"/>
              <a:t>HTML </a:t>
            </a:r>
            <a:r>
              <a:rPr lang="en-US" dirty="0" err="1"/>
              <a:t>este</a:t>
            </a:r>
            <a:r>
              <a:rPr lang="en-US" dirty="0"/>
              <a:t> un </a:t>
            </a:r>
            <a:r>
              <a:rPr lang="en-US" dirty="0" err="1"/>
              <a:t>limbaj</a:t>
            </a:r>
            <a:r>
              <a:rPr lang="en-US" dirty="0"/>
              <a:t> de </a:t>
            </a:r>
            <a:r>
              <a:rPr lang="en-US" dirty="0" err="1"/>
              <a:t>marcare</a:t>
            </a:r>
            <a:r>
              <a:rPr lang="en-US" dirty="0"/>
              <a:t> </a:t>
            </a:r>
            <a:r>
              <a:rPr lang="en-US" dirty="0" err="1"/>
              <a:t>utilizat</a:t>
            </a:r>
            <a:r>
              <a:rPr lang="en-US" dirty="0"/>
              <a:t> </a:t>
            </a:r>
            <a:r>
              <a:rPr lang="en-US" dirty="0" err="1"/>
              <a:t>pentru</a:t>
            </a:r>
            <a:r>
              <a:rPr lang="en-US" dirty="0"/>
              <a:t> </a:t>
            </a:r>
            <a:r>
              <a:rPr lang="en-US" dirty="0" err="1"/>
              <a:t>structurarea</a:t>
            </a:r>
            <a:r>
              <a:rPr lang="en-US" dirty="0"/>
              <a:t> </a:t>
            </a:r>
            <a:r>
              <a:rPr lang="en-US" dirty="0" err="1"/>
              <a:t>și</a:t>
            </a:r>
            <a:r>
              <a:rPr lang="en-US" dirty="0"/>
              <a:t> </a:t>
            </a:r>
            <a:r>
              <a:rPr lang="en-US" dirty="0" err="1"/>
              <a:t>prezentarea</a:t>
            </a:r>
            <a:r>
              <a:rPr lang="en-US" dirty="0"/>
              <a:t> </a:t>
            </a:r>
            <a:r>
              <a:rPr lang="en-US" dirty="0" err="1"/>
              <a:t>conținutului</a:t>
            </a:r>
            <a:r>
              <a:rPr lang="en-US" dirty="0"/>
              <a:t> </a:t>
            </a:r>
            <a:r>
              <a:rPr lang="en-US" dirty="0" err="1"/>
              <a:t>unei</a:t>
            </a:r>
            <a:r>
              <a:rPr lang="en-US" dirty="0"/>
              <a:t> </a:t>
            </a:r>
            <a:r>
              <a:rPr lang="en-US" dirty="0" err="1"/>
              <a:t>pagini</a:t>
            </a:r>
            <a:r>
              <a:rPr lang="en-US" dirty="0"/>
              <a:t> web. </a:t>
            </a:r>
            <a:endParaRPr lang="ro-RO" dirty="0"/>
          </a:p>
          <a:p>
            <a:pPr marL="285750" lvl="0" indent="-285750" algn="just">
              <a:buFont typeface="Arial" panose="020B0604020202020204" pitchFamily="34" charset="0"/>
              <a:buChar char="•"/>
            </a:pPr>
            <a:r>
              <a:rPr lang="en-US" dirty="0"/>
              <a:t>CSS </a:t>
            </a:r>
            <a:r>
              <a:rPr lang="en-US" dirty="0" err="1"/>
              <a:t>sau</a:t>
            </a:r>
            <a:r>
              <a:rPr lang="en-US" dirty="0"/>
              <a:t> Cascading Style Sheets </a:t>
            </a:r>
            <a:r>
              <a:rPr lang="en-US" dirty="0" err="1"/>
              <a:t>este</a:t>
            </a:r>
            <a:r>
              <a:rPr lang="en-US" dirty="0"/>
              <a:t> un standard </a:t>
            </a:r>
            <a:r>
              <a:rPr lang="en-US" dirty="0" err="1"/>
              <a:t>folosit</a:t>
            </a:r>
            <a:r>
              <a:rPr lang="en-US" dirty="0"/>
              <a:t> </a:t>
            </a:r>
            <a:r>
              <a:rPr lang="en-US" dirty="0" err="1"/>
              <a:t>pentru</a:t>
            </a:r>
            <a:r>
              <a:rPr lang="en-US" dirty="0"/>
              <a:t> a </a:t>
            </a:r>
            <a:r>
              <a:rPr lang="en-US" dirty="0" err="1"/>
              <a:t>formata</a:t>
            </a:r>
            <a:r>
              <a:rPr lang="en-US" dirty="0"/>
              <a:t> </a:t>
            </a:r>
            <a:r>
              <a:rPr lang="en-US" dirty="0" err="1"/>
              <a:t>și</a:t>
            </a:r>
            <a:r>
              <a:rPr lang="en-US" dirty="0"/>
              <a:t> </a:t>
            </a:r>
            <a:r>
              <a:rPr lang="en-US" dirty="0" err="1"/>
              <a:t>stiliza</a:t>
            </a:r>
            <a:r>
              <a:rPr lang="en-US" dirty="0"/>
              <a:t> </a:t>
            </a:r>
            <a:r>
              <a:rPr lang="en-US" dirty="0" err="1"/>
              <a:t>elementele</a:t>
            </a:r>
            <a:r>
              <a:rPr lang="en-US" dirty="0"/>
              <a:t> </a:t>
            </a:r>
            <a:r>
              <a:rPr lang="en-US" dirty="0" err="1"/>
              <a:t>unui</a:t>
            </a:r>
            <a:r>
              <a:rPr lang="en-US" dirty="0"/>
              <a:t> document HTML</a:t>
            </a:r>
            <a:endParaRPr lang="ro-RO" dirty="0"/>
          </a:p>
          <a:p>
            <a:pPr marL="285750" lvl="0" indent="-285750" algn="just">
              <a:buFont typeface="Arial" panose="020B0604020202020204" pitchFamily="34" charset="0"/>
              <a:buChar char="•"/>
            </a:pPr>
            <a:r>
              <a:rPr lang="en-US" dirty="0"/>
              <a:t>JavaScript (JS) </a:t>
            </a:r>
            <a:r>
              <a:rPr lang="en-US" dirty="0" err="1"/>
              <a:t>este</a:t>
            </a:r>
            <a:r>
              <a:rPr lang="en-US" dirty="0"/>
              <a:t> un </a:t>
            </a:r>
            <a:r>
              <a:rPr lang="en-US" dirty="0" err="1"/>
              <a:t>limbaj</a:t>
            </a:r>
            <a:r>
              <a:rPr lang="en-US" dirty="0"/>
              <a:t> de </a:t>
            </a:r>
            <a:r>
              <a:rPr lang="en-US" dirty="0" err="1"/>
              <a:t>programare</a:t>
            </a:r>
            <a:r>
              <a:rPr lang="en-US" dirty="0"/>
              <a:t> </a:t>
            </a:r>
            <a:r>
              <a:rPr lang="en-US" dirty="0" err="1"/>
              <a:t>orientat</a:t>
            </a:r>
            <a:r>
              <a:rPr lang="en-US" dirty="0"/>
              <a:t> </a:t>
            </a:r>
            <a:r>
              <a:rPr lang="en-US" dirty="0" err="1"/>
              <a:t>obiect</a:t>
            </a:r>
            <a:r>
              <a:rPr lang="en-US" dirty="0"/>
              <a:t>, </a:t>
            </a:r>
            <a:r>
              <a:rPr lang="en-US" dirty="0" err="1"/>
              <a:t>utilizat</a:t>
            </a:r>
            <a:r>
              <a:rPr lang="en-US" dirty="0"/>
              <a:t> </a:t>
            </a:r>
            <a:r>
              <a:rPr lang="en-US" dirty="0" err="1"/>
              <a:t>în</a:t>
            </a:r>
            <a:r>
              <a:rPr lang="en-US" dirty="0"/>
              <a:t> principal </a:t>
            </a:r>
            <a:r>
              <a:rPr lang="en-US" dirty="0" err="1"/>
              <a:t>pentru</a:t>
            </a:r>
            <a:r>
              <a:rPr lang="en-US" dirty="0"/>
              <a:t> </a:t>
            </a:r>
            <a:r>
              <a:rPr lang="en-US" dirty="0" err="1"/>
              <a:t>dezvoltarea</a:t>
            </a:r>
            <a:r>
              <a:rPr lang="en-US" dirty="0"/>
              <a:t> de </a:t>
            </a:r>
            <a:r>
              <a:rPr lang="en-US" dirty="0" err="1"/>
              <a:t>funcționalități</a:t>
            </a:r>
            <a:r>
              <a:rPr lang="en-US" dirty="0"/>
              <a:t> interactive </a:t>
            </a:r>
            <a:r>
              <a:rPr lang="en-US" dirty="0" err="1"/>
              <a:t>în</a:t>
            </a:r>
            <a:r>
              <a:rPr lang="en-US" dirty="0"/>
              <a:t> </a:t>
            </a:r>
            <a:r>
              <a:rPr lang="en-US" dirty="0" err="1"/>
              <a:t>paginile</a:t>
            </a:r>
            <a:r>
              <a:rPr lang="en-US" dirty="0"/>
              <a:t> web. </a:t>
            </a:r>
            <a:endParaRPr lang="ro-RO" dirty="0"/>
          </a:p>
          <a:p>
            <a:pPr marL="285750" lvl="0" indent="-285750" algn="just">
              <a:buFont typeface="Arial" panose="020B0604020202020204" pitchFamily="34" charset="0"/>
              <a:buChar char="•"/>
            </a:pPr>
            <a:r>
              <a:rPr lang="ro-RO" noProof="0" dirty="0"/>
              <a:t>ReactJs este o bibliotecă JavaScript care se bazează pe două concepte cheie</a:t>
            </a:r>
            <a:r>
              <a:rPr lang="en-US" noProof="0" dirty="0"/>
              <a:t>:</a:t>
            </a:r>
            <a:r>
              <a:rPr lang="ro-RO" dirty="0"/>
              <a:t> componente și stări.</a:t>
            </a:r>
            <a:endParaRPr lang="en-US" noProof="0" dirty="0"/>
          </a:p>
        </p:txBody>
      </p:sp>
      <p:pic>
        <p:nvPicPr>
          <p:cNvPr id="10" name="Picture Placeholder 9" descr="undefined">
            <a:extLst>
              <a:ext uri="{FF2B5EF4-FFF2-40B4-BE49-F238E27FC236}">
                <a16:creationId xmlns:a16="http://schemas.microsoft.com/office/drawing/2014/main" id="{CACB8568-3F04-103D-EEAE-B6EBD1EB0371}"/>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1841" r="11841"/>
          <a:stretch>
            <a:fillRect/>
          </a:stretch>
        </p:blipFill>
        <p:spPr bwMode="auto">
          <a:xfrm>
            <a:off x="2859296" y="2052145"/>
            <a:ext cx="930722" cy="1219530"/>
          </a:xfrm>
          <a:prstGeom prst="rect">
            <a:avLst/>
          </a:prstGeom>
          <a:noFill/>
          <a:ln>
            <a:noFill/>
          </a:ln>
        </p:spPr>
      </p:pic>
      <p:pic>
        <p:nvPicPr>
          <p:cNvPr id="12" name="Picture 11" descr="A blue and white logo&#10;&#10;Description automatically generated">
            <a:extLst>
              <a:ext uri="{FF2B5EF4-FFF2-40B4-BE49-F238E27FC236}">
                <a16:creationId xmlns:a16="http://schemas.microsoft.com/office/drawing/2014/main" id="{61C9FFF3-6CCB-6141-3720-F7F3306EBD84}"/>
              </a:ext>
            </a:extLst>
          </p:cNvPr>
          <p:cNvPicPr>
            <a:picLocks noChangeAspect="1"/>
          </p:cNvPicPr>
          <p:nvPr/>
        </p:nvPicPr>
        <p:blipFill rotWithShape="1">
          <a:blip r:embed="rId4">
            <a:extLst>
              <a:ext uri="{28A0092B-C50C-407E-A947-70E740481C1C}">
                <a14:useLocalDpi xmlns:a14="http://schemas.microsoft.com/office/drawing/2010/main" val="0"/>
              </a:ext>
            </a:extLst>
          </a:blip>
          <a:srcRect l="-25397" t="-3865" r="-29706" b="-2577"/>
          <a:stretch/>
        </p:blipFill>
        <p:spPr bwMode="auto">
          <a:xfrm>
            <a:off x="2731662" y="3776450"/>
            <a:ext cx="1368312" cy="1322768"/>
          </a:xfrm>
          <a:prstGeom prst="rect">
            <a:avLst/>
          </a:prstGeom>
          <a:noFill/>
          <a:ln>
            <a:noFill/>
          </a:ln>
          <a:extLst>
            <a:ext uri="{53640926-AAD7-44D8-BBD7-CCE9431645EC}">
              <a14:shadowObscured xmlns:a14="http://schemas.microsoft.com/office/drawing/2010/main"/>
            </a:ext>
          </a:extLst>
        </p:spPr>
      </p:pic>
      <p:pic>
        <p:nvPicPr>
          <p:cNvPr id="13" name="Picture 12" descr="A yellow and black logo&#10;&#10;Description automatically generated">
            <a:extLst>
              <a:ext uri="{FF2B5EF4-FFF2-40B4-BE49-F238E27FC236}">
                <a16:creationId xmlns:a16="http://schemas.microsoft.com/office/drawing/2014/main" id="{CAA48511-2809-69B5-8C98-9D031354EB2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5077" y="3916862"/>
            <a:ext cx="1113155" cy="1204595"/>
          </a:xfrm>
          <a:prstGeom prst="rect">
            <a:avLst/>
          </a:prstGeom>
          <a:noFill/>
          <a:ln>
            <a:noFill/>
          </a:ln>
        </p:spPr>
      </p:pic>
      <p:pic>
        <p:nvPicPr>
          <p:cNvPr id="14" name="Picture 13" descr="A blue and black symbol&#10;&#10;Description automatically generated">
            <a:extLst>
              <a:ext uri="{FF2B5EF4-FFF2-40B4-BE49-F238E27FC236}">
                <a16:creationId xmlns:a16="http://schemas.microsoft.com/office/drawing/2014/main" id="{6782C75D-E486-6ECB-4468-5187BF18DCC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3489" y="2226322"/>
            <a:ext cx="1235710" cy="1074420"/>
          </a:xfrm>
          <a:prstGeom prst="rect">
            <a:avLst/>
          </a:prstGeom>
          <a:noFill/>
          <a:ln>
            <a:noFill/>
          </a:ln>
        </p:spPr>
      </p:pic>
    </p:spTree>
    <p:extLst>
      <p:ext uri="{BB962C8B-B14F-4D97-AF65-F5344CB8AC3E}">
        <p14:creationId xmlns:p14="http://schemas.microsoft.com/office/powerpoint/2010/main" val="393748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03404D4-2A36-C794-EF28-EB239F129A5A}"/>
              </a:ext>
            </a:extLst>
          </p:cNvPr>
          <p:cNvGrpSpPr/>
          <p:nvPr/>
        </p:nvGrpSpPr>
        <p:grpSpPr>
          <a:xfrm>
            <a:off x="970179" y="1975805"/>
            <a:ext cx="3191436" cy="2841812"/>
            <a:chOff x="7342094" y="2720786"/>
            <a:chExt cx="3191436" cy="2841812"/>
          </a:xfrm>
        </p:grpSpPr>
        <p:sp>
          <p:nvSpPr>
            <p:cNvPr id="17" name="Oval 16">
              <a:extLst>
                <a:ext uri="{FF2B5EF4-FFF2-40B4-BE49-F238E27FC236}">
                  <a16:creationId xmlns:a16="http://schemas.microsoft.com/office/drawing/2014/main" id="{C4362336-43D8-6EC1-6AFC-36A5DAFFC20A}"/>
                </a:ext>
              </a:extLst>
            </p:cNvPr>
            <p:cNvSpPr/>
            <p:nvPr/>
          </p:nvSpPr>
          <p:spPr>
            <a:xfrm>
              <a:off x="7342094" y="2720786"/>
              <a:ext cx="3191436" cy="28418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A142107-BE07-6705-0D0D-DE5C75002AD9}"/>
                </a:ext>
              </a:extLst>
            </p:cNvPr>
            <p:cNvSpPr/>
            <p:nvPr/>
          </p:nvSpPr>
          <p:spPr>
            <a:xfrm>
              <a:off x="7606992" y="2878606"/>
              <a:ext cx="2554941" cy="22761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FFB51A45-193B-6A27-481E-16C68C29D6C5}"/>
              </a:ext>
            </a:extLst>
          </p:cNvPr>
          <p:cNvSpPr/>
          <p:nvPr/>
        </p:nvSpPr>
        <p:spPr>
          <a:xfrm>
            <a:off x="640664" y="496778"/>
            <a:ext cx="4455458" cy="5610571"/>
          </a:xfrm>
          <a:prstGeom prst="rect">
            <a:avLst/>
          </a:prstGeom>
          <a:solidFill>
            <a:srgbClr val="F9E0B9"/>
          </a:solidFill>
          <a:ln>
            <a:solidFill>
              <a:srgbClr val="F9E0B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9E0B9"/>
                </a:solidFill>
              </a:ln>
            </a:endParaRPr>
          </a:p>
        </p:txBody>
      </p:sp>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3248449" y="797692"/>
            <a:ext cx="5695102" cy="621647"/>
          </a:xfrm>
        </p:spPr>
        <p:txBody>
          <a:bodyPr/>
          <a:lstStyle/>
          <a:p>
            <a:r>
              <a:rPr lang="ro-RO" dirty="0"/>
              <a:t>Tehnologii folosite</a:t>
            </a:r>
            <a:endParaRPr lang="en-US" dirty="0"/>
          </a:p>
        </p:txBody>
      </p:sp>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1107760" y="1568132"/>
            <a:ext cx="10443576" cy="998606"/>
          </a:xfrm>
        </p:spPr>
        <p:txBody>
          <a:bodyPr>
            <a:normAutofit/>
          </a:bodyPr>
          <a:lstStyle/>
          <a:p>
            <a:pPr marL="285750" lvl="0" indent="-285750" algn="just">
              <a:buFont typeface="Arial" panose="020B0604020202020204" pitchFamily="34" charset="0"/>
              <a:buChar char="•"/>
            </a:pPr>
            <a:r>
              <a:rPr lang="en-US" dirty="0"/>
              <a:t>Firebase </a:t>
            </a:r>
            <a:r>
              <a:rPr lang="en-US" dirty="0" err="1"/>
              <a:t>este</a:t>
            </a:r>
            <a:r>
              <a:rPr lang="en-US" dirty="0"/>
              <a:t> un set </a:t>
            </a:r>
            <a:r>
              <a:rPr lang="en-US" dirty="0" err="1"/>
              <a:t>cuprinzător</a:t>
            </a:r>
            <a:r>
              <a:rPr lang="en-US" dirty="0"/>
              <a:t> de </a:t>
            </a:r>
            <a:r>
              <a:rPr lang="en-US" dirty="0" err="1"/>
              <a:t>instrumente</a:t>
            </a:r>
            <a:r>
              <a:rPr lang="en-US" dirty="0"/>
              <a:t> </a:t>
            </a:r>
            <a:r>
              <a:rPr lang="en-US" dirty="0" err="1"/>
              <a:t>pentru</a:t>
            </a:r>
            <a:r>
              <a:rPr lang="en-US" dirty="0"/>
              <a:t> </a:t>
            </a:r>
            <a:r>
              <a:rPr lang="en-US" dirty="0" err="1"/>
              <a:t>crearea</a:t>
            </a:r>
            <a:r>
              <a:rPr lang="en-US" dirty="0"/>
              <a:t> </a:t>
            </a:r>
            <a:r>
              <a:rPr lang="en-US" dirty="0" err="1"/>
              <a:t>și</a:t>
            </a:r>
            <a:r>
              <a:rPr lang="en-US" dirty="0"/>
              <a:t> </a:t>
            </a:r>
            <a:r>
              <a:rPr lang="en-US" dirty="0" err="1"/>
              <a:t>implementarea</a:t>
            </a:r>
            <a:r>
              <a:rPr lang="en-US" dirty="0"/>
              <a:t> de </a:t>
            </a:r>
            <a:r>
              <a:rPr lang="en-US" dirty="0" err="1"/>
              <a:t>aplicații</a:t>
            </a:r>
            <a:r>
              <a:rPr lang="en-US" dirty="0"/>
              <a:t> web </a:t>
            </a:r>
            <a:r>
              <a:rPr lang="ro-RO" dirty="0"/>
              <a:t>și mobile</a:t>
            </a:r>
            <a:r>
              <a:rPr lang="en-US" dirty="0"/>
              <a:t>, </a:t>
            </a:r>
            <a:r>
              <a:rPr lang="en-US" dirty="0" err="1"/>
              <a:t>bazate</a:t>
            </a:r>
            <a:r>
              <a:rPr lang="en-US" dirty="0"/>
              <a:t> pe </a:t>
            </a:r>
            <a:r>
              <a:rPr lang="en-US" dirty="0" err="1"/>
              <a:t>serviciile</a:t>
            </a:r>
            <a:r>
              <a:rPr lang="en-US" dirty="0"/>
              <a:t> cloud Google Cloud Platform (GCP). </a:t>
            </a:r>
          </a:p>
        </p:txBody>
      </p:sp>
      <p:pic>
        <p:nvPicPr>
          <p:cNvPr id="1026" name="Picture 2" descr="What is Firebase? Learn The Basics From A to Z | Resmo">
            <a:extLst>
              <a:ext uri="{FF2B5EF4-FFF2-40B4-BE49-F238E27FC236}">
                <a16:creationId xmlns:a16="http://schemas.microsoft.com/office/drawing/2014/main" id="{DCCA190D-AF82-4038-F320-FF48803CB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79" y="2833538"/>
            <a:ext cx="6004522" cy="31523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E223FA23-1908-B7FC-00BB-DCCC3A17872E}"/>
              </a:ext>
            </a:extLst>
          </p:cNvPr>
          <p:cNvSpPr txBox="1">
            <a:spLocks/>
          </p:cNvSpPr>
          <p:nvPr/>
        </p:nvSpPr>
        <p:spPr>
          <a:xfrm>
            <a:off x="7350803" y="2940903"/>
            <a:ext cx="4166250" cy="2700720"/>
          </a:xfrm>
          <a:prstGeom prst="rect">
            <a:avLst/>
          </a:prstGeom>
          <a:effectLst/>
        </p:spPr>
        <p:txBody>
          <a:bodyPr vert="horz" lIns="91440" tIns="45720" rIns="91440" bIns="45720" rtlCol="0" anchor="t">
            <a:normAutofit/>
          </a:bodyPr>
          <a:lstStyle>
            <a:lvl1pPr marL="0" indent="0" algn="ctr" defTabSz="457200" rtl="0" eaLnBrk="1" latinLnBrk="0" hangingPunct="1">
              <a:lnSpc>
                <a:spcPct val="150000"/>
              </a:lnSpc>
              <a:spcBef>
                <a:spcPts val="0"/>
              </a:spcBef>
              <a:spcAft>
                <a:spcPts val="600"/>
              </a:spcAft>
              <a:buClr>
                <a:schemeClr val="tx1"/>
              </a:buClr>
              <a:buFont typeface="Arial" panose="020B0604020202020204" pitchFamily="34" charset="0"/>
              <a:buNone/>
              <a:defRPr sz="1800" b="1" kern="1200">
                <a:solidFill>
                  <a:schemeClr val="accent1">
                    <a:lumMod val="50000"/>
                  </a:schemeClr>
                </a:solidFill>
                <a:latin typeface="+mn-lt"/>
                <a:ea typeface="+mn-ea"/>
                <a:cs typeface="+mn-cs"/>
              </a:defRPr>
            </a:lvl1pPr>
            <a:lvl2pPr marL="742950" indent="-285750" algn="ctr" defTabSz="457200" rtl="0" eaLnBrk="1" latinLnBrk="0" hangingPunct="1">
              <a:spcBef>
                <a:spcPct val="20000"/>
              </a:spcBef>
              <a:spcAft>
                <a:spcPts val="6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ctr" defTabSz="457200" rtl="0" eaLnBrk="1" latinLnBrk="0" hangingPunct="1">
              <a:spcBef>
                <a:spcPct val="20000"/>
              </a:spcBef>
              <a:spcAft>
                <a:spcPts val="6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ctr" defTabSz="457200" rtl="0" eaLnBrk="1" latinLnBrk="0" hangingPunct="1">
              <a:spcBef>
                <a:spcPct val="20000"/>
              </a:spcBef>
              <a:spcAft>
                <a:spcPts val="6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ctr" defTabSz="457200" rtl="0" eaLnBrk="1" latinLnBrk="0" hangingPunct="1">
              <a:spcBef>
                <a:spcPct val="20000"/>
              </a:spcBef>
              <a:spcAft>
                <a:spcPts val="6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Realtime Database</a:t>
            </a:r>
            <a:endParaRPr lang="ro-RO" dirty="0"/>
          </a:p>
          <a:p>
            <a:pPr marL="285750" indent="-285750" algn="l">
              <a:buFont typeface="Arial" panose="020B0604020202020204" pitchFamily="34" charset="0"/>
              <a:buChar char="•"/>
            </a:pPr>
            <a:r>
              <a:rPr lang="en-US" dirty="0"/>
              <a:t>Cloud </a:t>
            </a:r>
            <a:r>
              <a:rPr lang="en-US" dirty="0" err="1"/>
              <a:t>Firestore</a:t>
            </a:r>
            <a:endParaRPr lang="ro-RO" dirty="0"/>
          </a:p>
          <a:p>
            <a:pPr marL="285750" indent="-285750" algn="l">
              <a:buFont typeface="Arial" panose="020B0604020202020204" pitchFamily="34" charset="0"/>
              <a:buChar char="•"/>
            </a:pPr>
            <a:r>
              <a:rPr lang="en-US" dirty="0"/>
              <a:t>Authentication</a:t>
            </a:r>
            <a:endParaRPr lang="ro-RO" dirty="0"/>
          </a:p>
          <a:p>
            <a:pPr marL="285750" indent="-285750" algn="l">
              <a:buFont typeface="Arial" panose="020B0604020202020204" pitchFamily="34" charset="0"/>
              <a:buChar char="•"/>
            </a:pPr>
            <a:r>
              <a:rPr lang="en-US" dirty="0"/>
              <a:t>Storage</a:t>
            </a:r>
            <a:endParaRPr lang="ro-RO" dirty="0"/>
          </a:p>
          <a:p>
            <a:pPr marL="285750" indent="-285750" algn="l">
              <a:buFont typeface="Arial" panose="020B0604020202020204" pitchFamily="34" charset="0"/>
              <a:buChar char="•"/>
            </a:pPr>
            <a:r>
              <a:rPr lang="en-US" dirty="0"/>
              <a:t>Hosting</a:t>
            </a:r>
            <a:endParaRPr lang="ro-RO"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44674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78061" y="2348346"/>
            <a:ext cx="3990110" cy="1714586"/>
          </a:xfrm>
        </p:spPr>
        <p:txBody>
          <a:bodyPr/>
          <a:lstStyle/>
          <a:p>
            <a:pPr lvl="0"/>
            <a:r>
              <a:rPr lang="ro-RO" noProof="0" dirty="0"/>
              <a:t>Funcționalitățile proiectate</a:t>
            </a:r>
            <a:endParaRPr lang="en-US" noProof="0" dirty="0"/>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5012438" y="1347362"/>
            <a:ext cx="6460103" cy="2911639"/>
          </a:xfrm>
        </p:spPr>
        <p:txBody>
          <a:bodyPr>
            <a:normAutofit/>
          </a:bodyPr>
          <a:lstStyle/>
          <a:p>
            <a:pPr lvl="0" algn="just"/>
            <a:r>
              <a:rPr lang="ro-RO" noProof="0" dirty="0"/>
              <a:t>Gestionare cont utilizator</a:t>
            </a:r>
            <a:r>
              <a:rPr lang="en-US" noProof="0" dirty="0"/>
              <a:t>: </a:t>
            </a:r>
            <a:r>
              <a:rPr lang="en-US" noProof="0" dirty="0" err="1"/>
              <a:t>creare</a:t>
            </a:r>
            <a:r>
              <a:rPr lang="en-US" noProof="0" dirty="0"/>
              <a:t> </a:t>
            </a:r>
            <a:r>
              <a:rPr lang="en-US" noProof="0" dirty="0" err="1"/>
              <a:t>cont</a:t>
            </a:r>
            <a:r>
              <a:rPr lang="en-US" noProof="0" dirty="0"/>
              <a:t>, </a:t>
            </a:r>
            <a:r>
              <a:rPr lang="en-US" noProof="0" dirty="0" err="1"/>
              <a:t>modificare</a:t>
            </a:r>
            <a:r>
              <a:rPr lang="en-US" noProof="0" dirty="0"/>
              <a:t> date, </a:t>
            </a:r>
            <a:r>
              <a:rPr lang="en-US" noProof="0" dirty="0" err="1"/>
              <a:t>gestionare</a:t>
            </a:r>
            <a:r>
              <a:rPr lang="en-US" noProof="0" dirty="0"/>
              <a:t> </a:t>
            </a:r>
            <a:r>
              <a:rPr lang="en-US" noProof="0" dirty="0" err="1"/>
              <a:t>preferin</a:t>
            </a:r>
            <a:r>
              <a:rPr lang="ro-RO" noProof="0" dirty="0"/>
              <a:t>țe, alergii.</a:t>
            </a:r>
          </a:p>
          <a:p>
            <a:pPr lvl="0" algn="just"/>
            <a:r>
              <a:rPr lang="ro-RO" dirty="0"/>
              <a:t>Încărcare rețete proprii, editare, ștergere.</a:t>
            </a:r>
          </a:p>
          <a:p>
            <a:pPr lvl="0" algn="just"/>
            <a:r>
              <a:rPr lang="ro-RO" noProof="0" dirty="0"/>
              <a:t>Creare grup social public sau privat, ală</a:t>
            </a:r>
            <a:r>
              <a:rPr lang="ro-RO" dirty="0"/>
              <a:t>turare la grup.</a:t>
            </a:r>
          </a:p>
          <a:p>
            <a:pPr lvl="0" algn="just"/>
            <a:endParaRPr lang="en-US" noProof="0" dirty="0"/>
          </a:p>
        </p:txBody>
      </p:sp>
      <p:sp>
        <p:nvSpPr>
          <p:cNvPr id="6" name="Content Placeholder 5">
            <a:extLst>
              <a:ext uri="{FF2B5EF4-FFF2-40B4-BE49-F238E27FC236}">
                <a16:creationId xmlns:a16="http://schemas.microsoft.com/office/drawing/2014/main" id="{FCAFDB5C-106E-88F6-9353-25362AF2CB86}"/>
              </a:ext>
            </a:extLst>
          </p:cNvPr>
          <p:cNvSpPr>
            <a:spLocks noGrp="1"/>
          </p:cNvSpPr>
          <p:nvPr>
            <p:ph sz="quarter" idx="11"/>
          </p:nvPr>
        </p:nvSpPr>
        <p:spPr>
          <a:xfrm>
            <a:off x="5012438" y="3644275"/>
            <a:ext cx="6460103" cy="1918769"/>
          </a:xfrm>
        </p:spPr>
        <p:txBody>
          <a:bodyPr>
            <a:normAutofit/>
          </a:bodyPr>
          <a:lstStyle/>
          <a:p>
            <a:pPr algn="just"/>
            <a:r>
              <a:rPr lang="ro-RO" noProof="0" dirty="0"/>
              <a:t>Filtrare </a:t>
            </a:r>
            <a:r>
              <a:rPr lang="ro-RO" dirty="0"/>
              <a:t>și căutare </a:t>
            </a:r>
            <a:endParaRPr lang="ro-RO" noProof="0" dirty="0"/>
          </a:p>
          <a:p>
            <a:pPr lvl="0" algn="just"/>
            <a:r>
              <a:rPr lang="ro-RO" noProof="0" dirty="0"/>
              <a:t>Generare automată a listei de cumpărături pentru ingredientele din rețeta selectată</a:t>
            </a:r>
          </a:p>
          <a:p>
            <a:pPr lvl="0" algn="just"/>
            <a:r>
              <a:rPr lang="ro-RO" dirty="0"/>
              <a:t>Sistem de recomandare rețete culinare</a:t>
            </a:r>
            <a:endParaRPr lang="en-US" noProof="0" dirty="0"/>
          </a:p>
        </p:txBody>
      </p:sp>
    </p:spTree>
    <p:extLst>
      <p:ext uri="{BB962C8B-B14F-4D97-AF65-F5344CB8AC3E}">
        <p14:creationId xmlns:p14="http://schemas.microsoft.com/office/powerpoint/2010/main" val="31178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7DFA-9278-9CB6-C5BC-520AB107B9E7}"/>
              </a:ext>
            </a:extLst>
          </p:cNvPr>
          <p:cNvSpPr>
            <a:spLocks noGrp="1"/>
          </p:cNvSpPr>
          <p:nvPr>
            <p:ph type="title"/>
          </p:nvPr>
        </p:nvSpPr>
        <p:spPr>
          <a:xfrm>
            <a:off x="810001" y="847897"/>
            <a:ext cx="10571998" cy="593619"/>
          </a:xfrm>
        </p:spPr>
        <p:txBody>
          <a:bodyPr/>
          <a:lstStyle/>
          <a:p>
            <a:pPr lvl="0"/>
            <a:r>
              <a:rPr lang="ro-RO" noProof="0" dirty="0"/>
              <a:t>Arhitectura sistemului</a:t>
            </a:r>
            <a:endParaRPr lang="en-US" noProof="0" dirty="0"/>
          </a:p>
        </p:txBody>
      </p:sp>
      <p:pic>
        <p:nvPicPr>
          <p:cNvPr id="3" name="Picture 2">
            <a:extLst>
              <a:ext uri="{FF2B5EF4-FFF2-40B4-BE49-F238E27FC236}">
                <a16:creationId xmlns:a16="http://schemas.microsoft.com/office/drawing/2014/main" id="{5E41AF15-F630-CB57-F188-B0175472C1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415" y="1729047"/>
            <a:ext cx="8858714" cy="3834044"/>
          </a:xfrm>
          <a:prstGeom prst="rect">
            <a:avLst/>
          </a:prstGeom>
          <a:noFill/>
          <a:ln>
            <a:noFill/>
          </a:ln>
        </p:spPr>
      </p:pic>
    </p:spTree>
    <p:extLst>
      <p:ext uri="{BB962C8B-B14F-4D97-AF65-F5344CB8AC3E}">
        <p14:creationId xmlns:p14="http://schemas.microsoft.com/office/powerpoint/2010/main" val="172214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561109"/>
            <a:ext cx="3990110" cy="2020784"/>
          </a:xfrm>
        </p:spPr>
        <p:txBody>
          <a:bodyPr/>
          <a:lstStyle/>
          <a:p>
            <a:r>
              <a:rPr lang="ro-RO" dirty="0"/>
              <a:t>Scenarii de funcționare</a:t>
            </a:r>
            <a:endParaRPr lang="en-US" dirty="0"/>
          </a:p>
        </p:txBody>
      </p:sp>
      <p:sp>
        <p:nvSpPr>
          <p:cNvPr id="7" name="Content Placeholder 6">
            <a:extLst>
              <a:ext uri="{FF2B5EF4-FFF2-40B4-BE49-F238E27FC236}">
                <a16:creationId xmlns:a16="http://schemas.microsoft.com/office/drawing/2014/main" id="{AD6AD7D9-DEA3-79A4-785F-0EA945171020}"/>
              </a:ext>
            </a:extLst>
          </p:cNvPr>
          <p:cNvSpPr>
            <a:spLocks noGrp="1"/>
          </p:cNvSpPr>
          <p:nvPr>
            <p:ph sz="quarter" idx="11"/>
          </p:nvPr>
        </p:nvSpPr>
        <p:spPr>
          <a:xfrm>
            <a:off x="747423" y="2855495"/>
            <a:ext cx="3772622" cy="3441396"/>
          </a:xfrm>
        </p:spPr>
        <p:txBody>
          <a:bodyPr/>
          <a:lstStyle/>
          <a:p>
            <a:pPr lvl="0"/>
            <a:r>
              <a:rPr lang="ro-RO" dirty="0"/>
              <a:t>Ecran principal</a:t>
            </a:r>
          </a:p>
          <a:p>
            <a:pPr lvl="0"/>
            <a:r>
              <a:rPr lang="ro-RO" noProof="0" dirty="0"/>
              <a:t>Re</a:t>
            </a:r>
            <a:r>
              <a:rPr lang="ro-RO" dirty="0"/>
              <a:t>țetele mele</a:t>
            </a:r>
          </a:p>
          <a:p>
            <a:pPr lvl="0"/>
            <a:r>
              <a:rPr lang="ro-RO" noProof="0" dirty="0"/>
              <a:t>Grupuri</a:t>
            </a:r>
          </a:p>
          <a:p>
            <a:pPr lvl="0"/>
            <a:r>
              <a:rPr lang="ro-RO" dirty="0"/>
              <a:t>Favorite</a:t>
            </a:r>
          </a:p>
          <a:p>
            <a:pPr lvl="0"/>
            <a:r>
              <a:rPr lang="ro-RO" noProof="0" dirty="0"/>
              <a:t>Listă cumpărături</a:t>
            </a:r>
          </a:p>
          <a:p>
            <a:pPr lvl="0"/>
            <a:r>
              <a:rPr lang="ro-RO" noProof="0" dirty="0"/>
              <a:t>Setări</a:t>
            </a:r>
            <a:br>
              <a:rPr lang="en-US" noProof="0" dirty="0"/>
            </a:br>
            <a:endParaRPr lang="en-US" noProof="0" dirty="0"/>
          </a:p>
        </p:txBody>
      </p:sp>
      <p:pic>
        <p:nvPicPr>
          <p:cNvPr id="9" name="Picture 8">
            <a:extLst>
              <a:ext uri="{FF2B5EF4-FFF2-40B4-BE49-F238E27FC236}">
                <a16:creationId xmlns:a16="http://schemas.microsoft.com/office/drawing/2014/main" id="{922BAF78-7F19-B233-7410-9E7D6ADD964D}"/>
              </a:ext>
            </a:extLst>
          </p:cNvPr>
          <p:cNvPicPr>
            <a:picLocks noChangeAspect="1"/>
          </p:cNvPicPr>
          <p:nvPr/>
        </p:nvPicPr>
        <p:blipFill>
          <a:blip r:embed="rId3"/>
          <a:stretch>
            <a:fillRect/>
          </a:stretch>
        </p:blipFill>
        <p:spPr>
          <a:xfrm>
            <a:off x="6225087" y="341408"/>
            <a:ext cx="3879148" cy="6175184"/>
          </a:xfrm>
          <a:prstGeom prst="rect">
            <a:avLst/>
          </a:prstGeom>
        </p:spPr>
      </p:pic>
    </p:spTree>
    <p:extLst>
      <p:ext uri="{BB962C8B-B14F-4D97-AF65-F5344CB8AC3E}">
        <p14:creationId xmlns:p14="http://schemas.microsoft.com/office/powerpoint/2010/main" val="410443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ACCF44-01D5-4C40-9EAC-D3C3683409F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3.xml><?xml version="1.0" encoding="utf-8"?>
<ds:datastoreItem xmlns:ds="http://schemas.openxmlformats.org/officeDocument/2006/customXml" ds:itemID="{272B3831-C4F2-498C-8E5F-F8D6F9054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Liquid void presentation</Template>
  <TotalTime>205</TotalTime>
  <Words>1031</Words>
  <Application>Microsoft Office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Söhne</vt:lpstr>
      <vt:lpstr>Wingdings 2</vt:lpstr>
      <vt:lpstr>Quotable</vt:lpstr>
      <vt:lpstr>Aplicație informatică pentru managementul și recomandarea rețetelor culinare</vt:lpstr>
      <vt:lpstr>Cuprins</vt:lpstr>
      <vt:lpstr>Introducere</vt:lpstr>
      <vt:lpstr>State-of-art în domeniu</vt:lpstr>
      <vt:lpstr>Tehnologii folosite</vt:lpstr>
      <vt:lpstr>Tehnologii folosite</vt:lpstr>
      <vt:lpstr>Funcționalitățile proiectate</vt:lpstr>
      <vt:lpstr>Arhitectura sistemului</vt:lpstr>
      <vt:lpstr>Scenarii de funcționare</vt:lpstr>
      <vt:lpstr>Implementarea proiectului prin metode Agile </vt:lpstr>
      <vt:lpstr>Demo produs</vt:lpstr>
      <vt:lpstr>Demo produs</vt:lpstr>
      <vt:lpstr>Concluzie și dezvoltări ulterioare</vt:lpstr>
      <vt:lpstr>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informatică pentru managementul și recomandarea rețetelor culinare</dc:title>
  <dc:creator>Bianca Istrate</dc:creator>
  <cp:lastModifiedBy>Bianca Istrate</cp:lastModifiedBy>
  <cp:revision>15</cp:revision>
  <dcterms:created xsi:type="dcterms:W3CDTF">2024-04-11T08:53:13Z</dcterms:created>
  <dcterms:modified xsi:type="dcterms:W3CDTF">2024-04-15T12:21:20Z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