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96" r:id="rId9"/>
    <p:sldId id="284" r:id="rId10"/>
    <p:sldId id="264" r:id="rId11"/>
    <p:sldId id="285" r:id="rId12"/>
    <p:sldId id="262" r:id="rId13"/>
    <p:sldId id="298" r:id="rId14"/>
    <p:sldId id="299" r:id="rId15"/>
    <p:sldId id="297" r:id="rId16"/>
    <p:sldId id="288" r:id="rId17"/>
    <p:sldId id="265" r:id="rId18"/>
    <p:sldId id="289" r:id="rId19"/>
    <p:sldId id="268" r:id="rId20"/>
    <p:sldId id="290" r:id="rId21"/>
    <p:sldId id="291" r:id="rId22"/>
    <p:sldId id="293" r:id="rId23"/>
    <p:sldId id="292" r:id="rId24"/>
    <p:sldId id="294" r:id="rId25"/>
    <p:sldId id="295" r:id="rId26"/>
    <p:sldId id="287" r:id="rId27"/>
    <p:sldId id="266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F328EC-29CC-4175-B0D3-D6E9C7141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ABD40C-7B91-4925-9C1A-07221069A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020792-31B9-438A-B01F-9DFDF35C96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6B8C1-8ED6-4032-97D8-AA50641E5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6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D31ABE-9A17-4C41-A806-869D8E49E5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08706B-AB30-43CD-B328-C2D89BE91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A71BC1-0129-4F33-83EE-A8D4B5B989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0FB86-C596-4A94-A957-B5294C100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83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E03BBB-9110-4A65-8C59-4E5067653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F4C945-2698-4789-B49F-980ED02B70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0A7DB5-0FDB-4D01-8366-C25070311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0C913-0A4C-46CB-8827-C3FD4F742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68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12365F-491B-41CA-B2ED-C49F70493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90A7E7-04C8-4FB0-8E01-A87F732277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662612-C13A-4BAF-BE34-1A8DBC841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8E2A7-D431-43F3-9839-9CD904DBA0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2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B30A51-6C40-4AB3-B634-ED7A281D51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038E18-45BF-4320-BBB3-1CC692B84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6F994C-51B3-42F9-9BAA-E16C9031F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D2A58-D8FD-48EB-818D-47AF709D6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4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42E583-825C-49A8-B79A-827C3C800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DEE0BD-EF5D-41D4-A61D-E516EF9F33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44E08-26D2-4A2E-93BD-FB624B1E2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B688D-244A-4497-9F06-B079F5DC6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26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89A4A-34E6-4D78-8920-ECB70A3216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6DB42-71E3-42D8-821A-3A06D4C40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F2355-1B3B-4CC0-99DF-0F5B91E5E3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0AA47-0B60-48D4-8ACC-A91B5DA6D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E20124-8304-4E34-B1BA-1ECCB905E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A2B391-306D-4110-B0B1-A09FFF015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D5539A-E167-4841-92D6-1F2A39BAA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166AC-55A0-4F03-9349-3A1228C364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41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364B53-99A7-4911-91D5-2AF43A88CF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7D31A3-C303-43B1-B64B-F87139034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C19EC4-5CF1-4BA9-BA59-CB8DACAAD7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AC323-8D73-443F-AF97-B9E43D565A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37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72387F4-89B8-44D3-9E94-97A5A2EFC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0CD91E-BAEF-4E08-8575-E7828B17DB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3B5BFC-76DF-459C-A7FA-C02F9110D3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33314-9E20-4ADB-BF33-75A197AF3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74032-42BF-4AA7-99AB-34A0AD654B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3122F-E0CD-418A-BE0D-6D27095D04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1AE44-D754-411A-BF72-3CE50D43A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71B12-C5BB-45B8-8560-9BB8A6B55B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E697E-1F16-4356-9608-EFBA7648D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032BF-5DBA-42DE-9C3F-1B8CEB3133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B0BBB-EB38-421F-B3AA-75A3379CC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4CF8-B8E6-4AAF-B733-F056C9E1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0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BD5C85-C792-4811-8F98-9026240D9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73C634-5E03-4929-ACDE-3277B3BC3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0326010-FFD3-4BB8-8A53-AFBE0EFDE4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0EDB9C7-6C74-4D20-B1C2-90F765182D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A0B2345-DFC5-428F-8E6C-EDF254CED2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3BDB1FF-A12E-4AD9-8A6A-1BB6AA985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8CAC3A39-29B1-46AE-9662-FF316DC449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Different Tree Data Structures </a:t>
            </a:r>
            <a:br>
              <a:rPr lang="en-US" altLang="en-US" sz="4400"/>
            </a:br>
            <a:r>
              <a:rPr lang="en-US" altLang="en-US" sz="4400"/>
              <a:t>for Different Problems</a:t>
            </a:r>
          </a:p>
        </p:txBody>
      </p:sp>
      <p:sp>
        <p:nvSpPr>
          <p:cNvPr id="2051" name="Rectangle 10">
            <a:extLst>
              <a:ext uri="{FF2B5EF4-FFF2-40B4-BE49-F238E27FC236}">
                <a16:creationId xmlns:a16="http://schemas.microsoft.com/office/drawing/2014/main" id="{1D2C8DB1-16D5-4ACD-BFBB-92A1473344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162A82-AEE7-4D8E-8C08-42194868C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Trie Tree Example</a:t>
            </a:r>
          </a:p>
        </p:txBody>
      </p:sp>
      <p:sp>
        <p:nvSpPr>
          <p:cNvPr id="11267" name="AutoShape 4">
            <a:extLst>
              <a:ext uri="{FF2B5EF4-FFF2-40B4-BE49-F238E27FC236}">
                <a16:creationId xmlns:a16="http://schemas.microsoft.com/office/drawing/2014/main" id="{EFDD9DC1-AE11-4FC0-B0E1-C2F0302C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4478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68" name="AutoShape 9">
            <a:extLst>
              <a:ext uri="{FF2B5EF4-FFF2-40B4-BE49-F238E27FC236}">
                <a16:creationId xmlns:a16="http://schemas.microsoft.com/office/drawing/2014/main" id="{3E9898FB-B2B9-4E96-876C-AD267A314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69" name="AutoShape 10">
            <a:extLst>
              <a:ext uri="{FF2B5EF4-FFF2-40B4-BE49-F238E27FC236}">
                <a16:creationId xmlns:a16="http://schemas.microsoft.com/office/drawing/2014/main" id="{303CF7AB-49C5-4A77-9BB9-A9FDBDF4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146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70" name="AutoShape 11">
            <a:extLst>
              <a:ext uri="{FF2B5EF4-FFF2-40B4-BE49-F238E27FC236}">
                <a16:creationId xmlns:a16="http://schemas.microsoft.com/office/drawing/2014/main" id="{9F390807-37E4-4E52-A3E8-EF55C286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71" name="AutoShape 12">
            <a:extLst>
              <a:ext uri="{FF2B5EF4-FFF2-40B4-BE49-F238E27FC236}">
                <a16:creationId xmlns:a16="http://schemas.microsoft.com/office/drawing/2014/main" id="{49B41A10-E6DD-4669-98AA-96B3AC8E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7338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72" name="AutoShape 13">
            <a:extLst>
              <a:ext uri="{FF2B5EF4-FFF2-40B4-BE49-F238E27FC236}">
                <a16:creationId xmlns:a16="http://schemas.microsoft.com/office/drawing/2014/main" id="{45C3A9A6-F92A-483C-8F94-DE5DA0069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73" name="AutoShape 14">
            <a:extLst>
              <a:ext uri="{FF2B5EF4-FFF2-40B4-BE49-F238E27FC236}">
                <a16:creationId xmlns:a16="http://schemas.microsoft.com/office/drawing/2014/main" id="{5EBF659E-D338-4D74-8E04-1AF77C45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338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74" name="Line 15">
            <a:extLst>
              <a:ext uri="{FF2B5EF4-FFF2-40B4-BE49-F238E27FC236}">
                <a16:creationId xmlns:a16="http://schemas.microsoft.com/office/drawing/2014/main" id="{5CDBE020-5688-4817-AD12-B3E89ADB99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676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5" name="Line 16">
            <a:extLst>
              <a:ext uri="{FF2B5EF4-FFF2-40B4-BE49-F238E27FC236}">
                <a16:creationId xmlns:a16="http://schemas.microsoft.com/office/drawing/2014/main" id="{13D9DD19-90FC-4BAA-9B06-5D2118C2F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6" name="Line 17">
            <a:extLst>
              <a:ext uri="{FF2B5EF4-FFF2-40B4-BE49-F238E27FC236}">
                <a16:creationId xmlns:a16="http://schemas.microsoft.com/office/drawing/2014/main" id="{0EC9F81B-6ED5-48FA-9F42-6186AC8BB2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8194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7" name="Line 18">
            <a:extLst>
              <a:ext uri="{FF2B5EF4-FFF2-40B4-BE49-F238E27FC236}">
                <a16:creationId xmlns:a16="http://schemas.microsoft.com/office/drawing/2014/main" id="{4A73DCD9-D137-4E3D-B5DE-99C6F95154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8194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8" name="Text Box 19">
            <a:extLst>
              <a:ext uri="{FF2B5EF4-FFF2-40B4-BE49-F238E27FC236}">
                <a16:creationId xmlns:a16="http://schemas.microsoft.com/office/drawing/2014/main" id="{53C0FAFB-038E-4B5E-8BCC-6C06E0F4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15890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</a:t>
            </a:r>
          </a:p>
        </p:txBody>
      </p:sp>
      <p:sp>
        <p:nvSpPr>
          <p:cNvPr id="11279" name="Text Box 20">
            <a:extLst>
              <a:ext uri="{FF2B5EF4-FFF2-40B4-BE49-F238E27FC236}">
                <a16:creationId xmlns:a16="http://schemas.microsoft.com/office/drawing/2014/main" id="{AFD23975-4FC3-4A9B-8843-2AC22B2D0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167640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</a:t>
            </a:r>
          </a:p>
        </p:txBody>
      </p:sp>
      <p:sp>
        <p:nvSpPr>
          <p:cNvPr id="11280" name="Text Box 21">
            <a:extLst>
              <a:ext uri="{FF2B5EF4-FFF2-40B4-BE49-F238E27FC236}">
                <a16:creationId xmlns:a16="http://schemas.microsoft.com/office/drawing/2014/main" id="{8303E982-8605-4D51-A394-DB1A7DA3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7574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11281" name="Text Box 22">
            <a:extLst>
              <a:ext uri="{FF2B5EF4-FFF2-40B4-BE49-F238E27FC236}">
                <a16:creationId xmlns:a16="http://schemas.microsoft.com/office/drawing/2014/main" id="{5F3C651E-8AAF-4D1F-A2F8-795A43265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29860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Y</a:t>
            </a:r>
          </a:p>
        </p:txBody>
      </p:sp>
      <p:sp>
        <p:nvSpPr>
          <p:cNvPr id="11282" name="Text Box 23">
            <a:extLst>
              <a:ext uri="{FF2B5EF4-FFF2-40B4-BE49-F238E27FC236}">
                <a16:creationId xmlns:a16="http://schemas.microsoft.com/office/drawing/2014/main" id="{DD6804EC-1E8D-44D4-8029-55C6A6C62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2909888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11283" name="Text Box 24">
            <a:extLst>
              <a:ext uri="{FF2B5EF4-FFF2-40B4-BE49-F238E27FC236}">
                <a16:creationId xmlns:a16="http://schemas.microsoft.com/office/drawing/2014/main" id="{294B17E8-DEB0-4B5D-8955-294CCDC2B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9098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H</a:t>
            </a:r>
          </a:p>
        </p:txBody>
      </p:sp>
      <p:sp>
        <p:nvSpPr>
          <p:cNvPr id="11284" name="AutoShape 25">
            <a:extLst>
              <a:ext uri="{FF2B5EF4-FFF2-40B4-BE49-F238E27FC236}">
                <a16:creationId xmlns:a16="http://schemas.microsoft.com/office/drawing/2014/main" id="{80B5C93A-A12F-4F24-A2C5-EC20884C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85" name="AutoShape 26">
            <a:extLst>
              <a:ext uri="{FF2B5EF4-FFF2-40B4-BE49-F238E27FC236}">
                <a16:creationId xmlns:a16="http://schemas.microsoft.com/office/drawing/2014/main" id="{A89689AF-3885-4B3F-8E88-66B4579C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768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86" name="AutoShape 27">
            <a:extLst>
              <a:ext uri="{FF2B5EF4-FFF2-40B4-BE49-F238E27FC236}">
                <a16:creationId xmlns:a16="http://schemas.microsoft.com/office/drawing/2014/main" id="{A60A3D8B-6126-4430-87A1-3ABE9A99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768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87" name="Line 28">
            <a:extLst>
              <a:ext uri="{FF2B5EF4-FFF2-40B4-BE49-F238E27FC236}">
                <a16:creationId xmlns:a16="http://schemas.microsoft.com/office/drawing/2014/main" id="{E9E80A3A-8A18-4A9C-A579-781B655B9F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9624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8" name="Line 29">
            <a:extLst>
              <a:ext uri="{FF2B5EF4-FFF2-40B4-BE49-F238E27FC236}">
                <a16:creationId xmlns:a16="http://schemas.microsoft.com/office/drawing/2014/main" id="{EAE5F9A2-1F57-483C-A40C-22821A6929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962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9" name="Line 30">
            <a:extLst>
              <a:ext uri="{FF2B5EF4-FFF2-40B4-BE49-F238E27FC236}">
                <a16:creationId xmlns:a16="http://schemas.microsoft.com/office/drawing/2014/main" id="{F2C73DDC-C240-4202-AA4D-F2C4920A3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86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0" name="AutoShape 31">
            <a:extLst>
              <a:ext uri="{FF2B5EF4-FFF2-40B4-BE49-F238E27FC236}">
                <a16:creationId xmlns:a16="http://schemas.microsoft.com/office/drawing/2014/main" id="{0B5BB4A9-2C31-4869-BC49-27C9C24E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768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91" name="Line 33">
            <a:extLst>
              <a:ext uri="{FF2B5EF4-FFF2-40B4-BE49-F238E27FC236}">
                <a16:creationId xmlns:a16="http://schemas.microsoft.com/office/drawing/2014/main" id="{ECE0FAFA-67A4-4E2D-BF4C-348A56BAA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2" name="Line 34">
            <a:extLst>
              <a:ext uri="{FF2B5EF4-FFF2-40B4-BE49-F238E27FC236}">
                <a16:creationId xmlns:a16="http://schemas.microsoft.com/office/drawing/2014/main" id="{EA5D23E9-CEBC-41C9-82E9-4C31F40D2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3" name="Line 35">
            <a:extLst>
              <a:ext uri="{FF2B5EF4-FFF2-40B4-BE49-F238E27FC236}">
                <a16:creationId xmlns:a16="http://schemas.microsoft.com/office/drawing/2014/main" id="{A96893B3-BA6D-4DCB-997C-9BE4A9EF6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038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4" name="Text Box 36">
            <a:extLst>
              <a:ext uri="{FF2B5EF4-FFF2-40B4-BE49-F238E27FC236}">
                <a16:creationId xmlns:a16="http://schemas.microsoft.com/office/drawing/2014/main" id="{1569D3D2-BAA0-4453-AFA6-0D48CB545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0528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11295" name="Text Box 37">
            <a:extLst>
              <a:ext uri="{FF2B5EF4-FFF2-40B4-BE49-F238E27FC236}">
                <a16:creationId xmlns:a16="http://schemas.microsoft.com/office/drawing/2014/main" id="{CF47A285-DCFE-4BE9-AD0F-8007AF6F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910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11296" name="Text Box 38">
            <a:extLst>
              <a:ext uri="{FF2B5EF4-FFF2-40B4-BE49-F238E27FC236}">
                <a16:creationId xmlns:a16="http://schemas.microsoft.com/office/drawing/2014/main" id="{A8A85481-2E82-40FE-BB97-1DEA9EFB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40528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L</a:t>
            </a:r>
          </a:p>
        </p:txBody>
      </p:sp>
      <p:sp>
        <p:nvSpPr>
          <p:cNvPr id="11297" name="Text Box 39">
            <a:extLst>
              <a:ext uri="{FF2B5EF4-FFF2-40B4-BE49-F238E27FC236}">
                <a16:creationId xmlns:a16="http://schemas.microsoft.com/office/drawing/2014/main" id="{CA9991EB-1FF8-497E-BEC1-70B2C923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1290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11298" name="AutoShape 40">
            <a:extLst>
              <a:ext uri="{FF2B5EF4-FFF2-40B4-BE49-F238E27FC236}">
                <a16:creationId xmlns:a16="http://schemas.microsoft.com/office/drawing/2014/main" id="{10287C8E-8F0B-48B8-BE9C-4F2451A3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299" name="Line 41">
            <a:extLst>
              <a:ext uri="{FF2B5EF4-FFF2-40B4-BE49-F238E27FC236}">
                <a16:creationId xmlns:a16="http://schemas.microsoft.com/office/drawing/2014/main" id="{A3D28EE5-CDE8-4804-A621-D24648632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0" name="Text Box 42">
            <a:extLst>
              <a:ext uri="{FF2B5EF4-FFF2-40B4-BE49-F238E27FC236}">
                <a16:creationId xmlns:a16="http://schemas.microsoft.com/office/drawing/2014/main" id="{3F7174EE-DFE0-4AB1-BB42-56F916EB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816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</a:t>
            </a:r>
          </a:p>
        </p:txBody>
      </p:sp>
      <p:sp>
        <p:nvSpPr>
          <p:cNvPr id="11301" name="AutoShape 43">
            <a:extLst>
              <a:ext uri="{FF2B5EF4-FFF2-40B4-BE49-F238E27FC236}">
                <a16:creationId xmlns:a16="http://schemas.microsoft.com/office/drawing/2014/main" id="{D3713371-03AA-435E-BC90-253CE1D8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914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1302" name="Line 44">
            <a:extLst>
              <a:ext uri="{FF2B5EF4-FFF2-40B4-BE49-F238E27FC236}">
                <a16:creationId xmlns:a16="http://schemas.microsoft.com/office/drawing/2014/main" id="{6421282E-3966-4484-ABCE-AF1C72C42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3" name="Text Box 45">
            <a:extLst>
              <a:ext uri="{FF2B5EF4-FFF2-40B4-BE49-F238E27FC236}">
                <a16:creationId xmlns:a16="http://schemas.microsoft.com/office/drawing/2014/main" id="{7AC8C9AA-FC24-42C2-94E0-33ABC1827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51958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L</a:t>
            </a:r>
          </a:p>
        </p:txBody>
      </p:sp>
      <p:sp>
        <p:nvSpPr>
          <p:cNvPr id="11304" name="Text Box 54">
            <a:extLst>
              <a:ext uri="{FF2B5EF4-FFF2-40B4-BE49-F238E27FC236}">
                <a16:creationId xmlns:a16="http://schemas.microsoft.com/office/drawing/2014/main" id="{A8284C01-0E60-4D7E-A968-CDA0B9D59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10200"/>
            <a:ext cx="3397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Dictionary: (Words with values):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BE = 5, BY =3,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SEA=9, SEE=7, SEEN=8,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 SELL=2, SHE=4</a:t>
            </a:r>
          </a:p>
        </p:txBody>
      </p:sp>
      <p:sp>
        <p:nvSpPr>
          <p:cNvPr id="11305" name="Line 62">
            <a:extLst>
              <a:ext uri="{FF2B5EF4-FFF2-40B4-BE49-F238E27FC236}">
                <a16:creationId xmlns:a16="http://schemas.microsoft.com/office/drawing/2014/main" id="{5C85C5AF-C74B-427C-A1AF-22ADB17BD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590800"/>
            <a:ext cx="228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6" name="Line 63">
            <a:extLst>
              <a:ext uri="{FF2B5EF4-FFF2-40B4-BE49-F238E27FC236}">
                <a16:creationId xmlns:a16="http://schemas.microsoft.com/office/drawing/2014/main" id="{0F7F6C22-504F-436D-9AFE-5A1451580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7" name="Line 64">
            <a:extLst>
              <a:ext uri="{FF2B5EF4-FFF2-40B4-BE49-F238E27FC236}">
                <a16:creationId xmlns:a16="http://schemas.microsoft.com/office/drawing/2014/main" id="{15E6F04D-B1B1-4739-9C20-565CADBFD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667000"/>
            <a:ext cx="228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8" name="Line 65">
            <a:extLst>
              <a:ext uri="{FF2B5EF4-FFF2-40B4-BE49-F238E27FC236}">
                <a16:creationId xmlns:a16="http://schemas.microsoft.com/office/drawing/2014/main" id="{0361A3A4-756A-4666-855F-41DB0E280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14600"/>
            <a:ext cx="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9" name="Line 66">
            <a:extLst>
              <a:ext uri="{FF2B5EF4-FFF2-40B4-BE49-F238E27FC236}">
                <a16:creationId xmlns:a16="http://schemas.microsoft.com/office/drawing/2014/main" id="{A092C175-5F7C-474B-8A3D-5114C9695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228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0" name="Line 67">
            <a:extLst>
              <a:ext uri="{FF2B5EF4-FFF2-40B4-BE49-F238E27FC236}">
                <a16:creationId xmlns:a16="http://schemas.microsoft.com/office/drawing/2014/main" id="{89539206-4DF6-4BA6-8BBB-34E494DCB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1" name="Line 68">
            <a:extLst>
              <a:ext uri="{FF2B5EF4-FFF2-40B4-BE49-F238E27FC236}">
                <a16:creationId xmlns:a16="http://schemas.microsoft.com/office/drawing/2014/main" id="{0B1C0793-667D-40CA-8C7D-53A36F229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86200"/>
            <a:ext cx="228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2" name="Line 69">
            <a:extLst>
              <a:ext uri="{FF2B5EF4-FFF2-40B4-BE49-F238E27FC236}">
                <a16:creationId xmlns:a16="http://schemas.microsoft.com/office/drawing/2014/main" id="{C4996527-8214-42E2-9EF0-2BD20B876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733800"/>
            <a:ext cx="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3" name="Line 70">
            <a:extLst>
              <a:ext uri="{FF2B5EF4-FFF2-40B4-BE49-F238E27FC236}">
                <a16:creationId xmlns:a16="http://schemas.microsoft.com/office/drawing/2014/main" id="{2F6B915C-9D8F-4F16-A911-CBBC1BE38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029200"/>
            <a:ext cx="228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4" name="Line 71">
            <a:extLst>
              <a:ext uri="{FF2B5EF4-FFF2-40B4-BE49-F238E27FC236}">
                <a16:creationId xmlns:a16="http://schemas.microsoft.com/office/drawing/2014/main" id="{9107C831-F8EE-4BF3-91D7-EE3575BFC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876800"/>
            <a:ext cx="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5" name="AutoShape 72">
            <a:extLst>
              <a:ext uri="{FF2B5EF4-FFF2-40B4-BE49-F238E27FC236}">
                <a16:creationId xmlns:a16="http://schemas.microsoft.com/office/drawing/2014/main" id="{9265D8A8-DF66-4DA3-973E-5C3FCFCCC369}"/>
              </a:ext>
            </a:extLst>
          </p:cNvPr>
          <p:cNvSpPr>
            <a:spLocks/>
          </p:cNvSpPr>
          <p:nvPr/>
        </p:nvSpPr>
        <p:spPr bwMode="auto">
          <a:xfrm>
            <a:off x="1981200" y="3810000"/>
            <a:ext cx="304800" cy="304800"/>
          </a:xfrm>
          <a:prstGeom prst="borderCallout1">
            <a:avLst>
              <a:gd name="adj1" fmla="val 37500"/>
              <a:gd name="adj2" fmla="val -25000"/>
              <a:gd name="adj3" fmla="val -2606"/>
              <a:gd name="adj4" fmla="val -98440"/>
            </a:avLst>
          </a:prstGeom>
          <a:noFill/>
          <a:ln w="9525" algn="ctr">
            <a:solidFill>
              <a:srgbClr val="0000FF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11316" name="AutoShape 73">
            <a:extLst>
              <a:ext uri="{FF2B5EF4-FFF2-40B4-BE49-F238E27FC236}">
                <a16:creationId xmlns:a16="http://schemas.microsoft.com/office/drawing/2014/main" id="{6A6F7215-BA56-433F-B96A-8351E9CC37DC}"/>
              </a:ext>
            </a:extLst>
          </p:cNvPr>
          <p:cNvSpPr>
            <a:spLocks/>
          </p:cNvSpPr>
          <p:nvPr/>
        </p:nvSpPr>
        <p:spPr bwMode="auto">
          <a:xfrm>
            <a:off x="3581400" y="3810000"/>
            <a:ext cx="304800" cy="304800"/>
          </a:xfrm>
          <a:prstGeom prst="borderCallout1">
            <a:avLst>
              <a:gd name="adj1" fmla="val 37500"/>
              <a:gd name="adj2" fmla="val -25000"/>
              <a:gd name="adj3" fmla="val 24481"/>
              <a:gd name="adj4" fmla="val -84898"/>
            </a:avLst>
          </a:prstGeom>
          <a:noFill/>
          <a:ln w="9525" algn="ctr">
            <a:solidFill>
              <a:srgbClr val="0000FF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11317" name="AutoShape 74">
            <a:extLst>
              <a:ext uri="{FF2B5EF4-FFF2-40B4-BE49-F238E27FC236}">
                <a16:creationId xmlns:a16="http://schemas.microsoft.com/office/drawing/2014/main" id="{F4C552ED-4567-48D4-A7C8-7EFFA51D3AAA}"/>
              </a:ext>
            </a:extLst>
          </p:cNvPr>
          <p:cNvSpPr>
            <a:spLocks/>
          </p:cNvSpPr>
          <p:nvPr/>
        </p:nvSpPr>
        <p:spPr bwMode="auto">
          <a:xfrm>
            <a:off x="4191000" y="5029200"/>
            <a:ext cx="304800" cy="304800"/>
          </a:xfrm>
          <a:prstGeom prst="borderCallout1">
            <a:avLst>
              <a:gd name="adj1" fmla="val 37500"/>
              <a:gd name="adj2" fmla="val -25000"/>
              <a:gd name="adj3" fmla="val 7815"/>
              <a:gd name="adj4" fmla="val -84898"/>
            </a:avLst>
          </a:prstGeom>
          <a:noFill/>
          <a:ln w="9525" algn="ctr">
            <a:solidFill>
              <a:srgbClr val="0000FF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9</a:t>
            </a:r>
          </a:p>
        </p:txBody>
      </p:sp>
      <p:sp>
        <p:nvSpPr>
          <p:cNvPr id="11318" name="AutoShape 75">
            <a:extLst>
              <a:ext uri="{FF2B5EF4-FFF2-40B4-BE49-F238E27FC236}">
                <a16:creationId xmlns:a16="http://schemas.microsoft.com/office/drawing/2014/main" id="{0D27A605-2AE7-446A-9598-8AAC5AEB9253}"/>
              </a:ext>
            </a:extLst>
          </p:cNvPr>
          <p:cNvSpPr>
            <a:spLocks/>
          </p:cNvSpPr>
          <p:nvPr/>
        </p:nvSpPr>
        <p:spPr bwMode="auto">
          <a:xfrm>
            <a:off x="5715000" y="5943600"/>
            <a:ext cx="304800" cy="304800"/>
          </a:xfrm>
          <a:prstGeom prst="borderCallout1">
            <a:avLst>
              <a:gd name="adj1" fmla="val 37500"/>
              <a:gd name="adj2" fmla="val -25000"/>
              <a:gd name="adj3" fmla="val 10940"/>
              <a:gd name="adj4" fmla="val -134898"/>
            </a:avLst>
          </a:prstGeom>
          <a:noFill/>
          <a:ln w="9525" algn="ctr">
            <a:solidFill>
              <a:srgbClr val="0000FF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8</a:t>
            </a:r>
          </a:p>
        </p:txBody>
      </p:sp>
      <p:sp>
        <p:nvSpPr>
          <p:cNvPr id="11319" name="AutoShape 76">
            <a:extLst>
              <a:ext uri="{FF2B5EF4-FFF2-40B4-BE49-F238E27FC236}">
                <a16:creationId xmlns:a16="http://schemas.microsoft.com/office/drawing/2014/main" id="{769C7761-5E8F-4F29-B159-AAAE1B3CCB17}"/>
              </a:ext>
            </a:extLst>
          </p:cNvPr>
          <p:cNvSpPr>
            <a:spLocks/>
          </p:cNvSpPr>
          <p:nvPr/>
        </p:nvSpPr>
        <p:spPr bwMode="auto">
          <a:xfrm>
            <a:off x="7162800" y="5943600"/>
            <a:ext cx="304800" cy="304800"/>
          </a:xfrm>
          <a:prstGeom prst="borderCallout1">
            <a:avLst>
              <a:gd name="adj1" fmla="val 37500"/>
              <a:gd name="adj2" fmla="val -25000"/>
              <a:gd name="adj3" fmla="val -2606"/>
              <a:gd name="adj4" fmla="val -104690"/>
            </a:avLst>
          </a:prstGeom>
          <a:noFill/>
          <a:ln w="9525" algn="ctr">
            <a:solidFill>
              <a:srgbClr val="0000FF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11320" name="AutoShape 77">
            <a:extLst>
              <a:ext uri="{FF2B5EF4-FFF2-40B4-BE49-F238E27FC236}">
                <a16:creationId xmlns:a16="http://schemas.microsoft.com/office/drawing/2014/main" id="{07B4BE07-A5EF-4CBC-9CC2-F1E90D656FD8}"/>
              </a:ext>
            </a:extLst>
          </p:cNvPr>
          <p:cNvSpPr>
            <a:spLocks/>
          </p:cNvSpPr>
          <p:nvPr/>
        </p:nvSpPr>
        <p:spPr bwMode="auto">
          <a:xfrm>
            <a:off x="8305800" y="5029200"/>
            <a:ext cx="304800" cy="304800"/>
          </a:xfrm>
          <a:prstGeom prst="borderCallout1">
            <a:avLst>
              <a:gd name="adj1" fmla="val 37500"/>
              <a:gd name="adj2" fmla="val -25000"/>
              <a:gd name="adj3" fmla="val 7292"/>
              <a:gd name="adj4" fmla="val -81773"/>
            </a:avLst>
          </a:prstGeom>
          <a:noFill/>
          <a:ln w="9525" algn="ctr">
            <a:solidFill>
              <a:srgbClr val="0000FF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1321" name="AutoShape 78">
            <a:extLst>
              <a:ext uri="{FF2B5EF4-FFF2-40B4-BE49-F238E27FC236}">
                <a16:creationId xmlns:a16="http://schemas.microsoft.com/office/drawing/2014/main" id="{BE759E84-D168-41E8-8DE1-56EFAB3F1285}"/>
              </a:ext>
            </a:extLst>
          </p:cNvPr>
          <p:cNvSpPr>
            <a:spLocks/>
          </p:cNvSpPr>
          <p:nvPr/>
        </p:nvSpPr>
        <p:spPr bwMode="auto">
          <a:xfrm>
            <a:off x="5562600" y="5029200"/>
            <a:ext cx="304800" cy="304800"/>
          </a:xfrm>
          <a:prstGeom prst="borderCallout1">
            <a:avLst>
              <a:gd name="adj1" fmla="val 37500"/>
              <a:gd name="adj2" fmla="val -25000"/>
              <a:gd name="adj3" fmla="val 4690"/>
              <a:gd name="adj4" fmla="val -81773"/>
            </a:avLst>
          </a:prstGeom>
          <a:noFill/>
          <a:ln w="9525" algn="ctr">
            <a:solidFill>
              <a:srgbClr val="0000FF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7</a:t>
            </a:r>
          </a:p>
        </p:txBody>
      </p:sp>
      <p:sp>
        <p:nvSpPr>
          <p:cNvPr id="11322" name="Line 79">
            <a:extLst>
              <a:ext uri="{FF2B5EF4-FFF2-40B4-BE49-F238E27FC236}">
                <a16:creationId xmlns:a16="http://schemas.microsoft.com/office/drawing/2014/main" id="{C5D96C24-BF23-4834-AC47-721C3BE62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3" name="Line 80">
            <a:extLst>
              <a:ext uri="{FF2B5EF4-FFF2-40B4-BE49-F238E27FC236}">
                <a16:creationId xmlns:a16="http://schemas.microsoft.com/office/drawing/2014/main" id="{CBD96119-F1FC-4E39-A4FE-7798A6BAC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4" name="Line 81">
            <a:extLst>
              <a:ext uri="{FF2B5EF4-FFF2-40B4-BE49-F238E27FC236}">
                <a16:creationId xmlns:a16="http://schemas.microsoft.com/office/drawing/2014/main" id="{B0581FD5-7AD5-4402-BBA6-2E2FD8A58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5" name="Line 82">
            <a:extLst>
              <a:ext uri="{FF2B5EF4-FFF2-40B4-BE49-F238E27FC236}">
                <a16:creationId xmlns:a16="http://schemas.microsoft.com/office/drawing/2014/main" id="{1AE38912-4C3A-44EB-902B-261E81068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6" name="Line 83">
            <a:extLst>
              <a:ext uri="{FF2B5EF4-FFF2-40B4-BE49-F238E27FC236}">
                <a16:creationId xmlns:a16="http://schemas.microsoft.com/office/drawing/2014/main" id="{FABEFB02-8E07-4582-870B-1596132C1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7" name="Line 84">
            <a:extLst>
              <a:ext uri="{FF2B5EF4-FFF2-40B4-BE49-F238E27FC236}">
                <a16:creationId xmlns:a16="http://schemas.microsoft.com/office/drawing/2014/main" id="{3589F35E-CDD2-427F-B33E-13FFAAC66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600200"/>
            <a:ext cx="228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8" name="Line 85">
            <a:extLst>
              <a:ext uri="{FF2B5EF4-FFF2-40B4-BE49-F238E27FC236}">
                <a16:creationId xmlns:a16="http://schemas.microsoft.com/office/drawing/2014/main" id="{267F8D6E-B355-4400-A7DC-BE563BAC9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447800"/>
            <a:ext cx="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9" name="Line 86">
            <a:extLst>
              <a:ext uri="{FF2B5EF4-FFF2-40B4-BE49-F238E27FC236}">
                <a16:creationId xmlns:a16="http://schemas.microsoft.com/office/drawing/2014/main" id="{DBF39830-436B-48FA-8F0A-C28F069CB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0" name="Line 87">
            <a:extLst>
              <a:ext uri="{FF2B5EF4-FFF2-40B4-BE49-F238E27FC236}">
                <a16:creationId xmlns:a16="http://schemas.microsoft.com/office/drawing/2014/main" id="{E83DCA59-6176-40B8-A81D-E6A71958A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1" name="Line 88">
            <a:extLst>
              <a:ext uri="{FF2B5EF4-FFF2-40B4-BE49-F238E27FC236}">
                <a16:creationId xmlns:a16="http://schemas.microsoft.com/office/drawing/2014/main" id="{E87B0A92-AB4F-4D12-9E36-79A58A69D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2" name="Line 89">
            <a:extLst>
              <a:ext uri="{FF2B5EF4-FFF2-40B4-BE49-F238E27FC236}">
                <a16:creationId xmlns:a16="http://schemas.microsoft.com/office/drawing/2014/main" id="{B2168264-2BEA-428B-A1E9-B29EBADCB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3" name="Line 90">
            <a:extLst>
              <a:ext uri="{FF2B5EF4-FFF2-40B4-BE49-F238E27FC236}">
                <a16:creationId xmlns:a16="http://schemas.microsoft.com/office/drawing/2014/main" id="{F7F17C5F-C24E-4654-8B80-AA40C87E0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4" name="Line 91">
            <a:extLst>
              <a:ext uri="{FF2B5EF4-FFF2-40B4-BE49-F238E27FC236}">
                <a16:creationId xmlns:a16="http://schemas.microsoft.com/office/drawing/2014/main" id="{457ED4A8-26A0-4E10-A846-2F5911D23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5" name="Line 92">
            <a:extLst>
              <a:ext uri="{FF2B5EF4-FFF2-40B4-BE49-F238E27FC236}">
                <a16:creationId xmlns:a16="http://schemas.microsoft.com/office/drawing/2014/main" id="{8C870928-1C4D-495C-8AA9-C6499501B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6" name="Line 93">
            <a:extLst>
              <a:ext uri="{FF2B5EF4-FFF2-40B4-BE49-F238E27FC236}">
                <a16:creationId xmlns:a16="http://schemas.microsoft.com/office/drawing/2014/main" id="{D6C2AD19-3F62-4822-8424-EA68A05FF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7" name="Line 94">
            <a:extLst>
              <a:ext uri="{FF2B5EF4-FFF2-40B4-BE49-F238E27FC236}">
                <a16:creationId xmlns:a16="http://schemas.microsoft.com/office/drawing/2014/main" id="{589B85CD-E511-42F0-A26F-E7D870CEA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8" name="Line 95">
            <a:extLst>
              <a:ext uri="{FF2B5EF4-FFF2-40B4-BE49-F238E27FC236}">
                <a16:creationId xmlns:a16="http://schemas.microsoft.com/office/drawing/2014/main" id="{68501006-31D2-4496-8EFE-81182A3F7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9" name="Line 96">
            <a:extLst>
              <a:ext uri="{FF2B5EF4-FFF2-40B4-BE49-F238E27FC236}">
                <a16:creationId xmlns:a16="http://schemas.microsoft.com/office/drawing/2014/main" id="{00F63827-41FD-44DF-8000-C4DA16CFE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0" name="Line 97">
            <a:extLst>
              <a:ext uri="{FF2B5EF4-FFF2-40B4-BE49-F238E27FC236}">
                <a16:creationId xmlns:a16="http://schemas.microsoft.com/office/drawing/2014/main" id="{5B64BE63-B9F3-42BB-B48B-A781E2EE4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1" name="Line 98">
            <a:extLst>
              <a:ext uri="{FF2B5EF4-FFF2-40B4-BE49-F238E27FC236}">
                <a16:creationId xmlns:a16="http://schemas.microsoft.com/office/drawing/2014/main" id="{ED82FF92-48C3-476C-9215-DF31FDB98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2" name="Line 99">
            <a:extLst>
              <a:ext uri="{FF2B5EF4-FFF2-40B4-BE49-F238E27FC236}">
                <a16:creationId xmlns:a16="http://schemas.microsoft.com/office/drawing/2014/main" id="{335D0EAA-E0E1-4BA6-9379-6AF230FC1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3" name="Line 100">
            <a:extLst>
              <a:ext uri="{FF2B5EF4-FFF2-40B4-BE49-F238E27FC236}">
                <a16:creationId xmlns:a16="http://schemas.microsoft.com/office/drawing/2014/main" id="{067CEA08-A759-48C6-8336-293B88FBD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4" name="Line 101">
            <a:extLst>
              <a:ext uri="{FF2B5EF4-FFF2-40B4-BE49-F238E27FC236}">
                <a16:creationId xmlns:a16="http://schemas.microsoft.com/office/drawing/2014/main" id="{CB7AF755-0419-4373-9B54-D63859CB9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5" name="Line 102">
            <a:extLst>
              <a:ext uri="{FF2B5EF4-FFF2-40B4-BE49-F238E27FC236}">
                <a16:creationId xmlns:a16="http://schemas.microsoft.com/office/drawing/2014/main" id="{AD19DB21-D18A-469B-9451-B0FE078E1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6" name="Line 103">
            <a:extLst>
              <a:ext uri="{FF2B5EF4-FFF2-40B4-BE49-F238E27FC236}">
                <a16:creationId xmlns:a16="http://schemas.microsoft.com/office/drawing/2014/main" id="{BA22554C-279A-4811-8956-32D445013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7" name="Line 104">
            <a:extLst>
              <a:ext uri="{FF2B5EF4-FFF2-40B4-BE49-F238E27FC236}">
                <a16:creationId xmlns:a16="http://schemas.microsoft.com/office/drawing/2014/main" id="{EFDDFAC2-8D42-4B9E-BC2F-214F1EFEB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8" name="Line 105">
            <a:extLst>
              <a:ext uri="{FF2B5EF4-FFF2-40B4-BE49-F238E27FC236}">
                <a16:creationId xmlns:a16="http://schemas.microsoft.com/office/drawing/2014/main" id="{1E5DD11C-B13E-4D1C-B905-7A625F927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9" name="Line 106">
            <a:extLst>
              <a:ext uri="{FF2B5EF4-FFF2-40B4-BE49-F238E27FC236}">
                <a16:creationId xmlns:a16="http://schemas.microsoft.com/office/drawing/2014/main" id="{6F7F1165-0D0D-4B6F-8A49-E32DFBB94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0" name="Line 107">
            <a:extLst>
              <a:ext uri="{FF2B5EF4-FFF2-40B4-BE49-F238E27FC236}">
                <a16:creationId xmlns:a16="http://schemas.microsoft.com/office/drawing/2014/main" id="{44BC4BB4-66A8-4F4E-924C-EB450E82C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1" name="Line 108">
            <a:extLst>
              <a:ext uri="{FF2B5EF4-FFF2-40B4-BE49-F238E27FC236}">
                <a16:creationId xmlns:a16="http://schemas.microsoft.com/office/drawing/2014/main" id="{5D40A260-7C08-4658-8CEC-35E10B284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2" name="Line 109">
            <a:extLst>
              <a:ext uri="{FF2B5EF4-FFF2-40B4-BE49-F238E27FC236}">
                <a16:creationId xmlns:a16="http://schemas.microsoft.com/office/drawing/2014/main" id="{C9F55959-7CB5-4C8B-94FF-191E3370A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3" name="Line 110">
            <a:extLst>
              <a:ext uri="{FF2B5EF4-FFF2-40B4-BE49-F238E27FC236}">
                <a16:creationId xmlns:a16="http://schemas.microsoft.com/office/drawing/2014/main" id="{5B0C7FF0-DD0A-4901-BED9-59B48BF55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4" name="Line 111">
            <a:extLst>
              <a:ext uri="{FF2B5EF4-FFF2-40B4-BE49-F238E27FC236}">
                <a16:creationId xmlns:a16="http://schemas.microsoft.com/office/drawing/2014/main" id="{D8A960A9-B73F-4591-8BAA-6E9F63D1C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5" name="Line 112">
            <a:extLst>
              <a:ext uri="{FF2B5EF4-FFF2-40B4-BE49-F238E27FC236}">
                <a16:creationId xmlns:a16="http://schemas.microsoft.com/office/drawing/2014/main" id="{EB9ADE0F-E1C6-42D4-8A1D-207A84D4E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6" name="Line 113">
            <a:extLst>
              <a:ext uri="{FF2B5EF4-FFF2-40B4-BE49-F238E27FC236}">
                <a16:creationId xmlns:a16="http://schemas.microsoft.com/office/drawing/2014/main" id="{98411F8D-BA90-45F3-9141-7A76EB3E2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7" name="Line 114">
            <a:extLst>
              <a:ext uri="{FF2B5EF4-FFF2-40B4-BE49-F238E27FC236}">
                <a16:creationId xmlns:a16="http://schemas.microsoft.com/office/drawing/2014/main" id="{A8FF696C-305F-4EF6-A332-2EBFC9D3F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8" name="Line 115">
            <a:extLst>
              <a:ext uri="{FF2B5EF4-FFF2-40B4-BE49-F238E27FC236}">
                <a16:creationId xmlns:a16="http://schemas.microsoft.com/office/drawing/2014/main" id="{BA3725E3-EC57-4D70-B6D4-F54217122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9" name="Line 116">
            <a:extLst>
              <a:ext uri="{FF2B5EF4-FFF2-40B4-BE49-F238E27FC236}">
                <a16:creationId xmlns:a16="http://schemas.microsoft.com/office/drawing/2014/main" id="{0163FB44-73EC-4919-ABE9-99B2BB5E9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0" name="Line 117">
            <a:extLst>
              <a:ext uri="{FF2B5EF4-FFF2-40B4-BE49-F238E27FC236}">
                <a16:creationId xmlns:a16="http://schemas.microsoft.com/office/drawing/2014/main" id="{39189F6E-A343-46CB-AC8B-ED69F71D6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1" name="Line 118">
            <a:extLst>
              <a:ext uri="{FF2B5EF4-FFF2-40B4-BE49-F238E27FC236}">
                <a16:creationId xmlns:a16="http://schemas.microsoft.com/office/drawing/2014/main" id="{4F5FD5E2-FD6C-4CD4-B438-5E1651CD5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2" name="Line 119">
            <a:extLst>
              <a:ext uri="{FF2B5EF4-FFF2-40B4-BE49-F238E27FC236}">
                <a16:creationId xmlns:a16="http://schemas.microsoft.com/office/drawing/2014/main" id="{1109FAF0-2D8F-4506-A9AC-95BE29DDF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3" name="Line 120">
            <a:extLst>
              <a:ext uri="{FF2B5EF4-FFF2-40B4-BE49-F238E27FC236}">
                <a16:creationId xmlns:a16="http://schemas.microsoft.com/office/drawing/2014/main" id="{3BD86DCA-AB5A-4133-A2C5-A64A99D32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4" name="Line 121">
            <a:extLst>
              <a:ext uri="{FF2B5EF4-FFF2-40B4-BE49-F238E27FC236}">
                <a16:creationId xmlns:a16="http://schemas.microsoft.com/office/drawing/2014/main" id="{9D49186F-D317-42AE-922E-4A61731CB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5" name="Line 123">
            <a:extLst>
              <a:ext uri="{FF2B5EF4-FFF2-40B4-BE49-F238E27FC236}">
                <a16:creationId xmlns:a16="http://schemas.microsoft.com/office/drawing/2014/main" id="{CF40D191-4EA9-48BB-B67B-3A75CC7A8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6" name="Line 124">
            <a:extLst>
              <a:ext uri="{FF2B5EF4-FFF2-40B4-BE49-F238E27FC236}">
                <a16:creationId xmlns:a16="http://schemas.microsoft.com/office/drawing/2014/main" id="{07BE335B-A825-4F47-95B1-C39918412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7" name="Line 125">
            <a:extLst>
              <a:ext uri="{FF2B5EF4-FFF2-40B4-BE49-F238E27FC236}">
                <a16:creationId xmlns:a16="http://schemas.microsoft.com/office/drawing/2014/main" id="{D5CA61A8-ED4D-489A-9A72-C5C740319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8" name="Line 126">
            <a:extLst>
              <a:ext uri="{FF2B5EF4-FFF2-40B4-BE49-F238E27FC236}">
                <a16:creationId xmlns:a16="http://schemas.microsoft.com/office/drawing/2014/main" id="{7CE929F2-4569-463B-A277-6B6219BF8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9" name="Line 127">
            <a:extLst>
              <a:ext uri="{FF2B5EF4-FFF2-40B4-BE49-F238E27FC236}">
                <a16:creationId xmlns:a16="http://schemas.microsoft.com/office/drawing/2014/main" id="{09320F93-1AEA-4264-A998-2C7282C0D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0" name="Line 128">
            <a:extLst>
              <a:ext uri="{FF2B5EF4-FFF2-40B4-BE49-F238E27FC236}">
                <a16:creationId xmlns:a16="http://schemas.microsoft.com/office/drawing/2014/main" id="{3532255E-C569-40CC-998B-2FA2F5D19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1" name="Line 129">
            <a:extLst>
              <a:ext uri="{FF2B5EF4-FFF2-40B4-BE49-F238E27FC236}">
                <a16:creationId xmlns:a16="http://schemas.microsoft.com/office/drawing/2014/main" id="{A864D97A-85B7-4CFE-B804-1BB44663C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2" name="Line 130">
            <a:extLst>
              <a:ext uri="{FF2B5EF4-FFF2-40B4-BE49-F238E27FC236}">
                <a16:creationId xmlns:a16="http://schemas.microsoft.com/office/drawing/2014/main" id="{A23943C2-A705-4D62-9035-E1B3E00FC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3" name="Line 131">
            <a:extLst>
              <a:ext uri="{FF2B5EF4-FFF2-40B4-BE49-F238E27FC236}">
                <a16:creationId xmlns:a16="http://schemas.microsoft.com/office/drawing/2014/main" id="{BF2FBD52-F9AB-48DC-8890-9099ABA55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4" name="Line 133">
            <a:extLst>
              <a:ext uri="{FF2B5EF4-FFF2-40B4-BE49-F238E27FC236}">
                <a16:creationId xmlns:a16="http://schemas.microsoft.com/office/drawing/2014/main" id="{0D16813A-D7AA-443F-B72B-19B98B761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5" name="Line 134">
            <a:extLst>
              <a:ext uri="{FF2B5EF4-FFF2-40B4-BE49-F238E27FC236}">
                <a16:creationId xmlns:a16="http://schemas.microsoft.com/office/drawing/2014/main" id="{BB7EA016-54B8-484A-8249-6FF3DDEA4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6" name="Line 135">
            <a:extLst>
              <a:ext uri="{FF2B5EF4-FFF2-40B4-BE49-F238E27FC236}">
                <a16:creationId xmlns:a16="http://schemas.microsoft.com/office/drawing/2014/main" id="{066AC1FC-E2DE-41E3-BEFD-9DE3617B7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7" name="Line 136">
            <a:extLst>
              <a:ext uri="{FF2B5EF4-FFF2-40B4-BE49-F238E27FC236}">
                <a16:creationId xmlns:a16="http://schemas.microsoft.com/office/drawing/2014/main" id="{2DA4A244-DB21-4EC2-A481-EC262D987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8" name="Line 137">
            <a:extLst>
              <a:ext uri="{FF2B5EF4-FFF2-40B4-BE49-F238E27FC236}">
                <a16:creationId xmlns:a16="http://schemas.microsoft.com/office/drawing/2014/main" id="{B6103CC0-B740-4B92-8FDA-922A9289A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9" name="Line 138">
            <a:extLst>
              <a:ext uri="{FF2B5EF4-FFF2-40B4-BE49-F238E27FC236}">
                <a16:creationId xmlns:a16="http://schemas.microsoft.com/office/drawing/2014/main" id="{873D1C52-C8F7-4166-A2D2-3788B76C0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0" name="Line 139">
            <a:extLst>
              <a:ext uri="{FF2B5EF4-FFF2-40B4-BE49-F238E27FC236}">
                <a16:creationId xmlns:a16="http://schemas.microsoft.com/office/drawing/2014/main" id="{F51D0FC6-BF9A-46BA-B9B6-3148E737A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1" name="Line 140">
            <a:extLst>
              <a:ext uri="{FF2B5EF4-FFF2-40B4-BE49-F238E27FC236}">
                <a16:creationId xmlns:a16="http://schemas.microsoft.com/office/drawing/2014/main" id="{2D243108-93FB-43AE-8757-43AC03FD6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2" name="Line 141">
            <a:extLst>
              <a:ext uri="{FF2B5EF4-FFF2-40B4-BE49-F238E27FC236}">
                <a16:creationId xmlns:a16="http://schemas.microsoft.com/office/drawing/2014/main" id="{A134DDEF-3FE4-4B53-BFF7-6BA218291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3" name="Line 142">
            <a:extLst>
              <a:ext uri="{FF2B5EF4-FFF2-40B4-BE49-F238E27FC236}">
                <a16:creationId xmlns:a16="http://schemas.microsoft.com/office/drawing/2014/main" id="{0D50CB43-E406-402B-8868-8065648ED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4" name="Line 143">
            <a:extLst>
              <a:ext uri="{FF2B5EF4-FFF2-40B4-BE49-F238E27FC236}">
                <a16:creationId xmlns:a16="http://schemas.microsoft.com/office/drawing/2014/main" id="{3D629C54-309C-4FA2-88F0-63AC232E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5" name="Line 144">
            <a:extLst>
              <a:ext uri="{FF2B5EF4-FFF2-40B4-BE49-F238E27FC236}">
                <a16:creationId xmlns:a16="http://schemas.microsoft.com/office/drawing/2014/main" id="{8FF56EC1-D021-4058-80E8-2E9526F43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6" name="Line 145">
            <a:extLst>
              <a:ext uri="{FF2B5EF4-FFF2-40B4-BE49-F238E27FC236}">
                <a16:creationId xmlns:a16="http://schemas.microsoft.com/office/drawing/2014/main" id="{8FA24D64-0EFB-4F56-9E7F-03F27EB37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7" name="Line 146">
            <a:extLst>
              <a:ext uri="{FF2B5EF4-FFF2-40B4-BE49-F238E27FC236}">
                <a16:creationId xmlns:a16="http://schemas.microsoft.com/office/drawing/2014/main" id="{A764EE8F-EF75-4314-A882-435FD3955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8" name="Line 147">
            <a:extLst>
              <a:ext uri="{FF2B5EF4-FFF2-40B4-BE49-F238E27FC236}">
                <a16:creationId xmlns:a16="http://schemas.microsoft.com/office/drawing/2014/main" id="{C9A0A3D0-EEC1-4017-A740-A7C27CFA7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0532461-4619-4B53-9A2C-F30DCE2CF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55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Trie Trees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B4B53A8-1065-471A-9759-98FA92D56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Usages:</a:t>
            </a:r>
          </a:p>
          <a:p>
            <a:pPr lvl="1" eaLnBrk="1" hangingPunct="1">
              <a:defRPr/>
            </a:pPr>
            <a:r>
              <a:rPr lang="en-US" altLang="en-US" sz="2400" dirty="0"/>
              <a:t>Predictive text (autocomplete features)</a:t>
            </a:r>
          </a:p>
          <a:p>
            <a:pPr lvl="1" eaLnBrk="1" hangingPunct="1">
              <a:defRPr/>
            </a:pPr>
            <a:r>
              <a:rPr lang="en-US" altLang="en-US" sz="2400" dirty="0"/>
              <a:t>In dictionary-based compression algorithms (LZW)</a:t>
            </a:r>
          </a:p>
          <a:p>
            <a:pPr lvl="1"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800" dirty="0"/>
              <a:t>For further reading (optional only): </a:t>
            </a:r>
          </a:p>
          <a:p>
            <a:pPr lvl="1" eaLnBrk="1" hangingPunct="1">
              <a:defRPr/>
            </a:pPr>
            <a:r>
              <a:rPr lang="en-US" altLang="en-US" sz="2400" dirty="0"/>
              <a:t>[Sedgewick], Algorithms, 4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ed</a:t>
            </a:r>
            <a:r>
              <a:rPr lang="en-US" altLang="en-US" sz="2400" dirty="0"/>
              <a:t>, chapter 5.2</a:t>
            </a:r>
          </a:p>
          <a:p>
            <a:pPr lvl="1"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  <a:p>
            <a:pPr marL="457200" lvl="1" indent="0" eaLnBrk="1" hangingPunct="1">
              <a:buFontTx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C8C39A0-105D-4A81-B3A3-1EEA1D3C5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4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36F437A-1FB9-4C0B-9F7E-0123C8E21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Problem: we need a data structure having features similar to the search trees (efficient </a:t>
            </a:r>
            <a:r>
              <a:rPr lang="en-US" altLang="en-US" sz="2400" i="1" dirty="0">
                <a:solidFill>
                  <a:srgbClr val="FF0000"/>
                </a:solidFill>
              </a:rPr>
              <a:t>search</a:t>
            </a:r>
            <a:r>
              <a:rPr lang="en-US" altLang="en-US" sz="2400" dirty="0"/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insert</a:t>
            </a:r>
            <a:r>
              <a:rPr lang="en-US" altLang="en-US" sz="2400" dirty="0"/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delete</a:t>
            </a:r>
            <a:r>
              <a:rPr lang="en-US" altLang="en-US" sz="2400" dirty="0"/>
              <a:t>)  but </a:t>
            </a:r>
            <a:r>
              <a:rPr lang="en-US" altLang="en-US" sz="2400" i="1" dirty="0">
                <a:solidFill>
                  <a:srgbClr val="FF0000"/>
                </a:solidFill>
              </a:rPr>
              <a:t>on the secondary storage (disk).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i="1" dirty="0">
                <a:solidFill>
                  <a:srgbClr val="FF0000"/>
                </a:solidFill>
              </a:rPr>
              <a:t>The amount of data handled is so large that it does not fit into the memory at once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i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i="1" dirty="0"/>
              <a:t>First idea: store a BST in a file on disk: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600" i="1" dirty="0"/>
              <a:t>Generalizes the representation of BST using arrays in memory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AF55960-FF4E-4CBE-917C-E450C3B27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Storing a BST in an array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8660BD-FCAC-47DD-99D6-A82B7589967E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279525"/>
            <a:ext cx="8458200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800" dirty="0"/>
              <a:t>Array of records. Each record may store a node. </a:t>
            </a:r>
          </a:p>
          <a:p>
            <a:pPr eaLnBrk="1" hangingPunct="1">
              <a:defRPr/>
            </a:pPr>
            <a:r>
              <a:rPr lang="en-US" altLang="en-US" sz="1800" dirty="0"/>
              <a:t>Use values of array indexes  instead of pointers/references to children</a:t>
            </a:r>
          </a:p>
          <a:p>
            <a:pPr eaLnBrk="1" hangingPunct="1">
              <a:defRPr/>
            </a:pPr>
            <a:r>
              <a:rPr lang="en-US" altLang="en-US" sz="1800" dirty="0"/>
              <a:t>Used as an alternative to dynamic memory allocation in safety critical systems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sz="2000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  <a:p>
            <a:pPr marL="457200" lvl="1" indent="0" eaLnBrk="1" hangingPunct="1">
              <a:buFontTx/>
              <a:buNone/>
              <a:defRPr/>
            </a:pPr>
            <a:endParaRPr lang="en-US" altLang="en-US" sz="2400" dirty="0"/>
          </a:p>
        </p:txBody>
      </p:sp>
      <p:pic>
        <p:nvPicPr>
          <p:cNvPr id="14340" name="Picture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01CB92CC-8678-4E63-AE11-4E72206FC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30438"/>
            <a:ext cx="59436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863B2A2-F756-4289-958F-475B5691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Storing a BST in a file?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1E457F3-B705-4BAA-8DDB-7A0DDE4A8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000" i="1"/>
              <a:t>Generalizes the representation of BST using arrays in memory</a:t>
            </a:r>
          </a:p>
          <a:p>
            <a:pPr lvl="2" eaLnBrk="1" hangingPunct="1"/>
            <a:r>
              <a:rPr lang="en-US" altLang="en-US" sz="1800" i="1"/>
              <a:t>One Node is a fixed-size record, containing “key” and “left child”, “right child”.   The “child pointers” are here offset values for random accesses (fseek) in the file</a:t>
            </a:r>
          </a:p>
          <a:p>
            <a:pPr lvl="1" eaLnBrk="1" hangingPunct="1"/>
            <a:r>
              <a:rPr lang="en-US" altLang="en-US" sz="2000"/>
              <a:t>How traditional disks work:</a:t>
            </a:r>
          </a:p>
          <a:p>
            <a:pPr lvl="2" eaLnBrk="1" hangingPunct="1"/>
            <a:r>
              <a:rPr lang="en-US" altLang="en-US" sz="1600"/>
              <a:t> </a:t>
            </a:r>
            <a:r>
              <a:rPr lang="en-US" altLang="en-US" sz="1800"/>
              <a:t>Disks are slow, thus an </a:t>
            </a:r>
            <a:r>
              <a:rPr lang="en-US" altLang="en-US" sz="1800" i="1"/>
              <a:t>efficient</a:t>
            </a:r>
            <a:r>
              <a:rPr lang="en-US" altLang="en-US" sz="1800"/>
              <a:t> read/write happens only in bulk (several items at once, forming a </a:t>
            </a:r>
            <a:r>
              <a:rPr lang="en-US" altLang="en-US" sz="1800" i="1">
                <a:solidFill>
                  <a:srgbClr val="FF0000"/>
                </a:solidFill>
              </a:rPr>
              <a:t>page</a:t>
            </a:r>
            <a:r>
              <a:rPr lang="en-US" altLang="en-US" sz="1800"/>
              <a:t>)</a:t>
            </a:r>
          </a:p>
          <a:p>
            <a:pPr lvl="2" eaLnBrk="1" hangingPunct="1"/>
            <a:r>
              <a:rPr lang="en-US" altLang="en-US" sz="1800"/>
              <a:t>Some selected pages are read into memory, operated and written back onto disk if changed</a:t>
            </a:r>
          </a:p>
          <a:p>
            <a:pPr lvl="2" eaLnBrk="1" hangingPunct="1"/>
            <a:r>
              <a:rPr lang="en-US" altLang="en-US" sz="1800"/>
              <a:t>=&gt; searching in a BST-on-disk </a:t>
            </a:r>
            <a:r>
              <a:rPr lang="en-US" altLang="en-US" sz="1800" b="1"/>
              <a:t>requires a fseek after each node -&gt; bad performance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A7CE5D-80E6-4573-B7B4-B575E7F4B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4 - Solution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1A78F4E-8513-49E5-9756-B6113299F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400" dirty="0"/>
              <a:t>Solution: Adapt the BST data structure to a </a:t>
            </a:r>
            <a:r>
              <a:rPr lang="en-US" altLang="en-US" sz="2400" b="1" i="1" dirty="0">
                <a:solidFill>
                  <a:srgbClr val="FF0000"/>
                </a:solidFill>
              </a:rPr>
              <a:t>balanced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solidFill>
                  <a:srgbClr val="FF0000"/>
                </a:solidFill>
              </a:rPr>
              <a:t>search</a:t>
            </a:r>
            <a:r>
              <a:rPr lang="en-US" altLang="en-US" sz="2400" i="1" dirty="0"/>
              <a:t> tree that may contain in a node </a:t>
            </a:r>
            <a:r>
              <a:rPr lang="en-US" altLang="en-US" sz="2400" b="1" i="1" dirty="0">
                <a:solidFill>
                  <a:srgbClr val="FF0000"/>
                </a:solidFill>
              </a:rPr>
              <a:t>several keys</a:t>
            </a:r>
            <a:r>
              <a:rPr lang="en-US" altLang="en-US" sz="2400" i="1" dirty="0"/>
              <a:t>, up to fill up a page =&gt; </a:t>
            </a:r>
            <a:r>
              <a:rPr lang="en-US" altLang="en-US" sz="2400" b="1" i="1" dirty="0">
                <a:solidFill>
                  <a:srgbClr val="FF0000"/>
                </a:solidFill>
              </a:rPr>
              <a:t>B-Trees 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(Bayer &amp; </a:t>
            </a:r>
            <a:r>
              <a:rPr lang="en-US" alt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McCreigh</a:t>
            </a:r>
            <a:r>
              <a:rPr lang="en-US" alt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1971)</a:t>
            </a: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4194583-8FE5-4C9C-9EC0-6928A9A56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 General Structure</a:t>
            </a:r>
          </a:p>
        </p:txBody>
      </p:sp>
      <p:sp>
        <p:nvSpPr>
          <p:cNvPr id="17411" name="AutoShape 33">
            <a:extLst>
              <a:ext uri="{FF2B5EF4-FFF2-40B4-BE49-F238E27FC236}">
                <a16:creationId xmlns:a16="http://schemas.microsoft.com/office/drawing/2014/main" id="{984BB608-7FE6-430B-8705-E70E1750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49400"/>
            <a:ext cx="1263650" cy="20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7412" name="Line 43">
            <a:extLst>
              <a:ext uri="{FF2B5EF4-FFF2-40B4-BE49-F238E27FC236}">
                <a16:creationId xmlns:a16="http://schemas.microsoft.com/office/drawing/2014/main" id="{874F9317-9EA7-4628-AAD3-C0629D9185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752600"/>
            <a:ext cx="1447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3" name="Line 44">
            <a:extLst>
              <a:ext uri="{FF2B5EF4-FFF2-40B4-BE49-F238E27FC236}">
                <a16:creationId xmlns:a16="http://schemas.microsoft.com/office/drawing/2014/main" id="{2DCCBC3C-BB0B-4D95-BF5D-42CEC979B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1828800"/>
            <a:ext cx="76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45">
            <a:extLst>
              <a:ext uri="{FF2B5EF4-FFF2-40B4-BE49-F238E27FC236}">
                <a16:creationId xmlns:a16="http://schemas.microsoft.com/office/drawing/2014/main" id="{E16D845E-805E-4F77-873A-EAE6BA9B8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8288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5" name="Line 46">
            <a:extLst>
              <a:ext uri="{FF2B5EF4-FFF2-40B4-BE49-F238E27FC236}">
                <a16:creationId xmlns:a16="http://schemas.microsoft.com/office/drawing/2014/main" id="{BD6FDD22-5AA3-4528-892E-C67CCBC5D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752600"/>
            <a:ext cx="21336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6" name="AutoShape 33">
            <a:extLst>
              <a:ext uri="{FF2B5EF4-FFF2-40B4-BE49-F238E27FC236}">
                <a16:creationId xmlns:a16="http://schemas.microsoft.com/office/drawing/2014/main" id="{CF68F569-E4F8-4FC5-BD97-CE73C3CDB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2921000"/>
            <a:ext cx="1263650" cy="20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7417" name="AutoShape 33">
            <a:extLst>
              <a:ext uri="{FF2B5EF4-FFF2-40B4-BE49-F238E27FC236}">
                <a16:creationId xmlns:a16="http://schemas.microsoft.com/office/drawing/2014/main" id="{E7CB59C9-0E58-4E86-99EF-B4FB6B50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21000"/>
            <a:ext cx="1263650" cy="20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7418" name="AutoShape 33">
            <a:extLst>
              <a:ext uri="{FF2B5EF4-FFF2-40B4-BE49-F238E27FC236}">
                <a16:creationId xmlns:a16="http://schemas.microsoft.com/office/drawing/2014/main" id="{D058AC2E-5E1C-4A26-88BC-BBB67A5D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2895600"/>
            <a:ext cx="1263650" cy="20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7419" name="AutoShape 33">
            <a:extLst>
              <a:ext uri="{FF2B5EF4-FFF2-40B4-BE49-F238E27FC236}">
                <a16:creationId xmlns:a16="http://schemas.microsoft.com/office/drawing/2014/main" id="{17292DEA-746E-457F-AB42-08B54D69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0" y="2895600"/>
            <a:ext cx="1263650" cy="20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7420" name="AutoShape 33">
            <a:extLst>
              <a:ext uri="{FF2B5EF4-FFF2-40B4-BE49-F238E27FC236}">
                <a16:creationId xmlns:a16="http://schemas.microsoft.com/office/drawing/2014/main" id="{BA40642E-E2B5-4656-ACA1-C5D44CFC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4292600"/>
            <a:ext cx="1263650" cy="20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7421" name="AutoShape 33">
            <a:extLst>
              <a:ext uri="{FF2B5EF4-FFF2-40B4-BE49-F238E27FC236}">
                <a16:creationId xmlns:a16="http://schemas.microsoft.com/office/drawing/2014/main" id="{84C2BC77-CA09-424D-82C5-22259C231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292600"/>
            <a:ext cx="1263650" cy="20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7422" name="AutoShape 33">
            <a:extLst>
              <a:ext uri="{FF2B5EF4-FFF2-40B4-BE49-F238E27FC236}">
                <a16:creationId xmlns:a16="http://schemas.microsoft.com/office/drawing/2014/main" id="{A03090FF-702D-4E9E-AF20-FF160842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1263650" cy="20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7423" name="AutoShape 33">
            <a:extLst>
              <a:ext uri="{FF2B5EF4-FFF2-40B4-BE49-F238E27FC236}">
                <a16:creationId xmlns:a16="http://schemas.microsoft.com/office/drawing/2014/main" id="{B7889700-9429-4E3E-A886-FBFC7016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267200"/>
            <a:ext cx="1263650" cy="20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7424" name="Line 44">
            <a:extLst>
              <a:ext uri="{FF2B5EF4-FFF2-40B4-BE49-F238E27FC236}">
                <a16:creationId xmlns:a16="http://schemas.microsoft.com/office/drawing/2014/main" id="{0EAD8221-EBD9-4468-ACA5-CCF5128F7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750" y="3149600"/>
            <a:ext cx="65405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5" name="Line 44">
            <a:extLst>
              <a:ext uri="{FF2B5EF4-FFF2-40B4-BE49-F238E27FC236}">
                <a16:creationId xmlns:a16="http://schemas.microsoft.com/office/drawing/2014/main" id="{1E54B8AA-911B-4151-AEB6-C11E947D7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098800"/>
            <a:ext cx="412750" cy="116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6" name="Line 44">
            <a:extLst>
              <a:ext uri="{FF2B5EF4-FFF2-40B4-BE49-F238E27FC236}">
                <a16:creationId xmlns:a16="http://schemas.microsoft.com/office/drawing/2014/main" id="{4722C64B-68B4-4FBC-B279-2AB515F1C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9750" y="3149600"/>
            <a:ext cx="65405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7" name="Line 44">
            <a:extLst>
              <a:ext uri="{FF2B5EF4-FFF2-40B4-BE49-F238E27FC236}">
                <a16:creationId xmlns:a16="http://schemas.microsoft.com/office/drawing/2014/main" id="{652B398F-876E-4EE9-BF15-9FBBF04D8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124200"/>
            <a:ext cx="381000" cy="116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8" name="Line 44">
            <a:extLst>
              <a:ext uri="{FF2B5EF4-FFF2-40B4-BE49-F238E27FC236}">
                <a16:creationId xmlns:a16="http://schemas.microsoft.com/office/drawing/2014/main" id="{6D0B1880-C2DC-41D4-9BEA-B2E2B8628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149600"/>
            <a:ext cx="3175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9" name="Line 44">
            <a:extLst>
              <a:ext uri="{FF2B5EF4-FFF2-40B4-BE49-F238E27FC236}">
                <a16:creationId xmlns:a16="http://schemas.microsoft.com/office/drawing/2014/main" id="{7AF275C5-A68B-4C9B-91FB-19144E413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24200"/>
            <a:ext cx="381000" cy="116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0" name="Line 44">
            <a:extLst>
              <a:ext uri="{FF2B5EF4-FFF2-40B4-BE49-F238E27FC236}">
                <a16:creationId xmlns:a16="http://schemas.microsoft.com/office/drawing/2014/main" id="{75A3EA00-DE52-4EFF-AACA-0A3C149C6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3149600"/>
            <a:ext cx="66675" cy="1062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1" name="Line 44">
            <a:extLst>
              <a:ext uri="{FF2B5EF4-FFF2-40B4-BE49-F238E27FC236}">
                <a16:creationId xmlns:a16="http://schemas.microsoft.com/office/drawing/2014/main" id="{DF8225D6-6E46-4745-845C-59FC6D76A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3149600"/>
            <a:ext cx="52387" cy="111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2" name="TextBox 6">
            <a:extLst>
              <a:ext uri="{FF2B5EF4-FFF2-40B4-BE49-F238E27FC236}">
                <a16:creationId xmlns:a16="http://schemas.microsoft.com/office/drawing/2014/main" id="{6FB4CED2-F6C6-4C5E-A53E-5A39715E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3521075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/>
              <a:t>…</a:t>
            </a:r>
            <a:endParaRPr lang="en-GB" altLang="en-US" sz="4000" b="1"/>
          </a:p>
        </p:txBody>
      </p:sp>
      <p:sp>
        <p:nvSpPr>
          <p:cNvPr id="17433" name="TextBox 47">
            <a:extLst>
              <a:ext uri="{FF2B5EF4-FFF2-40B4-BE49-F238E27FC236}">
                <a16:creationId xmlns:a16="http://schemas.microsoft.com/office/drawing/2014/main" id="{83A0B230-9137-4370-A296-6CCCE040E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581400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/>
              <a:t>…</a:t>
            </a:r>
            <a:endParaRPr lang="en-GB" altLang="en-US" sz="4000" b="1"/>
          </a:p>
        </p:txBody>
      </p:sp>
      <p:sp>
        <p:nvSpPr>
          <p:cNvPr id="17434" name="TextBox 48">
            <a:extLst>
              <a:ext uri="{FF2B5EF4-FFF2-40B4-BE49-F238E27FC236}">
                <a16:creationId xmlns:a16="http://schemas.microsoft.com/office/drawing/2014/main" id="{1FBB4946-65D9-421C-8C46-27D6FFE9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1981200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/>
              <a:t>…</a:t>
            </a:r>
            <a:endParaRPr lang="en-GB" altLang="en-US" sz="4000" b="1"/>
          </a:p>
        </p:txBody>
      </p:sp>
      <p:sp>
        <p:nvSpPr>
          <p:cNvPr id="17435" name="TextBox 49">
            <a:extLst>
              <a:ext uri="{FF2B5EF4-FFF2-40B4-BE49-F238E27FC236}">
                <a16:creationId xmlns:a16="http://schemas.microsoft.com/office/drawing/2014/main" id="{6D0EB3B5-225C-4F62-B251-2D890D4F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581400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/>
              <a:t>…</a:t>
            </a:r>
            <a:endParaRPr lang="en-GB" altLang="en-US" sz="4000" b="1"/>
          </a:p>
        </p:txBody>
      </p:sp>
      <p:sp>
        <p:nvSpPr>
          <p:cNvPr id="17436" name="TextBox 50">
            <a:extLst>
              <a:ext uri="{FF2B5EF4-FFF2-40B4-BE49-F238E27FC236}">
                <a16:creationId xmlns:a16="http://schemas.microsoft.com/office/drawing/2014/main" id="{02AE28AD-DFAC-4DC9-A43C-5E7DEA51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3505200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/>
              <a:t>…</a:t>
            </a:r>
            <a:endParaRPr lang="en-GB" altLang="en-US" sz="4000" b="1"/>
          </a:p>
        </p:txBody>
      </p:sp>
      <p:sp>
        <p:nvSpPr>
          <p:cNvPr id="17437" name="Text Box 47">
            <a:extLst>
              <a:ext uri="{FF2B5EF4-FFF2-40B4-BE49-F238E27FC236}">
                <a16:creationId xmlns:a16="http://schemas.microsoft.com/office/drawing/2014/main" id="{B059239E-C06E-4E90-BD92-DC6E8413A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4953000"/>
            <a:ext cx="72771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Every node has </a:t>
            </a:r>
            <a:r>
              <a:rPr lang="en-US" altLang="en-US" sz="1800" b="1"/>
              <a:t>n keys</a:t>
            </a:r>
            <a:r>
              <a:rPr lang="en-US" altLang="en-US" sz="1800"/>
              <a:t> and </a:t>
            </a:r>
            <a:r>
              <a:rPr lang="en-US" altLang="en-US" sz="1800" b="1"/>
              <a:t>n+1 children</a:t>
            </a:r>
            <a:r>
              <a:rPr lang="en-US" alt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All the leafs must be at the same depth.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number of children of a node (n+1) is allowed to vary between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t&lt;=n+1&lt;=2t </a:t>
            </a:r>
            <a:r>
              <a:rPr lang="en-US" altLang="en-US" sz="1800"/>
              <a:t>(Exception: the root may have less than 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The value t is called the minimum degree of the B-tree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value of t is chosen in concordance with the size of the disk page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CF3C6C3-2E4C-44F4-9E0C-7B40AFE02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 Node Structure</a:t>
            </a:r>
          </a:p>
        </p:txBody>
      </p:sp>
      <p:sp>
        <p:nvSpPr>
          <p:cNvPr id="18435" name="AutoShape 33">
            <a:extLst>
              <a:ext uri="{FF2B5EF4-FFF2-40B4-BE49-F238E27FC236}">
                <a16:creationId xmlns:a16="http://schemas.microsoft.com/office/drawing/2014/main" id="{27002CC4-BB59-450F-9F17-FB39238C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8001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8436" name="Text Box 34">
            <a:extLst>
              <a:ext uri="{FF2B5EF4-FFF2-40B4-BE49-F238E27FC236}">
                <a16:creationId xmlns:a16="http://schemas.microsoft.com/office/drawing/2014/main" id="{E931045C-3919-4601-8F14-F737B4228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93888"/>
            <a:ext cx="777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  <a:r>
              <a:rPr lang="en-US" altLang="en-US" sz="2000" baseline="-25000"/>
              <a:t>1</a:t>
            </a:r>
            <a:r>
              <a:rPr lang="en-US" altLang="en-US" sz="2000"/>
              <a:t>   key</a:t>
            </a:r>
            <a:r>
              <a:rPr lang="en-US" altLang="en-US" sz="2000" baseline="-25000"/>
              <a:t>1 </a:t>
            </a:r>
            <a:r>
              <a:rPr lang="en-US" altLang="en-US" sz="2000"/>
              <a:t>  c</a:t>
            </a:r>
            <a:r>
              <a:rPr lang="en-US" altLang="en-US" sz="2000" baseline="-25000"/>
              <a:t>2 </a:t>
            </a:r>
            <a:r>
              <a:rPr lang="en-US" altLang="en-US" sz="2000"/>
              <a:t>  key</a:t>
            </a:r>
            <a:r>
              <a:rPr lang="en-US" altLang="en-US" sz="2000" baseline="-25000"/>
              <a:t>2</a:t>
            </a:r>
            <a:r>
              <a:rPr lang="en-US" altLang="en-US" sz="2000"/>
              <a:t>    …   key</a:t>
            </a:r>
            <a:r>
              <a:rPr lang="en-US" altLang="en-US" sz="2000" baseline="-25000"/>
              <a:t>i-1</a:t>
            </a:r>
            <a:r>
              <a:rPr lang="en-US" altLang="en-US" sz="2000"/>
              <a:t>    c</a:t>
            </a:r>
            <a:r>
              <a:rPr lang="en-US" altLang="en-US" sz="2000" baseline="-25000"/>
              <a:t>i</a:t>
            </a:r>
            <a:r>
              <a:rPr lang="en-US" altLang="en-US" sz="2000"/>
              <a:t>    key</a:t>
            </a:r>
            <a:r>
              <a:rPr lang="en-US" altLang="en-US" sz="2000" baseline="-25000"/>
              <a:t>i</a:t>
            </a:r>
            <a:r>
              <a:rPr lang="en-US" altLang="en-US" sz="2000"/>
              <a:t>       …       c</a:t>
            </a:r>
            <a:r>
              <a:rPr lang="en-US" altLang="en-US" sz="2000" baseline="-25000"/>
              <a:t>n</a:t>
            </a:r>
            <a:r>
              <a:rPr lang="en-US" altLang="en-US" sz="2000"/>
              <a:t>    key</a:t>
            </a:r>
            <a:r>
              <a:rPr lang="en-US" altLang="en-US" sz="2000" baseline="-25000"/>
              <a:t>n</a:t>
            </a:r>
            <a:r>
              <a:rPr lang="en-US" altLang="en-US" sz="2000"/>
              <a:t>   c</a:t>
            </a:r>
            <a:r>
              <a:rPr lang="en-US" altLang="en-US" sz="2000" baseline="-25000"/>
              <a:t>n+1</a:t>
            </a:r>
            <a:r>
              <a:rPr lang="en-US" altLang="en-US" sz="2000"/>
              <a:t>                                </a:t>
            </a:r>
          </a:p>
        </p:txBody>
      </p:sp>
      <p:sp>
        <p:nvSpPr>
          <p:cNvPr id="18437" name="Line 44">
            <a:extLst>
              <a:ext uri="{FF2B5EF4-FFF2-40B4-BE49-F238E27FC236}">
                <a16:creationId xmlns:a16="http://schemas.microsoft.com/office/drawing/2014/main" id="{71369F57-CE06-4264-8EB9-37C1FE84A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362200"/>
            <a:ext cx="76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8" name="Line 44">
            <a:extLst>
              <a:ext uri="{FF2B5EF4-FFF2-40B4-BE49-F238E27FC236}">
                <a16:creationId xmlns:a16="http://schemas.microsoft.com/office/drawing/2014/main" id="{4028FDFF-E5C8-4AA9-B3B9-7AF05F2BC0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362200"/>
            <a:ext cx="76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9" name="Line 44">
            <a:extLst>
              <a:ext uri="{FF2B5EF4-FFF2-40B4-BE49-F238E27FC236}">
                <a16:creationId xmlns:a16="http://schemas.microsoft.com/office/drawing/2014/main" id="{A3C1BC5E-DDF7-416E-8825-B91433314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362200"/>
            <a:ext cx="76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0" name="Line 44">
            <a:extLst>
              <a:ext uri="{FF2B5EF4-FFF2-40B4-BE49-F238E27FC236}">
                <a16:creationId xmlns:a16="http://schemas.microsoft.com/office/drawing/2014/main" id="{6A230C61-B2B8-448A-B2EB-506DC10895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362200"/>
            <a:ext cx="76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1" name="Line 44">
            <a:extLst>
              <a:ext uri="{FF2B5EF4-FFF2-40B4-BE49-F238E27FC236}">
                <a16:creationId xmlns:a16="http://schemas.microsoft.com/office/drawing/2014/main" id="{D00C1DCA-D8CE-493E-8770-65424E316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2362200"/>
            <a:ext cx="76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2AC37BD-1CB1-4849-A89F-94CDC65C6AFB}"/>
              </a:ext>
            </a:extLst>
          </p:cNvPr>
          <p:cNvSpPr/>
          <p:nvPr/>
        </p:nvSpPr>
        <p:spPr bwMode="auto">
          <a:xfrm>
            <a:off x="3200400" y="3429000"/>
            <a:ext cx="2133600" cy="1263650"/>
          </a:xfrm>
          <a:prstGeom prst="triangl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8443" name="TextBox 3">
            <a:extLst>
              <a:ext uri="{FF2B5EF4-FFF2-40B4-BE49-F238E27FC236}">
                <a16:creationId xmlns:a16="http://schemas.microsoft.com/office/drawing/2014/main" id="{88DE276C-425C-4431-A026-2750B382D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ki</a:t>
            </a:r>
            <a:endParaRPr lang="en-GB" altLang="en-US" sz="1800"/>
          </a:p>
        </p:txBody>
      </p:sp>
      <p:sp>
        <p:nvSpPr>
          <p:cNvPr id="18444" name="Text Box 34">
            <a:extLst>
              <a:ext uri="{FF2B5EF4-FFF2-40B4-BE49-F238E27FC236}">
                <a16:creationId xmlns:a16="http://schemas.microsoft.com/office/drawing/2014/main" id="{0FA1EB30-F5D9-46F5-A282-8407913B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7772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keys in a node (page) are sorted: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key</a:t>
            </a:r>
            <a:r>
              <a:rPr lang="en-US" altLang="en-US" sz="2000" baseline="-25000"/>
              <a:t>1 </a:t>
            </a:r>
            <a:r>
              <a:rPr lang="en-US" altLang="en-US" sz="2000"/>
              <a:t>  &lt;</a:t>
            </a:r>
            <a:r>
              <a:rPr lang="en-US" altLang="en-US" sz="2000" baseline="-25000"/>
              <a:t> </a:t>
            </a:r>
            <a:r>
              <a:rPr lang="en-US" altLang="en-US" sz="2000"/>
              <a:t>  key</a:t>
            </a:r>
            <a:r>
              <a:rPr lang="en-US" altLang="en-US" sz="2000" baseline="-25000"/>
              <a:t>2</a:t>
            </a:r>
            <a:r>
              <a:rPr lang="en-US" altLang="en-US" sz="2000"/>
              <a:t>   &lt; …     &lt; key</a:t>
            </a:r>
            <a:r>
              <a:rPr lang="en-US" altLang="en-US" sz="2000" baseline="-25000"/>
              <a:t>i-1</a:t>
            </a:r>
            <a:r>
              <a:rPr lang="en-US" altLang="en-US" sz="2000"/>
              <a:t>   &lt;   key</a:t>
            </a:r>
            <a:r>
              <a:rPr lang="en-US" altLang="en-US" sz="2000" baseline="-25000"/>
              <a:t>i</a:t>
            </a:r>
            <a:r>
              <a:rPr lang="en-US" altLang="en-US" sz="2000"/>
              <a:t> &lt; …               &lt;   key</a:t>
            </a:r>
            <a:r>
              <a:rPr lang="en-US" altLang="en-US" sz="2000" baseline="-25000"/>
              <a:t>n</a:t>
            </a:r>
            <a:r>
              <a:rPr lang="en-US" altLang="en-US" sz="20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For any key k</a:t>
            </a:r>
            <a:r>
              <a:rPr lang="en-US" altLang="en-US" sz="2000" baseline="-25000"/>
              <a:t>i</a:t>
            </a:r>
            <a:r>
              <a:rPr lang="en-US" altLang="en-US" sz="2000"/>
              <a:t> stored in the subtree with root c</a:t>
            </a:r>
            <a:r>
              <a:rPr lang="en-US" altLang="en-US" sz="2000" baseline="-25000"/>
              <a:t>i</a:t>
            </a:r>
            <a:r>
              <a:rPr lang="en-US" altLang="en-US" sz="2000"/>
              <a:t>  we have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   key</a:t>
            </a:r>
            <a:r>
              <a:rPr lang="en-US" altLang="en-US" sz="2000" baseline="-25000"/>
              <a:t>i-1</a:t>
            </a:r>
            <a:r>
              <a:rPr lang="en-US" altLang="en-US" sz="2000"/>
              <a:t>   &lt;  ki &lt;  key</a:t>
            </a:r>
            <a:r>
              <a:rPr lang="en-US" altLang="en-US" sz="2000" baseline="-25000"/>
              <a:t>i</a:t>
            </a:r>
            <a:r>
              <a:rPr lang="en-US" altLang="en-US" sz="20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                  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E9D7BA1-52B5-43AF-BDFB-80B1E1BE1F5A}"/>
              </a:ext>
            </a:extLst>
          </p:cNvPr>
          <p:cNvSpPr/>
          <p:nvPr/>
        </p:nvSpPr>
        <p:spPr bwMode="auto">
          <a:xfrm>
            <a:off x="381000" y="3429000"/>
            <a:ext cx="762000" cy="1263650"/>
          </a:xfrm>
          <a:prstGeom prst="triangl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61D1F64-F633-46BA-978B-5A6DD7ADEBF1}"/>
              </a:ext>
            </a:extLst>
          </p:cNvPr>
          <p:cNvSpPr/>
          <p:nvPr/>
        </p:nvSpPr>
        <p:spPr bwMode="auto">
          <a:xfrm>
            <a:off x="1524000" y="3429000"/>
            <a:ext cx="762000" cy="1263650"/>
          </a:xfrm>
          <a:prstGeom prst="triangl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0D9AA43-E3D5-47F9-9EE6-E96F78674D1E}"/>
              </a:ext>
            </a:extLst>
          </p:cNvPr>
          <p:cNvSpPr/>
          <p:nvPr/>
        </p:nvSpPr>
        <p:spPr bwMode="auto">
          <a:xfrm>
            <a:off x="6096000" y="3429000"/>
            <a:ext cx="762000" cy="1263650"/>
          </a:xfrm>
          <a:prstGeom prst="triangl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3CCA21F-63D6-4746-A979-7DE770D34A0F}"/>
              </a:ext>
            </a:extLst>
          </p:cNvPr>
          <p:cNvSpPr/>
          <p:nvPr/>
        </p:nvSpPr>
        <p:spPr bwMode="auto">
          <a:xfrm>
            <a:off x="7391400" y="3429000"/>
            <a:ext cx="762000" cy="1263650"/>
          </a:xfrm>
          <a:prstGeom prst="triangl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8449" name="TextBox 30">
            <a:extLst>
              <a:ext uri="{FF2B5EF4-FFF2-40B4-BE49-F238E27FC236}">
                <a16:creationId xmlns:a16="http://schemas.microsoft.com/office/drawing/2014/main" id="{8A417C9E-630D-44F6-87C2-47029E42A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2873375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/>
              <a:t>…</a:t>
            </a:r>
            <a:endParaRPr lang="en-GB" altLang="en-US" sz="4000" b="1"/>
          </a:p>
        </p:txBody>
      </p:sp>
      <p:sp>
        <p:nvSpPr>
          <p:cNvPr id="18450" name="TextBox 31">
            <a:extLst>
              <a:ext uri="{FF2B5EF4-FFF2-40B4-BE49-F238E27FC236}">
                <a16:creationId xmlns:a16="http://schemas.microsoft.com/office/drawing/2014/main" id="{D9CB29D8-DC68-454E-BCED-AF776B67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873375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/>
              <a:t>…</a:t>
            </a:r>
            <a:endParaRPr lang="en-GB" altLang="en-US" sz="4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899E663-2A34-4D0D-99F4-F488FE069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B-Tree with t=3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64010C97-6EB8-498E-B6FA-B884C0D5F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620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 of keys in a node: t-1&lt;=n&lt;=2*t-1  =&gt; between 2 and 5 keys 	(except the root,  which can have less keys (1) if needed)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 of children of a node: t&lt;=n+1&lt;=2*t =&gt; between 3 and 6 children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In this example, the tree has only 2 levels (height 2) but it could have any number of levels.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pic>
        <p:nvPicPr>
          <p:cNvPr id="19460" name="Picture 2" descr="Diagram&#10;&#10;Description automatically generated">
            <a:extLst>
              <a:ext uri="{FF2B5EF4-FFF2-40B4-BE49-F238E27FC236}">
                <a16:creationId xmlns:a16="http://schemas.microsoft.com/office/drawing/2014/main" id="{0A21A66D-6B42-4A63-B06C-B64CBBDE2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3350"/>
            <a:ext cx="91440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1F79178-DE5C-4DEB-B543-15D261B25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B-Trees – formal definition [CLRS]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2B11343-B0B1-4EAC-9402-38AB4CFBD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A </a:t>
            </a:r>
            <a:r>
              <a:rPr lang="en-US" altLang="en-US" sz="1800" b="1" i="1"/>
              <a:t>B-tree </a:t>
            </a:r>
            <a:r>
              <a:rPr lang="en-US" altLang="en-US" sz="1800"/>
              <a:t>T is a rooted tree (whose root is T.</a:t>
            </a:r>
            <a:r>
              <a:rPr lang="en-US" altLang="en-US" sz="1800" i="1"/>
              <a:t>root</a:t>
            </a:r>
            <a:r>
              <a:rPr lang="en-US" altLang="en-US" sz="1800"/>
              <a:t>) having the properties: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Every node x has the following attributes: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x.</a:t>
            </a:r>
            <a:r>
              <a:rPr lang="en-US" altLang="en-US" sz="1600" i="1"/>
              <a:t>n</a:t>
            </a:r>
            <a:r>
              <a:rPr lang="en-US" altLang="en-US" sz="1600"/>
              <a:t>, the number of keys currently stored in node x,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the x.</a:t>
            </a:r>
            <a:r>
              <a:rPr lang="en-US" altLang="en-US" sz="1600" i="1"/>
              <a:t>n </a:t>
            </a:r>
            <a:r>
              <a:rPr lang="en-US" altLang="en-US" sz="1600"/>
              <a:t>keys themselves, x.</a:t>
            </a:r>
            <a:r>
              <a:rPr lang="en-US" altLang="en-US" sz="1600" i="1"/>
              <a:t>key</a:t>
            </a:r>
            <a:r>
              <a:rPr lang="en-US" altLang="en-US" sz="1600" baseline="-25000"/>
              <a:t>1</a:t>
            </a:r>
            <a:r>
              <a:rPr lang="en-US" altLang="en-US" sz="1600"/>
              <a:t>, x.</a:t>
            </a:r>
            <a:r>
              <a:rPr lang="en-US" altLang="en-US" sz="1600" i="1"/>
              <a:t>key</a:t>
            </a:r>
            <a:r>
              <a:rPr lang="en-US" altLang="en-US" sz="1600" baseline="-25000"/>
              <a:t>2</a:t>
            </a:r>
            <a:r>
              <a:rPr lang="en-US" altLang="en-US" sz="1600"/>
              <a:t>, …, x.</a:t>
            </a:r>
            <a:r>
              <a:rPr lang="en-US" altLang="en-US" sz="1600" i="1"/>
              <a:t>key</a:t>
            </a:r>
            <a:r>
              <a:rPr lang="en-US" altLang="en-US" sz="1600" i="1" baseline="-25000"/>
              <a:t>x.n</a:t>
            </a:r>
            <a:r>
              <a:rPr lang="en-US" altLang="en-US" sz="1600"/>
              <a:t>, stored in nondecreasing order, so that x.</a:t>
            </a:r>
            <a:r>
              <a:rPr lang="en-US" altLang="en-US" sz="1600" i="1"/>
              <a:t>key</a:t>
            </a:r>
            <a:r>
              <a:rPr lang="en-US" altLang="en-US" sz="1600" baseline="-25000"/>
              <a:t>1</a:t>
            </a:r>
            <a:r>
              <a:rPr lang="en-US" altLang="en-US" sz="1600"/>
              <a:t>  &lt;= x.</a:t>
            </a:r>
            <a:r>
              <a:rPr lang="en-US" altLang="en-US" sz="1600" i="1"/>
              <a:t>key</a:t>
            </a:r>
            <a:r>
              <a:rPr lang="en-US" altLang="en-US" sz="1600" baseline="-25000"/>
              <a:t>2</a:t>
            </a:r>
            <a:r>
              <a:rPr lang="en-US" altLang="en-US" sz="1600"/>
              <a:t>  &lt;= … &lt;=  x.</a:t>
            </a:r>
            <a:r>
              <a:rPr lang="en-US" altLang="en-US" sz="1600" i="1"/>
              <a:t>key</a:t>
            </a:r>
            <a:r>
              <a:rPr lang="en-US" altLang="en-US" sz="1600" baseline="-25000"/>
              <a:t>x.</a:t>
            </a:r>
            <a:r>
              <a:rPr lang="en-US" altLang="en-US" sz="1600" i="1" baseline="-25000"/>
              <a:t>n</a:t>
            </a:r>
            <a:endParaRPr lang="en-US" altLang="en-US" sz="1600" baseline="-250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x.</a:t>
            </a:r>
            <a:r>
              <a:rPr lang="en-US" altLang="en-US" sz="1600" i="1"/>
              <a:t>leaf </a:t>
            </a:r>
            <a:r>
              <a:rPr lang="en-US" altLang="en-US" sz="1600"/>
              <a:t>, a boolean value that is TRUE if x is a leaf and FALSE if x is an internal node.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Each internal node x also contains x.</a:t>
            </a:r>
            <a:r>
              <a:rPr lang="en-US" altLang="en-US" sz="1800" i="1"/>
              <a:t>n+</a:t>
            </a:r>
            <a:r>
              <a:rPr lang="en-US" altLang="en-US" sz="1800"/>
              <a:t>1 pointers x.c</a:t>
            </a:r>
            <a:r>
              <a:rPr lang="en-US" altLang="en-US" sz="1800" baseline="-25000"/>
              <a:t>1</a:t>
            </a:r>
            <a:r>
              <a:rPr lang="en-US" altLang="en-US" sz="1800"/>
              <a:t>, x.c</a:t>
            </a:r>
            <a:r>
              <a:rPr lang="en-US" altLang="en-US" sz="1800" baseline="-25000"/>
              <a:t>2</a:t>
            </a:r>
            <a:r>
              <a:rPr lang="en-US" altLang="en-US" sz="1800"/>
              <a:t>, … x.c</a:t>
            </a:r>
            <a:r>
              <a:rPr lang="en-US" altLang="en-US" sz="1800" baseline="-25000"/>
              <a:t>x.n+1</a:t>
            </a:r>
            <a:r>
              <a:rPr lang="en-US" altLang="en-US" sz="1800"/>
              <a:t> to its children. Leaf nodes have no children, and so their c</a:t>
            </a:r>
            <a:r>
              <a:rPr lang="en-US" altLang="en-US" sz="1800" baseline="-25000"/>
              <a:t>i </a:t>
            </a:r>
            <a:r>
              <a:rPr lang="en-US" altLang="en-US" sz="1800"/>
              <a:t>attributes are undefined.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keys x.</a:t>
            </a:r>
            <a:r>
              <a:rPr lang="en-US" altLang="en-US" sz="1800" i="1"/>
              <a:t>key</a:t>
            </a:r>
            <a:r>
              <a:rPr lang="en-US" altLang="en-US" sz="1800" baseline="-25000"/>
              <a:t>i</a:t>
            </a:r>
            <a:r>
              <a:rPr lang="en-US" altLang="en-US" sz="1800"/>
              <a:t> separate the ranges of keys stored in each subtree: if k</a:t>
            </a:r>
            <a:r>
              <a:rPr lang="en-US" altLang="en-US" sz="1800" baseline="-25000"/>
              <a:t>i</a:t>
            </a:r>
            <a:r>
              <a:rPr lang="en-US" altLang="en-US" sz="1800"/>
              <a:t> is any key stored in the subtree with root x.c</a:t>
            </a:r>
            <a:r>
              <a:rPr lang="en-US" altLang="en-US" sz="1800" baseline="-25000"/>
              <a:t>i</a:t>
            </a:r>
            <a:r>
              <a:rPr lang="en-US" altLang="en-US" sz="1800"/>
              <a:t>, then k</a:t>
            </a:r>
            <a:r>
              <a:rPr lang="en-US" altLang="en-US" sz="1800" baseline="-25000"/>
              <a:t>1</a:t>
            </a:r>
            <a:r>
              <a:rPr lang="en-US" altLang="en-US" sz="1800"/>
              <a:t> &lt;= x.</a:t>
            </a:r>
            <a:r>
              <a:rPr lang="en-US" altLang="en-US" sz="1800" i="1"/>
              <a:t>key</a:t>
            </a:r>
            <a:r>
              <a:rPr lang="en-US" altLang="en-US" sz="1800" baseline="-25000"/>
              <a:t>1</a:t>
            </a:r>
            <a:r>
              <a:rPr lang="en-US" altLang="en-US" sz="1800"/>
              <a:t> &lt;= k</a:t>
            </a:r>
            <a:r>
              <a:rPr lang="en-US" altLang="en-US" sz="1800" baseline="-25000"/>
              <a:t>2</a:t>
            </a:r>
            <a:r>
              <a:rPr lang="en-US" altLang="en-US" sz="1800"/>
              <a:t>  &lt;= x.</a:t>
            </a:r>
            <a:r>
              <a:rPr lang="en-US" altLang="en-US" sz="1800" i="1"/>
              <a:t>key</a:t>
            </a:r>
            <a:r>
              <a:rPr lang="en-US" altLang="en-US" sz="1800" baseline="-25000"/>
              <a:t>2</a:t>
            </a:r>
            <a:r>
              <a:rPr lang="en-US" altLang="en-US" sz="1800"/>
              <a:t>   &lt;=  …  &lt;= X.</a:t>
            </a:r>
            <a:r>
              <a:rPr lang="en-US" altLang="en-US" sz="1800" i="1"/>
              <a:t>key</a:t>
            </a:r>
            <a:r>
              <a:rPr lang="en-US" altLang="en-US" sz="1800" baseline="-25000"/>
              <a:t>x.</a:t>
            </a:r>
            <a:r>
              <a:rPr lang="en-US" altLang="en-US" sz="1800" i="1" baseline="-25000"/>
              <a:t>n</a:t>
            </a:r>
            <a:r>
              <a:rPr lang="en-US" altLang="en-US" sz="1800" i="1"/>
              <a:t> </a:t>
            </a:r>
            <a:r>
              <a:rPr lang="en-US" altLang="en-US" sz="1800"/>
              <a:t> &lt;= k</a:t>
            </a:r>
            <a:r>
              <a:rPr lang="en-US" altLang="en-US" sz="1800" baseline="-25000"/>
              <a:t>x.</a:t>
            </a:r>
            <a:r>
              <a:rPr lang="en-US" altLang="en-US" sz="1800" i="1" baseline="-25000"/>
              <a:t>n</a:t>
            </a:r>
            <a:r>
              <a:rPr lang="en-US" altLang="en-US" sz="1800" baseline="-25000"/>
              <a:t>+1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All leaves have the same depth, which is the tree’s height 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Nodes have lower and upper bounds on the number of keys they can contain. We express these bounds in terms of a fixed integer t &gt;=2 called the </a:t>
            </a:r>
            <a:r>
              <a:rPr lang="en-US" altLang="en-US" sz="1800" b="1" i="1"/>
              <a:t>minimum degree </a:t>
            </a:r>
            <a:r>
              <a:rPr lang="en-US" altLang="en-US" sz="1800"/>
              <a:t>of the B-tree: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Every node other than the root must have at least t -1 keys. Every internal node other than the root thus has at least t children. If the tree is nonempty, the root must have at least one key.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Every node may contain at most 2t -1 keys. Therefore, an internal node may have at most 2t children.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784722-E1A1-45D6-9A97-A7685D6AA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Structures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13F0E7D-346C-4B25-93B8-03007087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Data Structures have to be adapted for each problem:</a:t>
            </a:r>
          </a:p>
          <a:p>
            <a:pPr lvl="1" eaLnBrk="1" hangingPunct="1"/>
            <a:r>
              <a:rPr lang="en-US" altLang="en-US" sz="2400"/>
              <a:t>A specific subset of operations</a:t>
            </a:r>
          </a:p>
          <a:p>
            <a:pPr lvl="2" eaLnBrk="1" hangingPunct="1"/>
            <a:r>
              <a:rPr lang="en-US" altLang="en-US" sz="2000"/>
              <a:t>(Example: Search is needed, Insert is not)</a:t>
            </a:r>
          </a:p>
          <a:p>
            <a:pPr lvl="1" eaLnBrk="1" hangingPunct="1"/>
            <a:r>
              <a:rPr lang="en-US" altLang="en-US" sz="2400"/>
              <a:t>A specific set of requirements or usage patterns</a:t>
            </a:r>
          </a:p>
          <a:p>
            <a:pPr lvl="2" eaLnBrk="1" hangingPunct="1"/>
            <a:r>
              <a:rPr lang="en-US" altLang="en-US" sz="2000"/>
              <a:t>(Example: Search occurs frequently, Insert occurs rarely)</a:t>
            </a:r>
          </a:p>
          <a:p>
            <a:pPr eaLnBrk="1" hangingPunct="1"/>
            <a:r>
              <a:rPr lang="en-US" altLang="en-US" sz="2800"/>
              <a:t>Special Data Structures</a:t>
            </a:r>
          </a:p>
          <a:p>
            <a:pPr eaLnBrk="1" hangingPunct="1"/>
            <a:r>
              <a:rPr lang="en-US" altLang="en-US" sz="2800"/>
              <a:t>Hybrid data structures</a:t>
            </a:r>
          </a:p>
          <a:p>
            <a:pPr eaLnBrk="1" hangingPunct="1"/>
            <a:r>
              <a:rPr lang="en-US" altLang="en-US" sz="2800"/>
              <a:t>Augmented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0823AEC-96E0-4A91-B5CB-E9B6C3AD6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B-Tree Search</a:t>
            </a:r>
          </a:p>
        </p:txBody>
      </p:sp>
      <p:sp>
        <p:nvSpPr>
          <p:cNvPr id="21507" name="TextBox 1">
            <a:extLst>
              <a:ext uri="{FF2B5EF4-FFF2-40B4-BE49-F238E27FC236}">
                <a16:creationId xmlns:a16="http://schemas.microsoft.com/office/drawing/2014/main" id="{0A395359-9648-49CA-BA56-213AB80B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9045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The tree is traversed from top to bottom, starting at the root. At each level,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search chooses the child pointer (subtree) which is between two key values that frame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 searched value. </a:t>
            </a:r>
            <a:r>
              <a:rPr lang="en-GB" altLang="en-US" sz="1800"/>
              <a:t> Binary search  can be used within each node.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Example: if we search for value=19, starting at the root 16&lt;19&lt;23, thus  we continue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 search in the subtree rooted in child 4.</a:t>
            </a:r>
            <a:endParaRPr lang="en-GB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pic>
        <p:nvPicPr>
          <p:cNvPr id="21508" name="Picture 2" descr="A picture containing text, linedrawing&#10;&#10;Description automatically generated">
            <a:extLst>
              <a:ext uri="{FF2B5EF4-FFF2-40B4-BE49-F238E27FC236}">
                <a16:creationId xmlns:a16="http://schemas.microsoft.com/office/drawing/2014/main" id="{65729347-6800-471C-BADB-FDFEF4BE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8850"/>
            <a:ext cx="9144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1A6ED44-1ADF-4751-97EC-944086CF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B-Tree Insert</a:t>
            </a:r>
          </a:p>
        </p:txBody>
      </p:sp>
      <p:sp>
        <p:nvSpPr>
          <p:cNvPr id="22533" name="Oval 4">
            <a:extLst>
              <a:ext uri="{FF2B5EF4-FFF2-40B4-BE49-F238E27FC236}">
                <a16:creationId xmlns:a16="http://schemas.microsoft.com/office/drawing/2014/main" id="{177F0EAA-6D84-4F0E-9721-1FF04695D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685800" cy="5334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2534" name="TextBox 5">
            <a:extLst>
              <a:ext uri="{FF2B5EF4-FFF2-40B4-BE49-F238E27FC236}">
                <a16:creationId xmlns:a16="http://schemas.microsoft.com/office/drawing/2014/main" id="{CD27AD40-C33A-4209-9BD7-E61F988C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</a:rPr>
              <a:t>4</a:t>
            </a:r>
            <a:endParaRPr lang="en-GB" altLang="en-US" sz="2400">
              <a:solidFill>
                <a:srgbClr val="002060"/>
              </a:solidFill>
            </a:endParaRPr>
          </a:p>
        </p:txBody>
      </p:sp>
      <p:sp>
        <p:nvSpPr>
          <p:cNvPr id="22535" name="TextBox 6">
            <a:extLst>
              <a:ext uri="{FF2B5EF4-FFF2-40B4-BE49-F238E27FC236}">
                <a16:creationId xmlns:a16="http://schemas.microsoft.com/office/drawing/2014/main" id="{3AF13399-33C7-464A-A8AD-FBB1BD5F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54688"/>
            <a:ext cx="6853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Insertion looks for the right leaf node  where to insert the new key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Case 1: the leaf node found is not full (less than 2*t-1 keys)</a:t>
            </a:r>
            <a:endParaRPr lang="en-GB" altLang="en-US" sz="18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C150D50-993E-4C80-A088-A2A6634BB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2368"/>
            <a:ext cx="9144000" cy="2493264"/>
          </a:xfrm>
          <a:prstGeom prst="rect">
            <a:avLst/>
          </a:prstGeom>
        </p:spPr>
      </p:pic>
      <p:cxnSp>
        <p:nvCxnSpPr>
          <p:cNvPr id="22532" name="Straight Arrow Connector 3">
            <a:extLst>
              <a:ext uri="{FF2B5EF4-FFF2-40B4-BE49-F238E27FC236}">
                <a16:creationId xmlns:a16="http://schemas.microsoft.com/office/drawing/2014/main" id="{857F955D-202C-4C17-A2C9-3C14E66760B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447800" y="3962400"/>
            <a:ext cx="533400" cy="8382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C79530E-4980-42DD-81FB-A2989EB59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B-Tree Insert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72BD7D6A-A24C-4FD6-BFB5-8EE98B0E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685800" cy="5334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3558" name="TextBox 3">
            <a:extLst>
              <a:ext uri="{FF2B5EF4-FFF2-40B4-BE49-F238E27FC236}">
                <a16:creationId xmlns:a16="http://schemas.microsoft.com/office/drawing/2014/main" id="{6F361341-AAE5-4419-89A7-FCCA316F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10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  <a:endParaRPr lang="en-GB" altLang="en-US" sz="2400"/>
          </a:p>
        </p:txBody>
      </p:sp>
      <p:sp>
        <p:nvSpPr>
          <p:cNvPr id="23559" name="TextBox 7">
            <a:extLst>
              <a:ext uri="{FF2B5EF4-FFF2-40B4-BE49-F238E27FC236}">
                <a16:creationId xmlns:a16="http://schemas.microsoft.com/office/drawing/2014/main" id="{A56BCD3A-EB1A-4328-BC40-7F6E46E8B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830888"/>
            <a:ext cx="6853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Insertion looks for the right leaf node  where to insert the new key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Case 2: the leaf node found is full (has already 2*t-1 keys)</a:t>
            </a:r>
            <a:endParaRPr lang="en-GB" altLang="en-US" sz="18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EB25697-BC7B-4597-8B30-F91A39139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736"/>
            <a:ext cx="9144000" cy="2700528"/>
          </a:xfrm>
          <a:prstGeom prst="rect">
            <a:avLst/>
          </a:prstGeom>
        </p:spPr>
      </p:pic>
      <p:cxnSp>
        <p:nvCxnSpPr>
          <p:cNvPr id="23556" name="Straight Arrow Connector 4">
            <a:extLst>
              <a:ext uri="{FF2B5EF4-FFF2-40B4-BE49-F238E27FC236}">
                <a16:creationId xmlns:a16="http://schemas.microsoft.com/office/drawing/2014/main" id="{6C1D6C0F-273F-458E-AA24-D2DFF7E715E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67000" y="4343400"/>
            <a:ext cx="533400" cy="8382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A6CEB28-DCE6-4B82-BDF7-931227822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B-Tree Insert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7021C65E-C1BD-41E0-871A-85C59B523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91440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3">
            <a:extLst>
              <a:ext uri="{FF2B5EF4-FFF2-40B4-BE49-F238E27FC236}">
                <a16:creationId xmlns:a16="http://schemas.microsoft.com/office/drawing/2014/main" id="{747D9193-E5A4-4DE2-A232-6E5F17AA3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3345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A full node is split into 2 nodes around its median key. The median key moves up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its parent node. If the parent is also full,  it will be split as well. In the worst case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we have to split full nodes all the way up to the root of tree and the tree increases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Its height, getting a new root.</a:t>
            </a:r>
            <a:endParaRPr lang="en-GB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627CCCB-0EA5-4F56-AC08-C7B0574F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461248" cy="2365248"/>
          </a:xfrm>
          <a:prstGeom prst="rect">
            <a:avLst/>
          </a:prstGeom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2498EA1C-2B5A-41AC-A924-A03BC34C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Efficient B-Tree Insert</a:t>
            </a:r>
          </a:p>
        </p:txBody>
      </p:sp>
      <p:sp>
        <p:nvSpPr>
          <p:cNvPr id="25603" name="TextBox 3">
            <a:extLst>
              <a:ext uri="{FF2B5EF4-FFF2-40B4-BE49-F238E27FC236}">
                <a16:creationId xmlns:a16="http://schemas.microsoft.com/office/drawing/2014/main" id="{BCB392C1-6E2D-4323-A49A-501C8E9DA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02175"/>
            <a:ext cx="3345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In order to be efficient,  inserting a key into a B-tree should happen in a single pass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down the tree from the root to a leaf. To do so, we do not wait to ﬁnd out whether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we will actually need to split a full node in order to do the insertion. Instead, as we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travel down the tree searching for the position where the new key belongs, we split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each full node we come to along the way (including the leaf itself).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Thus whenever we want to split a full node y, we are assured that its parent is not full.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Still, it is possible that we are doing unnecessary root splits.</a:t>
            </a:r>
            <a:endParaRPr lang="en-GB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cxnSp>
        <p:nvCxnSpPr>
          <p:cNvPr id="25605" name="Straight Arrow Connector 3">
            <a:extLst>
              <a:ext uri="{FF2B5EF4-FFF2-40B4-BE49-F238E27FC236}">
                <a16:creationId xmlns:a16="http://schemas.microsoft.com/office/drawing/2014/main" id="{9185D0CC-C6CF-4D69-B5E4-82ACAB79F9C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858000" y="3200400"/>
            <a:ext cx="228600" cy="7620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6" name="Oval 4">
            <a:extLst>
              <a:ext uri="{FF2B5EF4-FFF2-40B4-BE49-F238E27FC236}">
                <a16:creationId xmlns:a16="http://schemas.microsoft.com/office/drawing/2014/main" id="{D0991FF1-D55F-4126-826E-2761CCFD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62400"/>
            <a:ext cx="685800" cy="5334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5607" name="TextBox 3">
            <a:extLst>
              <a:ext uri="{FF2B5EF4-FFF2-40B4-BE49-F238E27FC236}">
                <a16:creationId xmlns:a16="http://schemas.microsoft.com/office/drawing/2014/main" id="{6A52616D-2431-4CC8-9597-55A44EBA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03383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  <a:endParaRPr lang="en-GB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FC70BC5-46B5-429B-A70B-C28061DF3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Efficient B-Tree Insert</a:t>
            </a:r>
          </a:p>
        </p:txBody>
      </p:sp>
      <p:pic>
        <p:nvPicPr>
          <p:cNvPr id="3" name="Picture 2" descr="A drawing of a building&#10;&#10;Description automatically generated with low confidence">
            <a:extLst>
              <a:ext uri="{FF2B5EF4-FFF2-40B4-BE49-F238E27FC236}">
                <a16:creationId xmlns:a16="http://schemas.microsoft.com/office/drawing/2014/main" id="{5B93F309-756E-4481-B964-818574369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7A1912-0CE9-4CDD-8B1A-043B86913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096EAFA-9BBD-4871-B6F5-80F708004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Usages:</a:t>
            </a:r>
          </a:p>
          <a:p>
            <a:pPr lvl="1" eaLnBrk="1" hangingPunct="1">
              <a:defRPr/>
            </a:pPr>
            <a:r>
              <a:rPr lang="en-US" altLang="en-US" dirty="0"/>
              <a:t>B-Trees are widely used for file systems and databases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400" dirty="0"/>
              <a:t>For further reading (optional only): [CLRS] chapter 18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9A96B9F-891B-450A-84B5-81175B54F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5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5E82F11-3080-4862-970E-4AA33421B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Problem: find another method for “balancing” BST, doing less rotations in case of Delete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1740B5D-3DA2-4092-97D5-32F8ADD6F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 or 2-3-4 Trees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90516BB-92AA-46EC-A564-DD06F3C81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Idea: Construct binary trees as a particular case of B-trees</a:t>
            </a:r>
          </a:p>
          <a:p>
            <a:pPr eaLnBrk="1" hangingPunct="1"/>
            <a:r>
              <a:rPr lang="en-US" altLang="en-US" sz="2800"/>
              <a:t>2-3-4 Trees: actually B-trees of min degree 2</a:t>
            </a:r>
          </a:p>
          <a:p>
            <a:pPr lvl="1" eaLnBrk="1" hangingPunct="1"/>
            <a:r>
              <a:rPr lang="en-US" altLang="en-US" sz="2400"/>
              <a:t>Nodes may contain 1, 2 or 3 keys</a:t>
            </a:r>
          </a:p>
          <a:p>
            <a:pPr lvl="1" eaLnBrk="1" hangingPunct="1"/>
            <a:r>
              <a:rPr lang="en-US" altLang="en-US" sz="2400"/>
              <a:t>Nodes will have, accordingly, 2, 3 or 4 children</a:t>
            </a:r>
          </a:p>
          <a:p>
            <a:pPr lvl="1" eaLnBrk="1" hangingPunct="1"/>
            <a:r>
              <a:rPr lang="en-US" altLang="en-US" sz="2400"/>
              <a:t>All leaves are at the same level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F662714-FFE8-46D0-8745-591B6EF65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2-3-4 Trees Nodes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3432E893-1327-461F-8762-B63FAD0B35C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1524000" cy="2362200"/>
            <a:chOff x="0" y="1392"/>
            <a:chExt cx="1632" cy="2064"/>
          </a:xfrm>
        </p:grpSpPr>
        <p:sp>
          <p:nvSpPr>
            <p:cNvPr id="30744" name="AutoShape 4">
              <a:extLst>
                <a:ext uri="{FF2B5EF4-FFF2-40B4-BE49-F238E27FC236}">
                  <a16:creationId xmlns:a16="http://schemas.microsoft.com/office/drawing/2014/main" id="{EA8656EF-8EC9-4689-8A78-48ABB032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745" name="Text Box 5">
              <a:extLst>
                <a:ext uri="{FF2B5EF4-FFF2-40B4-BE49-F238E27FC236}">
                  <a16:creationId xmlns:a16="http://schemas.microsoft.com/office/drawing/2014/main" id="{967F2871-4EA8-45D1-972E-79BAD4333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431"/>
              <a:ext cx="313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a</a:t>
              </a:r>
            </a:p>
          </p:txBody>
        </p:sp>
        <p:sp>
          <p:nvSpPr>
            <p:cNvPr id="30746" name="Line 6">
              <a:extLst>
                <a:ext uri="{FF2B5EF4-FFF2-40B4-BE49-F238E27FC236}">
                  <a16:creationId xmlns:a16="http://schemas.microsoft.com/office/drawing/2014/main" id="{732AA17D-78F1-4B8A-A3CF-69A2A6DF8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24"/>
              <a:ext cx="19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7" name="Line 7">
              <a:extLst>
                <a:ext uri="{FF2B5EF4-FFF2-40B4-BE49-F238E27FC236}">
                  <a16:creationId xmlns:a16="http://schemas.microsoft.com/office/drawing/2014/main" id="{4493ABA5-7FBA-43A4-8A21-4158950AE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72"/>
              <a:ext cx="19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8" name="AutoShape 8">
              <a:extLst>
                <a:ext uri="{FF2B5EF4-FFF2-40B4-BE49-F238E27FC236}">
                  <a16:creationId xmlns:a16="http://schemas.microsoft.com/office/drawing/2014/main" id="{1E437C06-A9BF-4EA4-93FA-B21D0365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96"/>
              <a:ext cx="816" cy="9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&gt;a</a:t>
              </a:r>
            </a:p>
          </p:txBody>
        </p:sp>
        <p:sp>
          <p:nvSpPr>
            <p:cNvPr id="30749" name="AutoShape 9">
              <a:extLst>
                <a:ext uri="{FF2B5EF4-FFF2-40B4-BE49-F238E27FC236}">
                  <a16:creationId xmlns:a16="http://schemas.microsoft.com/office/drawing/2014/main" id="{B8804049-F40D-4F67-A98C-73B4F54AD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6"/>
              <a:ext cx="816" cy="9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&lt;a</a:t>
              </a:r>
            </a:p>
          </p:txBody>
        </p:sp>
      </p:grpSp>
      <p:grpSp>
        <p:nvGrpSpPr>
          <p:cNvPr id="30724" name="Group 10">
            <a:extLst>
              <a:ext uri="{FF2B5EF4-FFF2-40B4-BE49-F238E27FC236}">
                <a16:creationId xmlns:a16="http://schemas.microsoft.com/office/drawing/2014/main" id="{FCD5CB67-C3C4-4465-BD82-3875E8A8710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86200"/>
            <a:ext cx="3886200" cy="2590800"/>
            <a:chOff x="1248" y="1440"/>
            <a:chExt cx="3840" cy="2208"/>
          </a:xfrm>
        </p:grpSpPr>
        <p:sp>
          <p:nvSpPr>
            <p:cNvPr id="30734" name="AutoShape 11">
              <a:extLst>
                <a:ext uri="{FF2B5EF4-FFF2-40B4-BE49-F238E27FC236}">
                  <a16:creationId xmlns:a16="http://schemas.microsoft.com/office/drawing/2014/main" id="{93EFADB4-F530-49D4-BCD7-1D9F92BA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1440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735" name="Text Box 12">
              <a:extLst>
                <a:ext uri="{FF2B5EF4-FFF2-40B4-BE49-F238E27FC236}">
                  <a16:creationId xmlns:a16="http://schemas.microsoft.com/office/drawing/2014/main" id="{71125776-8839-473D-8107-1F44247B7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1498"/>
              <a:ext cx="162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a     b    c</a:t>
              </a:r>
            </a:p>
          </p:txBody>
        </p:sp>
        <p:sp>
          <p:nvSpPr>
            <p:cNvPr id="30736" name="Line 13">
              <a:extLst>
                <a:ext uri="{FF2B5EF4-FFF2-40B4-BE49-F238E27FC236}">
                  <a16:creationId xmlns:a16="http://schemas.microsoft.com/office/drawing/2014/main" id="{5A68AE1A-E933-466A-9776-D9FE9CA9F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872"/>
              <a:ext cx="62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7" name="Line 14">
              <a:extLst>
                <a:ext uri="{FF2B5EF4-FFF2-40B4-BE49-F238E27FC236}">
                  <a16:creationId xmlns:a16="http://schemas.microsoft.com/office/drawing/2014/main" id="{A9ECFD07-0A6C-4ECA-917F-1DDE3CB14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7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8" name="Line 15">
              <a:extLst>
                <a:ext uri="{FF2B5EF4-FFF2-40B4-BE49-F238E27FC236}">
                  <a16:creationId xmlns:a16="http://schemas.microsoft.com/office/drawing/2014/main" id="{888D6E26-FFB1-4360-B83F-1B4D6C0EA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872"/>
              <a:ext cx="4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9" name="Line 16">
              <a:extLst>
                <a:ext uri="{FF2B5EF4-FFF2-40B4-BE49-F238E27FC236}">
                  <a16:creationId xmlns:a16="http://schemas.microsoft.com/office/drawing/2014/main" id="{4426D2C1-6F34-4ECA-BA72-45AD69558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872"/>
              <a:ext cx="43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0" name="AutoShape 17">
              <a:extLst>
                <a:ext uri="{FF2B5EF4-FFF2-40B4-BE49-F238E27FC236}">
                  <a16:creationId xmlns:a16="http://schemas.microsoft.com/office/drawing/2014/main" id="{7A3562AF-5980-4086-B547-BC48D5D3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48"/>
              <a:ext cx="960" cy="12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&lt;a</a:t>
              </a:r>
            </a:p>
          </p:txBody>
        </p:sp>
        <p:sp>
          <p:nvSpPr>
            <p:cNvPr id="30741" name="AutoShape 18">
              <a:extLst>
                <a:ext uri="{FF2B5EF4-FFF2-40B4-BE49-F238E27FC236}">
                  <a16:creationId xmlns:a16="http://schemas.microsoft.com/office/drawing/2014/main" id="{63CDABE1-56EC-446A-AA7E-4492AE10E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0" cy="12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&gt;a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and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&lt;b</a:t>
              </a:r>
            </a:p>
          </p:txBody>
        </p:sp>
        <p:sp>
          <p:nvSpPr>
            <p:cNvPr id="30742" name="AutoShape 19">
              <a:extLst>
                <a:ext uri="{FF2B5EF4-FFF2-40B4-BE49-F238E27FC236}">
                  <a16:creationId xmlns:a16="http://schemas.microsoft.com/office/drawing/2014/main" id="{FE6D8E16-BD00-4983-80C7-5E79F814D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48"/>
              <a:ext cx="960" cy="12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&gt;b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and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&lt;c</a:t>
              </a:r>
            </a:p>
          </p:txBody>
        </p:sp>
        <p:sp>
          <p:nvSpPr>
            <p:cNvPr id="30743" name="AutoShape 20">
              <a:extLst>
                <a:ext uri="{FF2B5EF4-FFF2-40B4-BE49-F238E27FC236}">
                  <a16:creationId xmlns:a16="http://schemas.microsoft.com/office/drawing/2014/main" id="{3F54FFD3-FD62-4E84-A071-73D3BDA4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960" cy="12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&gt;c</a:t>
              </a:r>
            </a:p>
          </p:txBody>
        </p:sp>
      </p:grpSp>
      <p:grpSp>
        <p:nvGrpSpPr>
          <p:cNvPr id="30725" name="Group 21">
            <a:extLst>
              <a:ext uri="{FF2B5EF4-FFF2-40B4-BE49-F238E27FC236}">
                <a16:creationId xmlns:a16="http://schemas.microsoft.com/office/drawing/2014/main" id="{5465E21D-19E4-45EC-86EC-F1FCC2C269A3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133600"/>
            <a:ext cx="2590800" cy="2743200"/>
            <a:chOff x="1776" y="1584"/>
            <a:chExt cx="1440" cy="1488"/>
          </a:xfrm>
        </p:grpSpPr>
        <p:sp>
          <p:nvSpPr>
            <p:cNvPr id="30726" name="AutoShape 22">
              <a:extLst>
                <a:ext uri="{FF2B5EF4-FFF2-40B4-BE49-F238E27FC236}">
                  <a16:creationId xmlns:a16="http://schemas.microsoft.com/office/drawing/2014/main" id="{071E83F2-EB58-4948-AE21-A1E0DC387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84"/>
              <a:ext cx="689" cy="34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727" name="Text Box 23">
              <a:extLst>
                <a:ext uri="{FF2B5EF4-FFF2-40B4-BE49-F238E27FC236}">
                  <a16:creationId xmlns:a16="http://schemas.microsoft.com/office/drawing/2014/main" id="{5105D558-4B90-42B0-AEFD-059591303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612"/>
              <a:ext cx="761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a   b</a:t>
              </a:r>
            </a:p>
          </p:txBody>
        </p:sp>
        <p:sp>
          <p:nvSpPr>
            <p:cNvPr id="30728" name="Line 24">
              <a:extLst>
                <a:ext uri="{FF2B5EF4-FFF2-40B4-BE49-F238E27FC236}">
                  <a16:creationId xmlns:a16="http://schemas.microsoft.com/office/drawing/2014/main" id="{5B26FEFB-E6F6-47CA-9AAA-075E1455D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0" y="1920"/>
              <a:ext cx="178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29" name="Line 25">
              <a:extLst>
                <a:ext uri="{FF2B5EF4-FFF2-40B4-BE49-F238E27FC236}">
                  <a16:creationId xmlns:a16="http://schemas.microsoft.com/office/drawing/2014/main" id="{8A67394B-EB93-426C-BA93-D5126927B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68"/>
              <a:ext cx="14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0" name="AutoShape 26">
              <a:extLst>
                <a:ext uri="{FF2B5EF4-FFF2-40B4-BE49-F238E27FC236}">
                  <a16:creationId xmlns:a16="http://schemas.microsoft.com/office/drawing/2014/main" id="{B4F761CD-8E7A-45F4-8455-E773E6F74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80"/>
              <a:ext cx="480" cy="6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&gt;a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and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&lt;b</a:t>
              </a:r>
            </a:p>
          </p:txBody>
        </p:sp>
        <p:sp>
          <p:nvSpPr>
            <p:cNvPr id="30731" name="AutoShape 27">
              <a:extLst>
                <a:ext uri="{FF2B5EF4-FFF2-40B4-BE49-F238E27FC236}">
                  <a16:creationId xmlns:a16="http://schemas.microsoft.com/office/drawing/2014/main" id="{034C5F70-DB8F-49D4-AEE4-947C6F7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80"/>
              <a:ext cx="480" cy="6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&lt;a</a:t>
              </a:r>
            </a:p>
          </p:txBody>
        </p:sp>
        <p:sp>
          <p:nvSpPr>
            <p:cNvPr id="30732" name="Line 28">
              <a:extLst>
                <a:ext uri="{FF2B5EF4-FFF2-40B4-BE49-F238E27FC236}">
                  <a16:creationId xmlns:a16="http://schemas.microsoft.com/office/drawing/2014/main" id="{B9F7DD9B-330E-474A-BC5E-CA4956633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7" y="1920"/>
              <a:ext cx="113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3" name="AutoShape 29">
              <a:extLst>
                <a:ext uri="{FF2B5EF4-FFF2-40B4-BE49-F238E27FC236}">
                  <a16:creationId xmlns:a16="http://schemas.microsoft.com/office/drawing/2014/main" id="{69638F3E-84B7-4E68-B64D-6442DE6F4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70"/>
              <a:ext cx="480" cy="6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&gt;b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F7221D2-DAD2-4535-BA1B-A479EF63C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1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A1CEB18-F83D-40B0-BAD4-C886D6AE8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Problem: Dictionary, where </a:t>
            </a:r>
            <a:r>
              <a:rPr lang="en-US" altLang="en-US" sz="2800" i="1">
                <a:solidFill>
                  <a:srgbClr val="FF0000"/>
                </a:solidFill>
              </a:rPr>
              <a:t>every key has the same probability</a:t>
            </a:r>
            <a:r>
              <a:rPr lang="en-US" altLang="en-US" sz="2800"/>
              <a:t> to be searched for and the structure must be </a:t>
            </a:r>
            <a:r>
              <a:rPr lang="en-US" altLang="en-US" sz="2800" i="1">
                <a:solidFill>
                  <a:srgbClr val="FF0000"/>
                </a:solidFill>
              </a:rPr>
              <a:t>dynamic </a:t>
            </a:r>
            <a:r>
              <a:rPr lang="en-US" altLang="en-US" sz="2800"/>
              <a:t>(inserts and deletes)</a:t>
            </a:r>
          </a:p>
          <a:p>
            <a:pPr lvl="1" eaLnBrk="1" hangingPunct="1"/>
            <a:r>
              <a:rPr lang="en-US" altLang="en-US" sz="2400"/>
              <a:t> Solution: we have seen that we can use </a:t>
            </a:r>
            <a:r>
              <a:rPr lang="en-US" altLang="en-US" sz="2400" i="1">
                <a:solidFill>
                  <a:srgbClr val="FF0000"/>
                </a:solidFill>
              </a:rPr>
              <a:t>Balanced Binary Search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16364BF-8FEC-4C1B-98EE-81D576C4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2-3-4 Tree </a:t>
            </a:r>
          </a:p>
        </p:txBody>
      </p:sp>
      <p:sp>
        <p:nvSpPr>
          <p:cNvPr id="31747" name="AutoShape 3">
            <a:extLst>
              <a:ext uri="{FF2B5EF4-FFF2-40B4-BE49-F238E27FC236}">
                <a16:creationId xmlns:a16="http://schemas.microsoft.com/office/drawing/2014/main" id="{EC4A01B8-DC13-4DF7-8E48-4D23CDE9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2743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23C3BCC1-739D-4403-A728-907F81C51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2503488"/>
            <a:ext cx="245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8       13      17</a:t>
            </a:r>
          </a:p>
        </p:txBody>
      </p:sp>
      <p:sp>
        <p:nvSpPr>
          <p:cNvPr id="31749" name="AutoShape 5">
            <a:extLst>
              <a:ext uri="{FF2B5EF4-FFF2-40B4-BE49-F238E27FC236}">
                <a16:creationId xmlns:a16="http://schemas.microsoft.com/office/drawing/2014/main" id="{7D5C1D61-DFEA-4F05-A42A-258A89831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1981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8EA9B98A-4062-40DA-8481-1E4A2683F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91000"/>
            <a:ext cx="1143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1751" name="AutoShape 7">
            <a:extLst>
              <a:ext uri="{FF2B5EF4-FFF2-40B4-BE49-F238E27FC236}">
                <a16:creationId xmlns:a16="http://schemas.microsoft.com/office/drawing/2014/main" id="{4342D2B7-E0DD-45C6-99AF-C1B87204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91000"/>
            <a:ext cx="2743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593C7A50-33BA-4DC3-86B9-DB733579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4281488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22      25      27</a:t>
            </a:r>
          </a:p>
        </p:txBody>
      </p:sp>
      <p:sp>
        <p:nvSpPr>
          <p:cNvPr id="31753" name="AutoShape 9">
            <a:extLst>
              <a:ext uri="{FF2B5EF4-FFF2-40B4-BE49-F238E27FC236}">
                <a16:creationId xmlns:a16="http://schemas.microsoft.com/office/drawing/2014/main" id="{48BA8B26-E115-44D7-A2C6-71F48EB3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1143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25B36B83-B7BE-4C66-A8CA-EA29AB7FA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256088"/>
            <a:ext cx="156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1     6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8E91E805-65B9-4C5B-BB72-F88714BC0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256088"/>
            <a:ext cx="58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11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FF5C813E-3A6D-49BC-80C2-2ACA480B6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4267200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15</a:t>
            </a:r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44C5CA93-97DF-49AA-963A-3FEB2B5E44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048000"/>
            <a:ext cx="1447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38C9B12E-D6EC-4B8F-BBF0-C9E20ADB6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124200"/>
            <a:ext cx="76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E7501F04-9F89-4FDE-ACB5-C1F81DDB0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AAE31CDC-C6BD-44FA-A59E-64B21DF87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21336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F452C43-1452-420B-8117-EBF199329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Transforming a 2-3-4 Tree into a</a:t>
            </a:r>
            <a:br>
              <a:rPr lang="en-US" altLang="en-US" sz="4000"/>
            </a:br>
            <a:r>
              <a:rPr lang="en-US" altLang="en-US" sz="4000"/>
              <a:t>Binary Search Tree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453D4A0-C37B-4572-B154-80413245A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2-3-4 tree can be transformed into a Binary Search tree (called also a Red-Black Tree):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Nodes containing 2 keys will be transformed in 2 BST nodes,  by adding a  </a:t>
            </a:r>
            <a:r>
              <a:rPr lang="en-US" altLang="en-US" sz="2400" i="1">
                <a:solidFill>
                  <a:srgbClr val="FF0000"/>
                </a:solidFill>
              </a:rPr>
              <a:t>red</a:t>
            </a:r>
            <a:r>
              <a:rPr lang="en-US" altLang="en-US" sz="2400" i="1"/>
              <a:t> (“horizontal”) link between the 2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Nodes containing 3 keys will be transformed in 3 BST nodes,  by adding two  </a:t>
            </a:r>
            <a:r>
              <a:rPr lang="en-US" altLang="en-US" sz="2400" i="1">
                <a:solidFill>
                  <a:srgbClr val="FF0000"/>
                </a:solidFill>
              </a:rPr>
              <a:t>red</a:t>
            </a:r>
            <a:r>
              <a:rPr lang="en-US" altLang="en-US" sz="2400" i="1"/>
              <a:t> (“horizontal”) links originating at the  middle keys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i="1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B4A80D1-64B7-4FBA-9B62-F1A26388A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Example: 2-3-4 Tree into </a:t>
            </a:r>
            <a:br>
              <a:rPr lang="en-US" altLang="en-US" sz="4000"/>
            </a:br>
            <a:r>
              <a:rPr lang="en-US" altLang="en-US" sz="4000"/>
              <a:t>Red-Black Tree </a:t>
            </a:r>
          </a:p>
        </p:txBody>
      </p:sp>
      <p:sp>
        <p:nvSpPr>
          <p:cNvPr id="33795" name="AutoShape 3">
            <a:extLst>
              <a:ext uri="{FF2B5EF4-FFF2-40B4-BE49-F238E27FC236}">
                <a16:creationId xmlns:a16="http://schemas.microsoft.com/office/drawing/2014/main" id="{390C770F-6EBB-4A7F-BC5D-52A9DF5A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2743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48880190-789D-439C-8228-DF57C3BAC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2503488"/>
            <a:ext cx="245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8       13      17</a:t>
            </a:r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5FBEBD28-6313-451E-9DA9-080A345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1981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3798" name="AutoShape 6">
            <a:extLst>
              <a:ext uri="{FF2B5EF4-FFF2-40B4-BE49-F238E27FC236}">
                <a16:creationId xmlns:a16="http://schemas.microsoft.com/office/drawing/2014/main" id="{1029CB3E-60DB-4BBB-8E93-4C2CC7AE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91000"/>
            <a:ext cx="1143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3799" name="AutoShape 7">
            <a:extLst>
              <a:ext uri="{FF2B5EF4-FFF2-40B4-BE49-F238E27FC236}">
                <a16:creationId xmlns:a16="http://schemas.microsoft.com/office/drawing/2014/main" id="{77EC1992-4C7A-4513-A2D6-EE2F3661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91000"/>
            <a:ext cx="2743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DC19A845-11A4-4084-8220-553A738B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4281488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22      25      27</a:t>
            </a:r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D4382262-053F-4216-A53E-F26279DC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1143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C92A03E7-1033-465B-97A8-6CDF17A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256088"/>
            <a:ext cx="156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1     6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9BF59A25-0410-4F4B-AFB0-996503D6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256088"/>
            <a:ext cx="58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11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00DF1E7C-D20F-4123-A7E9-C7412759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4267200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15</a:t>
            </a:r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92351460-4004-4925-BF32-8BC86F179B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048000"/>
            <a:ext cx="1447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399A6B7D-A12F-4669-B63E-9A365BEBD9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124200"/>
            <a:ext cx="76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D49A8E92-D629-412E-A65C-94CBFA5F7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6F886782-B28F-4850-9800-CD86938AF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21336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91C09BFF-0809-457E-8576-EE73192894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7432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3929B83D-CC92-4702-8970-4530AD7D2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60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D8648862-2F83-42F9-9018-2ADC6E637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495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57F38B21-26C5-40C6-A1BE-632C7502F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4958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62DB38EC-7B0F-4B88-80CB-A2BED5F7D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958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068BE006-2B46-47B6-99B2-442AB98EE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828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>
            <a:extLst>
              <a:ext uri="{FF2B5EF4-FFF2-40B4-BE49-F238E27FC236}">
                <a16:creationId xmlns:a16="http://schemas.microsoft.com/office/drawing/2014/main" id="{9838C2A5-462B-4608-984A-06A27AAE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13</a:t>
            </a:r>
          </a:p>
        </p:txBody>
      </p:sp>
      <p:sp>
        <p:nvSpPr>
          <p:cNvPr id="34819" name="Oval 3">
            <a:extLst>
              <a:ext uri="{FF2B5EF4-FFF2-40B4-BE49-F238E27FC236}">
                <a16:creationId xmlns:a16="http://schemas.microsoft.com/office/drawing/2014/main" id="{D06D3C33-C4D6-4DBF-852F-2C31227E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C4F0ECD0-8092-4214-8F72-981898EF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34821" name="Oval 5">
            <a:extLst>
              <a:ext uri="{FF2B5EF4-FFF2-40B4-BE49-F238E27FC236}">
                <a16:creationId xmlns:a16="http://schemas.microsoft.com/office/drawing/2014/main" id="{C081D7E5-9415-4296-B2FB-74AE33DC5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AFEED26F-29C4-4638-B632-97D4B710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16002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3E922065-6C4D-4789-B80A-E00D08F80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1447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4D67AC9C-666E-40B9-96EF-FF426EEAD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3048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F7EF2E8C-0EEA-444F-AA98-FB8335574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4290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E6234C0C-FE18-4B92-BD1B-4B9A33A783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29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BF85D7E6-1170-4BB7-97C5-4F8529885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3528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0AFB1138-5D38-43F1-AE01-36F295E23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648200"/>
            <a:ext cx="457200" cy="533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9" name="Oval 13">
            <a:extLst>
              <a:ext uri="{FF2B5EF4-FFF2-40B4-BE49-F238E27FC236}">
                <a16:creationId xmlns:a16="http://schemas.microsoft.com/office/drawing/2014/main" id="{CF177C6F-AF1A-4D98-B35F-27F258FCA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25</a:t>
            </a:r>
          </a:p>
        </p:txBody>
      </p:sp>
      <p:sp>
        <p:nvSpPr>
          <p:cNvPr id="34830" name="Oval 14">
            <a:extLst>
              <a:ext uri="{FF2B5EF4-FFF2-40B4-BE49-F238E27FC236}">
                <a16:creationId xmlns:a16="http://schemas.microsoft.com/office/drawing/2014/main" id="{6FC61D51-E18C-4D5D-82B0-A36BBAEE0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762000" cy="4572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22</a:t>
            </a:r>
          </a:p>
        </p:txBody>
      </p:sp>
      <p:sp>
        <p:nvSpPr>
          <p:cNvPr id="34831" name="Oval 15">
            <a:extLst>
              <a:ext uri="{FF2B5EF4-FFF2-40B4-BE49-F238E27FC236}">
                <a16:creationId xmlns:a16="http://schemas.microsoft.com/office/drawing/2014/main" id="{AEDDA58B-A794-48B9-BF6D-81207AAB8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C088BD86-AF5D-47E8-9D31-7E15A41FE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05200"/>
            <a:ext cx="5334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3" name="Oval 17">
            <a:extLst>
              <a:ext uri="{FF2B5EF4-FFF2-40B4-BE49-F238E27FC236}">
                <a16:creationId xmlns:a16="http://schemas.microsoft.com/office/drawing/2014/main" id="{F8B0806E-8D78-42D4-AABF-C7BBFDE65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14800"/>
            <a:ext cx="7620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3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34834" name="Oval 18">
            <a:extLst>
              <a:ext uri="{FF2B5EF4-FFF2-40B4-BE49-F238E27FC236}">
                <a16:creationId xmlns:a16="http://schemas.microsoft.com/office/drawing/2014/main" id="{68DA1B2A-0B46-4CB5-999A-4E2DACC2A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6</a:t>
            </a:r>
          </a:p>
        </p:txBody>
      </p:sp>
      <p:sp>
        <p:nvSpPr>
          <p:cNvPr id="34835" name="Oval 19">
            <a:extLst>
              <a:ext uri="{FF2B5EF4-FFF2-40B4-BE49-F238E27FC236}">
                <a16:creationId xmlns:a16="http://schemas.microsoft.com/office/drawing/2014/main" id="{12858D66-045E-40B6-8DA6-9CC95553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81600"/>
            <a:ext cx="762000" cy="4572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27</a:t>
            </a: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186FC3DF-0347-428C-B296-615E8665F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724400"/>
            <a:ext cx="3048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749C0D3B-9AB3-48C5-B5AD-206F675D3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4000"/>
              <a:t>Example: 2-3-4 Tree into </a:t>
            </a:r>
            <a:br>
              <a:rPr lang="en-US" altLang="en-US" sz="4000"/>
            </a:br>
            <a:r>
              <a:rPr lang="en-US" altLang="en-US" sz="4000"/>
              <a:t>Red-Black Tree </a:t>
            </a:r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8E260018-642E-4EC6-B19A-58A08B5E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674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Colors can be moved from the links to the nodes pointed by  these links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1E02BCF-088D-4E87-9B6D-968CE983D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5C520394-D229-4C8D-8079-087D9D090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13</a:t>
            </a:r>
          </a:p>
        </p:txBody>
      </p:sp>
      <p:sp>
        <p:nvSpPr>
          <p:cNvPr id="35844" name="Oval 4">
            <a:extLst>
              <a:ext uri="{FF2B5EF4-FFF2-40B4-BE49-F238E27FC236}">
                <a16:creationId xmlns:a16="http://schemas.microsoft.com/office/drawing/2014/main" id="{F5A451A8-5775-4216-AC9E-B893FD240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35845" name="Oval 5">
            <a:extLst>
              <a:ext uri="{FF2B5EF4-FFF2-40B4-BE49-F238E27FC236}">
                <a16:creationId xmlns:a16="http://schemas.microsoft.com/office/drawing/2014/main" id="{3F03765D-4565-4EDF-AE01-EE28750D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35846" name="Oval 6">
            <a:extLst>
              <a:ext uri="{FF2B5EF4-FFF2-40B4-BE49-F238E27FC236}">
                <a16:creationId xmlns:a16="http://schemas.microsoft.com/office/drawing/2014/main" id="{3E43FC53-9564-43C8-866F-2ACDC880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52511F50-9F60-457F-B712-7A0F97C3A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4B04CF6F-D14F-4BB3-A28E-532573D4F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C26579DE-D9DD-46B7-9695-24FDF7EFF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86716B27-DA3B-4837-90DC-D21248AEF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4290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60A277C2-4718-43EA-AA71-EBDBACD791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29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2" name="Line 12">
            <a:extLst>
              <a:ext uri="{FF2B5EF4-FFF2-40B4-BE49-F238E27FC236}">
                <a16:creationId xmlns:a16="http://schemas.microsoft.com/office/drawing/2014/main" id="{8A4805F4-ABC6-43F2-811D-3FC8A6B12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3528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EDE66621-2693-4EB6-BE75-215D6C58D4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648200"/>
            <a:ext cx="45720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4" name="Oval 14">
            <a:extLst>
              <a:ext uri="{FF2B5EF4-FFF2-40B4-BE49-F238E27FC236}">
                <a16:creationId xmlns:a16="http://schemas.microsoft.com/office/drawing/2014/main" id="{DF034D35-CD80-45A2-AE47-8CE46D66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25</a:t>
            </a:r>
          </a:p>
        </p:txBody>
      </p:sp>
      <p:sp>
        <p:nvSpPr>
          <p:cNvPr id="35855" name="Oval 15">
            <a:extLst>
              <a:ext uri="{FF2B5EF4-FFF2-40B4-BE49-F238E27FC236}">
                <a16:creationId xmlns:a16="http://schemas.microsoft.com/office/drawing/2014/main" id="{16B87A26-1129-4F67-B058-05928ACEE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35856" name="Oval 16">
            <a:extLst>
              <a:ext uri="{FF2B5EF4-FFF2-40B4-BE49-F238E27FC236}">
                <a16:creationId xmlns:a16="http://schemas.microsoft.com/office/drawing/2014/main" id="{D64F1BED-22B4-41A4-867B-A25B5EF62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BEF3D695-C63B-4702-AD5D-8E5E70E53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05200"/>
            <a:ext cx="5334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8" name="Oval 18">
            <a:extLst>
              <a:ext uri="{FF2B5EF4-FFF2-40B4-BE49-F238E27FC236}">
                <a16:creationId xmlns:a16="http://schemas.microsoft.com/office/drawing/2014/main" id="{86A08ABC-12A1-48B7-A31F-D5DF6BCB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14800"/>
            <a:ext cx="7620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3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35859" name="Oval 19">
            <a:extLst>
              <a:ext uri="{FF2B5EF4-FFF2-40B4-BE49-F238E27FC236}">
                <a16:creationId xmlns:a16="http://schemas.microsoft.com/office/drawing/2014/main" id="{DC5BACE1-E966-41F9-A49C-B9A98BA6B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CF2820B9-B6D9-474D-82B1-D22F1003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816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B13090AB-97E0-4ACE-BE90-1D39196AB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DC81868-8EA9-4C82-8097-67F1E2360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A8D956B-DF91-48B1-B8F2-A32784AC9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b="1" i="1"/>
              <a:t>red-black tree </a:t>
            </a:r>
            <a:r>
              <a:rPr lang="en-US" altLang="en-US" sz="2800"/>
              <a:t>is a binary search tree with one extra bit of storage per node: its </a:t>
            </a:r>
            <a:r>
              <a:rPr lang="en-US" altLang="en-US" sz="2800" b="1" i="1"/>
              <a:t>color</a:t>
            </a:r>
            <a:r>
              <a:rPr lang="en-US" altLang="en-US" sz="2800"/>
              <a:t>, which can be either RED or BLACK.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By constraining the node colors on any simple path from the root to a leaf, red-black trees ensure that </a:t>
            </a:r>
            <a:r>
              <a:rPr lang="en-US" altLang="en-US" sz="2800" i="1">
                <a:solidFill>
                  <a:srgbClr val="FF0000"/>
                </a:solidFill>
              </a:rPr>
              <a:t>no such path is more than twice as long as any other</a:t>
            </a:r>
            <a:r>
              <a:rPr lang="en-US" altLang="en-US" sz="2800"/>
              <a:t>, so that the tree is </a:t>
            </a:r>
            <a:r>
              <a:rPr lang="en-US" altLang="en-US" sz="2800" b="1" i="1"/>
              <a:t>approximately balanced.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5D18D80-3ADE-4EB3-87D7-3E7974D13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 Properties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0E4A8E3-8D07-4609-821C-5FB114959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Every node is either red or black.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The root is black.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T.</a:t>
            </a:r>
            <a:r>
              <a:rPr lang="en-US" altLang="en-US" sz="2800" i="1"/>
              <a:t>nil</a:t>
            </a:r>
            <a:r>
              <a:rPr lang="en-US" altLang="en-US" sz="2800"/>
              <a:t> is black.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If a node is red, then both its children are black. (Hence no two reds in a row on a simple path from the root to a leaf.)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For each node, all paths from the node to descendant leaves contain the same number of black nodes.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9CA1361-CABF-4339-853C-395C7959C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Heights of Red-Black Trees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A16D78-96E5-435F-AE56-E55F33F4F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i="1"/>
              <a:t>Height of a node </a:t>
            </a:r>
            <a:r>
              <a:rPr lang="en-US" altLang="en-US" sz="2800"/>
              <a:t>is the number of edges in a longest path to a leaf.</a:t>
            </a:r>
          </a:p>
          <a:p>
            <a:pPr eaLnBrk="1" hangingPunct="1"/>
            <a:r>
              <a:rPr lang="en-US" altLang="en-US" sz="2800" b="1" i="1"/>
              <a:t>Black-height </a:t>
            </a:r>
            <a:r>
              <a:rPr lang="en-US" altLang="en-US" sz="2800"/>
              <a:t>of a node x: bh(x) is the number of black nodes (including T.</a:t>
            </a:r>
            <a:r>
              <a:rPr lang="en-US" altLang="en-US" sz="2800" i="1"/>
              <a:t>nil</a:t>
            </a:r>
            <a:r>
              <a:rPr lang="en-US" altLang="en-US" sz="2800"/>
              <a:t>) on the path from x to leaf, not counting x. By property 5, black-height is well defined.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029EF64-71C4-4F87-82CC-7D6B354B1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Height of Red-Black Trees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B9CD2D0-1C03-46C3-AEE5-CDF5D5871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z="2800" b="1" i="1"/>
              <a:t>Theorem</a:t>
            </a:r>
          </a:p>
          <a:p>
            <a:pPr eaLnBrk="1" hangingPunct="1"/>
            <a:r>
              <a:rPr lang="en-US" altLang="en-US" sz="2800"/>
              <a:t>A red-black tree with n internal nodes has height h &lt;= 2 log (n+1).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lvl="1" eaLnBrk="1" hangingPunct="1"/>
            <a:r>
              <a:rPr lang="en-US" altLang="en-US" sz="2000" b="1" i="1"/>
              <a:t>Proof (optional only) : see [CLRS] – chap 13.1 </a:t>
            </a:r>
            <a:r>
              <a:rPr lang="en-US" altLang="en-US" sz="1400"/>
              <a:t>.</a:t>
            </a:r>
          </a:p>
          <a:p>
            <a:pPr lvl="2" eaLnBrk="1" hangingPunct="1"/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6443AE5-C278-4DE4-AC6F-33EBE92F2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 in Red-Black Trees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3DB263A-6C44-4B4E-A4BA-05449B7C2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400"/>
              <a:t>Insert node z into the tree T as if it were an ordinary binary search tree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/>
              <a:t>Color z red.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/>
              <a:t>To guarantee that the red-black properties are preserved, we then </a:t>
            </a:r>
            <a:r>
              <a:rPr lang="en-US" altLang="en-US" sz="2400" i="1">
                <a:solidFill>
                  <a:srgbClr val="FF0000"/>
                </a:solidFill>
              </a:rPr>
              <a:t>recolor nodes</a:t>
            </a:r>
            <a:r>
              <a:rPr lang="en-US" altLang="en-US" sz="2400"/>
              <a:t> and </a:t>
            </a:r>
            <a:r>
              <a:rPr lang="en-US" altLang="en-US" sz="2400" i="1">
                <a:solidFill>
                  <a:srgbClr val="FF0000"/>
                </a:solidFill>
              </a:rPr>
              <a:t>perform rotations</a:t>
            </a:r>
            <a:r>
              <a:rPr lang="en-US" altLang="en-US" sz="2400"/>
              <a:t>.</a:t>
            </a:r>
          </a:p>
          <a:p>
            <a:pPr marL="990600" lvl="1" indent="-533400" eaLnBrk="1" hangingPunct="1"/>
            <a:r>
              <a:rPr lang="en-US" altLang="en-US" sz="2000"/>
              <a:t>The only RB properties that might be violated are:</a:t>
            </a:r>
          </a:p>
          <a:p>
            <a:pPr marL="1371600" lvl="2" indent="-457200" eaLnBrk="1" hangingPunct="1"/>
            <a:r>
              <a:rPr lang="en-US" altLang="en-US" sz="2000"/>
              <a:t>property 2, which requires the root to be black. This property  is violated if  z is the root</a:t>
            </a:r>
          </a:p>
          <a:p>
            <a:pPr marL="1371600" lvl="2" indent="-457200" eaLnBrk="1" hangingPunct="1"/>
            <a:r>
              <a:rPr lang="en-US" altLang="en-US" sz="2000"/>
              <a:t>property 4, which says that a red node cannot have a red child. This property is violated if z’s parent is red. </a:t>
            </a:r>
          </a:p>
          <a:p>
            <a:pPr marL="1828800" lvl="3" indent="-457200" eaLnBrk="1" hangingPunct="1"/>
            <a:r>
              <a:rPr lang="en-US" altLang="en-US" sz="1600"/>
              <a:t>There are 6 cases (3+3) for  restoring the RB property by rotations and recoloring</a:t>
            </a:r>
          </a:p>
          <a:p>
            <a:pPr marL="1828800" lvl="3" indent="-457200" eaLnBrk="1" hangingPunct="1"/>
            <a:r>
              <a:rPr lang="en-US" altLang="en-US" sz="1800"/>
              <a:t>(Further reading – optional only  – [CLRS] chap 13])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7233667-C670-4ED8-9318-1D8D1668C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2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2F4EA21-E591-4849-8EEC-4D42648C8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sz="2800"/>
              <a:t>Problem:  Dictionary, where </a:t>
            </a:r>
            <a:r>
              <a:rPr lang="en-US" altLang="en-US" sz="2800" i="1">
                <a:solidFill>
                  <a:srgbClr val="FF0000"/>
                </a:solidFill>
              </a:rPr>
              <a:t>every key has  a different, known probability to be searched for;</a:t>
            </a:r>
            <a:r>
              <a:rPr lang="en-US" altLang="en-US" sz="2800"/>
              <a:t> the structure is </a:t>
            </a:r>
            <a:r>
              <a:rPr lang="en-US" altLang="en-US" sz="2800" i="1">
                <a:solidFill>
                  <a:srgbClr val="FF0000"/>
                </a:solidFill>
              </a:rPr>
              <a:t>not dynamic</a:t>
            </a:r>
            <a:r>
              <a:rPr lang="en-US" altLang="en-US" sz="2800"/>
              <a:t>.</a:t>
            </a:r>
          </a:p>
          <a:p>
            <a:pPr lvl="1" eaLnBrk="1" hangingPunct="1"/>
            <a:r>
              <a:rPr lang="en-US" altLang="en-US" sz="2400"/>
              <a:t>Example: A dictionary must contain words: bag, cat, dog, school. </a:t>
            </a:r>
            <a:r>
              <a:rPr lang="en-US" altLang="en-US" sz="2400" u="sng"/>
              <a:t>It is known that:</a:t>
            </a:r>
            <a:r>
              <a:rPr lang="en-US" altLang="en-US" sz="2400"/>
              <a:t> school gets searched 40% of the time, bag 30% of the time, dog 20% of the time and cat 10% of the time.</a:t>
            </a:r>
          </a:p>
          <a:p>
            <a:pPr lvl="1" eaLnBrk="1" hangingPunct="1"/>
            <a:r>
              <a:rPr lang="en-US" altLang="en-US" sz="2400"/>
              <a:t>The keys which are more frequent searched for must be near the root. </a:t>
            </a:r>
            <a:r>
              <a:rPr lang="en-US" altLang="en-US" sz="2400" i="1"/>
              <a:t>Balancing for reducing height does not help here </a:t>
            </a:r>
            <a:r>
              <a:rPr lang="en-US" altLang="en-US" sz="2400"/>
              <a:t>!   </a:t>
            </a:r>
          </a:p>
          <a:p>
            <a:pPr lvl="1" eaLnBrk="1" hangingPunct="1"/>
            <a:r>
              <a:rPr lang="en-US" altLang="en-US" sz="2400"/>
              <a:t>Solution: build the </a:t>
            </a:r>
            <a:r>
              <a:rPr lang="en-US" altLang="en-US" i="1">
                <a:solidFill>
                  <a:srgbClr val="FF0000"/>
                </a:solidFill>
              </a:rPr>
              <a:t>Optimal</a:t>
            </a:r>
            <a:r>
              <a:rPr lang="en-US" altLang="en-US">
                <a:solidFill>
                  <a:srgbClr val="FF0000"/>
                </a:solidFill>
              </a:rPr>
              <a:t> Binary Search Tree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703882A-2472-48B5-AE91-8CB7BED09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: RB-INSERT</a:t>
            </a:r>
          </a:p>
        </p:txBody>
      </p:sp>
      <p:sp>
        <p:nvSpPr>
          <p:cNvPr id="41987" name="Oval 3">
            <a:extLst>
              <a:ext uri="{FF2B5EF4-FFF2-40B4-BE49-F238E27FC236}">
                <a16:creationId xmlns:a16="http://schemas.microsoft.com/office/drawing/2014/main" id="{DC7A6BEB-5481-48A0-9AFD-248E1954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13</a:t>
            </a:r>
          </a:p>
        </p:txBody>
      </p:sp>
      <p:sp>
        <p:nvSpPr>
          <p:cNvPr id="41988" name="Oval 4">
            <a:extLst>
              <a:ext uri="{FF2B5EF4-FFF2-40B4-BE49-F238E27FC236}">
                <a16:creationId xmlns:a16="http://schemas.microsoft.com/office/drawing/2014/main" id="{05D659AB-4ED0-47AA-9CD9-36128F64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id="{526B8519-F0E8-4276-9F4C-1F7972E3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41990" name="Oval 6">
            <a:extLst>
              <a:ext uri="{FF2B5EF4-FFF2-40B4-BE49-F238E27FC236}">
                <a16:creationId xmlns:a16="http://schemas.microsoft.com/office/drawing/2014/main" id="{6F4270AA-A2F2-4673-919F-879CA614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41991" name="Line 7">
            <a:extLst>
              <a:ext uri="{FF2B5EF4-FFF2-40B4-BE49-F238E27FC236}">
                <a16:creationId xmlns:a16="http://schemas.microsoft.com/office/drawing/2014/main" id="{8A3BF050-FA4A-4F7D-84BF-C8058186BF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F6B677FB-0C1A-4C7B-918E-B920D9558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1B5E2110-FC08-4415-83EE-3BDEF6627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01C5FFB7-E3E1-4A7A-98B5-F3A9BFA25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4290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D865C17C-BEF1-418E-A730-7A713CE91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29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24996F29-CD00-4EE1-8CFB-3AE9925FF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3528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FC7657B2-79E6-460B-AA83-AF9F7DA685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648200"/>
            <a:ext cx="45720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8" name="Oval 14">
            <a:extLst>
              <a:ext uri="{FF2B5EF4-FFF2-40B4-BE49-F238E27FC236}">
                <a16:creationId xmlns:a16="http://schemas.microsoft.com/office/drawing/2014/main" id="{C2AF41EA-5A36-4730-BE97-EA641F0C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25</a:t>
            </a:r>
          </a:p>
        </p:txBody>
      </p:sp>
      <p:sp>
        <p:nvSpPr>
          <p:cNvPr id="41999" name="Oval 15">
            <a:extLst>
              <a:ext uri="{FF2B5EF4-FFF2-40B4-BE49-F238E27FC236}">
                <a16:creationId xmlns:a16="http://schemas.microsoft.com/office/drawing/2014/main" id="{72768354-7862-4AD8-9BA2-2B41D4DD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42000" name="Oval 16">
            <a:extLst>
              <a:ext uri="{FF2B5EF4-FFF2-40B4-BE49-F238E27FC236}">
                <a16:creationId xmlns:a16="http://schemas.microsoft.com/office/drawing/2014/main" id="{7D414044-54E3-4A8A-B66B-8C39007F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42001" name="Line 17">
            <a:extLst>
              <a:ext uri="{FF2B5EF4-FFF2-40B4-BE49-F238E27FC236}">
                <a16:creationId xmlns:a16="http://schemas.microsoft.com/office/drawing/2014/main" id="{29F5D2B7-0B9C-4E92-AEC0-D8107C4456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05200"/>
            <a:ext cx="5334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2" name="Oval 18">
            <a:extLst>
              <a:ext uri="{FF2B5EF4-FFF2-40B4-BE49-F238E27FC236}">
                <a16:creationId xmlns:a16="http://schemas.microsoft.com/office/drawing/2014/main" id="{A5418762-2A3B-4F38-9E60-7C0698EF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14800"/>
            <a:ext cx="7620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3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  <p:sp>
        <p:nvSpPr>
          <p:cNvPr id="42003" name="Oval 19">
            <a:extLst>
              <a:ext uri="{FF2B5EF4-FFF2-40B4-BE49-F238E27FC236}">
                <a16:creationId xmlns:a16="http://schemas.microsoft.com/office/drawing/2014/main" id="{CF6F203F-B624-4886-B03E-FC2125FC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2004" name="Oval 20">
            <a:extLst>
              <a:ext uri="{FF2B5EF4-FFF2-40B4-BE49-F238E27FC236}">
                <a16:creationId xmlns:a16="http://schemas.microsoft.com/office/drawing/2014/main" id="{F6629C0D-4BE5-41FE-B3AC-C99D0F6C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816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42005" name="Line 21">
            <a:extLst>
              <a:ext uri="{FF2B5EF4-FFF2-40B4-BE49-F238E27FC236}">
                <a16:creationId xmlns:a16="http://schemas.microsoft.com/office/drawing/2014/main" id="{163219F5-9325-4EDD-B153-A82290CD7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5862" name="Group 22">
            <a:extLst>
              <a:ext uri="{FF2B5EF4-FFF2-40B4-BE49-F238E27FC236}">
                <a16:creationId xmlns:a16="http://schemas.microsoft.com/office/drawing/2014/main" id="{03ED4D23-39DF-4262-AAB1-5CFF9714C08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715000"/>
            <a:ext cx="762000" cy="1066800"/>
            <a:chOff x="1392" y="3600"/>
            <a:chExt cx="480" cy="672"/>
          </a:xfrm>
        </p:grpSpPr>
        <p:sp>
          <p:nvSpPr>
            <p:cNvPr id="42009" name="Line 23">
              <a:extLst>
                <a:ext uri="{FF2B5EF4-FFF2-40B4-BE49-F238E27FC236}">
                  <a16:creationId xmlns:a16="http://schemas.microsoft.com/office/drawing/2014/main" id="{27E03AD5-0363-4DC5-A151-A9C39C23B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60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10" name="Oval 24">
              <a:extLst>
                <a:ext uri="{FF2B5EF4-FFF2-40B4-BE49-F238E27FC236}">
                  <a16:creationId xmlns:a16="http://schemas.microsoft.com/office/drawing/2014/main" id="{F1261D02-7F12-455F-B06B-B246E8E3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984"/>
              <a:ext cx="480" cy="288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5865" name="Freeform 25">
            <a:extLst>
              <a:ext uri="{FF2B5EF4-FFF2-40B4-BE49-F238E27FC236}">
                <a16:creationId xmlns:a16="http://schemas.microsoft.com/office/drawing/2014/main" id="{D5F90327-9886-47C1-8DCA-84292431F56D}"/>
              </a:ext>
            </a:extLst>
          </p:cNvPr>
          <p:cNvSpPr>
            <a:spLocks/>
          </p:cNvSpPr>
          <p:nvPr/>
        </p:nvSpPr>
        <p:spPr bwMode="auto">
          <a:xfrm>
            <a:off x="131763" y="3602038"/>
            <a:ext cx="3182937" cy="3351212"/>
          </a:xfrm>
          <a:custGeom>
            <a:avLst/>
            <a:gdLst>
              <a:gd name="T0" fmla="*/ 2147483646 w 2005"/>
              <a:gd name="T1" fmla="*/ 2147483646 h 2111"/>
              <a:gd name="T2" fmla="*/ 2147483646 w 2005"/>
              <a:gd name="T3" fmla="*/ 2147483646 h 2111"/>
              <a:gd name="T4" fmla="*/ 2147483646 w 2005"/>
              <a:gd name="T5" fmla="*/ 2147483646 h 2111"/>
              <a:gd name="T6" fmla="*/ 2147483646 w 2005"/>
              <a:gd name="T7" fmla="*/ 2147483646 h 2111"/>
              <a:gd name="T8" fmla="*/ 2147483646 w 2005"/>
              <a:gd name="T9" fmla="*/ 2147483646 h 2111"/>
              <a:gd name="T10" fmla="*/ 2147483646 w 2005"/>
              <a:gd name="T11" fmla="*/ 2147483646 h 2111"/>
              <a:gd name="T12" fmla="*/ 2147483646 w 2005"/>
              <a:gd name="T13" fmla="*/ 2147483646 h 2111"/>
              <a:gd name="T14" fmla="*/ 2147483646 w 2005"/>
              <a:gd name="T15" fmla="*/ 2147483646 h 2111"/>
              <a:gd name="T16" fmla="*/ 2147483646 w 2005"/>
              <a:gd name="T17" fmla="*/ 2147483646 h 2111"/>
              <a:gd name="T18" fmla="*/ 2147483646 w 2005"/>
              <a:gd name="T19" fmla="*/ 2147483646 h 2111"/>
              <a:gd name="T20" fmla="*/ 2147483646 w 2005"/>
              <a:gd name="T21" fmla="*/ 2147483646 h 2111"/>
              <a:gd name="T22" fmla="*/ 2147483646 w 2005"/>
              <a:gd name="T23" fmla="*/ 2147483646 h 2111"/>
              <a:gd name="T24" fmla="*/ 2147483646 w 2005"/>
              <a:gd name="T25" fmla="*/ 2147483646 h 2111"/>
              <a:gd name="T26" fmla="*/ 2147483646 w 2005"/>
              <a:gd name="T27" fmla="*/ 2147483646 h 2111"/>
              <a:gd name="T28" fmla="*/ 2147483646 w 2005"/>
              <a:gd name="T29" fmla="*/ 2147483646 h 2111"/>
              <a:gd name="T30" fmla="*/ 2147483646 w 2005"/>
              <a:gd name="T31" fmla="*/ 2147483646 h 2111"/>
              <a:gd name="T32" fmla="*/ 2147483646 w 2005"/>
              <a:gd name="T33" fmla="*/ 2147483646 h 2111"/>
              <a:gd name="T34" fmla="*/ 2147483646 w 2005"/>
              <a:gd name="T35" fmla="*/ 2147483646 h 2111"/>
              <a:gd name="T36" fmla="*/ 2147483646 w 2005"/>
              <a:gd name="T37" fmla="*/ 2147483646 h 2111"/>
              <a:gd name="T38" fmla="*/ 2147483646 w 2005"/>
              <a:gd name="T39" fmla="*/ 2147483646 h 2111"/>
              <a:gd name="T40" fmla="*/ 2147483646 w 2005"/>
              <a:gd name="T41" fmla="*/ 2147483646 h 2111"/>
              <a:gd name="T42" fmla="*/ 2147483646 w 2005"/>
              <a:gd name="T43" fmla="*/ 2147483646 h 2111"/>
              <a:gd name="T44" fmla="*/ 2147483646 w 2005"/>
              <a:gd name="T45" fmla="*/ 2147483646 h 2111"/>
              <a:gd name="T46" fmla="*/ 2147483646 w 2005"/>
              <a:gd name="T47" fmla="*/ 2147483646 h 2111"/>
              <a:gd name="T48" fmla="*/ 2147483646 w 2005"/>
              <a:gd name="T49" fmla="*/ 2147483646 h 2111"/>
              <a:gd name="T50" fmla="*/ 2147483646 w 2005"/>
              <a:gd name="T51" fmla="*/ 2147483646 h 2111"/>
              <a:gd name="T52" fmla="*/ 2147483646 w 2005"/>
              <a:gd name="T53" fmla="*/ 2147483646 h 2111"/>
              <a:gd name="T54" fmla="*/ 2147483646 w 2005"/>
              <a:gd name="T55" fmla="*/ 2147483646 h 2111"/>
              <a:gd name="T56" fmla="*/ 2147483646 w 2005"/>
              <a:gd name="T57" fmla="*/ 2147483646 h 2111"/>
              <a:gd name="T58" fmla="*/ 2147483646 w 2005"/>
              <a:gd name="T59" fmla="*/ 2147483646 h 2111"/>
              <a:gd name="T60" fmla="*/ 2147483646 w 2005"/>
              <a:gd name="T61" fmla="*/ 2147483646 h 2111"/>
              <a:gd name="T62" fmla="*/ 2147483646 w 2005"/>
              <a:gd name="T63" fmla="*/ 2147483646 h 2111"/>
              <a:gd name="T64" fmla="*/ 2147483646 w 2005"/>
              <a:gd name="T65" fmla="*/ 2147483646 h 2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05" h="2111">
                <a:moveTo>
                  <a:pt x="1969" y="1235"/>
                </a:moveTo>
                <a:cubicBezTo>
                  <a:pt x="1808" y="1050"/>
                  <a:pt x="1958" y="1236"/>
                  <a:pt x="1813" y="1007"/>
                </a:cubicBezTo>
                <a:cubicBezTo>
                  <a:pt x="1708" y="841"/>
                  <a:pt x="1594" y="681"/>
                  <a:pt x="1489" y="515"/>
                </a:cubicBezTo>
                <a:cubicBezTo>
                  <a:pt x="1401" y="377"/>
                  <a:pt x="1328" y="235"/>
                  <a:pt x="1225" y="107"/>
                </a:cubicBezTo>
                <a:cubicBezTo>
                  <a:pt x="1220" y="92"/>
                  <a:pt x="1210" y="39"/>
                  <a:pt x="1177" y="47"/>
                </a:cubicBezTo>
                <a:cubicBezTo>
                  <a:pt x="1165" y="50"/>
                  <a:pt x="1169" y="71"/>
                  <a:pt x="1165" y="83"/>
                </a:cubicBezTo>
                <a:cubicBezTo>
                  <a:pt x="1074" y="57"/>
                  <a:pt x="995" y="24"/>
                  <a:pt x="901" y="11"/>
                </a:cubicBezTo>
                <a:cubicBezTo>
                  <a:pt x="566" y="21"/>
                  <a:pt x="605" y="0"/>
                  <a:pt x="397" y="59"/>
                </a:cubicBezTo>
                <a:cubicBezTo>
                  <a:pt x="337" y="99"/>
                  <a:pt x="311" y="110"/>
                  <a:pt x="265" y="167"/>
                </a:cubicBezTo>
                <a:cubicBezTo>
                  <a:pt x="250" y="185"/>
                  <a:pt x="243" y="208"/>
                  <a:pt x="229" y="227"/>
                </a:cubicBezTo>
                <a:cubicBezTo>
                  <a:pt x="211" y="252"/>
                  <a:pt x="190" y="276"/>
                  <a:pt x="169" y="299"/>
                </a:cubicBezTo>
                <a:cubicBezTo>
                  <a:pt x="143" y="327"/>
                  <a:pt x="102" y="357"/>
                  <a:pt x="85" y="395"/>
                </a:cubicBezTo>
                <a:cubicBezTo>
                  <a:pt x="66" y="438"/>
                  <a:pt x="54" y="484"/>
                  <a:pt x="37" y="527"/>
                </a:cubicBezTo>
                <a:cubicBezTo>
                  <a:pt x="18" y="643"/>
                  <a:pt x="0" y="709"/>
                  <a:pt x="49" y="851"/>
                </a:cubicBezTo>
                <a:cubicBezTo>
                  <a:pt x="67" y="905"/>
                  <a:pt x="129" y="934"/>
                  <a:pt x="157" y="983"/>
                </a:cubicBezTo>
                <a:cubicBezTo>
                  <a:pt x="351" y="1323"/>
                  <a:pt x="165" y="1022"/>
                  <a:pt x="325" y="1235"/>
                </a:cubicBezTo>
                <a:cubicBezTo>
                  <a:pt x="363" y="1286"/>
                  <a:pt x="370" y="1334"/>
                  <a:pt x="433" y="1355"/>
                </a:cubicBezTo>
                <a:cubicBezTo>
                  <a:pt x="454" y="1324"/>
                  <a:pt x="457" y="1271"/>
                  <a:pt x="493" y="1259"/>
                </a:cubicBezTo>
                <a:cubicBezTo>
                  <a:pt x="509" y="1254"/>
                  <a:pt x="518" y="1282"/>
                  <a:pt x="529" y="1295"/>
                </a:cubicBezTo>
                <a:cubicBezTo>
                  <a:pt x="546" y="1314"/>
                  <a:pt x="560" y="1336"/>
                  <a:pt x="577" y="1355"/>
                </a:cubicBezTo>
                <a:cubicBezTo>
                  <a:pt x="670" y="1458"/>
                  <a:pt x="754" y="1570"/>
                  <a:pt x="841" y="1679"/>
                </a:cubicBezTo>
                <a:cubicBezTo>
                  <a:pt x="862" y="1706"/>
                  <a:pt x="898" y="1717"/>
                  <a:pt x="925" y="1739"/>
                </a:cubicBezTo>
                <a:cubicBezTo>
                  <a:pt x="943" y="1753"/>
                  <a:pt x="955" y="1773"/>
                  <a:pt x="973" y="1787"/>
                </a:cubicBezTo>
                <a:cubicBezTo>
                  <a:pt x="1000" y="1809"/>
                  <a:pt x="1029" y="1826"/>
                  <a:pt x="1057" y="1847"/>
                </a:cubicBezTo>
                <a:cubicBezTo>
                  <a:pt x="1227" y="1975"/>
                  <a:pt x="1409" y="2069"/>
                  <a:pt x="1621" y="2111"/>
                </a:cubicBezTo>
                <a:cubicBezTo>
                  <a:pt x="1821" y="2098"/>
                  <a:pt x="1756" y="2106"/>
                  <a:pt x="1885" y="2063"/>
                </a:cubicBezTo>
                <a:cubicBezTo>
                  <a:pt x="1916" y="1985"/>
                  <a:pt x="1925" y="1904"/>
                  <a:pt x="1945" y="1823"/>
                </a:cubicBezTo>
                <a:cubicBezTo>
                  <a:pt x="1956" y="1715"/>
                  <a:pt x="1953" y="1606"/>
                  <a:pt x="1969" y="1499"/>
                </a:cubicBezTo>
                <a:cubicBezTo>
                  <a:pt x="1973" y="1472"/>
                  <a:pt x="1997" y="1452"/>
                  <a:pt x="2005" y="1427"/>
                </a:cubicBezTo>
                <a:cubicBezTo>
                  <a:pt x="2001" y="1379"/>
                  <a:pt x="2002" y="1330"/>
                  <a:pt x="1993" y="1283"/>
                </a:cubicBezTo>
                <a:cubicBezTo>
                  <a:pt x="1990" y="1269"/>
                  <a:pt x="1980" y="1256"/>
                  <a:pt x="1969" y="1247"/>
                </a:cubicBezTo>
                <a:cubicBezTo>
                  <a:pt x="1959" y="1239"/>
                  <a:pt x="1933" y="1248"/>
                  <a:pt x="1933" y="1235"/>
                </a:cubicBezTo>
                <a:cubicBezTo>
                  <a:pt x="1933" y="1223"/>
                  <a:pt x="1957" y="1235"/>
                  <a:pt x="1969" y="1235"/>
                </a:cubicBezTo>
                <a:close/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6" name="AutoShape 26">
            <a:extLst>
              <a:ext uri="{FF2B5EF4-FFF2-40B4-BE49-F238E27FC236}">
                <a16:creationId xmlns:a16="http://schemas.microsoft.com/office/drawing/2014/main" id="{B917B128-BBDE-4F99-8EC6-E60782BFD679}"/>
              </a:ext>
            </a:extLst>
          </p:cNvPr>
          <p:cNvSpPr>
            <a:spLocks noChangeArrowheads="1"/>
          </p:cNvSpPr>
          <p:nvPr/>
        </p:nvSpPr>
        <p:spPr bwMode="auto">
          <a:xfrm rot="21357995" flipH="1">
            <a:off x="685800" y="3657600"/>
            <a:ext cx="1600200" cy="762000"/>
          </a:xfrm>
          <a:prstGeom prst="curvedDownArrow">
            <a:avLst>
              <a:gd name="adj1" fmla="val 42000"/>
              <a:gd name="adj2" fmla="val 84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A7FBBE6-A706-40BE-9386-5C83F7C57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: RB-INSERT</a:t>
            </a:r>
          </a:p>
        </p:txBody>
      </p:sp>
      <p:sp>
        <p:nvSpPr>
          <p:cNvPr id="43011" name="Oval 3">
            <a:extLst>
              <a:ext uri="{FF2B5EF4-FFF2-40B4-BE49-F238E27FC236}">
                <a16:creationId xmlns:a16="http://schemas.microsoft.com/office/drawing/2014/main" id="{AE532044-57BE-4411-9533-319E3D51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13</a:t>
            </a:r>
          </a:p>
        </p:txBody>
      </p:sp>
      <p:sp>
        <p:nvSpPr>
          <p:cNvPr id="43012" name="Oval 4">
            <a:extLst>
              <a:ext uri="{FF2B5EF4-FFF2-40B4-BE49-F238E27FC236}">
                <a16:creationId xmlns:a16="http://schemas.microsoft.com/office/drawing/2014/main" id="{6957C505-9578-47E0-A710-6776AF621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9FF06068-DE68-4429-B2B1-FE2E3C02B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43014" name="Oval 6">
            <a:extLst>
              <a:ext uri="{FF2B5EF4-FFF2-40B4-BE49-F238E27FC236}">
                <a16:creationId xmlns:a16="http://schemas.microsoft.com/office/drawing/2014/main" id="{BCC6ED70-7299-44DD-9C04-690BBE4A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58390910-1E0C-49A7-BD31-7CA65E3F62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4356D9B8-8D4F-48DA-BC41-FFF514DE2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22E6FCDC-0AC7-4824-8982-EC52AD8E6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8085EFB5-7EDD-4A45-AC77-401FD504B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4290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07EFA82D-4EAE-469C-B484-012C5F9A6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29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0" name="Line 12">
            <a:extLst>
              <a:ext uri="{FF2B5EF4-FFF2-40B4-BE49-F238E27FC236}">
                <a16:creationId xmlns:a16="http://schemas.microsoft.com/office/drawing/2014/main" id="{94395E19-ED65-4686-8FFF-0E3DB1CE9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3528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28F6D18B-AD16-4EF7-AAB9-001E1E7B62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648200"/>
            <a:ext cx="45720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2" name="Oval 14">
            <a:extLst>
              <a:ext uri="{FF2B5EF4-FFF2-40B4-BE49-F238E27FC236}">
                <a16:creationId xmlns:a16="http://schemas.microsoft.com/office/drawing/2014/main" id="{781971F2-B4AB-4561-AE8B-9A63EBC8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25</a:t>
            </a:r>
          </a:p>
        </p:txBody>
      </p:sp>
      <p:sp>
        <p:nvSpPr>
          <p:cNvPr id="43023" name="Oval 15">
            <a:extLst>
              <a:ext uri="{FF2B5EF4-FFF2-40B4-BE49-F238E27FC236}">
                <a16:creationId xmlns:a16="http://schemas.microsoft.com/office/drawing/2014/main" id="{79350E5E-A4A8-431D-ACBD-65F9476C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43024" name="Oval 16">
            <a:extLst>
              <a:ext uri="{FF2B5EF4-FFF2-40B4-BE49-F238E27FC236}">
                <a16:creationId xmlns:a16="http://schemas.microsoft.com/office/drawing/2014/main" id="{5808E061-59E6-4A8A-8461-AB531691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43025" name="Line 17">
            <a:extLst>
              <a:ext uri="{FF2B5EF4-FFF2-40B4-BE49-F238E27FC236}">
                <a16:creationId xmlns:a16="http://schemas.microsoft.com/office/drawing/2014/main" id="{908F0AEF-D1E2-4985-BB99-02D98691C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05200"/>
            <a:ext cx="5334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6" name="Oval 18">
            <a:extLst>
              <a:ext uri="{FF2B5EF4-FFF2-40B4-BE49-F238E27FC236}">
                <a16:creationId xmlns:a16="http://schemas.microsoft.com/office/drawing/2014/main" id="{0A3BD008-480A-44D7-A304-50583573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14800"/>
            <a:ext cx="7620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3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6</a:t>
            </a:r>
          </a:p>
        </p:txBody>
      </p:sp>
      <p:sp>
        <p:nvSpPr>
          <p:cNvPr id="43027" name="Oval 19">
            <a:extLst>
              <a:ext uri="{FF2B5EF4-FFF2-40B4-BE49-F238E27FC236}">
                <a16:creationId xmlns:a16="http://schemas.microsoft.com/office/drawing/2014/main" id="{1309A818-2E41-4A9C-A475-B127D80E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28" name="Oval 20">
            <a:extLst>
              <a:ext uri="{FF2B5EF4-FFF2-40B4-BE49-F238E27FC236}">
                <a16:creationId xmlns:a16="http://schemas.microsoft.com/office/drawing/2014/main" id="{A5DE4258-137F-4252-9F3A-50F0CA3E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816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43029" name="Line 21">
            <a:extLst>
              <a:ext uri="{FF2B5EF4-FFF2-40B4-BE49-F238E27FC236}">
                <a16:creationId xmlns:a16="http://schemas.microsoft.com/office/drawing/2014/main" id="{F7C11EAF-15D9-472F-88DA-DC31D1016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0" name="Line 22">
            <a:extLst>
              <a:ext uri="{FF2B5EF4-FFF2-40B4-BE49-F238E27FC236}">
                <a16:creationId xmlns:a16="http://schemas.microsoft.com/office/drawing/2014/main" id="{67D9D44D-3276-416F-9BDC-97E20C0A7B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495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1" name="Oval 23">
            <a:extLst>
              <a:ext uri="{FF2B5EF4-FFF2-40B4-BE49-F238E27FC236}">
                <a16:creationId xmlns:a16="http://schemas.microsoft.com/office/drawing/2014/main" id="{596A2386-98CE-426B-8FF0-3E43063C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762000" cy="4572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C5EE4C1-960A-4602-90E8-B201B334C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vs RB</a:t>
            </a:r>
          </a:p>
        </p:txBody>
      </p:sp>
      <p:graphicFrame>
        <p:nvGraphicFramePr>
          <p:cNvPr id="37891" name="Group 3">
            <a:extLst>
              <a:ext uri="{FF2B5EF4-FFF2-40B4-BE49-F238E27FC236}">
                <a16:creationId xmlns:a16="http://schemas.microsoft.com/office/drawing/2014/main" id="{A0811D83-BD81-452F-AB8E-416E4A9EA850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12127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9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5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Height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1.44 log 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6A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log 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9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 n)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O(log(n)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9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Rotations at Insert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9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 n)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 n)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Rotations at Delete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 n)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in collection libraries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Java’s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TreeSet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TreeMap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C++ STL set, map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SortedSet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B24640D-458F-408E-9E70-5D4B8C91C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 BST Example</a:t>
            </a:r>
          </a:p>
        </p:txBody>
      </p:sp>
      <p:sp>
        <p:nvSpPr>
          <p:cNvPr id="6147" name="Rectangle 29">
            <a:extLst>
              <a:ext uri="{FF2B5EF4-FFF2-40B4-BE49-F238E27FC236}">
                <a16:creationId xmlns:a16="http://schemas.microsoft.com/office/drawing/2014/main" id="{77FC4F69-4D63-4D84-AA8A-8B44FEAE24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Balanced</a:t>
            </a:r>
            <a:r>
              <a:rPr lang="en-US" altLang="en-US" sz="2800"/>
              <a:t> BST</a:t>
            </a:r>
          </a:p>
        </p:txBody>
      </p:sp>
      <p:sp>
        <p:nvSpPr>
          <p:cNvPr id="6148" name="Rectangle 30">
            <a:extLst>
              <a:ext uri="{FF2B5EF4-FFF2-40B4-BE49-F238E27FC236}">
                <a16:creationId xmlns:a16="http://schemas.microsoft.com/office/drawing/2014/main" id="{C82F1C58-15F6-4132-B4EC-A20D7858212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Optimal </a:t>
            </a:r>
            <a:r>
              <a:rPr lang="en-US" altLang="en-US" sz="2800"/>
              <a:t>BST</a:t>
            </a: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1F4EECCA-4B94-4183-BE5B-8F734B235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1200"/>
            <a:ext cx="1295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B3A503F2-9F23-403D-8EE9-1399ED633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970088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cat</a:t>
            </a:r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C6826B4E-B45F-4B41-AB47-2095DCAE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95600"/>
            <a:ext cx="1295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2AEFD73C-161F-419F-8FFF-579B72264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884488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bag</a:t>
            </a:r>
          </a:p>
        </p:txBody>
      </p:sp>
      <p:sp>
        <p:nvSpPr>
          <p:cNvPr id="6153" name="Oval 9">
            <a:extLst>
              <a:ext uri="{FF2B5EF4-FFF2-40B4-BE49-F238E27FC236}">
                <a16:creationId xmlns:a16="http://schemas.microsoft.com/office/drawing/2014/main" id="{75D8758D-A1CC-49A5-8274-FE7918F8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95600"/>
            <a:ext cx="1295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152FEAEA-0F83-4D5A-9D1F-61792360B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884488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dog</a:t>
            </a:r>
          </a:p>
        </p:txBody>
      </p:sp>
      <p:sp>
        <p:nvSpPr>
          <p:cNvPr id="6155" name="Oval 13">
            <a:extLst>
              <a:ext uri="{FF2B5EF4-FFF2-40B4-BE49-F238E27FC236}">
                <a16:creationId xmlns:a16="http://schemas.microsoft.com/office/drawing/2014/main" id="{CE3F0506-525E-4341-ADF6-2079A2F7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86200"/>
            <a:ext cx="1295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56" name="Text Box 14">
            <a:extLst>
              <a:ext uri="{FF2B5EF4-FFF2-40B4-BE49-F238E27FC236}">
                <a16:creationId xmlns:a16="http://schemas.microsoft.com/office/drawing/2014/main" id="{008388B0-A572-47D1-B7D1-AEA8E0BA2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75088"/>
            <a:ext cx="1214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school</a:t>
            </a:r>
          </a:p>
        </p:txBody>
      </p:sp>
      <p:sp>
        <p:nvSpPr>
          <p:cNvPr id="6157" name="Oval 15">
            <a:extLst>
              <a:ext uri="{FF2B5EF4-FFF2-40B4-BE49-F238E27FC236}">
                <a16:creationId xmlns:a16="http://schemas.microsoft.com/office/drawing/2014/main" id="{29FD1702-47A3-4C49-A411-5F656B4B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1295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58" name="Text Box 16">
            <a:extLst>
              <a:ext uri="{FF2B5EF4-FFF2-40B4-BE49-F238E27FC236}">
                <a16:creationId xmlns:a16="http://schemas.microsoft.com/office/drawing/2014/main" id="{EC4D8741-1F91-4F99-8193-7369D17D3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46288"/>
            <a:ext cx="1214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school</a:t>
            </a:r>
          </a:p>
        </p:txBody>
      </p:sp>
      <p:sp>
        <p:nvSpPr>
          <p:cNvPr id="6159" name="Oval 17">
            <a:extLst>
              <a:ext uri="{FF2B5EF4-FFF2-40B4-BE49-F238E27FC236}">
                <a16:creationId xmlns:a16="http://schemas.microsoft.com/office/drawing/2014/main" id="{5DBBC988-2E1F-4375-B621-76B1E590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95600"/>
            <a:ext cx="1295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60" name="Text Box 18">
            <a:extLst>
              <a:ext uri="{FF2B5EF4-FFF2-40B4-BE49-F238E27FC236}">
                <a16:creationId xmlns:a16="http://schemas.microsoft.com/office/drawing/2014/main" id="{92AA686C-7A43-49B6-B0A7-4A9E5341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884488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bag</a:t>
            </a:r>
          </a:p>
        </p:txBody>
      </p:sp>
      <p:sp>
        <p:nvSpPr>
          <p:cNvPr id="6161" name="Oval 19">
            <a:extLst>
              <a:ext uri="{FF2B5EF4-FFF2-40B4-BE49-F238E27FC236}">
                <a16:creationId xmlns:a16="http://schemas.microsoft.com/office/drawing/2014/main" id="{FDF60B29-A2E1-4AB4-AD12-AB461A2C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10000"/>
            <a:ext cx="1295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62" name="Text Box 20">
            <a:extLst>
              <a:ext uri="{FF2B5EF4-FFF2-40B4-BE49-F238E27FC236}">
                <a16:creationId xmlns:a16="http://schemas.microsoft.com/office/drawing/2014/main" id="{2B0BE464-5710-49EC-82B2-4B08341F8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3798888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dog</a:t>
            </a:r>
          </a:p>
        </p:txBody>
      </p:sp>
      <p:sp>
        <p:nvSpPr>
          <p:cNvPr id="6163" name="Oval 21">
            <a:extLst>
              <a:ext uri="{FF2B5EF4-FFF2-40B4-BE49-F238E27FC236}">
                <a16:creationId xmlns:a16="http://schemas.microsoft.com/office/drawing/2014/main" id="{07438680-DC52-480C-B9F4-C68B31F62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724400"/>
            <a:ext cx="1295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64" name="Text Box 22">
            <a:extLst>
              <a:ext uri="{FF2B5EF4-FFF2-40B4-BE49-F238E27FC236}">
                <a16:creationId xmlns:a16="http://schemas.microsoft.com/office/drawing/2014/main" id="{B1DEFDC6-DEE8-48FC-8039-A843C7BA3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713288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cat</a:t>
            </a:r>
          </a:p>
        </p:txBody>
      </p:sp>
      <p:sp>
        <p:nvSpPr>
          <p:cNvPr id="6165" name="Line 23">
            <a:extLst>
              <a:ext uri="{FF2B5EF4-FFF2-40B4-BE49-F238E27FC236}">
                <a16:creationId xmlns:a16="http://schemas.microsoft.com/office/drawing/2014/main" id="{98419504-BA45-407E-88CE-E00923FC96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590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6" name="Line 24">
            <a:extLst>
              <a:ext uri="{FF2B5EF4-FFF2-40B4-BE49-F238E27FC236}">
                <a16:creationId xmlns:a16="http://schemas.microsoft.com/office/drawing/2014/main" id="{A880AE6E-F479-42CC-A0C5-D2715BA1B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590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7" name="Line 25">
            <a:extLst>
              <a:ext uri="{FF2B5EF4-FFF2-40B4-BE49-F238E27FC236}">
                <a16:creationId xmlns:a16="http://schemas.microsoft.com/office/drawing/2014/main" id="{DED6C822-F566-4184-94F0-E469837ED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8" name="Line 26">
            <a:extLst>
              <a:ext uri="{FF2B5EF4-FFF2-40B4-BE49-F238E27FC236}">
                <a16:creationId xmlns:a16="http://schemas.microsoft.com/office/drawing/2014/main" id="{E517BCA4-1FF1-4107-B087-A77DAF4747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667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9" name="Line 27">
            <a:extLst>
              <a:ext uri="{FF2B5EF4-FFF2-40B4-BE49-F238E27FC236}">
                <a16:creationId xmlns:a16="http://schemas.microsoft.com/office/drawing/2014/main" id="{92A50ACB-8025-4FF6-A0E3-2D39975A5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0" name="Line 28">
            <a:extLst>
              <a:ext uri="{FF2B5EF4-FFF2-40B4-BE49-F238E27FC236}">
                <a16:creationId xmlns:a16="http://schemas.microsoft.com/office/drawing/2014/main" id="{E5E9620E-37A4-4B56-A8CD-42E7123B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419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1" name="Text Box 31">
            <a:extLst>
              <a:ext uri="{FF2B5EF4-FFF2-40B4-BE49-F238E27FC236}">
                <a16:creationId xmlns:a16="http://schemas.microsoft.com/office/drawing/2014/main" id="{2E198B76-8A21-41C1-9D26-5A0D4313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1639888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0.4</a:t>
            </a:r>
          </a:p>
        </p:txBody>
      </p:sp>
      <p:sp>
        <p:nvSpPr>
          <p:cNvPr id="6172" name="Text Box 32">
            <a:extLst>
              <a:ext uri="{FF2B5EF4-FFF2-40B4-BE49-F238E27FC236}">
                <a16:creationId xmlns:a16="http://schemas.microsoft.com/office/drawing/2014/main" id="{D257A929-C3DD-446E-A73D-6F0F5BA0E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0.4</a:t>
            </a:r>
          </a:p>
        </p:txBody>
      </p:sp>
      <p:sp>
        <p:nvSpPr>
          <p:cNvPr id="6173" name="Text Box 33">
            <a:extLst>
              <a:ext uri="{FF2B5EF4-FFF2-40B4-BE49-F238E27FC236}">
                <a16:creationId xmlns:a16="http://schemas.microsoft.com/office/drawing/2014/main" id="{8B3D89A2-0C17-4E67-B01E-DC6EFAC4F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14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6174" name="Text Box 34">
            <a:extLst>
              <a:ext uri="{FF2B5EF4-FFF2-40B4-BE49-F238E27FC236}">
                <a16:creationId xmlns:a16="http://schemas.microsoft.com/office/drawing/2014/main" id="{B19B0C53-A073-418A-BA33-F974CB4B1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4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6175" name="Text Box 35">
            <a:extLst>
              <a:ext uri="{FF2B5EF4-FFF2-40B4-BE49-F238E27FC236}">
                <a16:creationId xmlns:a16="http://schemas.microsoft.com/office/drawing/2014/main" id="{6BEA587C-67AD-416A-A8AE-8027CC3E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505200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6176" name="Text Box 36">
            <a:extLst>
              <a:ext uri="{FF2B5EF4-FFF2-40B4-BE49-F238E27FC236}">
                <a16:creationId xmlns:a16="http://schemas.microsoft.com/office/drawing/2014/main" id="{E6F8C538-8800-4B6C-ABFF-3CA3F7CA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14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6177" name="Text Box 37">
            <a:extLst>
              <a:ext uri="{FF2B5EF4-FFF2-40B4-BE49-F238E27FC236}">
                <a16:creationId xmlns:a16="http://schemas.microsoft.com/office/drawing/2014/main" id="{935B488C-2097-445A-920F-47C682477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002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6178" name="Text Box 38">
            <a:extLst>
              <a:ext uri="{FF2B5EF4-FFF2-40B4-BE49-F238E27FC236}">
                <a16:creationId xmlns:a16="http://schemas.microsoft.com/office/drawing/2014/main" id="{468A7EB9-34C7-4B18-8FB5-8C7537E3B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4343400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6179" name="Text Box 39">
            <a:extLst>
              <a:ext uri="{FF2B5EF4-FFF2-40B4-BE49-F238E27FC236}">
                <a16:creationId xmlns:a16="http://schemas.microsoft.com/office/drawing/2014/main" id="{EAAEF2E8-C17D-453C-AFBE-529BDD1F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059488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0.1 * 0 + 0.3*1+ 0.2* 1 + 0.4*2 = </a:t>
            </a:r>
            <a:r>
              <a:rPr lang="en-US" altLang="en-US" sz="2400" b="1">
                <a:solidFill>
                  <a:srgbClr val="FF0000"/>
                </a:solidFill>
              </a:rPr>
              <a:t>1.3 </a:t>
            </a:r>
          </a:p>
        </p:txBody>
      </p:sp>
      <p:sp>
        <p:nvSpPr>
          <p:cNvPr id="6180" name="Text Box 40">
            <a:extLst>
              <a:ext uri="{FF2B5EF4-FFF2-40B4-BE49-F238E27FC236}">
                <a16:creationId xmlns:a16="http://schemas.microsoft.com/office/drawing/2014/main" id="{24848DDC-EE9B-49F4-8307-05B7012B3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99175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0.4 * 0 + 0.3*1+ 0.2* 2 + 0.1*3 = </a:t>
            </a:r>
            <a:r>
              <a:rPr lang="en-US" altLang="en-US" sz="2400" b="1">
                <a:solidFill>
                  <a:srgbClr val="FF0000"/>
                </a:solidFill>
              </a:rPr>
              <a:t>1.0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4C7E0E4-AE26-48EA-AC97-46D6B55F7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the Optimal BST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1964ED-AD3F-4F33-866E-06E826A67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Cost of the tree: sum, for all nodes, of the cost of searching the node weighted with the probability of searching the node</a:t>
            </a:r>
          </a:p>
          <a:p>
            <a:pPr eaLnBrk="1" hangingPunct="1"/>
            <a:r>
              <a:rPr lang="en-US" altLang="en-US" sz="2000"/>
              <a:t>The cost of searching a node: the depth of the node (distance from the root) </a:t>
            </a:r>
          </a:p>
          <a:p>
            <a:pPr eaLnBrk="1" hangingPunct="1"/>
            <a:r>
              <a:rPr lang="en-US" altLang="en-US" sz="2000"/>
              <a:t>Optimal BST input data: a sorted set of keys and their probabilities</a:t>
            </a:r>
          </a:p>
          <a:p>
            <a:pPr eaLnBrk="1" hangingPunct="1"/>
            <a:r>
              <a:rPr lang="en-US" altLang="en-US" sz="2000"/>
              <a:t>Optimal BST output: the BST containing all the given keys, that has the minimum cost of the tree from all trees that can be built from the given keys</a:t>
            </a:r>
          </a:p>
          <a:p>
            <a:pPr eaLnBrk="1" hangingPunct="1"/>
            <a:r>
              <a:rPr lang="en-US" altLang="en-US" sz="2000"/>
              <a:t>Brute force solution: build all tree configurations that contain the n keys and see which is best =&gt; much too inefficient</a:t>
            </a:r>
          </a:p>
          <a:p>
            <a:pPr eaLnBrk="1" hangingPunct="1"/>
            <a:r>
              <a:rPr lang="en-US" altLang="en-US" sz="2000"/>
              <a:t>Efficient solution: will be discussed later as one of the exercises for Dynamic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60FC481-309C-4882-B47E-191DA9579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3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3270A7F-F7D3-4F64-9B32-2420D5C04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Problem: A dictionary structure, used to store a </a:t>
            </a:r>
            <a:r>
              <a:rPr lang="en-US" altLang="en-US" sz="2800" i="1">
                <a:solidFill>
                  <a:srgbClr val="FF0000"/>
                </a:solidFill>
              </a:rPr>
              <a:t>dynamic set</a:t>
            </a:r>
            <a:r>
              <a:rPr lang="en-US" altLang="en-US" sz="2800"/>
              <a:t> of </a:t>
            </a:r>
            <a:r>
              <a:rPr lang="en-US" altLang="en-US" sz="2800" i="1">
                <a:solidFill>
                  <a:srgbClr val="FF0000"/>
                </a:solidFill>
              </a:rPr>
              <a:t>words</a:t>
            </a:r>
            <a:r>
              <a:rPr lang="en-US" altLang="en-US" sz="2800"/>
              <a:t> that may contain </a:t>
            </a:r>
            <a:r>
              <a:rPr lang="en-US" altLang="en-US" sz="2800" i="1">
                <a:solidFill>
                  <a:srgbClr val="FF0000"/>
                </a:solidFill>
              </a:rPr>
              <a:t>common prefixes.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Word</a:t>
            </a:r>
            <a:r>
              <a:rPr lang="en-US" altLang="en-US" sz="2400"/>
              <a:t>=string of elements from an alphabet;       </a:t>
            </a:r>
            <a:r>
              <a:rPr lang="en-US" altLang="en-US" sz="2400" i="1"/>
              <a:t>alphabet</a:t>
            </a:r>
            <a:r>
              <a:rPr lang="en-US" altLang="en-US" sz="2400"/>
              <a:t>=the set of all possible elements in the words</a:t>
            </a:r>
            <a:endParaRPr lang="en-US" altLang="en-US" sz="2400" i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can exploit the common prefixes of the words, and associate the words(the elements of the set) with </a:t>
            </a:r>
            <a:r>
              <a:rPr lang="en-US" altLang="en-US" sz="2400" i="1">
                <a:solidFill>
                  <a:srgbClr val="FF0000"/>
                </a:solidFill>
              </a:rPr>
              <a:t>paths in a tree</a:t>
            </a:r>
            <a:r>
              <a:rPr lang="en-US" altLang="en-US" sz="2400"/>
              <a:t> instead of nodes of a tree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Solution:  </a:t>
            </a:r>
            <a:r>
              <a:rPr lang="en-US" altLang="en-US" i="1">
                <a:solidFill>
                  <a:srgbClr val="FF0000"/>
                </a:solidFill>
              </a:rPr>
              <a:t>Trie trees (Prefix trees, Retrieval trees)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/>
              <a:t>Multipath trees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/>
              <a:t>If the alphabet has N symbols, a node may have N children 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2163A9-143E-45F7-98AD-1F9BA172F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Trie Tree Example</a:t>
            </a:r>
          </a:p>
        </p:txBody>
      </p:sp>
      <p:sp>
        <p:nvSpPr>
          <p:cNvPr id="9219" name="Line 15">
            <a:extLst>
              <a:ext uri="{FF2B5EF4-FFF2-40B4-BE49-F238E27FC236}">
                <a16:creationId xmlns:a16="http://schemas.microsoft.com/office/drawing/2014/main" id="{ACEDF2E8-305D-4D66-897E-6C2B6B7FB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676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0" name="Line 16">
            <a:extLst>
              <a:ext uri="{FF2B5EF4-FFF2-40B4-BE49-F238E27FC236}">
                <a16:creationId xmlns:a16="http://schemas.microsoft.com/office/drawing/2014/main" id="{E2B6DC2F-7B71-4502-87FB-59B2B3925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1" name="Line 17">
            <a:extLst>
              <a:ext uri="{FF2B5EF4-FFF2-40B4-BE49-F238E27FC236}">
                <a16:creationId xmlns:a16="http://schemas.microsoft.com/office/drawing/2014/main" id="{91CC5EE2-8ADA-4CD1-949B-4386FA826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743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18">
            <a:extLst>
              <a:ext uri="{FF2B5EF4-FFF2-40B4-BE49-F238E27FC236}">
                <a16:creationId xmlns:a16="http://schemas.microsoft.com/office/drawing/2014/main" id="{50DE5F79-9146-4D98-8209-F0752EB03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8194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Text Box 19">
            <a:extLst>
              <a:ext uri="{FF2B5EF4-FFF2-40B4-BE49-F238E27FC236}">
                <a16:creationId xmlns:a16="http://schemas.microsoft.com/office/drawing/2014/main" id="{76AE5C9F-3FF8-425D-9F07-6B605AAD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15890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</a:t>
            </a:r>
          </a:p>
        </p:txBody>
      </p:sp>
      <p:sp>
        <p:nvSpPr>
          <p:cNvPr id="9224" name="Text Box 20">
            <a:extLst>
              <a:ext uri="{FF2B5EF4-FFF2-40B4-BE49-F238E27FC236}">
                <a16:creationId xmlns:a16="http://schemas.microsoft.com/office/drawing/2014/main" id="{85BBE793-56D8-43E9-AE17-75DF877F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167640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</a:t>
            </a:r>
          </a:p>
        </p:txBody>
      </p:sp>
      <p:sp>
        <p:nvSpPr>
          <p:cNvPr id="9225" name="Text Box 21">
            <a:extLst>
              <a:ext uri="{FF2B5EF4-FFF2-40B4-BE49-F238E27FC236}">
                <a16:creationId xmlns:a16="http://schemas.microsoft.com/office/drawing/2014/main" id="{11ACFAF8-88EC-47B8-88DB-992F2560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098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9226" name="Text Box 22">
            <a:extLst>
              <a:ext uri="{FF2B5EF4-FFF2-40B4-BE49-F238E27FC236}">
                <a16:creationId xmlns:a16="http://schemas.microsoft.com/office/drawing/2014/main" id="{47B0EC78-6692-44E3-8A3C-220FD86C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29860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Y</a:t>
            </a:r>
          </a:p>
        </p:txBody>
      </p:sp>
      <p:sp>
        <p:nvSpPr>
          <p:cNvPr id="9227" name="Text Box 23">
            <a:extLst>
              <a:ext uri="{FF2B5EF4-FFF2-40B4-BE49-F238E27FC236}">
                <a16:creationId xmlns:a16="http://schemas.microsoft.com/office/drawing/2014/main" id="{1FCF3273-E846-4A50-BF1C-5EE9629BC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2909888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9228" name="Text Box 24">
            <a:extLst>
              <a:ext uri="{FF2B5EF4-FFF2-40B4-BE49-F238E27FC236}">
                <a16:creationId xmlns:a16="http://schemas.microsoft.com/office/drawing/2014/main" id="{6AECF060-8A06-4390-A65C-FF8DCDC24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9098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H</a:t>
            </a:r>
          </a:p>
        </p:txBody>
      </p:sp>
      <p:sp>
        <p:nvSpPr>
          <p:cNvPr id="9229" name="Line 28">
            <a:extLst>
              <a:ext uri="{FF2B5EF4-FFF2-40B4-BE49-F238E27FC236}">
                <a16:creationId xmlns:a16="http://schemas.microsoft.com/office/drawing/2014/main" id="{2BDF05EA-0868-4152-B3A7-7AF96C3826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962400"/>
            <a:ext cx="6858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0" name="Line 29">
            <a:extLst>
              <a:ext uri="{FF2B5EF4-FFF2-40B4-BE49-F238E27FC236}">
                <a16:creationId xmlns:a16="http://schemas.microsoft.com/office/drawing/2014/main" id="{5F0B050C-DD19-464A-80C3-3E7564D2D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9624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1" name="Line 30">
            <a:extLst>
              <a:ext uri="{FF2B5EF4-FFF2-40B4-BE49-F238E27FC236}">
                <a16:creationId xmlns:a16="http://schemas.microsoft.com/office/drawing/2014/main" id="{8E86B659-A5C3-4750-A41C-44C800832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86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2" name="Line 33">
            <a:extLst>
              <a:ext uri="{FF2B5EF4-FFF2-40B4-BE49-F238E27FC236}">
                <a16:creationId xmlns:a16="http://schemas.microsoft.com/office/drawing/2014/main" id="{6D859C8B-6189-46E5-96EB-D9D77BE94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3" name="Line 34">
            <a:extLst>
              <a:ext uri="{FF2B5EF4-FFF2-40B4-BE49-F238E27FC236}">
                <a16:creationId xmlns:a16="http://schemas.microsoft.com/office/drawing/2014/main" id="{731F24AF-2445-410E-BBC0-2BDB2035F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4" name="Line 35">
            <a:extLst>
              <a:ext uri="{FF2B5EF4-FFF2-40B4-BE49-F238E27FC236}">
                <a16:creationId xmlns:a16="http://schemas.microsoft.com/office/drawing/2014/main" id="{21D792BF-845E-4B63-95B7-17D236464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038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5" name="Text Box 36">
            <a:extLst>
              <a:ext uri="{FF2B5EF4-FFF2-40B4-BE49-F238E27FC236}">
                <a16:creationId xmlns:a16="http://schemas.microsoft.com/office/drawing/2014/main" id="{FD04A931-C58F-41B4-A948-E7C8E447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528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9236" name="Text Box 37">
            <a:extLst>
              <a:ext uri="{FF2B5EF4-FFF2-40B4-BE49-F238E27FC236}">
                <a16:creationId xmlns:a16="http://schemas.microsoft.com/office/drawing/2014/main" id="{D22385B2-5819-48CF-9A6B-6E3AA1F8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910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9237" name="Text Box 38">
            <a:extLst>
              <a:ext uri="{FF2B5EF4-FFF2-40B4-BE49-F238E27FC236}">
                <a16:creationId xmlns:a16="http://schemas.microsoft.com/office/drawing/2014/main" id="{C075A75E-4276-4F02-AA7F-E4F1CF45F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40528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L</a:t>
            </a:r>
          </a:p>
        </p:txBody>
      </p:sp>
      <p:sp>
        <p:nvSpPr>
          <p:cNvPr id="9238" name="Text Box 39">
            <a:extLst>
              <a:ext uri="{FF2B5EF4-FFF2-40B4-BE49-F238E27FC236}">
                <a16:creationId xmlns:a16="http://schemas.microsoft.com/office/drawing/2014/main" id="{854788FC-2D1A-4434-BAFC-F2D89DF0E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1290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9239" name="Line 41">
            <a:extLst>
              <a:ext uri="{FF2B5EF4-FFF2-40B4-BE49-F238E27FC236}">
                <a16:creationId xmlns:a16="http://schemas.microsoft.com/office/drawing/2014/main" id="{0C7FBDDC-32C7-4DD5-9ED4-8EB065FD8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105400"/>
            <a:ext cx="76200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40" name="Text Box 42">
            <a:extLst>
              <a:ext uri="{FF2B5EF4-FFF2-40B4-BE49-F238E27FC236}">
                <a16:creationId xmlns:a16="http://schemas.microsoft.com/office/drawing/2014/main" id="{1E05CE79-C288-4FA2-92B0-B3584D5D5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720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</a:t>
            </a:r>
          </a:p>
        </p:txBody>
      </p:sp>
      <p:sp>
        <p:nvSpPr>
          <p:cNvPr id="9241" name="Line 44">
            <a:extLst>
              <a:ext uri="{FF2B5EF4-FFF2-40B4-BE49-F238E27FC236}">
                <a16:creationId xmlns:a16="http://schemas.microsoft.com/office/drawing/2014/main" id="{13A56FAC-7509-4B6D-9D91-D38CE193B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113" y="5181600"/>
            <a:ext cx="39687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42" name="Text Box 45">
            <a:extLst>
              <a:ext uri="{FF2B5EF4-FFF2-40B4-BE49-F238E27FC236}">
                <a16:creationId xmlns:a16="http://schemas.microsoft.com/office/drawing/2014/main" id="{A1AC26CF-A076-4EAA-8F16-86937F70A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51958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03F5D1-B140-4955-935D-2F7171460541}"/>
              </a:ext>
            </a:extLst>
          </p:cNvPr>
          <p:cNvSpPr/>
          <p:nvPr/>
        </p:nvSpPr>
        <p:spPr bwMode="auto">
          <a:xfrm>
            <a:off x="3962400" y="1504950"/>
            <a:ext cx="304800" cy="192088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2631E94-DB67-44D8-AFA4-81FC40DC3E10}"/>
              </a:ext>
            </a:extLst>
          </p:cNvPr>
          <p:cNvSpPr/>
          <p:nvPr/>
        </p:nvSpPr>
        <p:spPr bwMode="auto">
          <a:xfrm>
            <a:off x="2514600" y="2474913"/>
            <a:ext cx="304800" cy="192087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F048CEC-1E3C-4AC7-B49F-730349A93C28}"/>
              </a:ext>
            </a:extLst>
          </p:cNvPr>
          <p:cNvSpPr/>
          <p:nvPr/>
        </p:nvSpPr>
        <p:spPr bwMode="auto">
          <a:xfrm>
            <a:off x="5562600" y="2514600"/>
            <a:ext cx="304800" cy="192088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9246" name="Line 17">
            <a:extLst>
              <a:ext uri="{FF2B5EF4-FFF2-40B4-BE49-F238E27FC236}">
                <a16:creationId xmlns:a16="http://schemas.microsoft.com/office/drawing/2014/main" id="{90062ABB-C994-44AE-AC17-C46298702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6670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47" name="Text Box 21">
            <a:extLst>
              <a:ext uri="{FF2B5EF4-FFF2-40B4-BE49-F238E27FC236}">
                <a16:creationId xmlns:a16="http://schemas.microsoft.com/office/drawing/2014/main" id="{418A1C61-32EF-45BE-B96C-65332A66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33688"/>
            <a:ext cx="423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134D0F5-ADF8-4F45-9418-EB0796E4BA22}"/>
              </a:ext>
            </a:extLst>
          </p:cNvPr>
          <p:cNvSpPr/>
          <p:nvPr/>
        </p:nvSpPr>
        <p:spPr bwMode="auto">
          <a:xfrm>
            <a:off x="1866900" y="3721100"/>
            <a:ext cx="304800" cy="1905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94ED204-19C2-49A4-A43E-E19FD7CA0493}"/>
              </a:ext>
            </a:extLst>
          </p:cNvPr>
          <p:cNvSpPr/>
          <p:nvPr/>
        </p:nvSpPr>
        <p:spPr bwMode="auto">
          <a:xfrm>
            <a:off x="2944813" y="3760788"/>
            <a:ext cx="304800" cy="1905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E31BBE8-5AC2-4BAB-8D58-8101DD9DC050}"/>
              </a:ext>
            </a:extLst>
          </p:cNvPr>
          <p:cNvSpPr/>
          <p:nvPr/>
        </p:nvSpPr>
        <p:spPr bwMode="auto">
          <a:xfrm>
            <a:off x="4800600" y="3668713"/>
            <a:ext cx="304800" cy="19050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314712B-4C68-445E-939D-F7C00E532EA4}"/>
              </a:ext>
            </a:extLst>
          </p:cNvPr>
          <p:cNvSpPr/>
          <p:nvPr/>
        </p:nvSpPr>
        <p:spPr bwMode="auto">
          <a:xfrm>
            <a:off x="7002463" y="3765550"/>
            <a:ext cx="304800" cy="19050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FA08398-4EB3-4A41-855B-BB7ACA2EDC3D}"/>
              </a:ext>
            </a:extLst>
          </p:cNvPr>
          <p:cNvSpPr/>
          <p:nvPr/>
        </p:nvSpPr>
        <p:spPr bwMode="auto">
          <a:xfrm>
            <a:off x="838200" y="3694113"/>
            <a:ext cx="304800" cy="192087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9253" name="Line 17">
            <a:extLst>
              <a:ext uri="{FF2B5EF4-FFF2-40B4-BE49-F238E27FC236}">
                <a16:creationId xmlns:a16="http://schemas.microsoft.com/office/drawing/2014/main" id="{70847CB0-D4B1-4EF8-B4A0-138278E6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3" y="3911600"/>
            <a:ext cx="115887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54" name="Text Box 21">
            <a:extLst>
              <a:ext uri="{FF2B5EF4-FFF2-40B4-BE49-F238E27FC236}">
                <a16:creationId xmlns:a16="http://schemas.microsoft.com/office/drawing/2014/main" id="{8AD031CA-F6EA-42D6-8AE0-AE6E025CD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29088"/>
            <a:ext cx="463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G</a:t>
            </a:r>
          </a:p>
        </p:txBody>
      </p:sp>
      <p:sp>
        <p:nvSpPr>
          <p:cNvPr id="9255" name="Text Box 22">
            <a:extLst>
              <a:ext uri="{FF2B5EF4-FFF2-40B4-BE49-F238E27FC236}">
                <a16:creationId xmlns:a16="http://schemas.microsoft.com/office/drawing/2014/main" id="{A2323ECF-CAA6-41B7-9866-74E04E7E5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0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R</a:t>
            </a:r>
          </a:p>
        </p:txBody>
      </p:sp>
      <p:sp>
        <p:nvSpPr>
          <p:cNvPr id="9256" name="Line 33">
            <a:extLst>
              <a:ext uri="{FF2B5EF4-FFF2-40B4-BE49-F238E27FC236}">
                <a16:creationId xmlns:a16="http://schemas.microsoft.com/office/drawing/2014/main" id="{79A5354F-099C-4918-9FFD-89AEBC551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859213"/>
            <a:ext cx="944562" cy="1093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57" name="Line 17">
            <a:extLst>
              <a:ext uri="{FF2B5EF4-FFF2-40B4-BE49-F238E27FC236}">
                <a16:creationId xmlns:a16="http://schemas.microsoft.com/office/drawing/2014/main" id="{D4D9ECD5-4ECF-4639-9BBA-FAE292416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3859213"/>
            <a:ext cx="762000" cy="1017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58" name="Text Box 21">
            <a:extLst>
              <a:ext uri="{FF2B5EF4-FFF2-40B4-BE49-F238E27FC236}">
                <a16:creationId xmlns:a16="http://schemas.microsoft.com/office/drawing/2014/main" id="{85B368E5-21F6-4CCE-8BAA-7C23AADE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052888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FC5CA5B-5C2E-4832-9239-E7F6739D7710}"/>
              </a:ext>
            </a:extLst>
          </p:cNvPr>
          <p:cNvSpPr/>
          <p:nvPr/>
        </p:nvSpPr>
        <p:spPr bwMode="auto">
          <a:xfrm>
            <a:off x="952500" y="4940300"/>
            <a:ext cx="304800" cy="1905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054C3C4-672D-40E2-967D-90AC806DAAD4}"/>
              </a:ext>
            </a:extLst>
          </p:cNvPr>
          <p:cNvSpPr/>
          <p:nvPr/>
        </p:nvSpPr>
        <p:spPr bwMode="auto">
          <a:xfrm>
            <a:off x="2032000" y="4976813"/>
            <a:ext cx="304800" cy="192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91E6A08-9DF1-4810-94F1-4FA39B5C8250}"/>
              </a:ext>
            </a:extLst>
          </p:cNvPr>
          <p:cNvSpPr/>
          <p:nvPr/>
        </p:nvSpPr>
        <p:spPr bwMode="auto">
          <a:xfrm>
            <a:off x="-77788" y="4913313"/>
            <a:ext cx="304801" cy="192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9262" name="Line 17">
            <a:extLst>
              <a:ext uri="{FF2B5EF4-FFF2-40B4-BE49-F238E27FC236}">
                <a16:creationId xmlns:a16="http://schemas.microsoft.com/office/drawing/2014/main" id="{69E92C2D-9E20-4002-8B69-5D8E7A797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5181600"/>
            <a:ext cx="115887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63" name="Text Box 21">
            <a:extLst>
              <a:ext uri="{FF2B5EF4-FFF2-40B4-BE49-F238E27FC236}">
                <a16:creationId xmlns:a16="http://schemas.microsoft.com/office/drawing/2014/main" id="{E30A16F4-EB93-4CA5-A49C-7048F97EB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5399088"/>
            <a:ext cx="4048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1D26631-DA28-4B38-B058-17907F74A93F}"/>
              </a:ext>
            </a:extLst>
          </p:cNvPr>
          <p:cNvSpPr/>
          <p:nvPr/>
        </p:nvSpPr>
        <p:spPr bwMode="auto">
          <a:xfrm>
            <a:off x="2241550" y="6208713"/>
            <a:ext cx="304800" cy="192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96D55A6-F503-4A96-A8D2-90933DA45632}"/>
              </a:ext>
            </a:extLst>
          </p:cNvPr>
          <p:cNvSpPr/>
          <p:nvPr/>
        </p:nvSpPr>
        <p:spPr bwMode="auto">
          <a:xfrm>
            <a:off x="3867150" y="4913313"/>
            <a:ext cx="304800" cy="192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C894A5D-B575-448A-BCEE-C992B0CE63A0}"/>
              </a:ext>
            </a:extLst>
          </p:cNvPr>
          <p:cNvSpPr/>
          <p:nvPr/>
        </p:nvSpPr>
        <p:spPr bwMode="auto">
          <a:xfrm>
            <a:off x="4724400" y="4913313"/>
            <a:ext cx="304800" cy="192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5824E98-BCC1-4ABA-A246-B8D51CF25110}"/>
              </a:ext>
            </a:extLst>
          </p:cNvPr>
          <p:cNvSpPr/>
          <p:nvPr/>
        </p:nvSpPr>
        <p:spPr bwMode="auto">
          <a:xfrm>
            <a:off x="6248400" y="4862513"/>
            <a:ext cx="304800" cy="19050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6CFC780-243A-46A3-89D1-8C9DAEF043FA}"/>
              </a:ext>
            </a:extLst>
          </p:cNvPr>
          <p:cNvSpPr/>
          <p:nvPr/>
        </p:nvSpPr>
        <p:spPr bwMode="auto">
          <a:xfrm>
            <a:off x="7410450" y="4862513"/>
            <a:ext cx="304800" cy="1905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48569C1-28C8-4C84-AA1E-9176A188AB08}"/>
              </a:ext>
            </a:extLst>
          </p:cNvPr>
          <p:cNvSpPr/>
          <p:nvPr/>
        </p:nvSpPr>
        <p:spPr bwMode="auto">
          <a:xfrm>
            <a:off x="4797425" y="6021388"/>
            <a:ext cx="304800" cy="1905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1644F2A-703B-40E6-ADAA-BE5112CF98DD}"/>
              </a:ext>
            </a:extLst>
          </p:cNvPr>
          <p:cNvSpPr/>
          <p:nvPr/>
        </p:nvSpPr>
        <p:spPr bwMode="auto">
          <a:xfrm>
            <a:off x="6172200" y="6030913"/>
            <a:ext cx="304800" cy="192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9271" name="Line 29">
            <a:extLst>
              <a:ext uri="{FF2B5EF4-FFF2-40B4-BE49-F238E27FC236}">
                <a16:creationId xmlns:a16="http://schemas.microsoft.com/office/drawing/2014/main" id="{482DF49E-A8BA-4558-9FC2-725D56CBAD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14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72" name="Text Box 37">
            <a:extLst>
              <a:ext uri="{FF2B5EF4-FFF2-40B4-BE49-F238E27FC236}">
                <a16:creationId xmlns:a16="http://schemas.microsoft.com/office/drawing/2014/main" id="{C6D0640B-F872-4285-A275-AE406290B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343400"/>
            <a:ext cx="404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</a:t>
            </a:r>
          </a:p>
        </p:txBody>
      </p:sp>
      <p:sp>
        <p:nvSpPr>
          <p:cNvPr id="9273" name="Line 41">
            <a:extLst>
              <a:ext uri="{FF2B5EF4-FFF2-40B4-BE49-F238E27FC236}">
                <a16:creationId xmlns:a16="http://schemas.microsoft.com/office/drawing/2014/main" id="{F9C80B8D-E3AA-4892-A414-7A1C40AE9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257800"/>
            <a:ext cx="76200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74" name="Text Box 42">
            <a:extLst>
              <a:ext uri="{FF2B5EF4-FFF2-40B4-BE49-F238E27FC236}">
                <a16:creationId xmlns:a16="http://schemas.microsoft.com/office/drawing/2014/main" id="{579E0AE7-EB90-40D0-9A13-B6A90492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24475"/>
            <a:ext cx="4238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5839FF2-4121-4079-BB79-74D0E5DF212B}"/>
              </a:ext>
            </a:extLst>
          </p:cNvPr>
          <p:cNvSpPr/>
          <p:nvPr/>
        </p:nvSpPr>
        <p:spPr bwMode="auto">
          <a:xfrm>
            <a:off x="2819400" y="5065713"/>
            <a:ext cx="304800" cy="192087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53CE221-F7C6-4E88-8E42-A1D217E26389}"/>
              </a:ext>
            </a:extLst>
          </p:cNvPr>
          <p:cNvSpPr/>
          <p:nvPr/>
        </p:nvSpPr>
        <p:spPr bwMode="auto">
          <a:xfrm>
            <a:off x="2894013" y="6184900"/>
            <a:ext cx="304800" cy="19208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9277" name="TextBox 2">
            <a:extLst>
              <a:ext uri="{FF2B5EF4-FFF2-40B4-BE49-F238E27FC236}">
                <a16:creationId xmlns:a16="http://schemas.microsoft.com/office/drawing/2014/main" id="{ABA48786-98AC-426E-9BCB-8C6365BDCAD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174038" y="1063625"/>
            <a:ext cx="12001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BAD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BAG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BAR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BART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BE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BY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BYTE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SEA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SEEN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SELL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SHE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E9DB93C-CD8E-4F14-B576-27929FC8A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Trie Trees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9BC7764-B2C9-41A5-9D71-B7C30BA72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 trie tree is a tree structure whose edges are labeled with the elements of the alphabet.</a:t>
            </a:r>
          </a:p>
          <a:p>
            <a:pPr eaLnBrk="1" hangingPunct="1"/>
            <a:r>
              <a:rPr lang="en-US" altLang="en-US" sz="2000"/>
              <a:t>Each node can have up to N children, where N is the size of the alphabet. </a:t>
            </a:r>
          </a:p>
          <a:p>
            <a:pPr eaLnBrk="1" hangingPunct="1"/>
            <a:r>
              <a:rPr lang="en-US" altLang="en-US" sz="2000"/>
              <a:t>Nodes correspond to strings of elements of the alphabet: each node corresponds to the sequence of elements traversed on the path from the root to that node. </a:t>
            </a:r>
          </a:p>
          <a:p>
            <a:pPr eaLnBrk="1" hangingPunct="1"/>
            <a:r>
              <a:rPr lang="en-US" altLang="en-US" sz="2000"/>
              <a:t>The dictionary maps a string </a:t>
            </a:r>
            <a:r>
              <a:rPr lang="en-US" altLang="en-US" sz="2000" i="1"/>
              <a:t>s</a:t>
            </a:r>
            <a:r>
              <a:rPr lang="en-US" altLang="en-US" sz="2000"/>
              <a:t> to a value </a:t>
            </a:r>
            <a:r>
              <a:rPr lang="en-US" altLang="en-US" sz="2000" i="1"/>
              <a:t>v </a:t>
            </a:r>
            <a:r>
              <a:rPr lang="en-US" altLang="en-US" sz="2000"/>
              <a:t>by storing the value</a:t>
            </a:r>
            <a:r>
              <a:rPr lang="en-US" altLang="en-US" sz="2000" i="1"/>
              <a:t> v </a:t>
            </a:r>
            <a:r>
              <a:rPr lang="en-US" altLang="en-US" sz="2000"/>
              <a:t>in the node of </a:t>
            </a:r>
            <a:r>
              <a:rPr lang="en-US" altLang="en-US" sz="2000" i="1"/>
              <a:t>s</a:t>
            </a:r>
            <a:r>
              <a:rPr lang="en-US" altLang="en-US" sz="2000"/>
              <a:t>. If a string that is a prefix of another string in the dictionary is not used, it has nil as its value. </a:t>
            </a:r>
          </a:p>
          <a:p>
            <a:pPr eaLnBrk="1" hangingPunct="1"/>
            <a:r>
              <a:rPr lang="en-US" altLang="en-US" sz="2000" b="1" u="sng"/>
              <a:t>Possible implementation</a:t>
            </a:r>
            <a:r>
              <a:rPr lang="en-US" altLang="en-US" sz="2000"/>
              <a:t>: a trie tree node structure contains an array of N links to child nodes (a link to a child node can be also nil)  and a link to the current strings value (it can be also nil).</a:t>
            </a:r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2749</Words>
  <Application>Microsoft Office PowerPoint</Application>
  <PresentationFormat>On-screen Show (4:3)</PresentationFormat>
  <Paragraphs>376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Arial</vt:lpstr>
      <vt:lpstr>Default Design</vt:lpstr>
      <vt:lpstr>Different Tree Data Structures  for Different Problems</vt:lpstr>
      <vt:lpstr>Data Structures</vt:lpstr>
      <vt:lpstr>Problem 1 </vt:lpstr>
      <vt:lpstr>Problem 2</vt:lpstr>
      <vt:lpstr>Optimal BST Example</vt:lpstr>
      <vt:lpstr>Building the Optimal BST</vt:lpstr>
      <vt:lpstr>Problem 3</vt:lpstr>
      <vt:lpstr>Trie Tree Example</vt:lpstr>
      <vt:lpstr>Trie Trees</vt:lpstr>
      <vt:lpstr>Trie Tree Example</vt:lpstr>
      <vt:lpstr>Trie Trees</vt:lpstr>
      <vt:lpstr>Problem 4</vt:lpstr>
      <vt:lpstr>Storing a BST in an array </vt:lpstr>
      <vt:lpstr>Storing a BST in a file?</vt:lpstr>
      <vt:lpstr>Problem 4 - Solution</vt:lpstr>
      <vt:lpstr>B-Tree General Structure</vt:lpstr>
      <vt:lpstr>B-Tree Node Structure</vt:lpstr>
      <vt:lpstr>Example: B-Tree with t=3</vt:lpstr>
      <vt:lpstr>B-Trees – formal definition [CLRS]</vt:lpstr>
      <vt:lpstr>Example: B-Tree Search</vt:lpstr>
      <vt:lpstr>Example: B-Tree Insert</vt:lpstr>
      <vt:lpstr>Example: B-Tree Insert</vt:lpstr>
      <vt:lpstr>Example: B-Tree Insert</vt:lpstr>
      <vt:lpstr>Example: Efficient B-Tree Insert</vt:lpstr>
      <vt:lpstr>Example: Efficient B-Tree Insert</vt:lpstr>
      <vt:lpstr>B-trees</vt:lpstr>
      <vt:lpstr>Problem 5</vt:lpstr>
      <vt:lpstr>Red-Black Trees or 2-3-4 Trees</vt:lpstr>
      <vt:lpstr>2-3-4 Trees Nodes</vt:lpstr>
      <vt:lpstr>Example: 2-3-4 Tree </vt:lpstr>
      <vt:lpstr>Transforming a 2-3-4 Tree into a Binary Search Tree</vt:lpstr>
      <vt:lpstr>Example: 2-3-4 Tree into  Red-Black Tree </vt:lpstr>
      <vt:lpstr>Example: 2-3-4 Tree into  Red-Black Tree </vt:lpstr>
      <vt:lpstr>Red-Black Tree</vt:lpstr>
      <vt:lpstr>Red-Black Trees</vt:lpstr>
      <vt:lpstr>Red-black Tree Properties</vt:lpstr>
      <vt:lpstr>Heights of Red-Black Trees</vt:lpstr>
      <vt:lpstr>Height of Red-Black Trees</vt:lpstr>
      <vt:lpstr>Insert in Red-Black Trees</vt:lpstr>
      <vt:lpstr>Example : RB-INSERT</vt:lpstr>
      <vt:lpstr>Example : RB-INSERT</vt:lpstr>
      <vt:lpstr>AVL vs RB</vt:lpstr>
    </vt:vector>
  </TitlesOfParts>
  <Company>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Data Structures</dc:title>
  <dc:creator>Ioana</dc:creator>
  <cp:lastModifiedBy>Ioana Șora</cp:lastModifiedBy>
  <cp:revision>139</cp:revision>
  <dcterms:created xsi:type="dcterms:W3CDTF">2014-04-06T19:41:54Z</dcterms:created>
  <dcterms:modified xsi:type="dcterms:W3CDTF">2021-03-07T11:00:15Z</dcterms:modified>
</cp:coreProperties>
</file>