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C0E4B24-1D26-4480-A2D9-7763896F39D2}">
  <a:tblStyle styleId="{7C0E4B24-1D26-4480-A2D9-7763896F39D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94350" y="997025"/>
            <a:ext cx="6604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Analyzing gender differences in dating preferences from final outcome is difficult because a given correlation of attributes across partners is often consistent with underlying preferences.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Hypothesis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 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Studying dating behavior using an experimental Speed Dating market where subjects are matched randomly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creates variation in the number of potential partners and allows for direct observation of individual decisions rather than just final matches.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Set</a:t>
            </a:r>
            <a:r>
              <a:rPr lang="en">
                <a:solidFill>
                  <a:schemeClr val="dk1"/>
                </a:solidFill>
              </a:rPr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experimental paradigm, subjects meet a number of potential partners(between 9 and 21) for four minutes each, and have the opportunity to accept or reject each partner.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main variable of interest is the Yes/No decision of each subject with respect to each prospective partner. This choice is supplemented with valuation of attributes (attractiveness, sincerity, intelligence, fun, ambition, shared interests). A pre-event survey provides additional information on subjects (self-reported) attributes.</a:t>
            </a:r>
            <a:r>
              <a:rPr b="1" lang="en" sz="12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6983300" y="231925"/>
            <a:ext cx="2229699" cy="49115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94350" y="155725"/>
            <a:ext cx="6166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Speed Dating Experiment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attributes influence the selection of a romantic partner?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76275"/>
            <a:ext cx="7951500" cy="299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7142"/>
              </a:lnSpc>
              <a:spcBef>
                <a:spcPts val="500"/>
              </a:spcBef>
              <a:spcAft>
                <a:spcPts val="500"/>
              </a:spcAft>
              <a:buClr>
                <a:srgbClr val="47494D"/>
              </a:buClr>
            </a:pPr>
            <a:r>
              <a:rPr lang="en">
                <a:solidFill>
                  <a:srgbClr val="47494D"/>
                </a:solidFill>
                <a:highlight>
                  <a:srgbClr val="FFFFFF"/>
                </a:highlight>
              </a:rPr>
              <a:t>What are the least desirable attributes in a male partner? Does this differ for female partners?</a:t>
            </a:r>
          </a:p>
          <a:p>
            <a:pPr indent="-342900" lvl="0" marL="457200">
              <a:lnSpc>
                <a:spcPct val="157142"/>
              </a:lnSpc>
              <a:spcBef>
                <a:spcPts val="500"/>
              </a:spcBef>
              <a:spcAft>
                <a:spcPts val="500"/>
              </a:spcAft>
              <a:buClr>
                <a:srgbClr val="47494D"/>
              </a:buClr>
              <a:buSzPct val="100000"/>
            </a:pPr>
            <a:r>
              <a:rPr lang="en">
                <a:solidFill>
                  <a:srgbClr val="47494D"/>
                </a:solidFill>
                <a:highlight>
                  <a:srgbClr val="FFFFFF"/>
                </a:highlight>
              </a:rPr>
              <a:t>How important do people think attractiveness is in potential mate selection vs. its real impact?</a:t>
            </a:r>
          </a:p>
          <a:p>
            <a:pPr indent="-342900" lvl="0" marL="457200">
              <a:lnSpc>
                <a:spcPct val="157142"/>
              </a:lnSpc>
              <a:spcBef>
                <a:spcPts val="500"/>
              </a:spcBef>
              <a:spcAft>
                <a:spcPts val="500"/>
              </a:spcAft>
              <a:buClr>
                <a:srgbClr val="47494D"/>
              </a:buClr>
              <a:buSzPct val="100000"/>
            </a:pPr>
            <a:r>
              <a:rPr lang="en">
                <a:solidFill>
                  <a:srgbClr val="47494D"/>
                </a:solidFill>
                <a:highlight>
                  <a:srgbClr val="FFFFFF"/>
                </a:highlight>
              </a:rPr>
              <a:t>Are shared interests more important than a shared racial background?</a:t>
            </a:r>
          </a:p>
          <a:p>
            <a:pPr indent="-342900" lvl="0" marL="457200">
              <a:lnSpc>
                <a:spcPct val="157142"/>
              </a:lnSpc>
              <a:spcBef>
                <a:spcPts val="500"/>
              </a:spcBef>
              <a:spcAft>
                <a:spcPts val="500"/>
              </a:spcAft>
              <a:buClr>
                <a:srgbClr val="47494D"/>
              </a:buClr>
              <a:buSzPct val="100000"/>
            </a:pPr>
            <a:r>
              <a:rPr lang="en">
                <a:solidFill>
                  <a:srgbClr val="47494D"/>
                </a:solidFill>
                <a:highlight>
                  <a:srgbClr val="FFFFFF"/>
                </a:highlight>
              </a:rPr>
              <a:t>Does self-perceived level of attractiveness affect chance of match?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08125" y="1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Data Exploration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08125" y="1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Data Dictionary 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749125" y="91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{7C0E4B24-1D26-4480-A2D9-7763896F39D2}</a:tableStyleId>
              </a:tblPr>
              <a:tblGrid>
                <a:gridCol w="2546200"/>
                <a:gridCol w="2546200"/>
                <a:gridCol w="2546200"/>
              </a:tblGrid>
              <a:tr h="359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Variable</a:t>
                      </a: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Type </a:t>
                      </a: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</a:tr>
              <a:tr h="307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Gender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</a:t>
                      </a:r>
                      <a:r>
                        <a:rPr lang="en" sz="1000"/>
                        <a:t>emale = 0, Male = 1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Categorical</a:t>
                      </a:r>
                    </a:p>
                  </a:txBody>
                  <a:tcPr marT="91425" marB="91425" marR="91425" marL="91425"/>
                </a:tc>
              </a:tr>
              <a:tr h="307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Match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</a:t>
                      </a:r>
                      <a:r>
                        <a:rPr lang="en" sz="1000"/>
                        <a:t>o = 0 , Yes = 1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Categorical</a:t>
                      </a:r>
                    </a:p>
                  </a:txBody>
                  <a:tcPr marT="91425" marB="91425" marR="91425" marL="91425"/>
                </a:tc>
              </a:tr>
              <a:tr h="586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Samerace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Participant</a:t>
                      </a:r>
                      <a:r>
                        <a:rPr lang="en" sz="1000"/>
                        <a:t> and partner were the same race: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no = 0, yes=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</a:p>
                  </a:txBody>
                  <a:tcPr marT="91425" marB="91425" marR="91425" marL="91425"/>
                </a:tc>
              </a:tr>
              <a:tr h="307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Attr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</a:t>
                      </a:r>
                      <a:r>
                        <a:rPr lang="en" sz="1000"/>
                        <a:t>ttractiveness,  scale of 1-10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</a:p>
                  </a:txBody>
                  <a:tcPr marT="91425" marB="91425" marR="91425" marL="91425"/>
                </a:tc>
              </a:tr>
              <a:tr h="307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Sinc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</a:t>
                      </a:r>
                      <a:r>
                        <a:rPr lang="en" sz="1000"/>
                        <a:t>incerity, scale of 1-10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</a:p>
                  </a:txBody>
                  <a:tcPr marT="91425" marB="91425" marR="91425" marL="91425"/>
                </a:tc>
              </a:tr>
              <a:tr h="307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Intel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Intelligence, scale of 1-10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</a:p>
                  </a:txBody>
                  <a:tcPr marT="91425" marB="91425" marR="91425" marL="91425"/>
                </a:tc>
              </a:tr>
              <a:tr h="307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Amb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</a:t>
                      </a:r>
                      <a:r>
                        <a:rPr lang="en" sz="1000"/>
                        <a:t>mbition , scale of 1-10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</a:p>
                  </a:txBody>
                  <a:tcPr marT="91425" marB="91425" marR="91425" marL="91425"/>
                </a:tc>
              </a:tr>
              <a:tr h="407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</a:t>
                      </a:r>
                      <a:r>
                        <a:rPr lang="en" sz="1000"/>
                        <a:t>unny/sense of humor, scale of 1-10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</a:p>
                  </a:txBody>
                  <a:tcPr marT="91425" marB="91425" marR="91425" marL="91425"/>
                </a:tc>
              </a:tr>
              <a:tr h="307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Shar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Shared interests, scale of 1-10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Desirable Attributes in a Female Partner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50" y="1586924"/>
            <a:ext cx="4099288" cy="2974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08125" y="1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are the most desirable attributes in a male partner? Does this differ for female partners?</a:t>
            </a:r>
            <a:br>
              <a:rPr lang="en" sz="2400"/>
            </a:br>
            <a:br>
              <a:rPr lang="en" sz="2400"/>
            </a:b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24" y="1586925"/>
            <a:ext cx="4163625" cy="29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3996175"/>
            <a:ext cx="8520600" cy="106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Att1_1: Importance of attractiveness to the participant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Att4_1: How important participant thinks attractiveness is to others</a:t>
            </a:r>
          </a:p>
        </p:txBody>
      </p:sp>
      <p:pic>
        <p:nvPicPr>
          <p:cNvPr descr="RealvsperceivedAttractiveness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395837"/>
            <a:ext cx="36385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08125" y="1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important do people think attractiveness is in potential mate selection vs. its real impact?</a:t>
            </a:r>
            <a:br>
              <a:rPr lang="en" sz="2400"/>
            </a:br>
            <a:br>
              <a:rPr lang="en" sz="2400"/>
            </a:br>
            <a:br>
              <a:rPr lang="en" sz="2400"/>
            </a:br>
            <a:br>
              <a:rPr lang="en" sz="2400"/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cevInterestsWomen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9325"/>
            <a:ext cx="4026236" cy="2791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estsvsRacemen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374" y="1409313"/>
            <a:ext cx="3907925" cy="27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308125" y="1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Are shared interests more important than a shared racial background?</a:t>
            </a:r>
            <a:br>
              <a:rPr lang="en" sz="2400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4484325"/>
            <a:ext cx="8520600" cy="5727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Participant and the partner were the same race: 0= No, 1 = Yes</a:t>
            </a:r>
          </a:p>
        </p:txBody>
      </p:sp>
      <p:pic>
        <p:nvPicPr>
          <p:cNvPr descr="MatchesbyRace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500" y="919000"/>
            <a:ext cx="47529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423125" y="677150"/>
            <a:ext cx="82989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08125" y="1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 reality...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00" y="1143650"/>
            <a:ext cx="6095474" cy="37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308125" y="1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Does self-perceived levels of attractiveness affect chance of matching? </a:t>
            </a:r>
            <a:br>
              <a:rPr lang="en" sz="2400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9-05 at 9.03.17 PM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50" y="1112799"/>
            <a:ext cx="3396524" cy="37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20525" y="847800"/>
            <a:ext cx="2846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Women:</a:t>
            </a:r>
          </a:p>
        </p:txBody>
      </p:sp>
      <p:pic>
        <p:nvPicPr>
          <p:cNvPr descr="Screen Shot 2016-09-05 at 9.11.13 PM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975" y="1168200"/>
            <a:ext cx="3327954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938400" y="847800"/>
            <a:ext cx="1072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Men: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08125" y="1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Model: Logistic Regression </a:t>
            </a:r>
            <a:br>
              <a:rPr lang="en" sz="2400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