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B39D-F5F0-7E71-04C9-19EBF00A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37126-2048-495F-56E3-BA0912A8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A6D6F-17DA-0021-A29F-0E0FB1E8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307FD-7C98-56AE-7D72-745F5E01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3134E-7B42-F05E-70F3-26551DB9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F118-ADAC-781C-A113-694C643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9F63A9-CDA3-BFFD-820E-3A8C0D13A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F28BD-A07F-9B1E-EB45-F467E1E0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134AA-E0D3-8734-8DA5-DA1F2DBF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AD77D-D664-2733-E7EC-F0CC425E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7A7CB3-6DE7-849A-C576-084BB9BD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009EBC-F3A9-4836-0F9D-2A22C250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EFC04-7C3F-8346-B419-D300EF05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06D04-7CF7-4883-8215-84431AC4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8D91-52AD-6DC6-F7D9-5CB045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7C98-498E-FF33-40A9-A1154AF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F8096-F959-B83D-2440-BD85F199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4C1C7-9F99-09C0-EC5E-71706AF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01135-643E-7AFD-2437-8FABA9D4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E483A-3A46-C799-E088-01113B8C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6C9F-F636-72FE-0953-26B0B76A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6CF67-4AB6-7DE9-B7B7-FB6AB85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26C87-743F-75D1-CD25-8DDE312C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B39B1-A042-E3A8-2008-782854DF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A2E9C-47EB-BEA1-1CD3-8ACA3740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00E04-DD9E-0EB5-380D-E8E69CF7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F7A04-A1C3-BE05-C8EF-A886F67E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932B08-B064-CAB7-0841-2698E759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588AF2-7814-52D2-E9F5-0449946A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C2D06-327F-400C-5417-6F0AF885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F8703-21AD-EB40-4FD1-A7FE470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CA0E-09CB-1B48-0F94-100FF65A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15169-592A-3A4E-A100-EADEDF43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2E4564-4204-725A-7177-CD1E50C8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A561B4-BC13-B147-7006-93C3C32B4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840867-3AED-5D00-B177-6574E8CF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91110A-3C7E-A870-9695-7C765D2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879851-975D-7302-0582-6C9FB8B1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B57F57-623E-D2BA-193B-2D01A4DA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2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847B-2290-166E-8E74-4C1031B8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AD1F68-B56C-2F1D-6A8C-EA38B34D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F94921-0873-7771-BF8B-2BECFCEF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15119D-F528-0FA1-157E-B97178B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CABF01-9708-3F17-4A5A-2CCB9528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59267B-6222-A0FE-7944-CD53CA0F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A01FDD-D84F-F450-1404-27BCC97C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E949-1DF7-03F2-88AA-DB102450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8C31C5-8949-3C0B-CC41-9FF9462F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FC9022-4BB5-D0B5-E05D-BC5F7944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AC33E-F090-FF35-D6B0-03D3F063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86B548-DCD2-1A40-C48C-6B77069A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9149B8-24DD-BE34-634B-79C2321F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F32F9-4526-F9B0-3A60-8F6D6C55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542306-9F99-3A80-B54B-5ED5DB952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86F0A7-74CD-4429-B91C-CBCC5243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E20A60-A595-CC48-954C-2150E672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85979-EB06-9736-314C-49806179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6A77A-C464-D684-CF68-B694CC44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83498C-E540-3A44-A812-AB6A1428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0C46A-2E85-EC1F-B2A3-387EA850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E4139-F6B6-7A77-BDC3-ACB16C8F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1633-D9A8-47F0-BF34-53E181C23C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3378A-B03A-D042-524E-9F0A136DA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E1661-9CFD-A29E-6C54-A6D84398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397D-4DB5-4199-BCD7-6982B767E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E45D0C-1604-9574-1530-47026FF535A0}"/>
              </a:ext>
            </a:extLst>
          </p:cNvPr>
          <p:cNvSpPr txBox="1"/>
          <p:nvPr/>
        </p:nvSpPr>
        <p:spPr>
          <a:xfrm>
            <a:off x="3046771" y="2781371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13.4 </a:t>
            </a:r>
            <a:r>
              <a:rPr lang="pt-BR" sz="36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Aliasing</a:t>
            </a:r>
            <a:r>
              <a:rPr lang="pt-BR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e Instabilidade Não Lineares e Suavização Numérica</a:t>
            </a:r>
            <a:endParaRPr lang="pt-BR" sz="36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</p:spTree>
    <p:extLst>
      <p:ext uri="{BB962C8B-B14F-4D97-AF65-F5344CB8AC3E}">
        <p14:creationId xmlns:p14="http://schemas.microsoft.com/office/powerpoint/2010/main" val="157922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4B045A-F56F-F28B-FABC-E9C6BBAA21D8}"/>
                  </a:ext>
                </a:extLst>
              </p:cNvPr>
              <p:cNvSpPr txBox="1"/>
              <p:nvPr/>
            </p:nvSpPr>
            <p:spPr>
              <a:xfrm>
                <a:off x="265338" y="1042120"/>
                <a:ext cx="111605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A Fig. 13.16 mostra um esquema que ilustra como uma solução física com um comprimento de onda de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causada pela interação não linear de ondas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é vista como uma onda computacional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na malha da grade numérica.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4B045A-F56F-F28B-FABC-E9C6BBAA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8" y="1042120"/>
                <a:ext cx="11160577" cy="923330"/>
              </a:xfrm>
              <a:prstGeom prst="rect">
                <a:avLst/>
              </a:prstGeom>
              <a:blipFill>
                <a:blip r:embed="rId2"/>
                <a:stretch>
                  <a:fillRect l="-492" t="-3311" r="-492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16EEC09D-D224-7A20-42F1-A51F68DC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368717"/>
            <a:ext cx="5247593" cy="343201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04790A-51E9-AB8F-4539-27C23A95DE4C}"/>
              </a:ext>
            </a:extLst>
          </p:cNvPr>
          <p:cNvCxnSpPr>
            <a:cxnSpLocks/>
          </p:cNvCxnSpPr>
          <p:nvPr/>
        </p:nvCxnSpPr>
        <p:spPr>
          <a:xfrm>
            <a:off x="739887" y="5176159"/>
            <a:ext cx="4485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211C72C-6001-252C-09E5-C0C95455DEE7}"/>
                  </a:ext>
                </a:extLst>
              </p:cNvPr>
              <p:cNvSpPr txBox="1"/>
              <p:nvPr/>
            </p:nvSpPr>
            <p:spPr>
              <a:xfrm>
                <a:off x="-117022" y="5815880"/>
                <a:ext cx="121919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Fig. 13.16: Ilustração esquemática de </a:t>
                </a:r>
                <a:r>
                  <a:rPr lang="pt-BR" b="1" i="0" dirty="0" err="1">
                    <a:solidFill>
                      <a:srgbClr val="FF0000"/>
                    </a:solidFill>
                    <a:effectLst/>
                    <a:latin typeface="Roboto" panose="02000000000000000000" pitchFamily="2" charset="0"/>
                  </a:rPr>
                  <a:t>aliasing</a:t>
                </a:r>
                <a:r>
                  <a:rPr lang="pt-BR" b="1" i="0" dirty="0">
                    <a:solidFill>
                      <a:srgbClr val="FF0000"/>
                    </a:solidFill>
                    <a:effectLst/>
                    <a:latin typeface="Roboto" panose="02000000000000000000" pitchFamily="2" charset="0"/>
                  </a:rPr>
                  <a:t> não linear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 Uma </a:t>
                </a:r>
                <a:r>
                  <a:rPr lang="pt-BR" b="1" i="1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solução física com um comprimento de onda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pt-BR" b="1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l-GR" b="1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pt-BR" b="1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b="1" i="1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causada pela interação não linear de ondas de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3C4043"/>
                    </a:solidFill>
                    <a:latin typeface="Roboto" panose="02000000000000000000" pitchFamily="2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é vista como uma onda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em uma malha de grade numérica. (Depois de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Pielke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2002, reproduzido com permissão de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Elsvier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.) (De Lin 2007)</a:t>
                </a:r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211C72C-6001-252C-09E5-C0C95455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5815880"/>
                <a:ext cx="12191999" cy="923330"/>
              </a:xfrm>
              <a:prstGeom prst="rect">
                <a:avLst/>
              </a:prstGeom>
              <a:blipFill>
                <a:blip r:embed="rId4"/>
                <a:stretch>
                  <a:fillRect l="-450" t="-2632" r="-40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85F1D2EF-1D9A-F47C-E0C4-EE33D206F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054" y="1681841"/>
            <a:ext cx="6672945" cy="840390"/>
          </a:xfrm>
          <a:prstGeom prst="rect">
            <a:avLst/>
          </a:prstGeom>
        </p:spPr>
      </p:pic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DDCF49C6-6797-8623-3FA1-E92DB8B0F5A3}"/>
              </a:ext>
            </a:extLst>
          </p:cNvPr>
          <p:cNvSpPr/>
          <p:nvPr/>
        </p:nvSpPr>
        <p:spPr>
          <a:xfrm>
            <a:off x="751114" y="2579914"/>
            <a:ext cx="4392386" cy="2318661"/>
          </a:xfrm>
          <a:custGeom>
            <a:avLst/>
            <a:gdLst>
              <a:gd name="connsiteX0" fmla="*/ 0 w 4392386"/>
              <a:gd name="connsiteY0" fmla="*/ 0 h 2318661"/>
              <a:gd name="connsiteX1" fmla="*/ 1110343 w 4392386"/>
              <a:gd name="connsiteY1" fmla="*/ 2302329 h 2318661"/>
              <a:gd name="connsiteX2" fmla="*/ 2188029 w 4392386"/>
              <a:gd name="connsiteY2" fmla="*/ 65315 h 2318661"/>
              <a:gd name="connsiteX3" fmla="*/ 3314700 w 4392386"/>
              <a:gd name="connsiteY3" fmla="*/ 2318657 h 2318661"/>
              <a:gd name="connsiteX4" fmla="*/ 4392386 w 4392386"/>
              <a:gd name="connsiteY4" fmla="*/ 81643 h 2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386" h="2318661">
                <a:moveTo>
                  <a:pt x="0" y="0"/>
                </a:moveTo>
                <a:cubicBezTo>
                  <a:pt x="372836" y="1145721"/>
                  <a:pt x="745672" y="2291443"/>
                  <a:pt x="1110343" y="2302329"/>
                </a:cubicBezTo>
                <a:cubicBezTo>
                  <a:pt x="1475014" y="2313215"/>
                  <a:pt x="1820636" y="62594"/>
                  <a:pt x="2188029" y="65315"/>
                </a:cubicBezTo>
                <a:cubicBezTo>
                  <a:pt x="2555422" y="68036"/>
                  <a:pt x="2947307" y="2315936"/>
                  <a:pt x="3314700" y="2318657"/>
                </a:cubicBezTo>
                <a:cubicBezTo>
                  <a:pt x="3682093" y="2321378"/>
                  <a:pt x="4037239" y="1201510"/>
                  <a:pt x="4392386" y="81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2B4CA60-3E5B-2339-8E4A-E4D092F98742}"/>
              </a:ext>
            </a:extLst>
          </p:cNvPr>
          <p:cNvSpPr/>
          <p:nvPr/>
        </p:nvSpPr>
        <p:spPr>
          <a:xfrm>
            <a:off x="718457" y="2645229"/>
            <a:ext cx="4457700" cy="2318657"/>
          </a:xfrm>
          <a:custGeom>
            <a:avLst/>
            <a:gdLst>
              <a:gd name="connsiteX0" fmla="*/ 0 w 4457700"/>
              <a:gd name="connsiteY0" fmla="*/ 0 h 2318657"/>
              <a:gd name="connsiteX1" fmla="*/ 2220686 w 4457700"/>
              <a:gd name="connsiteY1" fmla="*/ 2318657 h 2318657"/>
              <a:gd name="connsiteX2" fmla="*/ 4457700 w 4457700"/>
              <a:gd name="connsiteY2" fmla="*/ 0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700" h="2318657">
                <a:moveTo>
                  <a:pt x="0" y="0"/>
                </a:moveTo>
                <a:cubicBezTo>
                  <a:pt x="738868" y="1159328"/>
                  <a:pt x="1477736" y="2318657"/>
                  <a:pt x="2220686" y="2318657"/>
                </a:cubicBezTo>
                <a:cubicBezTo>
                  <a:pt x="2963636" y="2318657"/>
                  <a:pt x="3710668" y="1159328"/>
                  <a:pt x="445770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6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4B045A-F56F-F28B-FABC-E9C6BBAA21D8}"/>
              </a:ext>
            </a:extLst>
          </p:cNvPr>
          <p:cNvSpPr txBox="1"/>
          <p:nvPr/>
        </p:nvSpPr>
        <p:spPr>
          <a:xfrm>
            <a:off x="265338" y="1042120"/>
            <a:ext cx="11160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 Black" panose="020B0A04020102020204" pitchFamily="34" charset="0"/>
              </a:rPr>
              <a:t>No mundo real, </a:t>
            </a:r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temos a perturbação de grande escala gerada pelo forçamento</a:t>
            </a:r>
            <a:r>
              <a:rPr lang="pt-BR" dirty="0">
                <a:latin typeface="Arial Black" panose="020B0A04020102020204" pitchFamily="34" charset="0"/>
              </a:rPr>
              <a:t>, que então </a:t>
            </a:r>
            <a:r>
              <a:rPr lang="pt-BR" dirty="0">
                <a:solidFill>
                  <a:srgbClr val="00B050"/>
                </a:solidFill>
                <a:latin typeface="Arial Black" panose="020B0A04020102020204" pitchFamily="34" charset="0"/>
              </a:rPr>
              <a:t>se transforma em uma perturbação de </a:t>
            </a:r>
            <a:r>
              <a:rPr lang="pt-BR" dirty="0" err="1">
                <a:solidFill>
                  <a:srgbClr val="00B050"/>
                </a:solidFill>
                <a:latin typeface="Arial Black" panose="020B0A04020102020204" pitchFamily="34" charset="0"/>
              </a:rPr>
              <a:t>mesoescala</a:t>
            </a:r>
            <a:r>
              <a:rPr lang="pt-BR" dirty="0">
                <a:latin typeface="Arial Black" panose="020B0A04020102020204" pitchFamily="34" charset="0"/>
              </a:rPr>
              <a:t>, </a:t>
            </a:r>
            <a:r>
              <a:rPr lang="pt-BR" dirty="0">
                <a:solidFill>
                  <a:srgbClr val="00B0F0"/>
                </a:solidFill>
                <a:latin typeface="Arial Black" panose="020B0A04020102020204" pitchFamily="34" charset="0"/>
              </a:rPr>
              <a:t>perturbação de pequena escala</a:t>
            </a:r>
            <a:r>
              <a:rPr lang="pt-BR" dirty="0">
                <a:latin typeface="Arial Black" panose="020B0A04020102020204" pitchFamily="34" charset="0"/>
              </a:rPr>
              <a:t> e então </a:t>
            </a:r>
            <a:r>
              <a:rPr lang="pt-BR" dirty="0">
                <a:solidFill>
                  <a:srgbClr val="7030A0"/>
                </a:solidFill>
                <a:latin typeface="Arial Black" panose="020B0A04020102020204" pitchFamily="34" charset="0"/>
              </a:rPr>
              <a:t>se dissipa em uma escala ainda menor</a:t>
            </a:r>
            <a:r>
              <a:rPr lang="pt-BR" dirty="0">
                <a:latin typeface="Arial Black" panose="020B0A040201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8CDFCED-1EC2-C5C8-E7F4-6266B697404C}"/>
                  </a:ext>
                </a:extLst>
              </p:cNvPr>
              <p:cNvSpPr txBox="1"/>
              <p:nvPr/>
            </p:nvSpPr>
            <p:spPr>
              <a:xfrm>
                <a:off x="265338" y="2371635"/>
                <a:ext cx="115892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Porém, não parece acontecer da mesma forma no modelo numérico, em que ondas com comprimento de onda menor que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serão representadas como ondas de maior escala</a:t>
                </a:r>
                <a:r>
                  <a:rPr lang="pt-BR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8CDFCED-1EC2-C5C8-E7F4-6266B697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8" y="2371635"/>
                <a:ext cx="11589205" cy="646331"/>
              </a:xfrm>
              <a:prstGeom prst="rect">
                <a:avLst/>
              </a:prstGeom>
              <a:blipFill>
                <a:blip r:embed="rId2"/>
                <a:stretch>
                  <a:fillRect l="-473" t="-377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33BB8-4741-3689-A0CC-387F4EA81F10}"/>
              </a:ext>
            </a:extLst>
          </p:cNvPr>
          <p:cNvSpPr txBox="1"/>
          <p:nvPr/>
        </p:nvSpPr>
        <p:spPr>
          <a:xfrm>
            <a:off x="265337" y="3840035"/>
            <a:ext cx="11425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Portanto, mesmo que um método numérico seja linearmente estável, os resultados podem ser degradado pelo ruído computacional.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C72323-9D51-1504-49D7-6BCB60DED1F1}"/>
              </a:ext>
            </a:extLst>
          </p:cNvPr>
          <p:cNvSpPr txBox="1"/>
          <p:nvPr/>
        </p:nvSpPr>
        <p:spPr>
          <a:xfrm>
            <a:off x="265337" y="5160622"/>
            <a:ext cx="11589204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Esse acúmulo errôneo de energia pode fazer com que as variáveis dependentes do modelo aumentem em magnitude abruptamente sem limites. Esse fenômeno é chamado de instabilidade computacional não linear.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06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66856-F2D3-CE82-5B78-8B656BC8D858}"/>
              </a:ext>
            </a:extLst>
          </p:cNvPr>
          <p:cNvSpPr txBox="1"/>
          <p:nvPr/>
        </p:nvSpPr>
        <p:spPr>
          <a:xfrm>
            <a:off x="346981" y="1014353"/>
            <a:ext cx="1077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Existem dois métodos propostos para evitar a instabilidade não linear: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B40B9A3-8311-04DB-92A8-8616F1E24DF8}"/>
                  </a:ext>
                </a:extLst>
              </p:cNvPr>
              <p:cNvSpPr txBox="1"/>
              <p:nvPr/>
            </p:nvSpPr>
            <p:spPr>
              <a:xfrm>
                <a:off x="346981" y="1674673"/>
                <a:ext cx="110013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pt-BR" dirty="0">
                    <a:solidFill>
                      <a:srgbClr val="3C4043"/>
                    </a:solidFill>
                    <a:latin typeface="Roboto" panose="02000000000000000000" pitchFamily="2" charset="0"/>
                  </a:rPr>
                  <a:t>Correção adequada  das parametrizações dos 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termos de forçamento de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sub-grade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como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u'w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' ,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v'w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' ,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'w' , etc., de modo que a energia seja extraída das equações médias,</a:t>
                </a:r>
              </a:p>
              <a:p>
                <a:pPr marL="342900" indent="-342900">
                  <a:buAutoNum type="alphaLcParenBoth"/>
                </a:pPr>
                <a:endParaRPr lang="pt-BR" b="0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endParaRPr>
              </a:p>
              <a:p>
                <a:pPr marL="342900" indent="-342900">
                  <a:buAutoNum type="alphaLcParenBoth"/>
                </a:pP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uso de um filtro ou suavizador espacial para remover as ondas mais curtas, porem que deixe as ondas mais longas relativamente inalteradas.</a:t>
                </a:r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B40B9A3-8311-04DB-92A8-8616F1E2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" y="1674673"/>
                <a:ext cx="11001376" cy="1477328"/>
              </a:xfrm>
              <a:prstGeom prst="rect">
                <a:avLst/>
              </a:prstGeom>
              <a:blipFill>
                <a:blip r:embed="rId2"/>
                <a:stretch>
                  <a:fillRect l="-499" t="-2066" r="-55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13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66856-F2D3-CE82-5B78-8B656BC8D858}"/>
              </a:ext>
            </a:extLst>
          </p:cNvPr>
          <p:cNvSpPr txBox="1"/>
          <p:nvPr/>
        </p:nvSpPr>
        <p:spPr>
          <a:xfrm>
            <a:off x="346981" y="1014353"/>
            <a:ext cx="1077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Existem dois métodos propostos para evitar a instabilidade não linear: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F3E3B3-8939-C4A2-3643-372915204F19}"/>
              </a:ext>
            </a:extLst>
          </p:cNvPr>
          <p:cNvSpPr txBox="1"/>
          <p:nvPr/>
        </p:nvSpPr>
        <p:spPr>
          <a:xfrm>
            <a:off x="346980" y="1497925"/>
            <a:ext cx="11605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 primeira abordagem é melhor que a segunda porque é baseada em princípios físicos. No entanto, requer um bom conhecimento sobre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os termos de correlação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subgrid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-escala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10C56C-9177-0571-4DAB-1A347448B3E1}"/>
              </a:ext>
            </a:extLst>
          </p:cNvPr>
          <p:cNvSpPr txBox="1"/>
          <p:nvPr/>
        </p:nvSpPr>
        <p:spPr>
          <a:xfrm>
            <a:off x="346979" y="2967335"/>
            <a:ext cx="11605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 segunda abordagem pode ser realizada de maneira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relativamente mais fácil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como as propostas por Shapiro (1970; 1975).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8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66856-F2D3-CE82-5B78-8B656BC8D858}"/>
              </a:ext>
            </a:extLst>
          </p:cNvPr>
          <p:cNvSpPr txBox="1"/>
          <p:nvPr/>
        </p:nvSpPr>
        <p:spPr>
          <a:xfrm>
            <a:off x="346981" y="1014353"/>
            <a:ext cx="1077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Existem dois métodos propostos para evitar a instabilidade não linear: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F3E3B3-8939-C4A2-3643-372915204F19}"/>
              </a:ext>
            </a:extLst>
          </p:cNvPr>
          <p:cNvSpPr txBox="1"/>
          <p:nvPr/>
        </p:nvSpPr>
        <p:spPr>
          <a:xfrm>
            <a:off x="346980" y="1497925"/>
            <a:ext cx="1160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Para entender a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suavização numérica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podemos considerar um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operador unidimensional 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simples de três pontos,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F4F3F8E-3DEC-5CD1-A73B-C570907EEB18}"/>
                  </a:ext>
                </a:extLst>
              </p:cNvPr>
              <p:cNvSpPr txBox="1"/>
              <p:nvPr/>
            </p:nvSpPr>
            <p:spPr>
              <a:xfrm>
                <a:off x="3535650" y="2465069"/>
                <a:ext cx="3620735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F4F3F8E-3DEC-5CD1-A73B-C570907EE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50" y="2465069"/>
                <a:ext cx="3620735" cy="472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E90F8F4-22FB-CBB1-2667-B955FCB5C943}"/>
                  </a:ext>
                </a:extLst>
              </p:cNvPr>
              <p:cNvSpPr txBox="1"/>
              <p:nvPr/>
            </p:nvSpPr>
            <p:spPr>
              <a:xfrm>
                <a:off x="346980" y="3404754"/>
                <a:ext cx="6115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uma constante que pode ser negativa.,</a:t>
                </a:r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E90F8F4-22FB-CBB1-2667-B955FCB5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0" y="3404754"/>
                <a:ext cx="6115050" cy="369332"/>
              </a:xfrm>
              <a:prstGeom prst="rect">
                <a:avLst/>
              </a:prstGeom>
              <a:blipFill>
                <a:blip r:embed="rId3"/>
                <a:stretch>
                  <a:fillRect l="-89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05827A-9BA0-7E1F-AC15-B63C8F599655}"/>
              </a:ext>
            </a:extLst>
          </p:cNvPr>
          <p:cNvSpPr txBox="1"/>
          <p:nvPr/>
        </p:nvSpPr>
        <p:spPr>
          <a:xfrm>
            <a:off x="478125" y="4151902"/>
            <a:ext cx="881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Se este operador for aplicado à forma harmônica de uma onda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26D97-047E-132E-45C4-451750D0D719}"/>
                  </a:ext>
                </a:extLst>
              </p:cNvPr>
              <p:cNvSpPr txBox="1"/>
              <p:nvPr/>
            </p:nvSpPr>
            <p:spPr>
              <a:xfrm>
                <a:off x="1624693" y="5044687"/>
                <a:ext cx="118776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26D97-047E-132E-45C4-451750D0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93" y="5044687"/>
                <a:ext cx="1187761" cy="285912"/>
              </a:xfrm>
              <a:prstGeom prst="rect">
                <a:avLst/>
              </a:prstGeom>
              <a:blipFill>
                <a:blip r:embed="rId4"/>
                <a:stretch>
                  <a:fillRect l="-6701" t="-6522" r="-2062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B12D0AA-9805-2B34-CB8E-E853A59B5E78}"/>
                  </a:ext>
                </a:extLst>
              </p:cNvPr>
              <p:cNvSpPr txBox="1"/>
              <p:nvPr/>
            </p:nvSpPr>
            <p:spPr>
              <a:xfrm>
                <a:off x="346979" y="5735565"/>
                <a:ext cx="11605533" cy="761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onde o número de onda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uma constante que pode ser complexa, então o resultado pode ser escrito como</a:t>
                </a:r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B12D0AA-9805-2B34-CB8E-E853A59B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9" y="5735565"/>
                <a:ext cx="11605533" cy="761042"/>
              </a:xfrm>
              <a:prstGeom prst="rect">
                <a:avLst/>
              </a:prstGeom>
              <a:blipFill>
                <a:blip r:embed="rId5"/>
                <a:stretch>
                  <a:fillRect l="-473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66856-F2D3-CE82-5B78-8B656BC8D858}"/>
              </a:ext>
            </a:extLst>
          </p:cNvPr>
          <p:cNvSpPr txBox="1"/>
          <p:nvPr/>
        </p:nvSpPr>
        <p:spPr>
          <a:xfrm>
            <a:off x="346981" y="1014353"/>
            <a:ext cx="1077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Existem dois métodos propostos para evitar a instabilidade não linear: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E6700A-B990-749A-B279-0FFC6E90055B}"/>
                  </a:ext>
                </a:extLst>
              </p:cNvPr>
              <p:cNvSpPr txBox="1"/>
              <p:nvPr/>
            </p:nvSpPr>
            <p:spPr>
              <a:xfrm>
                <a:off x="1184729" y="6500049"/>
                <a:ext cx="297780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E6700A-B990-749A-B279-0FFC6E90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29" y="6500049"/>
                <a:ext cx="2977803" cy="319062"/>
              </a:xfrm>
              <a:prstGeom prst="rect">
                <a:avLst/>
              </a:prstGeom>
              <a:blipFill>
                <a:blip r:embed="rId2"/>
                <a:stretch>
                  <a:fillRect l="-2045" b="-22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E1F4102-2C97-FC58-FC3E-BDF8A43A86B6}"/>
                  </a:ext>
                </a:extLst>
              </p:cNvPr>
              <p:cNvSpPr txBox="1"/>
              <p:nvPr/>
            </p:nvSpPr>
            <p:spPr>
              <a:xfrm>
                <a:off x="1407886" y="1545745"/>
                <a:ext cx="3620735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E1F4102-2C97-FC58-FC3E-BDF8A43A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86" y="1545745"/>
                <a:ext cx="3620735" cy="472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F09AE4-A3CE-69BD-A493-0C6C650F172B}"/>
                  </a:ext>
                </a:extLst>
              </p:cNvPr>
              <p:cNvSpPr txBox="1"/>
              <p:nvPr/>
            </p:nvSpPr>
            <p:spPr>
              <a:xfrm>
                <a:off x="7496547" y="6142098"/>
                <a:ext cx="269368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F09AE4-A3CE-69BD-A493-0C6C650F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47" y="6142098"/>
                <a:ext cx="2693686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FDF9CDF-D977-8186-BEE7-AE41F91C2A3A}"/>
                  </a:ext>
                </a:extLst>
              </p:cNvPr>
              <p:cNvSpPr txBox="1"/>
              <p:nvPr/>
            </p:nvSpPr>
            <p:spPr>
              <a:xfrm>
                <a:off x="7925483" y="1545745"/>
                <a:ext cx="118776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FDF9CDF-D977-8186-BEE7-AE41F91C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83" y="1545745"/>
                <a:ext cx="1187761" cy="285912"/>
              </a:xfrm>
              <a:prstGeom prst="rect">
                <a:avLst/>
              </a:prstGeom>
              <a:blipFill>
                <a:blip r:embed="rId5"/>
                <a:stretch>
                  <a:fillRect l="-6154" t="-6522" r="-2051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32F2BC-999A-116B-025C-B6A77E5444C5}"/>
                  </a:ext>
                </a:extLst>
              </p:cNvPr>
              <p:cNvSpPr txBox="1"/>
              <p:nvPr/>
            </p:nvSpPr>
            <p:spPr>
              <a:xfrm>
                <a:off x="5733368" y="1481595"/>
                <a:ext cx="1026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32F2BC-999A-116B-025C-B6A77E54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8" y="1481595"/>
                <a:ext cx="102666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E031728-56CB-8DF1-D906-67368D585653}"/>
                  </a:ext>
                </a:extLst>
              </p:cNvPr>
              <p:cNvSpPr txBox="1"/>
              <p:nvPr/>
            </p:nvSpPr>
            <p:spPr>
              <a:xfrm>
                <a:off x="10190233" y="1542191"/>
                <a:ext cx="152452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E031728-56CB-8DF1-D906-67368D58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233" y="1542191"/>
                <a:ext cx="1524520" cy="288477"/>
              </a:xfrm>
              <a:prstGeom prst="rect">
                <a:avLst/>
              </a:prstGeom>
              <a:blipFill>
                <a:blip r:embed="rId7"/>
                <a:stretch>
                  <a:fillRect l="-5200" t="-8511" r="-2800" b="-31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BF950A-26CD-004E-937B-5625AFCBC904}"/>
                  </a:ext>
                </a:extLst>
              </p:cNvPr>
              <p:cNvSpPr txBox="1"/>
              <p:nvPr/>
            </p:nvSpPr>
            <p:spPr>
              <a:xfrm>
                <a:off x="1184729" y="2378073"/>
                <a:ext cx="6028958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BF950A-26CD-004E-937B-5625AFCB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29" y="2378073"/>
                <a:ext cx="6028958" cy="4725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0C9B29A-9C4F-00C2-2F6B-BE87F330FB18}"/>
                  </a:ext>
                </a:extLst>
              </p:cNvPr>
              <p:cNvSpPr txBox="1"/>
              <p:nvPr/>
            </p:nvSpPr>
            <p:spPr>
              <a:xfrm>
                <a:off x="1127817" y="3141470"/>
                <a:ext cx="6629700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0C9B29A-9C4F-00C2-2F6B-BE87F330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17" y="3141470"/>
                <a:ext cx="6629700" cy="4725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28D083B-6551-1779-3598-C276A7D1EF60}"/>
                  </a:ext>
                </a:extLst>
              </p:cNvPr>
              <p:cNvSpPr txBox="1"/>
              <p:nvPr/>
            </p:nvSpPr>
            <p:spPr>
              <a:xfrm>
                <a:off x="1127817" y="3746282"/>
                <a:ext cx="5785751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3C404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3C404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3C404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3C404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28D083B-6551-1779-3598-C276A7D1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17" y="3746282"/>
                <a:ext cx="5785751" cy="4725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A2C967-CF48-B0ED-1788-055BBC998FEC}"/>
                  </a:ext>
                </a:extLst>
              </p:cNvPr>
              <p:cNvSpPr txBox="1"/>
              <p:nvPr/>
            </p:nvSpPr>
            <p:spPr>
              <a:xfrm>
                <a:off x="1008975" y="4517292"/>
                <a:ext cx="6292620" cy="637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3C404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pt-BR" i="1">
                                          <a:solidFill>
                                            <a:srgbClr val="3C404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solidFill>
                                        <a:srgbClr val="3C404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3C404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pt-BR" i="1">
                                          <a:solidFill>
                                            <a:srgbClr val="3C404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A2C967-CF48-B0ED-1788-055BBC9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5" y="4517292"/>
                <a:ext cx="6292620" cy="6377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90C80D5-E0C7-F53E-782E-BF5500AA7775}"/>
                  </a:ext>
                </a:extLst>
              </p:cNvPr>
              <p:cNvSpPr txBox="1"/>
              <p:nvPr/>
            </p:nvSpPr>
            <p:spPr>
              <a:xfrm>
                <a:off x="1184729" y="5457186"/>
                <a:ext cx="5314981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3C40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90C80D5-E0C7-F53E-782E-BF5500AA7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29" y="5457186"/>
                <a:ext cx="5314981" cy="317138"/>
              </a:xfrm>
              <a:prstGeom prst="rect">
                <a:avLst/>
              </a:prstGeom>
              <a:blipFill>
                <a:blip r:embed="rId12"/>
                <a:stretch>
                  <a:fillRect l="-917" t="-3846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E8D912C-C3E5-97E1-EBB8-8B8EC1608080}"/>
                  </a:ext>
                </a:extLst>
              </p:cNvPr>
              <p:cNvSpPr txBox="1"/>
              <p:nvPr/>
            </p:nvSpPr>
            <p:spPr>
              <a:xfrm>
                <a:off x="1225209" y="5899331"/>
                <a:ext cx="363888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3C404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E8D912C-C3E5-97E1-EBB8-8B8EC160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09" y="5899331"/>
                <a:ext cx="3638880" cy="319062"/>
              </a:xfrm>
              <a:prstGeom prst="rect">
                <a:avLst/>
              </a:prstGeom>
              <a:blipFill>
                <a:blip r:embed="rId13"/>
                <a:stretch>
                  <a:fillRect l="-1843" t="-3846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2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66856-F2D3-CE82-5B78-8B656BC8D858}"/>
              </a:ext>
            </a:extLst>
          </p:cNvPr>
          <p:cNvSpPr txBox="1"/>
          <p:nvPr/>
        </p:nvSpPr>
        <p:spPr>
          <a:xfrm>
            <a:off x="346981" y="1014353"/>
            <a:ext cx="1077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Existem dois métodos propostos para evitar a instabilidade não linear: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E6700A-B990-749A-B279-0FFC6E90055B}"/>
                  </a:ext>
                </a:extLst>
              </p:cNvPr>
              <p:cNvSpPr txBox="1"/>
              <p:nvPr/>
            </p:nvSpPr>
            <p:spPr>
              <a:xfrm>
                <a:off x="1040463" y="1531865"/>
                <a:ext cx="297780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E6700A-B990-749A-B279-0FFC6E90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63" y="1531865"/>
                <a:ext cx="2977803" cy="319062"/>
              </a:xfrm>
              <a:prstGeom prst="rect">
                <a:avLst/>
              </a:prstGeom>
              <a:blipFill>
                <a:blip r:embed="rId2"/>
                <a:stretch>
                  <a:fillRect l="-2254" b="-22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F09AE4-A3CE-69BD-A493-0C6C650F172B}"/>
                  </a:ext>
                </a:extLst>
              </p:cNvPr>
              <p:cNvSpPr txBox="1"/>
              <p:nvPr/>
            </p:nvSpPr>
            <p:spPr>
              <a:xfrm>
                <a:off x="2671423" y="4244139"/>
                <a:ext cx="269368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F09AE4-A3CE-69BD-A493-0C6C650F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23" y="4244139"/>
                <a:ext cx="2693686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FDF9CDF-D977-8186-BEE7-AE41F91C2A3A}"/>
                  </a:ext>
                </a:extLst>
              </p:cNvPr>
              <p:cNvSpPr txBox="1"/>
              <p:nvPr/>
            </p:nvSpPr>
            <p:spPr>
              <a:xfrm>
                <a:off x="7925483" y="1545745"/>
                <a:ext cx="118776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FDF9CDF-D977-8186-BEE7-AE41F91C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83" y="1545745"/>
                <a:ext cx="1187761" cy="285912"/>
              </a:xfrm>
              <a:prstGeom prst="rect">
                <a:avLst/>
              </a:prstGeom>
              <a:blipFill>
                <a:blip r:embed="rId4"/>
                <a:stretch>
                  <a:fillRect l="-6154" t="-6522" r="-2051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32F2BC-999A-116B-025C-B6A77E5444C5}"/>
                  </a:ext>
                </a:extLst>
              </p:cNvPr>
              <p:cNvSpPr txBox="1"/>
              <p:nvPr/>
            </p:nvSpPr>
            <p:spPr>
              <a:xfrm>
                <a:off x="5733368" y="1481595"/>
                <a:ext cx="1026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32F2BC-999A-116B-025C-B6A77E54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8" y="1481595"/>
                <a:ext cx="102666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E031728-56CB-8DF1-D906-67368D585653}"/>
                  </a:ext>
                </a:extLst>
              </p:cNvPr>
              <p:cNvSpPr txBox="1"/>
              <p:nvPr/>
            </p:nvSpPr>
            <p:spPr>
              <a:xfrm>
                <a:off x="10190233" y="1542191"/>
                <a:ext cx="152452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3C40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E031728-56CB-8DF1-D906-67368D58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233" y="1542191"/>
                <a:ext cx="1524520" cy="288477"/>
              </a:xfrm>
              <a:prstGeom prst="rect">
                <a:avLst/>
              </a:prstGeom>
              <a:blipFill>
                <a:blip r:embed="rId6"/>
                <a:stretch>
                  <a:fillRect l="-5200" t="-8511" r="-2800" b="-31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3494A24-EB71-74A7-AC6B-E9C5595F904E}"/>
                  </a:ext>
                </a:extLst>
              </p:cNvPr>
              <p:cNvSpPr txBox="1"/>
              <p:nvPr/>
            </p:nvSpPr>
            <p:spPr>
              <a:xfrm>
                <a:off x="1017469" y="2157794"/>
                <a:ext cx="907493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3494A24-EB71-74A7-AC6B-E9C5595F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69" y="2157794"/>
                <a:ext cx="907493" cy="308546"/>
              </a:xfrm>
              <a:prstGeom prst="rect">
                <a:avLst/>
              </a:prstGeom>
              <a:blipFill>
                <a:blip r:embed="rId7"/>
                <a:stretch>
                  <a:fillRect l="-8725" t="-1961" r="-4698" b="-2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8255B2E-2B41-2681-51F4-28AB75F40ED8}"/>
                  </a:ext>
                </a:extLst>
              </p:cNvPr>
              <p:cNvSpPr txBox="1"/>
              <p:nvPr/>
            </p:nvSpPr>
            <p:spPr>
              <a:xfrm>
                <a:off x="1002578" y="3024017"/>
                <a:ext cx="611505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8255B2E-2B41-2681-51F4-28AB75F4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78" y="3024017"/>
                <a:ext cx="6115050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D1466493-625A-D31F-ABC5-DF0FD30C4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9363" y="2525994"/>
            <a:ext cx="3017248" cy="99604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8123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18DE9D3-ADD5-04A7-469D-78FE00E60EC4}"/>
                  </a:ext>
                </a:extLst>
              </p:cNvPr>
              <p:cNvSpPr txBox="1"/>
              <p:nvPr/>
            </p:nvSpPr>
            <p:spPr>
              <a:xfrm>
                <a:off x="826294" y="1141711"/>
                <a:ext cx="269368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18DE9D3-ADD5-04A7-469D-78FE00E60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4" y="1141711"/>
                <a:ext cx="2693686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868DE8-40FA-EBC6-DA1B-E8E2A268B4B4}"/>
              </a:ext>
            </a:extLst>
          </p:cNvPr>
          <p:cNvSpPr txBox="1"/>
          <p:nvPr/>
        </p:nvSpPr>
        <p:spPr>
          <a:xfrm>
            <a:off x="462455" y="2099211"/>
            <a:ext cx="949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Na equação acima, R é referido como a função de resposta.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9339-5E01-3822-B5E1-FA9EC1759CAE}"/>
                  </a:ext>
                </a:extLst>
              </p:cNvPr>
              <p:cNvSpPr txBox="1"/>
              <p:nvPr/>
            </p:nvSpPr>
            <p:spPr>
              <a:xfrm>
                <a:off x="244929" y="2710141"/>
                <a:ext cx="1077685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(5)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, então o número e a fase da onda não são afetados, mas apenas a amplitude da onda.</a:t>
                </a:r>
              </a:p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(6)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então a onda é amplificada pelo operador. </a:t>
                </a:r>
                <a:endParaRPr lang="pt-BR" dirty="0">
                  <a:solidFill>
                    <a:srgbClr val="3C4043"/>
                  </a:solidFill>
                  <a:latin typeface="Roboto" panose="02000000000000000000" pitchFamily="2" charset="0"/>
                </a:endParaRPr>
              </a:p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(7)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então a onda é amortecida pelo operador. </a:t>
                </a:r>
              </a:p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(8)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então a fase da onda é deslocada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pt-BR" b="0" i="1" dirty="0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o que é indesejável. </a:t>
                </a:r>
              </a:p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(9) Com s = 1/2 , obtemos o suavizador de segunda ordem,</a:t>
                </a:r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9339-5E01-3822-B5E1-FA9EC1759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9" y="2710141"/>
                <a:ext cx="10776857" cy="1477328"/>
              </a:xfrm>
              <a:prstGeom prst="rect">
                <a:avLst/>
              </a:prstGeom>
              <a:blipFill>
                <a:blip r:embed="rId3"/>
                <a:stretch>
                  <a:fillRect l="-452" t="-2066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84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18DE9D3-ADD5-04A7-469D-78FE00E60EC4}"/>
                  </a:ext>
                </a:extLst>
              </p:cNvPr>
              <p:cNvSpPr txBox="1"/>
              <p:nvPr/>
            </p:nvSpPr>
            <p:spPr>
              <a:xfrm>
                <a:off x="826294" y="1141711"/>
                <a:ext cx="269368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18DE9D3-ADD5-04A7-469D-78FE00E60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4" y="1141711"/>
                <a:ext cx="2693686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8DDA9F9-DF87-2842-EC4C-E86EA3627C83}"/>
              </a:ext>
            </a:extLst>
          </p:cNvPr>
          <p:cNvSpPr txBox="1"/>
          <p:nvPr/>
        </p:nvSpPr>
        <p:spPr>
          <a:xfrm>
            <a:off x="462454" y="1857613"/>
            <a:ext cx="925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(9) Com s = 1/2 , obtemos o suavizador de segunda ordem,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303F40-A1A8-D4C9-42E4-DE3A12EE78B9}"/>
                  </a:ext>
                </a:extLst>
              </p:cNvPr>
              <p:cNvSpPr txBox="1"/>
              <p:nvPr/>
            </p:nvSpPr>
            <p:spPr>
              <a:xfrm>
                <a:off x="462454" y="2676613"/>
                <a:ext cx="281493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303F40-A1A8-D4C9-42E4-DE3A12EE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4" y="2676613"/>
                <a:ext cx="2814938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A5C1F73-D374-3C6E-C060-DB9CBA85D216}"/>
                  </a:ext>
                </a:extLst>
              </p:cNvPr>
              <p:cNvSpPr txBox="1"/>
              <p:nvPr/>
            </p:nvSpPr>
            <p:spPr>
              <a:xfrm>
                <a:off x="826294" y="3506459"/>
                <a:ext cx="303256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A5C1F73-D374-3C6E-C060-DB9CBA85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4" y="3506459"/>
                <a:ext cx="3032561" cy="312650"/>
              </a:xfrm>
              <a:prstGeom prst="rect">
                <a:avLst/>
              </a:prstGeom>
              <a:blipFill>
                <a:blip r:embed="rId4"/>
                <a:stretch>
                  <a:fillRect l="-1408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58E3CFB-62F3-D9B3-70A8-4633AEAB16AC}"/>
                  </a:ext>
                </a:extLst>
              </p:cNvPr>
              <p:cNvSpPr txBox="1"/>
              <p:nvPr/>
            </p:nvSpPr>
            <p:spPr>
              <a:xfrm>
                <a:off x="826294" y="4318406"/>
                <a:ext cx="331045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58E3CFB-62F3-D9B3-70A8-4633AEAB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4" y="4318406"/>
                <a:ext cx="331045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C6CBB27-8C3F-D61D-E44A-AECFC18B6B59}"/>
                  </a:ext>
                </a:extLst>
              </p:cNvPr>
              <p:cNvSpPr txBox="1"/>
              <p:nvPr/>
            </p:nvSpPr>
            <p:spPr>
              <a:xfrm>
                <a:off x="826294" y="5286678"/>
                <a:ext cx="331045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C6CBB27-8C3F-D61D-E44A-AECFC18B6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4" y="5286678"/>
                <a:ext cx="3310458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FF702F0E-3510-0D35-4105-7C7DADFB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3432" y="1065252"/>
            <a:ext cx="5362575" cy="2809875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A16E6-35EC-0CE6-51D8-C8B2FF9969AD}"/>
                  </a:ext>
                </a:extLst>
              </p:cNvPr>
              <p:cNvSpPr txBox="1"/>
              <p:nvPr/>
            </p:nvSpPr>
            <p:spPr>
              <a:xfrm>
                <a:off x="723672" y="6057900"/>
                <a:ext cx="285302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A16E6-35EC-0CE6-51D8-C8B2FF99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2" y="6057900"/>
                <a:ext cx="2853025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7B9F82-F93D-B272-0579-B6F9EC80C940}"/>
                  </a:ext>
                </a:extLst>
              </p:cNvPr>
              <p:cNvSpPr txBox="1"/>
              <p:nvPr/>
            </p:nvSpPr>
            <p:spPr>
              <a:xfrm>
                <a:off x="5273365" y="4077795"/>
                <a:ext cx="260013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7B9F82-F93D-B272-0579-B6F9EC80C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65" y="4077795"/>
                <a:ext cx="2600134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0F2168-4FEA-F46B-81ED-5F92B733475A}"/>
                  </a:ext>
                </a:extLst>
              </p:cNvPr>
              <p:cNvSpPr txBox="1"/>
              <p:nvPr/>
            </p:nvSpPr>
            <p:spPr>
              <a:xfrm>
                <a:off x="5273365" y="4940756"/>
                <a:ext cx="243797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0F2168-4FEA-F46B-81ED-5F92B7334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65" y="4940756"/>
                <a:ext cx="243797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B5A236F-CD49-BCC2-9AF1-0CE271765CDB}"/>
                  </a:ext>
                </a:extLst>
              </p:cNvPr>
              <p:cNvSpPr txBox="1"/>
              <p:nvPr/>
            </p:nvSpPr>
            <p:spPr>
              <a:xfrm>
                <a:off x="5273364" y="5928645"/>
                <a:ext cx="198144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B5A236F-CD49-BCC2-9AF1-0CE27176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64" y="5928645"/>
                <a:ext cx="1981440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CA519CC-4575-A42F-11D5-A7D7A0D75041}"/>
                  </a:ext>
                </a:extLst>
              </p:cNvPr>
              <p:cNvSpPr txBox="1"/>
              <p:nvPr/>
            </p:nvSpPr>
            <p:spPr>
              <a:xfrm>
                <a:off x="8951471" y="5563106"/>
                <a:ext cx="21027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CA519CC-4575-A42F-11D5-A7D7A0D7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71" y="5563106"/>
                <a:ext cx="2102755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F702F0E-3510-0D35-4105-7C7DADFB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32" y="1065252"/>
            <a:ext cx="5362575" cy="2809875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CA519CC-4575-A42F-11D5-A7D7A0D75041}"/>
                  </a:ext>
                </a:extLst>
              </p:cNvPr>
              <p:cNvSpPr txBox="1"/>
              <p:nvPr/>
            </p:nvSpPr>
            <p:spPr>
              <a:xfrm>
                <a:off x="934586" y="1065252"/>
                <a:ext cx="21027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CA519CC-4575-A42F-11D5-A7D7A0D7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6" y="1065252"/>
                <a:ext cx="210275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4CA4D1-BFD0-6FDF-3AB7-EC957F769B96}"/>
                  </a:ext>
                </a:extLst>
              </p:cNvPr>
              <p:cNvSpPr txBox="1"/>
              <p:nvPr/>
            </p:nvSpPr>
            <p:spPr>
              <a:xfrm>
                <a:off x="255993" y="2322064"/>
                <a:ext cx="61150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De cima,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, então R = 0. Assim, para uma onda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pt-BR" dirty="0">
                    <a:solidFill>
                      <a:srgbClr val="3C4043"/>
                    </a:solidFill>
                    <a:latin typeface="Roboto" panose="02000000000000000000" pitchFamily="2" charset="0"/>
                  </a:rPr>
                  <a:t>o amortecimento 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irá eliminá-la imediatamente.</a:t>
                </a:r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4CA4D1-BFD0-6FDF-3AB7-EC957F76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" y="2322064"/>
                <a:ext cx="6115050" cy="646331"/>
              </a:xfrm>
              <a:prstGeom prst="rect">
                <a:avLst/>
              </a:prstGeom>
              <a:blipFill>
                <a:blip r:embed="rId4"/>
                <a:stretch>
                  <a:fillRect l="-897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C955B7-019E-EF46-AAA7-661AD9868941}"/>
              </a:ext>
            </a:extLst>
          </p:cNvPr>
          <p:cNvSpPr txBox="1"/>
          <p:nvPr/>
        </p:nvSpPr>
        <p:spPr>
          <a:xfrm>
            <a:off x="431390" y="1159725"/>
            <a:ext cx="11367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Ao discutir instabilidades numéricas no capítulo anterior, negligenciamos os efeitos não lineares.</a:t>
            </a:r>
          </a:p>
          <a:p>
            <a:pPr algn="just"/>
            <a:endParaRPr lang="pt-BR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pt-BR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No entanto, na atmosfera real, a energia cinética gerada em grande escala ou </a:t>
            </a:r>
            <a:r>
              <a:rPr lang="pt-BR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mesoescala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tende a se transferir para escalas menores. </a:t>
            </a:r>
          </a:p>
          <a:p>
            <a:pPr algn="just"/>
            <a:endParaRPr lang="pt-BR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pt-BR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Quando é transferida para o chamado 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subrange</a:t>
            </a:r>
            <a:r>
              <a:rPr lang="pt-BR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 inercial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a energia cinética não é produzida nem dissipada, mas transmitida para escalas cada vez menores.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A4B41F-986D-A115-656E-4121E55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9" y="3819525"/>
            <a:ext cx="3028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F0383A-A5D1-969A-4BE0-57DB2A22C380}"/>
              </a:ext>
            </a:extLst>
          </p:cNvPr>
          <p:cNvSpPr txBox="1"/>
          <p:nvPr/>
        </p:nvSpPr>
        <p:spPr>
          <a:xfrm>
            <a:off x="395968" y="1211721"/>
            <a:ext cx="11442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Como um amortecedor de três pontos amortece as ondas mais curtas com muita força, é menos desejável.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9F3556-A580-8B17-2C51-289557FC0CAE}"/>
              </a:ext>
            </a:extLst>
          </p:cNvPr>
          <p:cNvSpPr txBox="1"/>
          <p:nvPr/>
        </p:nvSpPr>
        <p:spPr>
          <a:xfrm>
            <a:off x="134711" y="1892661"/>
            <a:ext cx="11442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Um amortecedor de cinco pontos pode ser obtido aplicando 2 </a:t>
            </a:r>
            <a:r>
              <a:rPr lang="pt-BR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armortecimento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sucessivos de três pontos com s = 1/2 e -1/2,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2468AF-7F59-8134-CEDF-559240CF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4" y="2596284"/>
            <a:ext cx="7687297" cy="1486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29333A-43EC-367B-BB65-D3F1871CFAFD}"/>
                  </a:ext>
                </a:extLst>
              </p:cNvPr>
              <p:cNvSpPr txBox="1"/>
              <p:nvPr/>
            </p:nvSpPr>
            <p:spPr>
              <a:xfrm>
                <a:off x="395967" y="4453235"/>
                <a:ext cx="114422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 suavizador acima também removerá a onda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imediatamente, mas preservará mais as ondas mais longas.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29333A-43EC-367B-BB65-D3F1871C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7" y="4453235"/>
                <a:ext cx="11442245" cy="646331"/>
              </a:xfrm>
              <a:prstGeom prst="rect">
                <a:avLst/>
              </a:prstGeom>
              <a:blipFill>
                <a:blip r:embed="rId3"/>
                <a:stretch>
                  <a:fillRect l="-479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3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2468AF-7F59-8134-CEDF-559240CF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2" y="1014353"/>
            <a:ext cx="7687297" cy="14867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78B9AA-1310-41C3-BFFC-28DD210DFF8E}"/>
              </a:ext>
            </a:extLst>
          </p:cNvPr>
          <p:cNvSpPr txBox="1"/>
          <p:nvPr/>
        </p:nvSpPr>
        <p:spPr>
          <a:xfrm>
            <a:off x="155997" y="2501127"/>
            <a:ext cx="11829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 fato, o amortecedor de 5 pontos acima é análogo à forma de diferenças finitas da equação de difusão de 4ª ordem,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EFB73F-737B-12EE-0F06-C4574D51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79" y="3159696"/>
            <a:ext cx="8445146" cy="10694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8C44F5-D78F-4715-A87B-3C8BECC9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98" y="5158460"/>
            <a:ext cx="8382511" cy="13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582A6B5-8D02-814F-3B18-6C4C555706D5}"/>
                  </a:ext>
                </a:extLst>
              </p:cNvPr>
              <p:cNvSpPr txBox="1"/>
              <p:nvPr/>
            </p:nvSpPr>
            <p:spPr>
              <a:xfrm>
                <a:off x="155996" y="1014353"/>
                <a:ext cx="10996417" cy="485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Se escolhermos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então a equação acima é análoga a (13.4.10).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582A6B5-8D02-814F-3B18-6C4C5557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6" y="1014353"/>
                <a:ext cx="10996417" cy="485197"/>
              </a:xfrm>
              <a:prstGeom prst="rect">
                <a:avLst/>
              </a:prstGeom>
              <a:blipFill>
                <a:blip r:embed="rId2"/>
                <a:stretch>
                  <a:fillRect l="-499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5274FA69-E679-5874-3418-73CDDFC1C00C}"/>
              </a:ext>
            </a:extLst>
          </p:cNvPr>
          <p:cNvSpPr txBox="1"/>
          <p:nvPr/>
        </p:nvSpPr>
        <p:spPr>
          <a:xfrm>
            <a:off x="395967" y="1865450"/>
            <a:ext cx="10996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Assim, ao aplicar o amortecedor  de 5 pontos, tem um efeito semelhante à difusão de 4ª ordem. É por isso que a suavização numérica também é chamada de difusão numérica.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F109AD9-58B7-6E83-44A9-B83EA9BFABF1}"/>
                  </a:ext>
                </a:extLst>
              </p:cNvPr>
              <p:cNvSpPr txBox="1"/>
              <p:nvPr/>
            </p:nvSpPr>
            <p:spPr>
              <a:xfrm>
                <a:off x="395966" y="2868892"/>
                <a:ext cx="11425919" cy="762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Para manter a amplitude de ondas mais longas, o coeficiente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in (13.4.10) ou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frequentemente reduzido. O teste é necessário para descobrir o coeficiente mais apropriado da suavização numérica ou difusão.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F109AD9-58B7-6E83-44A9-B83EA9BF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6" y="2868892"/>
                <a:ext cx="11425919" cy="762196"/>
              </a:xfrm>
              <a:prstGeom prst="rect">
                <a:avLst/>
              </a:prstGeom>
              <a:blipFill>
                <a:blip r:embed="rId3"/>
                <a:stretch>
                  <a:fillRect l="-48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53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C67B4-4A73-7C2C-7C06-C59501A6EC1D}"/>
              </a:ext>
            </a:extLst>
          </p:cNvPr>
          <p:cNvSpPr txBox="1"/>
          <p:nvPr/>
        </p:nvSpPr>
        <p:spPr>
          <a:xfrm>
            <a:off x="379639" y="1358677"/>
            <a:ext cx="1017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Na prática, a suavização não é aplicada aos pontos de contorno.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BE7578-B6A8-457F-1069-EC51082DAF79}"/>
              </a:ext>
            </a:extLst>
          </p:cNvPr>
          <p:cNvSpPr txBox="1"/>
          <p:nvPr/>
        </p:nvSpPr>
        <p:spPr>
          <a:xfrm>
            <a:off x="379639" y="2186573"/>
            <a:ext cx="11360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Para os pontos de grade adjacentes aos contornos, pode ser necessário aplicar o suavizador de três pontos ou difusão de segunda ordem, que tem uma forma de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2F49AD4-F8CE-09DE-E4E8-68EE3717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47" y="3072393"/>
            <a:ext cx="7404694" cy="64633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7A14BE-36D2-28E5-F35B-9F3F1B800D98}"/>
              </a:ext>
            </a:extLst>
          </p:cNvPr>
          <p:cNvSpPr txBox="1"/>
          <p:nvPr/>
        </p:nvSpPr>
        <p:spPr>
          <a:xfrm>
            <a:off x="379639" y="395821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Para tornar (13.4.13) consistente com (13.4.12), exigimos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A340F15-9C2B-71FD-8884-5281244E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78" y="4818700"/>
            <a:ext cx="7650051" cy="4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46539E5-B56E-51BD-E366-953038D2943A}"/>
                  </a:ext>
                </a:extLst>
              </p:cNvPr>
              <p:cNvSpPr txBox="1"/>
              <p:nvPr/>
            </p:nvSpPr>
            <p:spPr>
              <a:xfrm>
                <a:off x="608239" y="1195392"/>
                <a:ext cx="10446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Observe que o esquema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Leapfrog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produz um modo computacional com onda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46539E5-B56E-51BD-E366-953038D2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9" y="1195392"/>
                <a:ext cx="10446203" cy="369332"/>
              </a:xfrm>
              <a:prstGeom prst="rect">
                <a:avLst/>
              </a:prstGeom>
              <a:blipFill>
                <a:blip r:embed="rId2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A5A801E9-CD7A-A723-2F69-7F8C2FAAB239}"/>
              </a:ext>
            </a:extLst>
          </p:cNvPr>
          <p:cNvSpPr txBox="1"/>
          <p:nvPr/>
        </p:nvSpPr>
        <p:spPr>
          <a:xfrm>
            <a:off x="979034" y="1860003"/>
            <a:ext cx="1023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Para suprimir isso, podemos aplicar o tempo mais suave (Robert, 1966; </a:t>
            </a:r>
            <a:r>
              <a:rPr lang="pt-BR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Asselin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1972)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617C8FE-499B-946A-6F2F-473CAA1E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6" y="2524614"/>
            <a:ext cx="10162493" cy="2504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2F8DD2-ACCF-07D2-6B8A-71A2A5720CF4}"/>
                  </a:ext>
                </a:extLst>
              </p:cNvPr>
              <p:cNvSpPr txBox="1"/>
              <p:nvPr/>
            </p:nvSpPr>
            <p:spPr>
              <a:xfrm>
                <a:off x="771524" y="5734734"/>
                <a:ext cx="10707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Com base em testes numéricos, é preferível uma escolha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&lt;0.25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2F8DD2-ACCF-07D2-6B8A-71A2A572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5734734"/>
                <a:ext cx="10707461" cy="369332"/>
              </a:xfrm>
              <a:prstGeom prst="rect">
                <a:avLst/>
              </a:prstGeom>
              <a:blipFill>
                <a:blip r:embed="rId4"/>
                <a:stretch>
                  <a:fillRect l="-513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2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A4B41F-986D-A115-656E-4121E55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" y="900113"/>
            <a:ext cx="4729277" cy="3494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DB67AF-9730-579C-738A-A740AC94A25B}"/>
                  </a:ext>
                </a:extLst>
              </p:cNvPr>
              <p:cNvSpPr txBox="1"/>
              <p:nvPr/>
            </p:nvSpPr>
            <p:spPr>
              <a:xfrm>
                <a:off x="325088" y="4395019"/>
                <a:ext cx="87075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Esquema do espectro de energia na </a:t>
                </a:r>
                <a:r>
                  <a:rPr lang="pt-BR" dirty="0" err="1"/>
                  <a:t>camda</a:t>
                </a:r>
                <a:r>
                  <a:rPr lang="pt-BR" dirty="0"/>
                  <a:t> limite atmosférica mostrando diferentes regiões de produção de energia(A) em dissipação (C) </a:t>
                </a:r>
                <a:r>
                  <a:rPr lang="pt-BR" dirty="0" err="1"/>
                  <a:t>and</a:t>
                </a:r>
                <a:r>
                  <a:rPr lang="pt-BR" dirty="0"/>
                  <a:t> o </a:t>
                </a:r>
                <a:r>
                  <a:rPr lang="pt-BR" dirty="0" err="1"/>
                  <a:t>subrange</a:t>
                </a:r>
                <a:r>
                  <a:rPr lang="pt-BR" dirty="0"/>
                  <a:t> inercial (B) onde a ambas produção e dissipação de energia são desprezadas.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pt-BR" dirty="0"/>
                  <a:t> é a escala integral da turbulência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pt-BR" dirty="0"/>
                  <a:t> é a microescala de </a:t>
                </a:r>
                <a:r>
                  <a:rPr lang="pt-BR" dirty="0" err="1"/>
                  <a:t>Kolmogorov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: </a:t>
                </a:r>
                <a:r>
                  <a:rPr lang="pt-BR" dirty="0" err="1"/>
                  <a:t>wavenumber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 energy.  (</a:t>
                </a:r>
                <a:r>
                  <a:rPr lang="en-US" dirty="0"/>
                  <a:t>(From </a:t>
                </a:r>
                <a:r>
                  <a:rPr lang="en-US" dirty="0" err="1"/>
                  <a:t>Tennekes</a:t>
                </a:r>
                <a:r>
                  <a:rPr lang="en-US" dirty="0"/>
                  <a:t> and Lumley 1972) </a:t>
                </a:r>
                <a:r>
                  <a:rPr lang="pt-BR" dirty="0"/>
                  <a:t>). </a:t>
                </a: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DB67AF-9730-579C-738A-A740AC94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8" y="4395019"/>
                <a:ext cx="8707582" cy="1477328"/>
              </a:xfrm>
              <a:prstGeom prst="rect">
                <a:avLst/>
              </a:prstGeom>
              <a:blipFill>
                <a:blip r:embed="rId3"/>
                <a:stretch>
                  <a:fillRect l="-560" t="-2479" r="-560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405C6-BA2C-267B-743B-3FD69C7CEBF5}"/>
              </a:ext>
            </a:extLst>
          </p:cNvPr>
          <p:cNvSpPr txBox="1"/>
          <p:nvPr/>
        </p:nvSpPr>
        <p:spPr>
          <a:xfrm>
            <a:off x="461281" y="2701386"/>
            <a:ext cx="11050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(2) Na </a:t>
            </a:r>
            <a:r>
              <a:rPr lang="pt-BR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faixa contendo energia (Faixa A), 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 contém a </a:t>
            </a:r>
            <a:r>
              <a:rPr lang="pt-BR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maior parte da energia turbulenta 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 </a:t>
            </a:r>
            <a:r>
              <a:rPr lang="pt-BR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onde a energia é produzida por flutuabilidade e cisalhamento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CF51F1-77DB-BE11-E884-53C2AB47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" y="900113"/>
            <a:ext cx="2302131" cy="1701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E1408E-8368-3DBB-6F7F-8060B3041426}"/>
                  </a:ext>
                </a:extLst>
              </p:cNvPr>
              <p:cNvSpPr txBox="1"/>
              <p:nvPr/>
            </p:nvSpPr>
            <p:spPr>
              <a:xfrm>
                <a:off x="461281" y="3927720"/>
                <a:ext cx="10903403" cy="9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(3) Na </a:t>
                </a:r>
                <a:r>
                  <a:rPr lang="pt-BR" b="0" i="0" dirty="0">
                    <a:solidFill>
                      <a:srgbClr val="FF0000"/>
                    </a:solidFill>
                    <a:effectLst/>
                    <a:latin typeface="Roboto" panose="02000000000000000000" pitchFamily="2" charset="0"/>
                  </a:rPr>
                  <a:t>subfaixa inerc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ial (Faixa B), a energia cinética é independente do forçamento original do movimento e da dissipação molecular, de acordo com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3C404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−5/3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,</a:t>
                </a:r>
              </a:p>
              <a:p>
                <a:pPr algn="just"/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uma constante,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a taxa de dissipação parasita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3C404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o número de onda.</a:t>
                </a:r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E1408E-8368-3DBB-6F7F-8060B304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1" y="3927720"/>
                <a:ext cx="10903403" cy="958980"/>
              </a:xfrm>
              <a:prstGeom prst="rect">
                <a:avLst/>
              </a:prstGeom>
              <a:blipFill>
                <a:blip r:embed="rId3"/>
                <a:stretch>
                  <a:fillRect l="-503" t="-2532" r="-503" b="-8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44F9C5-493C-DC9B-8EB6-08B566A064AD}"/>
              </a:ext>
            </a:extLst>
          </p:cNvPr>
          <p:cNvSpPr txBox="1"/>
          <p:nvPr/>
        </p:nvSpPr>
        <p:spPr>
          <a:xfrm>
            <a:off x="387801" y="5466703"/>
            <a:ext cx="11197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Nesta faixa,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 energia não é produzida nem dissipada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mas </a:t>
            </a:r>
            <a:r>
              <a:rPr lang="pt-BR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transmitida (transferida) 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para escalas cada vez menores (k&lt;pequeno).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3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CF51F1-77DB-BE11-E884-53C2AB47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" y="900113"/>
            <a:ext cx="2302131" cy="1701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476992-B298-FF46-4491-FE0C445DBDF0}"/>
              </a:ext>
            </a:extLst>
          </p:cNvPr>
          <p:cNvSpPr txBox="1"/>
          <p:nvPr/>
        </p:nvSpPr>
        <p:spPr>
          <a:xfrm>
            <a:off x="460117" y="2913658"/>
            <a:ext cx="1162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(4) Na faixa de dissipação (Faixa C), onde KE é convertida em energia interna por interação molecular.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6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FE51E8-4703-0545-9751-082066760BF2}"/>
                  </a:ext>
                </a:extLst>
              </p:cNvPr>
              <p:cNvSpPr txBox="1"/>
              <p:nvPr/>
            </p:nvSpPr>
            <p:spPr>
              <a:xfrm>
                <a:off x="330653" y="1163321"/>
                <a:ext cx="114749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Em um modelo numérico de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mesoescala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essa cascata de energia para escalas menores não pode ocorrer porque a menor onda que pode ser resolvido tem um comprimento de onda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FE51E8-4703-0545-9751-08206676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3" y="1163321"/>
                <a:ext cx="11474903" cy="646331"/>
              </a:xfrm>
              <a:prstGeom prst="rect">
                <a:avLst/>
              </a:prstGeom>
              <a:blipFill>
                <a:blip r:embed="rId2"/>
                <a:stretch>
                  <a:fillRect l="-4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3C7717-1FF3-19C0-909C-6EC70EDB2DBD}"/>
                  </a:ext>
                </a:extLst>
              </p:cNvPr>
              <p:cNvSpPr txBox="1"/>
              <p:nvPr/>
            </p:nvSpPr>
            <p:spPr>
              <a:xfrm>
                <a:off x="340373" y="1929856"/>
                <a:ext cx="118613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Por exemplo, vamos considerar 2 ondas com a mesma amplitude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diferentes números de onda,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C404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3C404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3C404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C404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</a:t>
                </a:r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3C7717-1FF3-19C0-909C-6EC70EDB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3" y="1929856"/>
                <a:ext cx="11861347" cy="369332"/>
              </a:xfrm>
              <a:prstGeom prst="rect">
                <a:avLst/>
              </a:prstGeom>
              <a:blipFill>
                <a:blip r:embed="rId3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FBD3DFC-D166-CACF-4CDC-C4F8866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63" y="2399904"/>
            <a:ext cx="7570860" cy="11341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7CF204-F0DA-3324-830E-E621CEB4615C}"/>
              </a:ext>
            </a:extLst>
          </p:cNvPr>
          <p:cNvSpPr txBox="1"/>
          <p:nvPr/>
        </p:nvSpPr>
        <p:spPr>
          <a:xfrm>
            <a:off x="330653" y="376490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Uma interação não linear entre essas duas ondas produz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8E096D6-5053-2A9A-5413-CA936177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53" y="6170731"/>
            <a:ext cx="7327300" cy="586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AF3F89-1AFC-7A38-4BDA-912622286804}"/>
                  </a:ext>
                </a:extLst>
              </p:cNvPr>
              <p:cNvSpPr txBox="1"/>
              <p:nvPr/>
            </p:nvSpPr>
            <p:spPr>
              <a:xfrm>
                <a:off x="8778789" y="2523443"/>
                <a:ext cx="2998193" cy="563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AF3F89-1AFC-7A38-4BDA-91262228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789" y="2523443"/>
                <a:ext cx="2998193" cy="56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C6F6A69-A987-14C1-FA25-034B03DAF0F4}"/>
                  </a:ext>
                </a:extLst>
              </p:cNvPr>
              <p:cNvSpPr txBox="1"/>
              <p:nvPr/>
            </p:nvSpPr>
            <p:spPr>
              <a:xfrm>
                <a:off x="8762480" y="3231970"/>
                <a:ext cx="3043076" cy="563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C6F6A69-A987-14C1-FA25-034B03DA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480" y="3231970"/>
                <a:ext cx="3043076" cy="56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D10B22-D047-4928-D176-F2C00C842A56}"/>
                  </a:ext>
                </a:extLst>
              </p:cNvPr>
              <p:cNvSpPr txBox="1"/>
              <p:nvPr/>
            </p:nvSpPr>
            <p:spPr>
              <a:xfrm>
                <a:off x="340373" y="4233439"/>
                <a:ext cx="10762370" cy="637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D10B22-D047-4928-D176-F2C00C84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3" y="4233439"/>
                <a:ext cx="10762370" cy="637739"/>
              </a:xfrm>
              <a:prstGeom prst="rect">
                <a:avLst/>
              </a:prstGeom>
              <a:blipFill>
                <a:blip r:embed="rId8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8E81C87-D7BF-025E-97CA-E404DC52B6B5}"/>
                  </a:ext>
                </a:extLst>
              </p:cNvPr>
              <p:cNvSpPr txBox="1"/>
              <p:nvPr/>
            </p:nvSpPr>
            <p:spPr>
              <a:xfrm>
                <a:off x="182530" y="5042437"/>
                <a:ext cx="9920729" cy="640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8E81C87-D7BF-025E-97CA-E404DC52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30" y="5042437"/>
                <a:ext cx="9920729" cy="6403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6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FE51E8-4703-0545-9751-082066760BF2}"/>
                  </a:ext>
                </a:extLst>
              </p:cNvPr>
              <p:cNvSpPr txBox="1"/>
              <p:nvPr/>
            </p:nvSpPr>
            <p:spPr>
              <a:xfrm>
                <a:off x="330653" y="1163321"/>
                <a:ext cx="114749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Em um modelo numérico de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mesoescala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essa cascata de energia para escalas menores não pode ocorrer porque a menor onda que pode ser resolvido tem um comprimento de onda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FE51E8-4703-0545-9751-08206676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3" y="1163321"/>
                <a:ext cx="11474903" cy="646331"/>
              </a:xfrm>
              <a:prstGeom prst="rect">
                <a:avLst/>
              </a:prstGeom>
              <a:blipFill>
                <a:blip r:embed="rId2"/>
                <a:stretch>
                  <a:fillRect l="-4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E8E096D6-5053-2A9A-5413-CA936177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2072860"/>
            <a:ext cx="7327300" cy="5861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CA50032-BEB9-B9ED-8384-7DACD6A3966D}"/>
              </a:ext>
            </a:extLst>
          </p:cNvPr>
          <p:cNvSpPr txBox="1"/>
          <p:nvPr/>
        </p:nvSpPr>
        <p:spPr>
          <a:xfrm>
            <a:off x="330653" y="2659044"/>
            <a:ext cx="10968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Por exemplo, isso pode acontecer na equação do momento,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B268C0-1A41-7C38-C695-53454B8B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4" y="3170021"/>
            <a:ext cx="4110036" cy="889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CC4206-BBEE-E9DD-1101-5CFABFBBEC35}"/>
                  </a:ext>
                </a:extLst>
              </p:cNvPr>
              <p:cNvSpPr txBox="1"/>
              <p:nvPr/>
            </p:nvSpPr>
            <p:spPr>
              <a:xfrm>
                <a:off x="330653" y="4469564"/>
                <a:ext cx="11474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Pode ser visto claramente na equação acima, duas ondas com números de onda,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são resultantes dessa interação onda-onda.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CC4206-BBEE-E9DD-1101-5CFABFBB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3" y="4469564"/>
                <a:ext cx="11474902" cy="646331"/>
              </a:xfrm>
              <a:prstGeom prst="rect">
                <a:avLst/>
              </a:prstGeom>
              <a:blipFill>
                <a:blip r:embed="rId5"/>
                <a:stretch>
                  <a:fillRect l="-425" t="-377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7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CC4206-BBEE-E9DD-1101-5CFABFBBEC35}"/>
                  </a:ext>
                </a:extLst>
              </p:cNvPr>
              <p:cNvSpPr txBox="1"/>
              <p:nvPr/>
            </p:nvSpPr>
            <p:spPr>
              <a:xfrm>
                <a:off x="200024" y="1014353"/>
                <a:ext cx="11474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Pode ser visto claramente na equação acima, duas ondas com números de onda,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são resultantes dessa interação onda-onda.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CC4206-BBEE-E9DD-1101-5CFABFBB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" y="1014353"/>
                <a:ext cx="11474902" cy="646331"/>
              </a:xfrm>
              <a:prstGeom prst="rect">
                <a:avLst/>
              </a:prstGeom>
              <a:blipFill>
                <a:blip r:embed="rId2"/>
                <a:stretch>
                  <a:fillRect l="-478" t="-377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007CDFC-A833-788E-2F3A-19C332B1FA11}"/>
                  </a:ext>
                </a:extLst>
              </p:cNvPr>
              <p:cNvSpPr txBox="1"/>
              <p:nvPr/>
            </p:nvSpPr>
            <p:spPr>
              <a:xfrm>
                <a:off x="330652" y="1774924"/>
                <a:ext cx="12519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Assuma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representam as seguintes ondas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</a:t>
                </a:r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007CDFC-A833-788E-2F3A-19C332B1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" y="1774924"/>
                <a:ext cx="12519933" cy="369332"/>
              </a:xfrm>
              <a:prstGeom prst="rect">
                <a:avLst/>
              </a:prstGeom>
              <a:blipFill>
                <a:blip r:embed="rId3"/>
                <a:stretch>
                  <a:fillRect l="-38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781E100-D762-0D25-0617-580C65D3EECD}"/>
                  </a:ext>
                </a:extLst>
              </p:cNvPr>
              <p:cNvSpPr txBox="1"/>
              <p:nvPr/>
            </p:nvSpPr>
            <p:spPr>
              <a:xfrm>
                <a:off x="926647" y="2350829"/>
                <a:ext cx="15879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pt-BR" b="0" i="0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781E100-D762-0D25-0617-580C65D3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7" y="2350829"/>
                <a:ext cx="158795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34F385A-626E-D0D1-3DE0-BBAA5B5FE064}"/>
                  </a:ext>
                </a:extLst>
              </p:cNvPr>
              <p:cNvSpPr txBox="1"/>
              <p:nvPr/>
            </p:nvSpPr>
            <p:spPr>
              <a:xfrm>
                <a:off x="926647" y="2834401"/>
                <a:ext cx="15879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rgbClr val="3C404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pt-BR" b="0" i="0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BR" b="0" i="1" dirty="0" smtClean="0">
                          <a:solidFill>
                            <a:srgbClr val="3C404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34F385A-626E-D0D1-3DE0-BBAA5B5F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7" y="2834401"/>
                <a:ext cx="158795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327EF0-C680-112A-D5B1-61838F8FAFBB}"/>
              </a:ext>
            </a:extLst>
          </p:cNvPr>
          <p:cNvSpPr txBox="1"/>
          <p:nvPr/>
        </p:nvSpPr>
        <p:spPr>
          <a:xfrm>
            <a:off x="681718" y="3469602"/>
            <a:ext cx="64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então nós temos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E65B761-329F-CCC2-E0AF-1DAEE06B9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47" y="3950200"/>
            <a:ext cx="7919312" cy="9973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3D7DF9-10CC-DF39-64C6-D4B27012647A}"/>
                  </a:ext>
                </a:extLst>
              </p:cNvPr>
              <p:cNvSpPr txBox="1"/>
              <p:nvPr/>
            </p:nvSpPr>
            <p:spPr>
              <a:xfrm>
                <a:off x="165325" y="5183213"/>
                <a:ext cx="117545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O segundo termo dentro das chaves do lado direito da equação acima é uma onda de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que pode ser representada apropriadamente pela malha da grade.</a:t>
                </a:r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3D7DF9-10CC-DF39-64C6-D4B27012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5" y="5183213"/>
                <a:ext cx="11754531" cy="646331"/>
              </a:xfrm>
              <a:prstGeom prst="rect">
                <a:avLst/>
              </a:prstGeom>
              <a:blipFill>
                <a:blip r:embed="rId7"/>
                <a:stretch>
                  <a:fillRect l="-415" t="-377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6CAC32C-5C70-DF37-D336-138C96B1FADA}"/>
                  </a:ext>
                </a:extLst>
              </p:cNvPr>
              <p:cNvSpPr txBox="1"/>
              <p:nvPr/>
            </p:nvSpPr>
            <p:spPr>
              <a:xfrm>
                <a:off x="142873" y="6039590"/>
                <a:ext cx="11589204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No entanto, o primeiro termo é uma onda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b="0" i="0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.33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que não pode ser resolvida pela malha da grade. Esta onda será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fictíciamente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representada por uma onda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porque o primeiro múltiplo inteiro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6CAC32C-5C70-DF37-D336-138C96B1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3" y="6039590"/>
                <a:ext cx="11589204" cy="646331"/>
              </a:xfrm>
              <a:prstGeom prst="rect">
                <a:avLst/>
              </a:prstGeom>
              <a:blipFill>
                <a:blip r:embed="rId8"/>
                <a:stretch>
                  <a:fillRect l="-421" t="-4717" r="-526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6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85B23A3-A1D5-E4CB-17D6-4A64518219D4}"/>
              </a:ext>
            </a:extLst>
          </p:cNvPr>
          <p:cNvSpPr/>
          <p:nvPr/>
        </p:nvSpPr>
        <p:spPr>
          <a:xfrm>
            <a:off x="0" y="800100"/>
            <a:ext cx="12192000" cy="100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41701-71FE-573D-11A7-A12092B4272F}"/>
              </a:ext>
            </a:extLst>
          </p:cNvPr>
          <p:cNvSpPr txBox="1"/>
          <p:nvPr/>
        </p:nvSpPr>
        <p:spPr>
          <a:xfrm>
            <a:off x="1985964" y="101085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Previsão Numérica de Tempo e Clima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CC4206-BBEE-E9DD-1101-5CFABFBBEC35}"/>
              </a:ext>
            </a:extLst>
          </p:cNvPr>
          <p:cNvSpPr txBox="1"/>
          <p:nvPr/>
        </p:nvSpPr>
        <p:spPr>
          <a:xfrm>
            <a:off x="0" y="1781796"/>
            <a:ext cx="11474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1" u="sng" dirty="0">
                <a:solidFill>
                  <a:srgbClr val="FF0000"/>
                </a:solidFill>
              </a:rPr>
              <a:t>Esse fenômeno é chamado de </a:t>
            </a:r>
            <a:r>
              <a:rPr lang="pt-BR" sz="2800" b="1" i="1" u="sng" dirty="0" err="1">
                <a:solidFill>
                  <a:srgbClr val="FF0000"/>
                </a:solidFill>
              </a:rPr>
              <a:t>aliasing</a:t>
            </a:r>
            <a:r>
              <a:rPr lang="pt-BR" sz="2800" b="1" i="1" u="sng" dirty="0">
                <a:solidFill>
                  <a:srgbClr val="FF0000"/>
                </a:solidFill>
              </a:rPr>
              <a:t> não linear.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C1E4226-2BD2-A769-5494-4077EE5FFEC8}"/>
                  </a:ext>
                </a:extLst>
              </p:cNvPr>
              <p:cNvSpPr txBox="1"/>
              <p:nvPr/>
            </p:nvSpPr>
            <p:spPr>
              <a:xfrm>
                <a:off x="175530" y="1030682"/>
                <a:ext cx="11589204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No entanto, o primeiro termo é uma onda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b="0" i="0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.33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, que não pode ser resolvida pela malha da grade. Esta onda será </a:t>
                </a:r>
                <a:r>
                  <a:rPr lang="pt-BR" b="0" i="0" dirty="0" err="1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fictíciamente</a:t>
                </a:r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representada por uma onda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porque o primeiro múltiplo inteiro de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BR" b="0" i="1" dirty="0" smtClean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é </a:t>
                </a:r>
                <a14:m>
                  <m:oMath xmlns:m="http://schemas.openxmlformats.org/officeDocument/2006/math">
                    <m:r>
                      <a:rPr lang="pt-BR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C1E4226-2BD2-A769-5494-4077EE5F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30" y="1030682"/>
                <a:ext cx="11589204" cy="646331"/>
              </a:xfrm>
              <a:prstGeom prst="rect">
                <a:avLst/>
              </a:prstGeom>
              <a:blipFill>
                <a:blip r:embed="rId2"/>
                <a:stretch>
                  <a:fillRect l="-473" t="-3774" r="-526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075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1888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kubota</dc:creator>
  <cp:lastModifiedBy>paulo kubota</cp:lastModifiedBy>
  <cp:revision>5</cp:revision>
  <dcterms:created xsi:type="dcterms:W3CDTF">2023-07-19T14:06:54Z</dcterms:created>
  <dcterms:modified xsi:type="dcterms:W3CDTF">2023-07-23T19:40:58Z</dcterms:modified>
</cp:coreProperties>
</file>