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54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459638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eb73f3921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eb73f3921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eb73f3921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eb73f3921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eb8ea0b7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eb8ea0b7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b6b78e2a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b6b78e2a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eb6b78e2a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eb6b78e2a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eb6b78e2a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eb6b78e2a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ec3724fb2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ec3724fb2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b6b78e2a8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b6b78e2a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b70d69a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b70d69a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b73f3921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b73f3921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b73f3921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b73f3921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0EAB0777-4C60-462E-A92C-CDAFD498799C}" type="datetimeFigureOut">
              <a:rPr lang="en-US" smtClean="0"/>
              <a:t>11/27/2023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0EAB0777-4C60-462E-A92C-CDAFD498799C}"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0EAB0777-4C60-462E-A92C-CDAFD498799C}"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0EAB0777-4C60-462E-A92C-CDAFD498799C}"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pPr marL="0" lvl="0" indent="0" algn="r" rtl="0">
              <a:spcBef>
                <a:spcPts val="0"/>
              </a:spcBef>
              <a:spcAft>
                <a:spcPts val="0"/>
              </a:spcAft>
              <a:buNone/>
            </a:pPr>
            <a:fld id="{00000000-1234-1234-1234-123412341234}" type="slidenum">
              <a:rPr lang="es-ES" smtClean="0"/>
              <a:t>‹Nº›</a:t>
            </a:fld>
            <a:endParaRPr lang="es-E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t>11/27/2023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s-ES" smtClean="0"/>
              <a:t>‹Nº›</a:t>
            </a:fld>
            <a:endParaRPr lang="es-E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761D"/>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4443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EMISIONES FUTURAS DE CO2</a:t>
            </a:r>
            <a:endParaRPr/>
          </a:p>
        </p:txBody>
      </p:sp>
      <p:sp>
        <p:nvSpPr>
          <p:cNvPr id="55" name="Google Shape;55;p13"/>
          <p:cNvSpPr txBox="1">
            <a:spLocks noGrp="1"/>
          </p:cNvSpPr>
          <p:nvPr>
            <p:ph type="subTitle" idx="1"/>
          </p:nvPr>
        </p:nvSpPr>
        <p:spPr>
          <a:xfrm>
            <a:off x="-2155600" y="30429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2300"/>
              <a:t>Bianca García Sagretti</a:t>
            </a:r>
            <a:endParaRPr sz="2300"/>
          </a:p>
        </p:txBody>
      </p:sp>
      <p:pic>
        <p:nvPicPr>
          <p:cNvPr id="56" name="Google Shape;56;p13"/>
          <p:cNvPicPr preferRelativeResize="0"/>
          <p:nvPr/>
        </p:nvPicPr>
        <p:blipFill>
          <a:blip r:embed="rId3">
            <a:alphaModFix/>
          </a:blip>
          <a:stretch>
            <a:fillRect/>
          </a:stretch>
        </p:blipFill>
        <p:spPr>
          <a:xfrm>
            <a:off x="4572000" y="2405550"/>
            <a:ext cx="4331225" cy="24254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8761D"/>
        </a:solidFill>
        <a:effectLst/>
      </p:bgPr>
    </p:bg>
    <p:spTree>
      <p:nvGrpSpPr>
        <p:cNvPr id="1" name="Shape 127"/>
        <p:cNvGrpSpPr/>
        <p:nvPr/>
      </p:nvGrpSpPr>
      <p:grpSpPr>
        <a:xfrm>
          <a:off x="0" y="0"/>
          <a:ext cx="0" cy="0"/>
          <a:chOff x="0" y="0"/>
          <a:chExt cx="0" cy="0"/>
        </a:xfrm>
      </p:grpSpPr>
      <p:sp>
        <p:nvSpPr>
          <p:cNvPr id="128" name="Google Shape;128;p22"/>
          <p:cNvSpPr txBox="1"/>
          <p:nvPr/>
        </p:nvSpPr>
        <p:spPr>
          <a:xfrm>
            <a:off x="0" y="257611"/>
            <a:ext cx="7989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dirty="0">
                <a:solidFill>
                  <a:schemeClr val="tx1"/>
                </a:solidFill>
              </a:rPr>
              <a:t>5 - Cuáles son las actividades que más emiten?</a:t>
            </a:r>
            <a:endParaRPr sz="1800" dirty="0">
              <a:solidFill>
                <a:schemeClr val="tx1"/>
              </a:solidFill>
            </a:endParaRPr>
          </a:p>
        </p:txBody>
      </p:sp>
      <p:pic>
        <p:nvPicPr>
          <p:cNvPr id="129" name="Google Shape;129;p22"/>
          <p:cNvPicPr preferRelativeResize="0"/>
          <p:nvPr/>
        </p:nvPicPr>
        <p:blipFill>
          <a:blip r:embed="rId3">
            <a:alphaModFix/>
          </a:blip>
          <a:stretch>
            <a:fillRect/>
          </a:stretch>
        </p:blipFill>
        <p:spPr>
          <a:xfrm>
            <a:off x="3052225" y="751350"/>
            <a:ext cx="6023951" cy="4384301"/>
          </a:xfrm>
          <a:prstGeom prst="rect">
            <a:avLst/>
          </a:prstGeom>
          <a:noFill/>
          <a:ln>
            <a:noFill/>
          </a:ln>
        </p:spPr>
      </p:pic>
      <p:sp>
        <p:nvSpPr>
          <p:cNvPr id="130" name="Google Shape;130;p22"/>
          <p:cNvSpPr txBox="1"/>
          <p:nvPr/>
        </p:nvSpPr>
        <p:spPr>
          <a:xfrm>
            <a:off x="52225" y="1305450"/>
            <a:ext cx="3000000" cy="2727255"/>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50" dirty="0">
                <a:solidFill>
                  <a:schemeClr val="tx1"/>
                </a:solidFill>
                <a:highlight>
                  <a:srgbClr val="38761D"/>
                </a:highlight>
              </a:rPr>
              <a:t>Aquí se ve que IPPU, es decir, emisiones en el procesamiento industrial y en el uso del producto, es el área que tiene un promedio mayor de emisiones, seguido de los desechos producto de la Agroindustria, el consumo de alimentos a nivel de hogares y el cultivo de arroz.</a:t>
            </a:r>
            <a:endParaRPr sz="1350" dirty="0">
              <a:solidFill>
                <a:schemeClr val="tx1"/>
              </a:solidFill>
              <a:highlight>
                <a:srgbClr val="38761D"/>
              </a:highlight>
            </a:endParaRPr>
          </a:p>
        </p:txBody>
      </p:sp>
      <p:pic>
        <p:nvPicPr>
          <p:cNvPr id="131" name="Google Shape;131;p22"/>
          <p:cNvPicPr preferRelativeResize="0"/>
          <p:nvPr/>
        </p:nvPicPr>
        <p:blipFill>
          <a:blip r:embed="rId4">
            <a:alphaModFix/>
          </a:blip>
          <a:stretch>
            <a:fillRect/>
          </a:stretch>
        </p:blipFill>
        <p:spPr>
          <a:xfrm>
            <a:off x="7898750" y="0"/>
            <a:ext cx="1030575" cy="7513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35"/>
        <p:cNvGrpSpPr/>
        <p:nvPr/>
      </p:nvGrpSpPr>
      <p:grpSpPr>
        <a:xfrm>
          <a:off x="0" y="0"/>
          <a:ext cx="0" cy="0"/>
          <a:chOff x="0" y="0"/>
          <a:chExt cx="0" cy="0"/>
        </a:xfrm>
      </p:grpSpPr>
      <p:sp>
        <p:nvSpPr>
          <p:cNvPr id="136" name="Google Shape;136;p23"/>
          <p:cNvSpPr txBox="1"/>
          <p:nvPr/>
        </p:nvSpPr>
        <p:spPr>
          <a:xfrm>
            <a:off x="509150" y="1032325"/>
            <a:ext cx="3000000" cy="4064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550" b="1">
                <a:solidFill>
                  <a:srgbClr val="00FFFF"/>
                </a:solidFill>
                <a:highlight>
                  <a:srgbClr val="6AA84F"/>
                </a:highlight>
              </a:rPr>
              <a:t>A -</a:t>
            </a:r>
            <a:r>
              <a:rPr lang="es" sz="1550" b="1">
                <a:solidFill>
                  <a:schemeClr val="dk1"/>
                </a:solidFill>
                <a:highlight>
                  <a:srgbClr val="6AA84F"/>
                </a:highlight>
              </a:rPr>
              <a:t> </a:t>
            </a:r>
            <a:r>
              <a:rPr lang="es" sz="1450">
                <a:solidFill>
                  <a:schemeClr val="dk1"/>
                </a:solidFill>
                <a:highlight>
                  <a:srgbClr val="6AA84F"/>
                </a:highlight>
              </a:rPr>
              <a:t>Las emisiones aumentaron a lo largo de los años con picos.</a:t>
            </a:r>
            <a:endParaRPr sz="1450">
              <a:solidFill>
                <a:schemeClr val="dk1"/>
              </a:solidFill>
              <a:highlight>
                <a:srgbClr val="6AA84F"/>
              </a:highlight>
            </a:endParaRPr>
          </a:p>
          <a:p>
            <a:pPr marL="0" lvl="0" indent="0" algn="l" rtl="0">
              <a:lnSpc>
                <a:spcPct val="135714"/>
              </a:lnSpc>
              <a:spcBef>
                <a:spcPts val="0"/>
              </a:spcBef>
              <a:spcAft>
                <a:spcPts val="0"/>
              </a:spcAft>
              <a:buNone/>
            </a:pPr>
            <a:r>
              <a:rPr lang="es" sz="1550" b="1">
                <a:solidFill>
                  <a:srgbClr val="00FFFF"/>
                </a:solidFill>
                <a:highlight>
                  <a:srgbClr val="6AA84F"/>
                </a:highlight>
              </a:rPr>
              <a:t>B - </a:t>
            </a:r>
            <a:r>
              <a:rPr lang="es" sz="1450">
                <a:solidFill>
                  <a:schemeClr val="dk1"/>
                </a:solidFill>
                <a:highlight>
                  <a:srgbClr val="6AA84F"/>
                </a:highlight>
              </a:rPr>
              <a:t>Se ve también el aumento de la Temperatura Promedio a lo largo de los años.</a:t>
            </a:r>
            <a:endParaRPr sz="1450">
              <a:solidFill>
                <a:schemeClr val="dk1"/>
              </a:solidFill>
              <a:highlight>
                <a:srgbClr val="6AA84F"/>
              </a:highlight>
            </a:endParaRPr>
          </a:p>
          <a:p>
            <a:pPr marL="0" lvl="0" indent="0" algn="l" rtl="0">
              <a:lnSpc>
                <a:spcPct val="135714"/>
              </a:lnSpc>
              <a:spcBef>
                <a:spcPts val="0"/>
              </a:spcBef>
              <a:spcAft>
                <a:spcPts val="0"/>
              </a:spcAft>
              <a:buNone/>
            </a:pPr>
            <a:r>
              <a:rPr lang="es" sz="1550" b="1">
                <a:solidFill>
                  <a:srgbClr val="00FFFF"/>
                </a:solidFill>
                <a:highlight>
                  <a:srgbClr val="6AA84F"/>
                </a:highlight>
              </a:rPr>
              <a:t>C -</a:t>
            </a:r>
            <a:r>
              <a:rPr lang="es" sz="1450">
                <a:solidFill>
                  <a:schemeClr val="dk1"/>
                </a:solidFill>
                <a:highlight>
                  <a:srgbClr val="6AA84F"/>
                </a:highlight>
              </a:rPr>
              <a:t> Se ve que a lo largo de los años aumenta la temperatura y las emisiones, siendo el 2020 el año con mayor temperatura y emisiones de CO2.</a:t>
            </a:r>
            <a:endParaRPr sz="1450">
              <a:solidFill>
                <a:schemeClr val="dk1"/>
              </a:solidFill>
              <a:highlight>
                <a:srgbClr val="6AA84F"/>
              </a:highlight>
            </a:endParaRPr>
          </a:p>
          <a:p>
            <a:pPr marL="0" lvl="0" indent="0" algn="l" rtl="0">
              <a:lnSpc>
                <a:spcPct val="135714"/>
              </a:lnSpc>
              <a:spcBef>
                <a:spcPts val="0"/>
              </a:spcBef>
              <a:spcAft>
                <a:spcPts val="0"/>
              </a:spcAft>
              <a:buNone/>
            </a:pPr>
            <a:r>
              <a:rPr lang="es" sz="1550" b="1">
                <a:solidFill>
                  <a:srgbClr val="00FFFF"/>
                </a:solidFill>
                <a:highlight>
                  <a:srgbClr val="6AA84F"/>
                </a:highlight>
              </a:rPr>
              <a:t>D -</a:t>
            </a:r>
            <a:r>
              <a:rPr lang="es" sz="1450">
                <a:solidFill>
                  <a:schemeClr val="dk1"/>
                </a:solidFill>
                <a:highlight>
                  <a:srgbClr val="6AA84F"/>
                </a:highlight>
              </a:rPr>
              <a:t> El continente con mayor emisión es Asia.</a:t>
            </a:r>
            <a:endParaRPr sz="1450">
              <a:solidFill>
                <a:schemeClr val="dk1"/>
              </a:solidFill>
              <a:highlight>
                <a:srgbClr val="6AA84F"/>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p:txBody>
      </p:sp>
      <p:sp>
        <p:nvSpPr>
          <p:cNvPr id="137" name="Google Shape;137;p23"/>
          <p:cNvSpPr txBox="1"/>
          <p:nvPr/>
        </p:nvSpPr>
        <p:spPr>
          <a:xfrm>
            <a:off x="5495950" y="1032325"/>
            <a:ext cx="3000000" cy="3699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550" b="1">
                <a:solidFill>
                  <a:srgbClr val="00FFFF"/>
                </a:solidFill>
                <a:highlight>
                  <a:srgbClr val="6AA84F"/>
                </a:highlight>
              </a:rPr>
              <a:t>E - </a:t>
            </a:r>
            <a:r>
              <a:rPr lang="es" sz="1450">
                <a:solidFill>
                  <a:schemeClr val="dk1"/>
                </a:solidFill>
                <a:highlight>
                  <a:srgbClr val="6AA84F"/>
                </a:highlight>
              </a:rPr>
              <a:t>Se ve que el país con mayor emisión es China, seguido por Brasil y que 5 de los 10 países pertenecen a Asia, 1 a Sudamérica, 2 a América del Norte, 1 a Europa y 1 a África.</a:t>
            </a:r>
            <a:endParaRPr sz="1450">
              <a:solidFill>
                <a:schemeClr val="dk1"/>
              </a:solidFill>
              <a:highlight>
                <a:srgbClr val="6AA84F"/>
              </a:highlight>
            </a:endParaRPr>
          </a:p>
          <a:p>
            <a:pPr marL="0" lvl="0" indent="0" algn="l" rtl="0">
              <a:lnSpc>
                <a:spcPct val="135714"/>
              </a:lnSpc>
              <a:spcBef>
                <a:spcPts val="0"/>
              </a:spcBef>
              <a:spcAft>
                <a:spcPts val="0"/>
              </a:spcAft>
              <a:buNone/>
            </a:pPr>
            <a:r>
              <a:rPr lang="es" sz="1450" b="1">
                <a:solidFill>
                  <a:srgbClr val="00FFFF"/>
                </a:solidFill>
                <a:highlight>
                  <a:srgbClr val="6AA84F"/>
                </a:highlight>
              </a:rPr>
              <a:t>F - </a:t>
            </a:r>
            <a:r>
              <a:rPr lang="es" sz="1450">
                <a:solidFill>
                  <a:schemeClr val="dk1"/>
                </a:solidFill>
                <a:highlight>
                  <a:srgbClr val="6AA84F"/>
                </a:highlight>
              </a:rPr>
              <a:t>Hay una relación entre el aumento de las temperaturas, las emisiones y de la población.</a:t>
            </a:r>
            <a:endParaRPr sz="1450">
              <a:solidFill>
                <a:schemeClr val="dk1"/>
              </a:solidFill>
              <a:highlight>
                <a:srgbClr val="6AA84F"/>
              </a:highlight>
            </a:endParaRPr>
          </a:p>
          <a:p>
            <a:pPr marL="0" lvl="0" indent="0" algn="l" rtl="0">
              <a:lnSpc>
                <a:spcPct val="135714"/>
              </a:lnSpc>
              <a:spcBef>
                <a:spcPts val="0"/>
              </a:spcBef>
              <a:spcAft>
                <a:spcPts val="0"/>
              </a:spcAft>
              <a:buNone/>
            </a:pPr>
            <a:r>
              <a:rPr lang="es" sz="1450" b="1">
                <a:solidFill>
                  <a:srgbClr val="00FFFF"/>
                </a:solidFill>
                <a:highlight>
                  <a:srgbClr val="6AA84F"/>
                </a:highlight>
              </a:rPr>
              <a:t>G - </a:t>
            </a:r>
            <a:r>
              <a:rPr lang="es" sz="1450">
                <a:solidFill>
                  <a:schemeClr val="dk1"/>
                </a:solidFill>
                <a:highlight>
                  <a:srgbClr val="6AA84F"/>
                </a:highlight>
              </a:rPr>
              <a:t>La actividad que más emite es la que se denomina IPPU.</a:t>
            </a:r>
            <a:endParaRPr sz="1450">
              <a:solidFill>
                <a:schemeClr val="dk1"/>
              </a:solidFill>
              <a:highlight>
                <a:srgbClr val="6AA84F"/>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p:txBody>
      </p:sp>
      <p:sp>
        <p:nvSpPr>
          <p:cNvPr id="138" name="Google Shape;138;p23"/>
          <p:cNvSpPr txBox="1"/>
          <p:nvPr/>
        </p:nvSpPr>
        <p:spPr>
          <a:xfrm>
            <a:off x="117475" y="509125"/>
            <a:ext cx="7506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200" b="1">
                <a:solidFill>
                  <a:schemeClr val="dk1"/>
                </a:solidFill>
              </a:rPr>
              <a:t>INSIGHTS</a:t>
            </a:r>
            <a:endParaRPr sz="2200" b="1">
              <a:solidFill>
                <a:schemeClr val="dk1"/>
              </a:solidFill>
            </a:endParaRPr>
          </a:p>
        </p:txBody>
      </p:sp>
      <p:pic>
        <p:nvPicPr>
          <p:cNvPr id="139" name="Google Shape;139;p23"/>
          <p:cNvPicPr preferRelativeResize="0"/>
          <p:nvPr/>
        </p:nvPicPr>
        <p:blipFill>
          <a:blip r:embed="rId3">
            <a:alphaModFix/>
          </a:blip>
          <a:stretch>
            <a:fillRect/>
          </a:stretch>
        </p:blipFill>
        <p:spPr>
          <a:xfrm>
            <a:off x="7898750" y="0"/>
            <a:ext cx="1030575" cy="751350"/>
          </a:xfrm>
          <a:prstGeom prst="rect">
            <a:avLst/>
          </a:prstGeom>
          <a:noFill/>
          <a:ln>
            <a:noFill/>
          </a:ln>
        </p:spPr>
      </p:pic>
      <p:sp>
        <p:nvSpPr>
          <p:cNvPr id="140" name="Google Shape;140;p23"/>
          <p:cNvSpPr txBox="1"/>
          <p:nvPr/>
        </p:nvSpPr>
        <p:spPr>
          <a:xfrm>
            <a:off x="182775" y="-104450"/>
            <a:ext cx="76239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200" dirty="0">
                <a:solidFill>
                  <a:schemeClr val="bg2">
                    <a:lumMod val="75000"/>
                  </a:schemeClr>
                </a:solidFill>
              </a:rPr>
              <a:t>5 - Insights/ Recomendaciones</a:t>
            </a:r>
            <a:endParaRPr sz="3200" dirty="0">
              <a:solidFill>
                <a:schemeClr val="bg2">
                  <a:lumMod val="7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4E13"/>
        </a:solidFill>
        <a:effectLst/>
      </p:bgPr>
    </p:bg>
    <p:spTree>
      <p:nvGrpSpPr>
        <p:cNvPr id="1"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7898750" y="0"/>
            <a:ext cx="1030575" cy="751350"/>
          </a:xfrm>
          <a:prstGeom prst="rect">
            <a:avLst/>
          </a:prstGeom>
          <a:noFill/>
          <a:ln>
            <a:noFill/>
          </a:ln>
        </p:spPr>
      </p:pic>
      <p:sp>
        <p:nvSpPr>
          <p:cNvPr id="146" name="Google Shape;146;p24"/>
          <p:cNvSpPr txBox="1"/>
          <p:nvPr/>
        </p:nvSpPr>
        <p:spPr>
          <a:xfrm>
            <a:off x="221925" y="375675"/>
            <a:ext cx="655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b="1" dirty="0">
                <a:solidFill>
                  <a:schemeClr val="tx1"/>
                </a:solidFill>
              </a:rPr>
              <a:t>RECOMENDACIONES</a:t>
            </a:r>
            <a:endParaRPr sz="1800" b="1" dirty="0">
              <a:solidFill>
                <a:schemeClr val="tx1"/>
              </a:solidFill>
            </a:endParaRPr>
          </a:p>
        </p:txBody>
      </p:sp>
      <p:sp>
        <p:nvSpPr>
          <p:cNvPr id="147" name="Google Shape;147;p24"/>
          <p:cNvSpPr txBox="1"/>
          <p:nvPr/>
        </p:nvSpPr>
        <p:spPr>
          <a:xfrm>
            <a:off x="221925" y="751350"/>
            <a:ext cx="75195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dirty="0">
                <a:solidFill>
                  <a:schemeClr val="accent2">
                    <a:lumMod val="60000"/>
                    <a:lumOff val="40000"/>
                  </a:schemeClr>
                </a:solidFill>
              </a:rPr>
              <a:t>1 - </a:t>
            </a:r>
            <a:r>
              <a:rPr lang="es" sz="1800" dirty="0">
                <a:solidFill>
                  <a:schemeClr val="tx1"/>
                </a:solidFill>
              </a:rPr>
              <a:t>Desarrollar técnicas de cultivo sustentables, si es necesario estudiar tecnologías que podrían aplicarse</a:t>
            </a:r>
            <a:endParaRPr sz="1800" dirty="0">
              <a:solidFill>
                <a:schemeClr val="tx1"/>
              </a:solidFill>
            </a:endParaRPr>
          </a:p>
          <a:p>
            <a:pPr marL="0" lvl="0" indent="0" algn="l" rtl="0">
              <a:spcBef>
                <a:spcPts val="0"/>
              </a:spcBef>
              <a:spcAft>
                <a:spcPts val="0"/>
              </a:spcAft>
              <a:buNone/>
            </a:pPr>
            <a:endParaRPr sz="1800" dirty="0">
              <a:solidFill>
                <a:schemeClr val="tx1"/>
              </a:solidFill>
            </a:endParaRPr>
          </a:p>
          <a:p>
            <a:pPr marL="0" lvl="0" indent="0" algn="l" rtl="0">
              <a:spcBef>
                <a:spcPts val="0"/>
              </a:spcBef>
              <a:spcAft>
                <a:spcPts val="0"/>
              </a:spcAft>
              <a:buNone/>
            </a:pPr>
            <a:r>
              <a:rPr lang="es" sz="1800" dirty="0">
                <a:solidFill>
                  <a:schemeClr val="accent2">
                    <a:lumMod val="60000"/>
                    <a:lumOff val="40000"/>
                  </a:schemeClr>
                </a:solidFill>
              </a:rPr>
              <a:t>2 - </a:t>
            </a:r>
            <a:r>
              <a:rPr lang="es" sz="1800" dirty="0">
                <a:solidFill>
                  <a:schemeClr val="tx1"/>
                </a:solidFill>
              </a:rPr>
              <a:t>Investigar sobre productos fertilizantes, químicos o naturales para la mejora del cultivo con bajo/nulo impacto ambiental.</a:t>
            </a:r>
            <a:endParaRPr sz="1800" dirty="0">
              <a:solidFill>
                <a:schemeClr val="tx1"/>
              </a:solidFill>
            </a:endParaRPr>
          </a:p>
          <a:p>
            <a:pPr marL="0" lvl="0" indent="0" algn="l" rtl="0">
              <a:spcBef>
                <a:spcPts val="0"/>
              </a:spcBef>
              <a:spcAft>
                <a:spcPts val="0"/>
              </a:spcAft>
              <a:buNone/>
            </a:pPr>
            <a:endParaRPr sz="1800" dirty="0">
              <a:solidFill>
                <a:schemeClr val="tx1"/>
              </a:solidFill>
            </a:endParaRPr>
          </a:p>
          <a:p>
            <a:pPr marL="0" lvl="0" indent="0" algn="l" rtl="0">
              <a:spcBef>
                <a:spcPts val="0"/>
              </a:spcBef>
              <a:spcAft>
                <a:spcPts val="0"/>
              </a:spcAft>
              <a:buNone/>
            </a:pPr>
            <a:r>
              <a:rPr lang="es" sz="1800" dirty="0">
                <a:solidFill>
                  <a:schemeClr val="accent2">
                    <a:lumMod val="60000"/>
                    <a:lumOff val="40000"/>
                  </a:schemeClr>
                </a:solidFill>
              </a:rPr>
              <a:t>3 - </a:t>
            </a:r>
            <a:r>
              <a:rPr lang="es" sz="1800" dirty="0">
                <a:solidFill>
                  <a:schemeClr val="tx1"/>
                </a:solidFill>
              </a:rPr>
              <a:t>Realizar estudios sociales relacionados al consumo de alimentos en hogares, para determinar nivel de desperdicio y concientizar al respecto.</a:t>
            </a:r>
            <a:endParaRPr sz="1800" dirty="0">
              <a:solidFill>
                <a:schemeClr val="tx1"/>
              </a:solidFill>
            </a:endParaRPr>
          </a:p>
          <a:p>
            <a:pPr marL="0" lvl="0" indent="0" algn="l" rtl="0">
              <a:spcBef>
                <a:spcPts val="0"/>
              </a:spcBef>
              <a:spcAft>
                <a:spcPts val="0"/>
              </a:spcAft>
              <a:buNone/>
            </a:pPr>
            <a:endParaRPr sz="1800" dirty="0">
              <a:solidFill>
                <a:schemeClr val="tx1"/>
              </a:solidFill>
            </a:endParaRPr>
          </a:p>
          <a:p>
            <a:pPr marL="0" lvl="0" indent="0" algn="l" rtl="0">
              <a:spcBef>
                <a:spcPts val="0"/>
              </a:spcBef>
              <a:spcAft>
                <a:spcPts val="0"/>
              </a:spcAft>
              <a:buNone/>
            </a:pPr>
            <a:r>
              <a:rPr lang="es" sz="1800" dirty="0">
                <a:solidFill>
                  <a:schemeClr val="accent2">
                    <a:lumMod val="60000"/>
                    <a:lumOff val="40000"/>
                  </a:schemeClr>
                </a:solidFill>
              </a:rPr>
              <a:t>4 - </a:t>
            </a:r>
            <a:r>
              <a:rPr lang="es" sz="1800" dirty="0">
                <a:solidFill>
                  <a:schemeClr val="tx1"/>
                </a:solidFill>
              </a:rPr>
              <a:t>Investigación de fuentes de energía renovables.</a:t>
            </a:r>
            <a:endParaRPr sz="1800" dirty="0">
              <a:solidFill>
                <a:schemeClr val="tx1"/>
              </a:solidFill>
            </a:endParaRPr>
          </a:p>
          <a:p>
            <a:pPr marL="0" lvl="0" indent="0" algn="l" rtl="0">
              <a:spcBef>
                <a:spcPts val="0"/>
              </a:spcBef>
              <a:spcAft>
                <a:spcPts val="0"/>
              </a:spcAft>
              <a:buNone/>
            </a:pPr>
            <a:endParaRPr sz="1800" dirty="0">
              <a:solidFill>
                <a:schemeClr val="tx1"/>
              </a:solidFill>
            </a:endParaRPr>
          </a:p>
          <a:p>
            <a:pPr marL="0" lvl="0" indent="0" algn="l" rtl="0">
              <a:spcBef>
                <a:spcPts val="0"/>
              </a:spcBef>
              <a:spcAft>
                <a:spcPts val="0"/>
              </a:spcAft>
              <a:buNone/>
            </a:pPr>
            <a:r>
              <a:rPr lang="es" sz="1800" dirty="0">
                <a:solidFill>
                  <a:schemeClr val="accent2">
                    <a:lumMod val="60000"/>
                    <a:lumOff val="40000"/>
                  </a:schemeClr>
                </a:solidFill>
              </a:rPr>
              <a:t>5 - </a:t>
            </a:r>
            <a:r>
              <a:rPr lang="es" sz="1800" dirty="0">
                <a:solidFill>
                  <a:schemeClr val="tx1"/>
                </a:solidFill>
              </a:rPr>
              <a:t>Monitoreo constante del clima y creación de tecnologías de enfriamiento y de recuperación de la capa de ozono.</a:t>
            </a:r>
            <a:endParaRPr sz="1800" dirty="0">
              <a:solidFill>
                <a:schemeClr val="tx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60"/>
        <p:cNvGrpSpPr/>
        <p:nvPr/>
      </p:nvGrpSpPr>
      <p:grpSpPr>
        <a:xfrm>
          <a:off x="0" y="0"/>
          <a:ext cx="0" cy="0"/>
          <a:chOff x="0" y="0"/>
          <a:chExt cx="0" cy="0"/>
        </a:xfrm>
      </p:grpSpPr>
      <p:sp>
        <p:nvSpPr>
          <p:cNvPr id="62" name="Google Shape;62;p14"/>
          <p:cNvSpPr txBox="1">
            <a:spLocks noGrp="1"/>
          </p:cNvSpPr>
          <p:nvPr>
            <p:ph type="ctrTitle"/>
          </p:nvPr>
        </p:nvSpPr>
        <p:spPr>
          <a:xfrm>
            <a:off x="137369" y="1792138"/>
            <a:ext cx="8374800" cy="150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1800" dirty="0">
                <a:ln w="18415" cmpd="sng">
                  <a:solidFill>
                    <a:schemeClr val="bg1"/>
                  </a:solidFill>
                  <a:prstDash val="solid"/>
                </a:ln>
                <a:solidFill>
                  <a:schemeClr val="bg1"/>
                </a:solidFill>
                <a:effectLst/>
              </a:rPr>
              <a:t>1 - Objetivo, Contexto y Audiencia.</a:t>
            </a:r>
            <a:endParaRPr sz="1800" dirty="0">
              <a:ln w="18415" cmpd="sng">
                <a:solidFill>
                  <a:schemeClr val="bg1"/>
                </a:solidFill>
                <a:prstDash val="solid"/>
              </a:ln>
              <a:solidFill>
                <a:schemeClr val="bg1"/>
              </a:solidFill>
              <a:effectLst/>
            </a:endParaRPr>
          </a:p>
          <a:p>
            <a:pPr marL="0" lvl="0" indent="0" algn="l" rtl="0">
              <a:spcBef>
                <a:spcPts val="0"/>
              </a:spcBef>
              <a:spcAft>
                <a:spcPts val="0"/>
              </a:spcAft>
              <a:buNone/>
            </a:pPr>
            <a:r>
              <a:rPr lang="es" sz="1800" dirty="0">
                <a:ln w="18415" cmpd="sng">
                  <a:solidFill>
                    <a:schemeClr val="bg1"/>
                  </a:solidFill>
                  <a:prstDash val="solid"/>
                </a:ln>
                <a:solidFill>
                  <a:schemeClr val="bg1"/>
                </a:solidFill>
                <a:effectLst/>
              </a:rPr>
              <a:t>2 - Metadata</a:t>
            </a:r>
            <a:endParaRPr sz="1800" dirty="0">
              <a:ln w="18415" cmpd="sng">
                <a:solidFill>
                  <a:schemeClr val="bg1"/>
                </a:solidFill>
                <a:prstDash val="solid"/>
              </a:ln>
              <a:solidFill>
                <a:schemeClr val="bg1"/>
              </a:solidFill>
              <a:effectLst/>
            </a:endParaRPr>
          </a:p>
          <a:p>
            <a:pPr marL="0" lvl="0" indent="0" algn="l" rtl="0">
              <a:spcBef>
                <a:spcPts val="0"/>
              </a:spcBef>
              <a:spcAft>
                <a:spcPts val="0"/>
              </a:spcAft>
              <a:buNone/>
            </a:pPr>
            <a:r>
              <a:rPr lang="es" sz="1800" dirty="0">
                <a:ln w="18415" cmpd="sng">
                  <a:solidFill>
                    <a:schemeClr val="bg1"/>
                  </a:solidFill>
                  <a:prstDash val="solid"/>
                </a:ln>
                <a:solidFill>
                  <a:schemeClr val="bg1"/>
                </a:solidFill>
                <a:effectLst/>
              </a:rPr>
              <a:t>3- Hipótesis/Preguntas de Interés.</a:t>
            </a:r>
            <a:endParaRPr sz="1800" dirty="0">
              <a:ln w="18415" cmpd="sng">
                <a:solidFill>
                  <a:schemeClr val="bg1"/>
                </a:solidFill>
                <a:prstDash val="solid"/>
              </a:ln>
              <a:solidFill>
                <a:schemeClr val="bg1"/>
              </a:solidFill>
              <a:effectLst/>
            </a:endParaRPr>
          </a:p>
          <a:p>
            <a:pPr marL="0" lvl="0" indent="0" algn="l" rtl="0">
              <a:spcBef>
                <a:spcPts val="0"/>
              </a:spcBef>
              <a:spcAft>
                <a:spcPts val="0"/>
              </a:spcAft>
              <a:buNone/>
            </a:pPr>
            <a:r>
              <a:rPr lang="es" sz="1800" dirty="0">
                <a:ln w="18415" cmpd="sng">
                  <a:solidFill>
                    <a:schemeClr val="bg1"/>
                  </a:solidFill>
                  <a:prstDash val="solid"/>
                </a:ln>
                <a:solidFill>
                  <a:schemeClr val="bg1"/>
                </a:solidFill>
                <a:effectLst/>
              </a:rPr>
              <a:t>4- Análisis Exploratorio (EDA).</a:t>
            </a:r>
            <a:endParaRPr sz="1800" dirty="0">
              <a:ln w="18415" cmpd="sng">
                <a:solidFill>
                  <a:schemeClr val="bg1"/>
                </a:solidFill>
                <a:prstDash val="solid"/>
              </a:ln>
              <a:solidFill>
                <a:schemeClr val="bg1"/>
              </a:solidFill>
              <a:effectLst/>
            </a:endParaRPr>
          </a:p>
          <a:p>
            <a:pPr marL="0" lvl="0" indent="0" algn="l" rtl="0">
              <a:spcBef>
                <a:spcPts val="0"/>
              </a:spcBef>
              <a:spcAft>
                <a:spcPts val="0"/>
              </a:spcAft>
              <a:buNone/>
            </a:pPr>
            <a:r>
              <a:rPr lang="es" sz="1800" dirty="0">
                <a:ln w="18415" cmpd="sng">
                  <a:solidFill>
                    <a:schemeClr val="bg1"/>
                  </a:solidFill>
                  <a:prstDash val="solid"/>
                </a:ln>
                <a:solidFill>
                  <a:schemeClr val="bg1"/>
                </a:solidFill>
                <a:effectLst/>
              </a:rPr>
              <a:t>5- Insights/Recomendaciones</a:t>
            </a:r>
            <a:endParaRPr sz="1800" dirty="0">
              <a:ln w="18415" cmpd="sng">
                <a:solidFill>
                  <a:schemeClr val="bg1"/>
                </a:solidFill>
                <a:prstDash val="solid"/>
              </a:ln>
              <a:solidFill>
                <a:schemeClr val="bg1"/>
              </a:solidFill>
              <a:effectLst/>
            </a:endParaRPr>
          </a:p>
        </p:txBody>
      </p:sp>
      <p:sp>
        <p:nvSpPr>
          <p:cNvPr id="61" name="Google Shape;61;p14"/>
          <p:cNvSpPr txBox="1">
            <a:spLocks noGrp="1"/>
          </p:cNvSpPr>
          <p:nvPr>
            <p:ph type="ctrTitle" idx="4294967295"/>
          </p:nvPr>
        </p:nvSpPr>
        <p:spPr>
          <a:xfrm>
            <a:off x="0" y="204788"/>
            <a:ext cx="7648575" cy="1231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sz="1800"/>
              <a:t>TEMARIO</a:t>
            </a:r>
            <a:endParaRPr sz="1800"/>
          </a:p>
        </p:txBody>
      </p:sp>
      <p:pic>
        <p:nvPicPr>
          <p:cNvPr id="63" name="Google Shape;63;p14"/>
          <p:cNvPicPr preferRelativeResize="0"/>
          <p:nvPr/>
        </p:nvPicPr>
        <p:blipFill>
          <a:blip r:embed="rId3">
            <a:alphaModFix/>
          </a:blip>
          <a:stretch>
            <a:fillRect/>
          </a:stretch>
        </p:blipFill>
        <p:spPr>
          <a:xfrm>
            <a:off x="3737425" y="495675"/>
            <a:ext cx="4578324" cy="409952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8761D"/>
        </a:solidFill>
        <a:effectLst/>
      </p:bgPr>
    </p:bg>
    <p:spTree>
      <p:nvGrpSpPr>
        <p:cNvPr id="1" name="Shape 67"/>
        <p:cNvGrpSpPr/>
        <p:nvPr/>
      </p:nvGrpSpPr>
      <p:grpSpPr>
        <a:xfrm>
          <a:off x="0" y="0"/>
          <a:ext cx="0" cy="0"/>
          <a:chOff x="0" y="0"/>
          <a:chExt cx="0" cy="0"/>
        </a:xfrm>
      </p:grpSpPr>
      <p:sp>
        <p:nvSpPr>
          <p:cNvPr id="68" name="Google Shape;68;p15"/>
          <p:cNvSpPr txBox="1"/>
          <p:nvPr/>
        </p:nvSpPr>
        <p:spPr>
          <a:xfrm>
            <a:off x="-37950" y="1653775"/>
            <a:ext cx="92199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dirty="0">
              <a:solidFill>
                <a:srgbClr val="FFFFFF"/>
              </a:solidFill>
            </a:endParaRPr>
          </a:p>
          <a:p>
            <a:pPr marL="0" lvl="0" indent="0" algn="l" rtl="0">
              <a:spcBef>
                <a:spcPts val="0"/>
              </a:spcBef>
              <a:spcAft>
                <a:spcPts val="0"/>
              </a:spcAft>
              <a:buNone/>
            </a:pPr>
            <a:r>
              <a:rPr lang="es" sz="2000" dirty="0">
                <a:solidFill>
                  <a:srgbClr val="FFFFFF"/>
                </a:solidFill>
              </a:rPr>
              <a:t>OBJETIVO</a:t>
            </a:r>
            <a:endParaRPr sz="2000" dirty="0">
              <a:solidFill>
                <a:srgbClr val="FFFFFF"/>
              </a:solidFill>
            </a:endParaRPr>
          </a:p>
          <a:p>
            <a:pPr marL="0" lvl="0" indent="0" algn="l" rtl="0">
              <a:spcBef>
                <a:spcPts val="0"/>
              </a:spcBef>
              <a:spcAft>
                <a:spcPts val="0"/>
              </a:spcAft>
              <a:buNone/>
            </a:pPr>
            <a:endParaRPr sz="2000" dirty="0">
              <a:solidFill>
                <a:srgbClr val="FFFFFF"/>
              </a:solidFill>
            </a:endParaRPr>
          </a:p>
          <a:p>
            <a:pPr marL="0" lvl="0" indent="0" algn="l" rtl="0">
              <a:spcBef>
                <a:spcPts val="0"/>
              </a:spcBef>
              <a:spcAft>
                <a:spcPts val="0"/>
              </a:spcAft>
              <a:buNone/>
            </a:pPr>
            <a:r>
              <a:rPr lang="es" sz="2000" dirty="0">
                <a:solidFill>
                  <a:srgbClr val="FFFFFF"/>
                </a:solidFill>
              </a:rPr>
              <a:t>El presente proyecto tiene el objetivo de predecir futuras emisiones de Dióxido de Carbono a través de un modelo de regresión para poder tomar medidas frente al cambio climático y desarrollar prácticas de producción y distribución más sustentables.</a:t>
            </a:r>
            <a:endParaRPr sz="2000" dirty="0">
              <a:solidFill>
                <a:srgbClr val="FFFFFF"/>
              </a:solidFill>
            </a:endParaRPr>
          </a:p>
          <a:p>
            <a:pPr marL="0" lvl="0" indent="0" algn="l" rtl="0">
              <a:spcBef>
                <a:spcPts val="0"/>
              </a:spcBef>
              <a:spcAft>
                <a:spcPts val="0"/>
              </a:spcAft>
              <a:buNone/>
            </a:pPr>
            <a:endParaRPr dirty="0"/>
          </a:p>
        </p:txBody>
      </p:sp>
      <p:pic>
        <p:nvPicPr>
          <p:cNvPr id="69" name="Google Shape;69;p15"/>
          <p:cNvPicPr preferRelativeResize="0"/>
          <p:nvPr/>
        </p:nvPicPr>
        <p:blipFill>
          <a:blip r:embed="rId3">
            <a:alphaModFix/>
          </a:blip>
          <a:stretch>
            <a:fillRect/>
          </a:stretch>
        </p:blipFill>
        <p:spPr>
          <a:xfrm>
            <a:off x="7885700" y="126175"/>
            <a:ext cx="1030600" cy="824475"/>
          </a:xfrm>
          <a:prstGeom prst="rect">
            <a:avLst/>
          </a:prstGeom>
          <a:noFill/>
          <a:ln>
            <a:noFill/>
          </a:ln>
        </p:spPr>
      </p:pic>
      <p:sp>
        <p:nvSpPr>
          <p:cNvPr id="70" name="Google Shape;70;p15"/>
          <p:cNvSpPr txBox="1"/>
          <p:nvPr/>
        </p:nvSpPr>
        <p:spPr>
          <a:xfrm>
            <a:off x="0" y="715099"/>
            <a:ext cx="68145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200" dirty="0">
                <a:solidFill>
                  <a:schemeClr val="tx2">
                    <a:lumMod val="10000"/>
                  </a:schemeClr>
                </a:solidFill>
                <a:highlight>
                  <a:srgbClr val="38761D"/>
                </a:highlight>
              </a:rPr>
              <a:t>1 - Objetivo, Contexto y Audiencia.</a:t>
            </a:r>
            <a:endParaRPr sz="3200" dirty="0">
              <a:solidFill>
                <a:schemeClr val="tx2">
                  <a:lumMod val="10000"/>
                </a:schemeClr>
              </a:solidFill>
              <a:highlight>
                <a:srgbClr val="38761D"/>
              </a:high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8761D"/>
        </a:solidFill>
        <a:effectLst/>
      </p:bgPr>
    </p:bg>
    <p:spTree>
      <p:nvGrpSpPr>
        <p:cNvPr id="1" name="Shape 74"/>
        <p:cNvGrpSpPr/>
        <p:nvPr/>
      </p:nvGrpSpPr>
      <p:grpSpPr>
        <a:xfrm>
          <a:off x="0" y="0"/>
          <a:ext cx="0" cy="0"/>
          <a:chOff x="0" y="0"/>
          <a:chExt cx="0" cy="0"/>
        </a:xfrm>
      </p:grpSpPr>
      <p:sp>
        <p:nvSpPr>
          <p:cNvPr id="75" name="Google Shape;75;p16"/>
          <p:cNvSpPr txBox="1"/>
          <p:nvPr/>
        </p:nvSpPr>
        <p:spPr>
          <a:xfrm>
            <a:off x="78325" y="986875"/>
            <a:ext cx="76056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dirty="0">
                <a:solidFill>
                  <a:schemeClr val="bg2">
                    <a:lumMod val="40000"/>
                    <a:lumOff val="60000"/>
                  </a:schemeClr>
                </a:solidFill>
              </a:rPr>
              <a:t>CONTEXTO Y AUDIENCIA</a:t>
            </a:r>
            <a:endParaRPr sz="1700" dirty="0">
              <a:solidFill>
                <a:schemeClr val="bg2">
                  <a:lumMod val="40000"/>
                  <a:lumOff val="60000"/>
                </a:schemeClr>
              </a:solidFill>
            </a:endParaRPr>
          </a:p>
          <a:p>
            <a:pPr marL="0" lvl="0" indent="0" algn="l" rtl="0">
              <a:spcBef>
                <a:spcPts val="0"/>
              </a:spcBef>
              <a:spcAft>
                <a:spcPts val="0"/>
              </a:spcAft>
              <a:buNone/>
            </a:pPr>
            <a:r>
              <a:rPr lang="es" sz="1700" dirty="0">
                <a:solidFill>
                  <a:srgbClr val="FFFFFF"/>
                </a:solidFill>
              </a:rPr>
              <a:t>Es conocido por todos  que los niveles de emisión de gases de efecto invernadero hacia la atmósfera ha ido en aumento constante desde los inicios de la era industrial, con un profundo acrecentamiento en el comienzo de lo que conocemos como Globalización, generando cambios en el clima.</a:t>
            </a:r>
            <a:endParaRPr sz="1700" dirty="0">
              <a:solidFill>
                <a:srgbClr val="FFFFFF"/>
              </a:solidFill>
            </a:endParaRPr>
          </a:p>
          <a:p>
            <a:pPr marL="0" lvl="0" indent="0" algn="l" rtl="0">
              <a:spcBef>
                <a:spcPts val="0"/>
              </a:spcBef>
              <a:spcAft>
                <a:spcPts val="0"/>
              </a:spcAft>
              <a:buNone/>
            </a:pPr>
            <a:endParaRPr sz="1700" dirty="0">
              <a:solidFill>
                <a:srgbClr val="FFFFFF"/>
              </a:solidFill>
            </a:endParaRPr>
          </a:p>
          <a:p>
            <a:pPr marL="0" lvl="0" indent="0" algn="l" rtl="0">
              <a:spcBef>
                <a:spcPts val="0"/>
              </a:spcBef>
              <a:spcAft>
                <a:spcPts val="0"/>
              </a:spcAft>
              <a:buNone/>
            </a:pPr>
            <a:r>
              <a:rPr lang="es" sz="1700" dirty="0">
                <a:solidFill>
                  <a:srgbClr val="FFFFFF"/>
                </a:solidFill>
              </a:rPr>
              <a:t>Has sido contratado por un equipo científico para poder elaborar un modelo que pueda predecir futuras emisiones de CO2 y poder demostrar mediante visualizaciones si existe relación entre las emisiones y el aumento de temperatura.</a:t>
            </a:r>
            <a:endParaRPr sz="1700" dirty="0">
              <a:solidFill>
                <a:srgbClr val="FFFFFF"/>
              </a:solidFill>
            </a:endParaRPr>
          </a:p>
        </p:txBody>
      </p:sp>
      <p:pic>
        <p:nvPicPr>
          <p:cNvPr id="76" name="Google Shape;76;p16"/>
          <p:cNvPicPr preferRelativeResize="0"/>
          <p:nvPr/>
        </p:nvPicPr>
        <p:blipFill>
          <a:blip r:embed="rId3">
            <a:alphaModFix/>
          </a:blip>
          <a:stretch>
            <a:fillRect/>
          </a:stretch>
        </p:blipFill>
        <p:spPr>
          <a:xfrm>
            <a:off x="7833450" y="191475"/>
            <a:ext cx="1108925" cy="8871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4E13"/>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0" y="800400"/>
            <a:ext cx="8929200" cy="4955172"/>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s" sz="1600" dirty="0">
                <a:solidFill>
                  <a:schemeClr val="tx1"/>
                </a:solidFill>
                <a:highlight>
                  <a:srgbClr val="274E13"/>
                </a:highlight>
              </a:rPr>
              <a:t>El Proyecto se construirá en base al Dataset *"Agri-food CO2 emission dataset"*, un dataset formado por datos obtenidos de la FAO (Food and Agriculture Organization) y datos del IPCC.</a:t>
            </a:r>
            <a:endParaRPr sz="1600" dirty="0">
              <a:solidFill>
                <a:schemeClr val="tx1"/>
              </a:solidFill>
              <a:highlight>
                <a:srgbClr val="274E13"/>
              </a:highlight>
            </a:endParaRPr>
          </a:p>
          <a:p>
            <a:pPr marL="0" lvl="0" indent="0" algn="l" rtl="0">
              <a:spcBef>
                <a:spcPts val="0"/>
              </a:spcBef>
              <a:spcAft>
                <a:spcPts val="0"/>
              </a:spcAft>
              <a:buNone/>
            </a:pPr>
            <a:endParaRPr sz="1600" dirty="0">
              <a:solidFill>
                <a:schemeClr val="tx1"/>
              </a:solidFill>
              <a:highlight>
                <a:srgbClr val="274E13"/>
              </a:highlight>
            </a:endParaRPr>
          </a:p>
          <a:p>
            <a:pPr marL="285750" lvl="0" indent="-285750" algn="l" rtl="0">
              <a:spcBef>
                <a:spcPts val="0"/>
              </a:spcBef>
              <a:spcAft>
                <a:spcPts val="0"/>
              </a:spcAft>
              <a:buFont typeface="Arial" panose="020B0604020202020204" pitchFamily="34" charset="0"/>
              <a:buChar char="•"/>
            </a:pPr>
            <a:r>
              <a:rPr lang="es" sz="1600" dirty="0">
                <a:solidFill>
                  <a:schemeClr val="tx1"/>
                </a:solidFill>
                <a:highlight>
                  <a:srgbClr val="274E13"/>
                </a:highlight>
              </a:rPr>
              <a:t>Contiene 6925 filas y 31 columnas, una variable categórica llamada Área, una variable numérica de tipo de dato entero y el resto datos medidos en números decimales.</a:t>
            </a:r>
            <a:endParaRPr sz="1600" dirty="0">
              <a:solidFill>
                <a:schemeClr val="tx1"/>
              </a:solidFill>
              <a:highlight>
                <a:srgbClr val="274E13"/>
              </a:highlight>
            </a:endParaRPr>
          </a:p>
          <a:p>
            <a:pPr marL="0" lvl="0" indent="0" algn="l" rtl="0">
              <a:spcBef>
                <a:spcPts val="0"/>
              </a:spcBef>
              <a:spcAft>
                <a:spcPts val="0"/>
              </a:spcAft>
              <a:buNone/>
            </a:pPr>
            <a:endParaRPr sz="1600" dirty="0">
              <a:solidFill>
                <a:schemeClr val="accent4">
                  <a:lumMod val="60000"/>
                  <a:lumOff val="40000"/>
                </a:schemeClr>
              </a:solidFill>
              <a:highlight>
                <a:srgbClr val="274E13"/>
              </a:highlight>
            </a:endParaRPr>
          </a:p>
          <a:p>
            <a:pPr marL="0" lvl="0" indent="0" algn="l" rtl="0">
              <a:spcBef>
                <a:spcPts val="0"/>
              </a:spcBef>
              <a:spcAft>
                <a:spcPts val="0"/>
              </a:spcAft>
              <a:buNone/>
            </a:pPr>
            <a:r>
              <a:rPr lang="es" sz="1600" dirty="0">
                <a:solidFill>
                  <a:schemeClr val="accent4">
                    <a:lumMod val="60000"/>
                    <a:lumOff val="40000"/>
                  </a:schemeClr>
                </a:solidFill>
                <a:highlight>
                  <a:srgbClr val="274E13"/>
                </a:highlight>
              </a:rPr>
              <a:t>Columnas del Dataset:</a:t>
            </a:r>
            <a:endParaRPr sz="1600" dirty="0">
              <a:solidFill>
                <a:schemeClr val="accent4">
                  <a:lumMod val="60000"/>
                  <a:lumOff val="40000"/>
                </a:schemeClr>
              </a:solidFill>
              <a:highlight>
                <a:srgbClr val="274E13"/>
              </a:highlight>
            </a:endParaRPr>
          </a:p>
          <a:p>
            <a:pPr marL="0" lvl="0" indent="0" algn="l" rtl="0">
              <a:spcBef>
                <a:spcPts val="0"/>
              </a:spcBef>
              <a:spcAft>
                <a:spcPts val="0"/>
              </a:spcAft>
              <a:buNone/>
            </a:pPr>
            <a:r>
              <a:rPr lang="es" sz="1350" dirty="0">
                <a:solidFill>
                  <a:schemeClr val="tx1"/>
                </a:solidFill>
                <a:highlight>
                  <a:srgbClr val="274E13"/>
                </a:highlight>
              </a:rPr>
              <a:t>Area ,Year ,Savanna fires ,Forest fires ,Crop Residues ,Rice Cultivation  , Drained organic soils (CO2)  ,Pesticides Manufacturing  ,Food Transport ,Forestland  ,Net Forest conversion   ,Food Household Consumption  ,Food Retail   ,On-farm Electricity Use  ,Food Packaging  ,Agrifood Systems Waste Disposal  ,Food Processing   ,Fertilizers Manufacturing   ,IPPU  ,Manure applied to Soils   ,Manure left on Pasture  ,Manure Management                 </a:t>
            </a:r>
            <a:endParaRPr sz="1350" dirty="0">
              <a:solidFill>
                <a:schemeClr val="tx1"/>
              </a:solidFill>
              <a:highlight>
                <a:srgbClr val="274E13"/>
              </a:highlight>
            </a:endParaRPr>
          </a:p>
          <a:p>
            <a:pPr marL="0" lvl="0" indent="0" algn="l" rtl="0">
              <a:spcBef>
                <a:spcPts val="0"/>
              </a:spcBef>
              <a:spcAft>
                <a:spcPts val="0"/>
              </a:spcAft>
              <a:buNone/>
            </a:pPr>
            <a:r>
              <a:rPr lang="es" sz="1350" dirty="0">
                <a:solidFill>
                  <a:schemeClr val="tx1"/>
                </a:solidFill>
                <a:highlight>
                  <a:srgbClr val="274E13"/>
                </a:highlight>
              </a:rPr>
              <a:t>Fires in organic soils  ,Fires in humid tropical forests  ,On-farm energy use  ,Rural population  ,Urban population  ,Total Population - Male , Total Population - Female , total_emission , Average Temperature °C  </a:t>
            </a:r>
            <a:endParaRPr sz="1350" dirty="0">
              <a:solidFill>
                <a:schemeClr val="tx1"/>
              </a:solidFill>
              <a:highlight>
                <a:srgbClr val="274E13"/>
              </a:highlight>
            </a:endParaRPr>
          </a:p>
          <a:p>
            <a:pPr marL="0" lvl="0" indent="0" algn="l" rtl="0">
              <a:spcBef>
                <a:spcPts val="0"/>
              </a:spcBef>
              <a:spcAft>
                <a:spcPts val="0"/>
              </a:spcAft>
              <a:buNone/>
            </a:pPr>
            <a:endParaRPr sz="1350" dirty="0">
              <a:solidFill>
                <a:schemeClr val="tx1"/>
              </a:solidFill>
              <a:highlight>
                <a:srgbClr val="274E13"/>
              </a:highlight>
            </a:endParaRPr>
          </a:p>
          <a:p>
            <a:pPr marL="285750" lvl="0" indent="-285750" algn="l" rtl="0">
              <a:spcBef>
                <a:spcPts val="0"/>
              </a:spcBef>
              <a:spcAft>
                <a:spcPts val="0"/>
              </a:spcAft>
              <a:buFont typeface="Arial" panose="020B0604020202020204" pitchFamily="34" charset="0"/>
              <a:buChar char="•"/>
            </a:pPr>
            <a:r>
              <a:rPr lang="es" sz="1550" dirty="0">
                <a:solidFill>
                  <a:schemeClr val="tx1"/>
                </a:solidFill>
                <a:highlight>
                  <a:srgbClr val="274E13"/>
                </a:highlight>
              </a:rPr>
              <a:t>A su vez, se utilizaran datos de la API de climatiq.io sobre productos orgánicos y Agricultura, Caza, Pesca y Forestación, se obtuvieron 40 filas y 24 columnas referidas a las emisiones relacionadas a estas actividades.</a:t>
            </a:r>
            <a:endParaRPr sz="1550" dirty="0">
              <a:solidFill>
                <a:schemeClr val="tx1"/>
              </a:solidFill>
              <a:highlight>
                <a:srgbClr val="274E13"/>
              </a:highlight>
            </a:endParaRPr>
          </a:p>
          <a:p>
            <a:pPr marL="0" lvl="0" indent="0" algn="l" rtl="0">
              <a:spcBef>
                <a:spcPts val="0"/>
              </a:spcBef>
              <a:spcAft>
                <a:spcPts val="0"/>
              </a:spcAft>
              <a:buNone/>
            </a:pPr>
            <a:endParaRPr sz="1350" dirty="0">
              <a:solidFill>
                <a:schemeClr val="dk1"/>
              </a:solidFill>
              <a:highlight>
                <a:srgbClr val="6AA84F"/>
              </a:highlight>
            </a:endParaRPr>
          </a:p>
          <a:p>
            <a:pPr marL="0" lvl="0" indent="0" algn="l" rtl="0">
              <a:spcBef>
                <a:spcPts val="0"/>
              </a:spcBef>
              <a:spcAft>
                <a:spcPts val="0"/>
              </a:spcAft>
              <a:buNone/>
            </a:pPr>
            <a:endParaRPr dirty="0">
              <a:solidFill>
                <a:schemeClr val="dk1"/>
              </a:solidFill>
              <a:highlight>
                <a:srgbClr val="6AA84F"/>
              </a:highlight>
            </a:endParaRPr>
          </a:p>
          <a:p>
            <a:pPr marL="0" lvl="0" indent="0" algn="l" rtl="0">
              <a:spcBef>
                <a:spcPts val="0"/>
              </a:spcBef>
              <a:spcAft>
                <a:spcPts val="0"/>
              </a:spcAft>
              <a:buNone/>
            </a:pPr>
            <a:r>
              <a:rPr lang="es" sz="1350" dirty="0">
                <a:solidFill>
                  <a:schemeClr val="dk1"/>
                </a:solidFill>
                <a:highlight>
                  <a:srgbClr val="6AA84F"/>
                </a:highlight>
              </a:rPr>
              <a:t>       </a:t>
            </a:r>
            <a:r>
              <a:rPr lang="es" sz="1050" dirty="0">
                <a:solidFill>
                  <a:schemeClr val="dk1"/>
                </a:solidFill>
                <a:highlight>
                  <a:srgbClr val="6AA84F"/>
                </a:highlight>
              </a:rPr>
              <a:t>   </a:t>
            </a:r>
            <a:endParaRPr sz="1600" dirty="0">
              <a:solidFill>
                <a:schemeClr val="dk1"/>
              </a:solidFill>
              <a:highlight>
                <a:srgbClr val="6AA84F"/>
              </a:highlight>
            </a:endParaRPr>
          </a:p>
        </p:txBody>
      </p:sp>
      <p:sp>
        <p:nvSpPr>
          <p:cNvPr id="82" name="Google Shape;82;p17"/>
          <p:cNvSpPr txBox="1"/>
          <p:nvPr/>
        </p:nvSpPr>
        <p:spPr>
          <a:xfrm>
            <a:off x="481263" y="123322"/>
            <a:ext cx="31983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200" dirty="0">
                <a:solidFill>
                  <a:schemeClr val="tx2">
                    <a:lumMod val="10000"/>
                  </a:schemeClr>
                </a:solidFill>
              </a:rPr>
              <a:t>2 - Metadata</a:t>
            </a:r>
            <a:endParaRPr sz="3200" dirty="0">
              <a:solidFill>
                <a:schemeClr val="tx2">
                  <a:lumMod val="10000"/>
                </a:schemeClr>
              </a:solidFill>
            </a:endParaRPr>
          </a:p>
        </p:txBody>
      </p:sp>
      <p:pic>
        <p:nvPicPr>
          <p:cNvPr id="83" name="Google Shape;83;p17"/>
          <p:cNvPicPr preferRelativeResize="0"/>
          <p:nvPr/>
        </p:nvPicPr>
        <p:blipFill>
          <a:blip r:embed="rId3">
            <a:alphaModFix/>
          </a:blip>
          <a:stretch>
            <a:fillRect/>
          </a:stretch>
        </p:blipFill>
        <p:spPr>
          <a:xfrm>
            <a:off x="7937875" y="-43375"/>
            <a:ext cx="1108925" cy="8871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87"/>
        <p:cNvGrpSpPr/>
        <p:nvPr/>
      </p:nvGrpSpPr>
      <p:grpSpPr>
        <a:xfrm>
          <a:off x="0" y="0"/>
          <a:ext cx="0" cy="0"/>
          <a:chOff x="0" y="0"/>
          <a:chExt cx="0" cy="0"/>
        </a:xfrm>
      </p:grpSpPr>
      <p:sp>
        <p:nvSpPr>
          <p:cNvPr id="88" name="Google Shape;88;p18"/>
          <p:cNvSpPr txBox="1"/>
          <p:nvPr/>
        </p:nvSpPr>
        <p:spPr>
          <a:xfrm>
            <a:off x="-37950" y="738675"/>
            <a:ext cx="9219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a:p>
        </p:txBody>
      </p:sp>
      <p:sp>
        <p:nvSpPr>
          <p:cNvPr id="89" name="Google Shape;89;p18"/>
          <p:cNvSpPr txBox="1"/>
          <p:nvPr/>
        </p:nvSpPr>
        <p:spPr>
          <a:xfrm>
            <a:off x="182750" y="1066100"/>
            <a:ext cx="78384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dirty="0">
                <a:solidFill>
                  <a:srgbClr val="FFFFFF"/>
                </a:solidFill>
              </a:rPr>
              <a:t>HIPÓTESIS</a:t>
            </a:r>
            <a:endParaRPr sz="1800" dirty="0">
              <a:solidFill>
                <a:srgbClr val="FFFFFF"/>
              </a:solidFill>
            </a:endParaRPr>
          </a:p>
          <a:p>
            <a:pPr marL="0" lvl="0" indent="0" algn="l" rtl="0">
              <a:spcBef>
                <a:spcPts val="0"/>
              </a:spcBef>
              <a:spcAft>
                <a:spcPts val="0"/>
              </a:spcAft>
              <a:buNone/>
            </a:pPr>
            <a:r>
              <a:rPr lang="es" sz="1800" dirty="0">
                <a:solidFill>
                  <a:schemeClr val="bg2">
                    <a:lumMod val="75000"/>
                  </a:schemeClr>
                </a:solidFill>
              </a:rPr>
              <a:t>a - Las emisiones en el futuro van a ir en aumento b - Hay una relación entre el aumento de la temperatura y las emisiones de gases de efecto invernadero. c- Hay un aumento progresivo y cada vez mayor de la temperatura.</a:t>
            </a:r>
            <a:endParaRPr sz="1800" dirty="0">
              <a:solidFill>
                <a:schemeClr val="bg2">
                  <a:lumMod val="75000"/>
                </a:schemeClr>
              </a:solidFill>
            </a:endParaRPr>
          </a:p>
          <a:p>
            <a:pPr marL="0" lvl="0" indent="0" algn="l" rtl="0">
              <a:spcBef>
                <a:spcPts val="0"/>
              </a:spcBef>
              <a:spcAft>
                <a:spcPts val="0"/>
              </a:spcAft>
              <a:buNone/>
            </a:pPr>
            <a:endParaRPr dirty="0"/>
          </a:p>
        </p:txBody>
      </p:sp>
      <p:pic>
        <p:nvPicPr>
          <p:cNvPr id="90" name="Google Shape;90;p18"/>
          <p:cNvPicPr preferRelativeResize="0"/>
          <p:nvPr/>
        </p:nvPicPr>
        <p:blipFill>
          <a:blip r:embed="rId3">
            <a:alphaModFix/>
          </a:blip>
          <a:stretch>
            <a:fillRect/>
          </a:stretch>
        </p:blipFill>
        <p:spPr>
          <a:xfrm>
            <a:off x="7885700" y="126175"/>
            <a:ext cx="1030600" cy="824475"/>
          </a:xfrm>
          <a:prstGeom prst="rect">
            <a:avLst/>
          </a:prstGeom>
          <a:noFill/>
          <a:ln>
            <a:noFill/>
          </a:ln>
        </p:spPr>
      </p:pic>
      <p:sp>
        <p:nvSpPr>
          <p:cNvPr id="91" name="Google Shape;91;p18"/>
          <p:cNvSpPr txBox="1"/>
          <p:nvPr/>
        </p:nvSpPr>
        <p:spPr>
          <a:xfrm>
            <a:off x="182750" y="2793675"/>
            <a:ext cx="8041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dirty="0">
                <a:solidFill>
                  <a:schemeClr val="tx1"/>
                </a:solidFill>
              </a:rPr>
              <a:t>PREGUNTAS</a:t>
            </a:r>
            <a:endParaRPr sz="1800" dirty="0">
              <a:solidFill>
                <a:schemeClr val="tx1"/>
              </a:solidFill>
            </a:endParaRPr>
          </a:p>
          <a:p>
            <a:pPr marL="0" lvl="0" indent="0" algn="l" rtl="0">
              <a:spcBef>
                <a:spcPts val="0"/>
              </a:spcBef>
              <a:spcAft>
                <a:spcPts val="0"/>
              </a:spcAft>
              <a:buNone/>
            </a:pPr>
            <a:r>
              <a:rPr lang="es" sz="1800" dirty="0">
                <a:solidFill>
                  <a:schemeClr val="bg2">
                    <a:lumMod val="75000"/>
                  </a:schemeClr>
                </a:solidFill>
              </a:rPr>
              <a:t>1 - Cuál fue la emisión de CO2 a lo largo de los años?</a:t>
            </a:r>
            <a:endParaRPr sz="1800" dirty="0">
              <a:solidFill>
                <a:schemeClr val="bg2">
                  <a:lumMod val="75000"/>
                </a:schemeClr>
              </a:solidFill>
            </a:endParaRPr>
          </a:p>
          <a:p>
            <a:pPr marL="0" lvl="0" indent="0" algn="l" rtl="0">
              <a:spcBef>
                <a:spcPts val="0"/>
              </a:spcBef>
              <a:spcAft>
                <a:spcPts val="0"/>
              </a:spcAft>
              <a:buNone/>
            </a:pPr>
            <a:r>
              <a:rPr lang="es" sz="1800" dirty="0">
                <a:solidFill>
                  <a:schemeClr val="bg2">
                    <a:lumMod val="75000"/>
                  </a:schemeClr>
                </a:solidFill>
              </a:rPr>
              <a:t>2 - Cuál es la relación entre el aumento de emisiones y de temperatura? Existe una relación?</a:t>
            </a:r>
            <a:endParaRPr sz="1800" dirty="0">
              <a:solidFill>
                <a:schemeClr val="bg2">
                  <a:lumMod val="75000"/>
                </a:schemeClr>
              </a:solidFill>
            </a:endParaRPr>
          </a:p>
          <a:p>
            <a:pPr marL="0" lvl="0" indent="0" algn="l" rtl="0">
              <a:spcBef>
                <a:spcPts val="0"/>
              </a:spcBef>
              <a:spcAft>
                <a:spcPts val="0"/>
              </a:spcAft>
              <a:buNone/>
            </a:pPr>
            <a:r>
              <a:rPr lang="es" sz="1800" dirty="0">
                <a:solidFill>
                  <a:schemeClr val="bg2">
                    <a:lumMod val="75000"/>
                  </a:schemeClr>
                </a:solidFill>
              </a:rPr>
              <a:t>3 - Cuáles son los países que más emiten? Cuáles son los continentes con mayor emisión?</a:t>
            </a:r>
            <a:endParaRPr sz="1800" dirty="0">
              <a:solidFill>
                <a:schemeClr val="bg2">
                  <a:lumMod val="75000"/>
                </a:schemeClr>
              </a:solidFill>
            </a:endParaRPr>
          </a:p>
          <a:p>
            <a:pPr marL="0" lvl="0" indent="0" algn="l" rtl="0">
              <a:spcBef>
                <a:spcPts val="0"/>
              </a:spcBef>
              <a:spcAft>
                <a:spcPts val="0"/>
              </a:spcAft>
              <a:buNone/>
            </a:pPr>
            <a:r>
              <a:rPr lang="es" sz="1800" dirty="0">
                <a:solidFill>
                  <a:schemeClr val="bg2">
                    <a:lumMod val="75000"/>
                  </a:schemeClr>
                </a:solidFill>
              </a:rPr>
              <a:t>4 - Cuáles son las actividades que más emiten?</a:t>
            </a:r>
            <a:endParaRPr sz="1700" dirty="0">
              <a:solidFill>
                <a:schemeClr val="bg2">
                  <a:lumMod val="75000"/>
                </a:schemeClr>
              </a:solidFill>
            </a:endParaRPr>
          </a:p>
        </p:txBody>
      </p:sp>
      <p:sp>
        <p:nvSpPr>
          <p:cNvPr id="92" name="Google Shape;92;p18"/>
          <p:cNvSpPr txBox="1"/>
          <p:nvPr/>
        </p:nvSpPr>
        <p:spPr>
          <a:xfrm>
            <a:off x="182750" y="126175"/>
            <a:ext cx="7838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600" dirty="0">
                <a:solidFill>
                  <a:schemeClr val="tx2">
                    <a:lumMod val="10000"/>
                  </a:schemeClr>
                </a:solidFill>
              </a:rPr>
              <a:t> </a:t>
            </a:r>
            <a:r>
              <a:rPr lang="es" sz="3200" dirty="0">
                <a:solidFill>
                  <a:schemeClr val="tx2">
                    <a:lumMod val="10000"/>
                  </a:schemeClr>
                </a:solidFill>
              </a:rPr>
              <a:t>3 - Hipótesis/Preguntas de </a:t>
            </a:r>
            <a:r>
              <a:rPr lang="es" sz="3200" dirty="0" smtClean="0">
                <a:solidFill>
                  <a:schemeClr val="tx2">
                    <a:lumMod val="10000"/>
                  </a:schemeClr>
                </a:solidFill>
              </a:rPr>
              <a:t>Interés</a:t>
            </a:r>
            <a:r>
              <a:rPr lang="es" sz="3200" dirty="0">
                <a:solidFill>
                  <a:schemeClr val="tx2">
                    <a:lumMod val="10000"/>
                  </a:schemeClr>
                </a:solidFill>
              </a:rPr>
              <a:t>.</a:t>
            </a:r>
            <a:endParaRPr sz="3200"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8761D"/>
        </a:solidFill>
        <a:effectLst/>
      </p:bgPr>
    </p:bg>
    <p:spTree>
      <p:nvGrpSpPr>
        <p:cNvPr id="1" name="Shape 96"/>
        <p:cNvGrpSpPr/>
        <p:nvPr/>
      </p:nvGrpSpPr>
      <p:grpSpPr>
        <a:xfrm>
          <a:off x="0" y="0"/>
          <a:ext cx="0" cy="0"/>
          <a:chOff x="0" y="0"/>
          <a:chExt cx="0" cy="0"/>
        </a:xfrm>
      </p:grpSpPr>
      <p:sp>
        <p:nvSpPr>
          <p:cNvPr id="97" name="Google Shape;97;p19"/>
          <p:cNvSpPr txBox="1"/>
          <p:nvPr/>
        </p:nvSpPr>
        <p:spPr>
          <a:xfrm>
            <a:off x="-37950" y="738675"/>
            <a:ext cx="9219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a:p>
        </p:txBody>
      </p:sp>
      <p:sp>
        <p:nvSpPr>
          <p:cNvPr id="98" name="Google Shape;98;p19"/>
          <p:cNvSpPr txBox="1"/>
          <p:nvPr/>
        </p:nvSpPr>
        <p:spPr>
          <a:xfrm>
            <a:off x="71850" y="846375"/>
            <a:ext cx="5939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dirty="0">
                <a:solidFill>
                  <a:schemeClr val="tx1"/>
                </a:solidFill>
              </a:rPr>
              <a:t>1 - Cómo fueron las emisiones a lo largo de los años?                                        </a:t>
            </a:r>
            <a:endParaRPr sz="1800" dirty="0">
              <a:solidFill>
                <a:schemeClr val="tx1"/>
              </a:solidFill>
            </a:endParaRPr>
          </a:p>
        </p:txBody>
      </p:sp>
      <p:pic>
        <p:nvPicPr>
          <p:cNvPr id="99" name="Google Shape;99;p19"/>
          <p:cNvPicPr preferRelativeResize="0"/>
          <p:nvPr/>
        </p:nvPicPr>
        <p:blipFill rotWithShape="1">
          <a:blip r:embed="rId3">
            <a:alphaModFix/>
          </a:blip>
          <a:srcRect l="7360" t="32427" r="862" b="13091"/>
          <a:stretch/>
        </p:blipFill>
        <p:spPr>
          <a:xfrm>
            <a:off x="71800" y="1308075"/>
            <a:ext cx="9000400" cy="3095224"/>
          </a:xfrm>
          <a:prstGeom prst="rect">
            <a:avLst/>
          </a:prstGeom>
          <a:noFill/>
          <a:ln>
            <a:noFill/>
          </a:ln>
        </p:spPr>
      </p:pic>
      <p:sp>
        <p:nvSpPr>
          <p:cNvPr id="100" name="Google Shape;100;p19"/>
          <p:cNvSpPr txBox="1"/>
          <p:nvPr/>
        </p:nvSpPr>
        <p:spPr>
          <a:xfrm>
            <a:off x="71850" y="4490775"/>
            <a:ext cx="900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chemeClr val="bg2">
                    <a:lumMod val="60000"/>
                    <a:lumOff val="40000"/>
                  </a:schemeClr>
                </a:solidFill>
              </a:rPr>
              <a:t>Aquí se ve que las emisiones fueron aumentando a lo largo de los años aunque con picos pronunciados</a:t>
            </a:r>
            <a:endParaRPr dirty="0">
              <a:solidFill>
                <a:schemeClr val="bg2">
                  <a:lumMod val="60000"/>
                  <a:lumOff val="40000"/>
                </a:schemeClr>
              </a:solidFill>
            </a:endParaRPr>
          </a:p>
        </p:txBody>
      </p:sp>
      <p:pic>
        <p:nvPicPr>
          <p:cNvPr id="101" name="Google Shape;101;p19"/>
          <p:cNvPicPr preferRelativeResize="0"/>
          <p:nvPr/>
        </p:nvPicPr>
        <p:blipFill>
          <a:blip r:embed="rId4">
            <a:alphaModFix/>
          </a:blip>
          <a:stretch>
            <a:fillRect/>
          </a:stretch>
        </p:blipFill>
        <p:spPr>
          <a:xfrm>
            <a:off x="7898750" y="0"/>
            <a:ext cx="1030575" cy="751350"/>
          </a:xfrm>
          <a:prstGeom prst="rect">
            <a:avLst/>
          </a:prstGeom>
          <a:noFill/>
          <a:ln>
            <a:noFill/>
          </a:ln>
        </p:spPr>
      </p:pic>
      <p:sp>
        <p:nvSpPr>
          <p:cNvPr id="102" name="Google Shape;102;p19"/>
          <p:cNvSpPr txBox="1"/>
          <p:nvPr/>
        </p:nvSpPr>
        <p:spPr>
          <a:xfrm>
            <a:off x="0" y="0"/>
            <a:ext cx="7336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200" dirty="0">
                <a:solidFill>
                  <a:schemeClr val="tx2">
                    <a:lumMod val="10000"/>
                  </a:schemeClr>
                </a:solidFill>
              </a:rPr>
              <a:t>4 - Análisis Exploratorio (EDA).</a:t>
            </a:r>
            <a:endParaRPr sz="3200"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06"/>
        <p:cNvGrpSpPr/>
        <p:nvPr/>
      </p:nvGrpSpPr>
      <p:grpSpPr>
        <a:xfrm>
          <a:off x="0" y="0"/>
          <a:ext cx="0" cy="0"/>
          <a:chOff x="0" y="0"/>
          <a:chExt cx="0" cy="0"/>
        </a:xfrm>
      </p:grpSpPr>
      <p:sp>
        <p:nvSpPr>
          <p:cNvPr id="107" name="Google Shape;107;p20"/>
          <p:cNvSpPr txBox="1"/>
          <p:nvPr/>
        </p:nvSpPr>
        <p:spPr>
          <a:xfrm>
            <a:off x="-37950" y="738675"/>
            <a:ext cx="9219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a:p>
        </p:txBody>
      </p:sp>
      <p:sp>
        <p:nvSpPr>
          <p:cNvPr id="108" name="Google Shape;108;p20"/>
          <p:cNvSpPr txBox="1"/>
          <p:nvPr/>
        </p:nvSpPr>
        <p:spPr>
          <a:xfrm>
            <a:off x="-37950" y="602125"/>
            <a:ext cx="3772552"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dirty="0">
                <a:solidFill>
                  <a:schemeClr val="dk1"/>
                </a:solidFill>
              </a:rPr>
              <a:t>2- Cuál es la relación entre la temperatura promedio y las emisiones a lo largo de los años?</a:t>
            </a:r>
            <a:endParaRPr sz="1800" dirty="0">
              <a:solidFill>
                <a:schemeClr val="lt2"/>
              </a:solidFill>
            </a:endParaRPr>
          </a:p>
        </p:txBody>
      </p:sp>
      <p:pic>
        <p:nvPicPr>
          <p:cNvPr id="109" name="Google Shape;109;p20"/>
          <p:cNvPicPr preferRelativeResize="0"/>
          <p:nvPr/>
        </p:nvPicPr>
        <p:blipFill rotWithShape="1">
          <a:blip r:embed="rId3">
            <a:alphaModFix/>
          </a:blip>
          <a:srcRect l="7573" t="25840" r="50401" b="15377"/>
          <a:stretch/>
        </p:blipFill>
        <p:spPr>
          <a:xfrm>
            <a:off x="3904000" y="900775"/>
            <a:ext cx="4947024" cy="3890225"/>
          </a:xfrm>
          <a:prstGeom prst="rect">
            <a:avLst/>
          </a:prstGeom>
          <a:noFill/>
          <a:ln>
            <a:noFill/>
          </a:ln>
        </p:spPr>
      </p:pic>
      <p:sp>
        <p:nvSpPr>
          <p:cNvPr id="110" name="Google Shape;110;p20"/>
          <p:cNvSpPr txBox="1"/>
          <p:nvPr/>
        </p:nvSpPr>
        <p:spPr>
          <a:xfrm>
            <a:off x="182775" y="1866800"/>
            <a:ext cx="3000000" cy="1916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750">
                <a:solidFill>
                  <a:schemeClr val="dk1"/>
                </a:solidFill>
                <a:highlight>
                  <a:srgbClr val="6AA84F"/>
                </a:highlight>
              </a:rPr>
              <a:t>En este gráfico se ve que a medida que aumenta la Temperatura Promedio Aumentan las Emisiones en el transcurso del tiempo.</a:t>
            </a:r>
            <a:endParaRPr sz="1750">
              <a:solidFill>
                <a:schemeClr val="dk1"/>
              </a:solidFill>
              <a:highlight>
                <a:srgbClr val="6AA84F"/>
              </a:highlight>
            </a:endParaRPr>
          </a:p>
        </p:txBody>
      </p:sp>
      <p:pic>
        <p:nvPicPr>
          <p:cNvPr id="111" name="Google Shape;111;p20"/>
          <p:cNvPicPr preferRelativeResize="0"/>
          <p:nvPr/>
        </p:nvPicPr>
        <p:blipFill>
          <a:blip r:embed="rId4">
            <a:alphaModFix/>
          </a:blip>
          <a:stretch>
            <a:fillRect/>
          </a:stretch>
        </p:blipFill>
        <p:spPr>
          <a:xfrm>
            <a:off x="7898750" y="0"/>
            <a:ext cx="1030575" cy="7513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4E13"/>
        </a:solidFill>
        <a:effectLst/>
      </p:bgPr>
    </p:bg>
    <p:spTree>
      <p:nvGrpSpPr>
        <p:cNvPr id="1" name="Shape 115"/>
        <p:cNvGrpSpPr/>
        <p:nvPr/>
      </p:nvGrpSpPr>
      <p:grpSpPr>
        <a:xfrm>
          <a:off x="0" y="0"/>
          <a:ext cx="0" cy="0"/>
          <a:chOff x="0" y="0"/>
          <a:chExt cx="0" cy="0"/>
        </a:xfrm>
      </p:grpSpPr>
      <p:sp>
        <p:nvSpPr>
          <p:cNvPr id="116" name="Google Shape;116;p21"/>
          <p:cNvSpPr txBox="1"/>
          <p:nvPr/>
        </p:nvSpPr>
        <p:spPr>
          <a:xfrm>
            <a:off x="-37950" y="738675"/>
            <a:ext cx="9219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a:p>
        </p:txBody>
      </p:sp>
      <p:sp>
        <p:nvSpPr>
          <p:cNvPr id="117" name="Google Shape;117;p21"/>
          <p:cNvSpPr txBox="1"/>
          <p:nvPr/>
        </p:nvSpPr>
        <p:spPr>
          <a:xfrm>
            <a:off x="0" y="193946"/>
            <a:ext cx="4582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dirty="0">
                <a:solidFill>
                  <a:schemeClr val="tx1"/>
                </a:solidFill>
              </a:rPr>
              <a:t>3 - Cuáles son las emisiones por continente?</a:t>
            </a:r>
            <a:endParaRPr sz="1800" dirty="0">
              <a:solidFill>
                <a:schemeClr val="tx1"/>
              </a:solidFill>
            </a:endParaRPr>
          </a:p>
        </p:txBody>
      </p:sp>
      <p:pic>
        <p:nvPicPr>
          <p:cNvPr id="118" name="Google Shape;118;p21"/>
          <p:cNvPicPr preferRelativeResize="0"/>
          <p:nvPr/>
        </p:nvPicPr>
        <p:blipFill rotWithShape="1">
          <a:blip r:embed="rId3">
            <a:alphaModFix/>
          </a:blip>
          <a:srcRect l="8214" t="27560" r="56739" b="8134"/>
          <a:stretch/>
        </p:blipFill>
        <p:spPr>
          <a:xfrm>
            <a:off x="352475" y="1077225"/>
            <a:ext cx="3067824" cy="3164924"/>
          </a:xfrm>
          <a:prstGeom prst="rect">
            <a:avLst/>
          </a:prstGeom>
          <a:noFill/>
          <a:ln>
            <a:noFill/>
          </a:ln>
        </p:spPr>
      </p:pic>
      <p:sp>
        <p:nvSpPr>
          <p:cNvPr id="119" name="Google Shape;119;p21"/>
          <p:cNvSpPr txBox="1"/>
          <p:nvPr/>
        </p:nvSpPr>
        <p:spPr>
          <a:xfrm>
            <a:off x="3844355" y="94225"/>
            <a:ext cx="3263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dirty="0">
                <a:solidFill>
                  <a:schemeClr val="tx1"/>
                </a:solidFill>
              </a:rPr>
              <a:t>4 - Cuáles son los 10 países con mayor emisión?</a:t>
            </a:r>
            <a:endParaRPr sz="1800" dirty="0">
              <a:solidFill>
                <a:schemeClr val="tx1"/>
              </a:solidFill>
            </a:endParaRPr>
          </a:p>
        </p:txBody>
      </p:sp>
      <p:pic>
        <p:nvPicPr>
          <p:cNvPr id="120" name="Google Shape;120;p21"/>
          <p:cNvPicPr preferRelativeResize="0"/>
          <p:nvPr/>
        </p:nvPicPr>
        <p:blipFill rotWithShape="1">
          <a:blip r:embed="rId4">
            <a:alphaModFix/>
          </a:blip>
          <a:srcRect l="4904" t="22543" r="68952" b="18365"/>
          <a:stretch/>
        </p:blipFill>
        <p:spPr>
          <a:xfrm>
            <a:off x="3642225" y="1077225"/>
            <a:ext cx="2767550" cy="3679025"/>
          </a:xfrm>
          <a:prstGeom prst="rect">
            <a:avLst/>
          </a:prstGeom>
          <a:noFill/>
          <a:ln>
            <a:noFill/>
          </a:ln>
        </p:spPr>
      </p:pic>
      <p:sp>
        <p:nvSpPr>
          <p:cNvPr id="121" name="Google Shape;121;p21"/>
          <p:cNvSpPr txBox="1"/>
          <p:nvPr/>
        </p:nvSpPr>
        <p:spPr>
          <a:xfrm>
            <a:off x="352475" y="4151350"/>
            <a:ext cx="3000000" cy="906756"/>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150" dirty="0">
                <a:solidFill>
                  <a:schemeClr val="tx1"/>
                </a:solidFill>
                <a:highlight>
                  <a:srgbClr val="274E13"/>
                </a:highlight>
              </a:rPr>
              <a:t>Se ve que el continente con mayor emisión es Asia, con un 54,2% de las emisiones totales.</a:t>
            </a:r>
            <a:endParaRPr sz="1150" dirty="0">
              <a:solidFill>
                <a:schemeClr val="tx1"/>
              </a:solidFill>
              <a:highlight>
                <a:srgbClr val="274E13"/>
              </a:highlight>
            </a:endParaRPr>
          </a:p>
        </p:txBody>
      </p:sp>
      <p:sp>
        <p:nvSpPr>
          <p:cNvPr id="122" name="Google Shape;122;p21"/>
          <p:cNvSpPr txBox="1"/>
          <p:nvPr/>
        </p:nvSpPr>
        <p:spPr>
          <a:xfrm>
            <a:off x="6475075" y="1337450"/>
            <a:ext cx="3000000" cy="2005519"/>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450" dirty="0">
                <a:solidFill>
                  <a:schemeClr val="tx1"/>
                </a:solidFill>
                <a:highlight>
                  <a:srgbClr val="274E13"/>
                </a:highlight>
              </a:rPr>
              <a:t>Se ve que el país con mayor emisión es China, seguido por Brasil y que 5 de los 10 países pertenecen a Asia, 1 a Sudamérica, 2 a América del Norte, 1 a Europa y 1 a África.</a:t>
            </a:r>
            <a:endParaRPr sz="1450" dirty="0">
              <a:solidFill>
                <a:schemeClr val="tx1"/>
              </a:solidFill>
              <a:highlight>
                <a:srgbClr val="274E13"/>
              </a:highlight>
            </a:endParaRPr>
          </a:p>
        </p:txBody>
      </p:sp>
      <p:pic>
        <p:nvPicPr>
          <p:cNvPr id="123" name="Google Shape;123;p21"/>
          <p:cNvPicPr preferRelativeResize="0"/>
          <p:nvPr/>
        </p:nvPicPr>
        <p:blipFill>
          <a:blip r:embed="rId5">
            <a:alphaModFix/>
          </a:blip>
          <a:stretch>
            <a:fillRect/>
          </a:stretch>
        </p:blipFill>
        <p:spPr>
          <a:xfrm>
            <a:off x="7898750" y="0"/>
            <a:ext cx="1030575" cy="751350"/>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TotalTime>
  <Words>982</Words>
  <Application>Microsoft Office PowerPoint</Application>
  <PresentationFormat>Presentación en pantalla (16:9)</PresentationFormat>
  <Paragraphs>68</Paragraphs>
  <Slides>12</Slides>
  <Notes>12</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Flujo</vt:lpstr>
      <vt:lpstr>EMISIONES FUTURAS DE CO2</vt:lpstr>
      <vt:lpstr>TEMARIO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EMISIONES FUTURAS DE CO2</dc:title>
  <cp:lastModifiedBy>usuario</cp:lastModifiedBy>
  <cp:revision>3</cp:revision>
  <dcterms:modified xsi:type="dcterms:W3CDTF">2023-11-28T01:26:45Z</dcterms:modified>
</cp:coreProperties>
</file>