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b73f3921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b73f3921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b73f3921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b73f392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b8ea0b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b8ea0b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b6b78e2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b6b78e2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b6b78e2a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b6b78e2a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b6b78e2a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b6b78e2a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c3724fb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c3724fb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b6b78e2a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b6b78e2a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b70d69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b70d69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b73f392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b73f392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b73f392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b73f392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443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TEMPERATURA FUTURA</a:t>
            </a:r>
            <a:endParaRPr/>
          </a:p>
        </p:txBody>
      </p:sp>
      <p:sp>
        <p:nvSpPr>
          <p:cNvPr id="55" name="Google Shape;55;p13"/>
          <p:cNvSpPr txBox="1"/>
          <p:nvPr>
            <p:ph idx="1" type="subTitle"/>
          </p:nvPr>
        </p:nvSpPr>
        <p:spPr>
          <a:xfrm>
            <a:off x="-2155600" y="3042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300"/>
              <a:t>Bianca García Sagretti</a:t>
            </a:r>
            <a:endParaRPr sz="2300"/>
          </a:p>
        </p:txBody>
      </p:sp>
      <p:pic>
        <p:nvPicPr>
          <p:cNvPr id="56" name="Google Shape;56;p13"/>
          <p:cNvPicPr preferRelativeResize="0"/>
          <p:nvPr/>
        </p:nvPicPr>
        <p:blipFill>
          <a:blip r:embed="rId3">
            <a:alphaModFix/>
          </a:blip>
          <a:stretch>
            <a:fillRect/>
          </a:stretch>
        </p:blipFill>
        <p:spPr>
          <a:xfrm>
            <a:off x="4572000" y="2405550"/>
            <a:ext cx="4331225" cy="242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27" name="Shape 127"/>
        <p:cNvGrpSpPr/>
        <p:nvPr/>
      </p:nvGrpSpPr>
      <p:grpSpPr>
        <a:xfrm>
          <a:off x="0" y="0"/>
          <a:ext cx="0" cy="0"/>
          <a:chOff x="0" y="0"/>
          <a:chExt cx="0" cy="0"/>
        </a:xfrm>
      </p:grpSpPr>
      <p:sp>
        <p:nvSpPr>
          <p:cNvPr id="128" name="Google Shape;128;p22"/>
          <p:cNvSpPr txBox="1"/>
          <p:nvPr/>
        </p:nvSpPr>
        <p:spPr>
          <a:xfrm>
            <a:off x="0" y="94225"/>
            <a:ext cx="798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5 </a:t>
            </a:r>
            <a:r>
              <a:rPr lang="es" sz="1800">
                <a:solidFill>
                  <a:schemeClr val="dk1"/>
                </a:solidFill>
              </a:rPr>
              <a:t>- Cuáles son las actividades que más emiten?</a:t>
            </a:r>
            <a:endParaRPr sz="1800">
              <a:solidFill>
                <a:schemeClr val="dk1"/>
              </a:solidFill>
            </a:endParaRPr>
          </a:p>
        </p:txBody>
      </p:sp>
      <p:pic>
        <p:nvPicPr>
          <p:cNvPr id="129" name="Google Shape;129;p22"/>
          <p:cNvPicPr preferRelativeResize="0"/>
          <p:nvPr/>
        </p:nvPicPr>
        <p:blipFill>
          <a:blip r:embed="rId3">
            <a:alphaModFix/>
          </a:blip>
          <a:stretch>
            <a:fillRect/>
          </a:stretch>
        </p:blipFill>
        <p:spPr>
          <a:xfrm>
            <a:off x="3052225" y="751350"/>
            <a:ext cx="6023951" cy="4384301"/>
          </a:xfrm>
          <a:prstGeom prst="rect">
            <a:avLst/>
          </a:prstGeom>
          <a:noFill/>
          <a:ln>
            <a:noFill/>
          </a:ln>
        </p:spPr>
      </p:pic>
      <p:sp>
        <p:nvSpPr>
          <p:cNvPr id="130" name="Google Shape;130;p22"/>
          <p:cNvSpPr txBox="1"/>
          <p:nvPr/>
        </p:nvSpPr>
        <p:spPr>
          <a:xfrm>
            <a:off x="52225" y="1305450"/>
            <a:ext cx="3000000" cy="264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chemeClr val="dk1"/>
                </a:solidFill>
                <a:highlight>
                  <a:srgbClr val="38761D"/>
                </a:highlight>
              </a:rPr>
              <a:t>Aquí se ve que IPPU, es decir, emisiones en el procesamiento industrial y en el uso del producto, es el área que tiene un promedio mayor de emisiones, seguido de los desechos producto de la </a:t>
            </a:r>
            <a:r>
              <a:rPr lang="es" sz="1350">
                <a:solidFill>
                  <a:schemeClr val="dk1"/>
                </a:solidFill>
                <a:highlight>
                  <a:srgbClr val="38761D"/>
                </a:highlight>
              </a:rPr>
              <a:t>Agroindustria</a:t>
            </a:r>
            <a:r>
              <a:rPr lang="es" sz="1350">
                <a:solidFill>
                  <a:schemeClr val="dk1"/>
                </a:solidFill>
                <a:highlight>
                  <a:srgbClr val="38761D"/>
                </a:highlight>
              </a:rPr>
              <a:t>, el consumo de alimentos a nivel de hogares y el cultivo de arroz.</a:t>
            </a:r>
            <a:endParaRPr sz="1350">
              <a:solidFill>
                <a:schemeClr val="dk1"/>
              </a:solidFill>
              <a:highlight>
                <a:srgbClr val="38761D"/>
              </a:highlight>
            </a:endParaRPr>
          </a:p>
        </p:txBody>
      </p:sp>
      <p:pic>
        <p:nvPicPr>
          <p:cNvPr id="131" name="Google Shape;131;p22"/>
          <p:cNvPicPr preferRelativeResize="0"/>
          <p:nvPr/>
        </p:nvPicPr>
        <p:blipFill>
          <a:blip r:embed="rId4">
            <a:alphaModFix/>
          </a:blip>
          <a:stretch>
            <a:fillRect/>
          </a:stretch>
        </p:blipFill>
        <p:spPr>
          <a:xfrm>
            <a:off x="7898750" y="0"/>
            <a:ext cx="1030575" cy="7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35" name="Shape 135"/>
        <p:cNvGrpSpPr/>
        <p:nvPr/>
      </p:nvGrpSpPr>
      <p:grpSpPr>
        <a:xfrm>
          <a:off x="0" y="0"/>
          <a:ext cx="0" cy="0"/>
          <a:chOff x="0" y="0"/>
          <a:chExt cx="0" cy="0"/>
        </a:xfrm>
      </p:grpSpPr>
      <p:sp>
        <p:nvSpPr>
          <p:cNvPr id="136" name="Google Shape;136;p23"/>
          <p:cNvSpPr txBox="1"/>
          <p:nvPr/>
        </p:nvSpPr>
        <p:spPr>
          <a:xfrm>
            <a:off x="509150" y="1032325"/>
            <a:ext cx="3000000" cy="4064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550">
                <a:solidFill>
                  <a:srgbClr val="00FFFF"/>
                </a:solidFill>
                <a:highlight>
                  <a:srgbClr val="6AA84F"/>
                </a:highlight>
              </a:rPr>
              <a:t>A -</a:t>
            </a:r>
            <a:r>
              <a:rPr b="1" lang="es" sz="1550">
                <a:solidFill>
                  <a:schemeClr val="dk1"/>
                </a:solidFill>
                <a:highlight>
                  <a:srgbClr val="6AA84F"/>
                </a:highlight>
              </a:rPr>
              <a:t> </a:t>
            </a:r>
            <a:r>
              <a:rPr lang="es" sz="1450">
                <a:solidFill>
                  <a:schemeClr val="dk1"/>
                </a:solidFill>
                <a:highlight>
                  <a:srgbClr val="6AA84F"/>
                </a:highlight>
              </a:rPr>
              <a:t>Las emisiones aumentaron a lo largo de los años con picos.</a:t>
            </a:r>
            <a:endParaRPr sz="1450">
              <a:solidFill>
                <a:schemeClr val="dk1"/>
              </a:solidFill>
              <a:highlight>
                <a:srgbClr val="6AA84F"/>
              </a:highlight>
            </a:endParaRPr>
          </a:p>
          <a:p>
            <a:pPr indent="0" lvl="0" marL="0" rtl="0" algn="l">
              <a:lnSpc>
                <a:spcPct val="135714"/>
              </a:lnSpc>
              <a:spcBef>
                <a:spcPts val="0"/>
              </a:spcBef>
              <a:spcAft>
                <a:spcPts val="0"/>
              </a:spcAft>
              <a:buNone/>
            </a:pPr>
            <a:r>
              <a:rPr b="1" lang="es" sz="1550">
                <a:solidFill>
                  <a:srgbClr val="00FFFF"/>
                </a:solidFill>
                <a:highlight>
                  <a:srgbClr val="6AA84F"/>
                </a:highlight>
              </a:rPr>
              <a:t>B - </a:t>
            </a:r>
            <a:r>
              <a:rPr lang="es" sz="1450">
                <a:solidFill>
                  <a:schemeClr val="dk1"/>
                </a:solidFill>
                <a:highlight>
                  <a:srgbClr val="6AA84F"/>
                </a:highlight>
              </a:rPr>
              <a:t>Se ve también el aumento de la Temperatura Promedio a lo largo de los años.</a:t>
            </a:r>
            <a:endParaRPr sz="1450">
              <a:solidFill>
                <a:schemeClr val="dk1"/>
              </a:solidFill>
              <a:highlight>
                <a:srgbClr val="6AA84F"/>
              </a:highlight>
            </a:endParaRPr>
          </a:p>
          <a:p>
            <a:pPr indent="0" lvl="0" marL="0" rtl="0" algn="l">
              <a:lnSpc>
                <a:spcPct val="135714"/>
              </a:lnSpc>
              <a:spcBef>
                <a:spcPts val="0"/>
              </a:spcBef>
              <a:spcAft>
                <a:spcPts val="0"/>
              </a:spcAft>
              <a:buNone/>
            </a:pPr>
            <a:r>
              <a:rPr b="1" lang="es" sz="1550">
                <a:solidFill>
                  <a:srgbClr val="00FFFF"/>
                </a:solidFill>
                <a:highlight>
                  <a:srgbClr val="6AA84F"/>
                </a:highlight>
              </a:rPr>
              <a:t>C -</a:t>
            </a:r>
            <a:r>
              <a:rPr lang="es" sz="1450">
                <a:solidFill>
                  <a:schemeClr val="dk1"/>
                </a:solidFill>
                <a:highlight>
                  <a:srgbClr val="6AA84F"/>
                </a:highlight>
              </a:rPr>
              <a:t> Se ve que a lo largo de los años aumenta la temperatura y las emisiones, siendo el 2020 el año con mayor temperatura y emisiones de CO2.</a:t>
            </a:r>
            <a:endParaRPr sz="1450">
              <a:solidFill>
                <a:schemeClr val="dk1"/>
              </a:solidFill>
              <a:highlight>
                <a:srgbClr val="6AA84F"/>
              </a:highlight>
            </a:endParaRPr>
          </a:p>
          <a:p>
            <a:pPr indent="0" lvl="0" marL="0" rtl="0" algn="l">
              <a:lnSpc>
                <a:spcPct val="135714"/>
              </a:lnSpc>
              <a:spcBef>
                <a:spcPts val="0"/>
              </a:spcBef>
              <a:spcAft>
                <a:spcPts val="0"/>
              </a:spcAft>
              <a:buNone/>
            </a:pPr>
            <a:r>
              <a:rPr b="1" lang="es" sz="1550">
                <a:solidFill>
                  <a:srgbClr val="00FFFF"/>
                </a:solidFill>
                <a:highlight>
                  <a:srgbClr val="6AA84F"/>
                </a:highlight>
              </a:rPr>
              <a:t>D -</a:t>
            </a:r>
            <a:r>
              <a:rPr lang="es" sz="1450">
                <a:solidFill>
                  <a:schemeClr val="dk1"/>
                </a:solidFill>
                <a:highlight>
                  <a:srgbClr val="6AA84F"/>
                </a:highlight>
              </a:rPr>
              <a:t> El continente con mayor emisión es Asia.</a:t>
            </a:r>
            <a:endParaRPr sz="1450">
              <a:solidFill>
                <a:schemeClr val="dk1"/>
              </a:solidFill>
              <a:highlight>
                <a:srgbClr val="6AA84F"/>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37" name="Google Shape;137;p23"/>
          <p:cNvSpPr txBox="1"/>
          <p:nvPr/>
        </p:nvSpPr>
        <p:spPr>
          <a:xfrm>
            <a:off x="5495950" y="1032325"/>
            <a:ext cx="3000000" cy="3699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550">
                <a:solidFill>
                  <a:srgbClr val="00FFFF"/>
                </a:solidFill>
                <a:highlight>
                  <a:srgbClr val="6AA84F"/>
                </a:highlight>
              </a:rPr>
              <a:t>E - </a:t>
            </a:r>
            <a:r>
              <a:rPr lang="es" sz="1450">
                <a:solidFill>
                  <a:schemeClr val="dk1"/>
                </a:solidFill>
                <a:highlight>
                  <a:srgbClr val="6AA84F"/>
                </a:highlight>
              </a:rPr>
              <a:t>Se ve que el país con mayor emisión es China, seguido por Brasil y que 5 de los 10 países pertenecen a Asia, 1 a Sudamérica, 2 a América del Norte, 1 a Europa y 1 a África.</a:t>
            </a:r>
            <a:endParaRPr sz="1450">
              <a:solidFill>
                <a:schemeClr val="dk1"/>
              </a:solidFill>
              <a:highlight>
                <a:srgbClr val="6AA84F"/>
              </a:highlight>
            </a:endParaRPr>
          </a:p>
          <a:p>
            <a:pPr indent="0" lvl="0" marL="0" rtl="0" algn="l">
              <a:lnSpc>
                <a:spcPct val="135714"/>
              </a:lnSpc>
              <a:spcBef>
                <a:spcPts val="0"/>
              </a:spcBef>
              <a:spcAft>
                <a:spcPts val="0"/>
              </a:spcAft>
              <a:buNone/>
            </a:pPr>
            <a:r>
              <a:rPr b="1" lang="es" sz="1450">
                <a:solidFill>
                  <a:srgbClr val="00FFFF"/>
                </a:solidFill>
                <a:highlight>
                  <a:srgbClr val="6AA84F"/>
                </a:highlight>
              </a:rPr>
              <a:t>F - </a:t>
            </a:r>
            <a:r>
              <a:rPr lang="es" sz="1450">
                <a:solidFill>
                  <a:schemeClr val="dk1"/>
                </a:solidFill>
                <a:highlight>
                  <a:srgbClr val="6AA84F"/>
                </a:highlight>
              </a:rPr>
              <a:t>Hay una relación entre el aumento de las temperaturas, las emisiones y de la población.</a:t>
            </a:r>
            <a:endParaRPr sz="1450">
              <a:solidFill>
                <a:schemeClr val="dk1"/>
              </a:solidFill>
              <a:highlight>
                <a:srgbClr val="6AA84F"/>
              </a:highlight>
            </a:endParaRPr>
          </a:p>
          <a:p>
            <a:pPr indent="0" lvl="0" marL="0" rtl="0" algn="l">
              <a:lnSpc>
                <a:spcPct val="135714"/>
              </a:lnSpc>
              <a:spcBef>
                <a:spcPts val="0"/>
              </a:spcBef>
              <a:spcAft>
                <a:spcPts val="0"/>
              </a:spcAft>
              <a:buNone/>
            </a:pPr>
            <a:r>
              <a:rPr b="1" lang="es" sz="1450">
                <a:solidFill>
                  <a:srgbClr val="00FFFF"/>
                </a:solidFill>
                <a:highlight>
                  <a:srgbClr val="6AA84F"/>
                </a:highlight>
              </a:rPr>
              <a:t>G - </a:t>
            </a:r>
            <a:r>
              <a:rPr lang="es" sz="1450">
                <a:solidFill>
                  <a:schemeClr val="dk1"/>
                </a:solidFill>
                <a:highlight>
                  <a:srgbClr val="6AA84F"/>
                </a:highlight>
              </a:rPr>
              <a:t>La actividad que más emite es la que se denomina IPPU.</a:t>
            </a:r>
            <a:endParaRPr sz="1450">
              <a:solidFill>
                <a:schemeClr val="dk1"/>
              </a:solidFill>
              <a:highlight>
                <a:srgbClr val="6AA84F"/>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38" name="Google Shape;138;p23"/>
          <p:cNvSpPr txBox="1"/>
          <p:nvPr/>
        </p:nvSpPr>
        <p:spPr>
          <a:xfrm>
            <a:off x="117475" y="509125"/>
            <a:ext cx="750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200">
                <a:solidFill>
                  <a:schemeClr val="dk1"/>
                </a:solidFill>
              </a:rPr>
              <a:t>INSIGHTS</a:t>
            </a:r>
            <a:endParaRPr b="1" sz="2200">
              <a:solidFill>
                <a:schemeClr val="dk1"/>
              </a:solidFill>
            </a:endParaRPr>
          </a:p>
        </p:txBody>
      </p:sp>
      <p:pic>
        <p:nvPicPr>
          <p:cNvPr id="139" name="Google Shape;139;p23"/>
          <p:cNvPicPr preferRelativeResize="0"/>
          <p:nvPr/>
        </p:nvPicPr>
        <p:blipFill>
          <a:blip r:embed="rId3">
            <a:alphaModFix/>
          </a:blip>
          <a:stretch>
            <a:fillRect/>
          </a:stretch>
        </p:blipFill>
        <p:spPr>
          <a:xfrm>
            <a:off x="7898750" y="0"/>
            <a:ext cx="1030575" cy="751350"/>
          </a:xfrm>
          <a:prstGeom prst="rect">
            <a:avLst/>
          </a:prstGeom>
          <a:noFill/>
          <a:ln>
            <a:noFill/>
          </a:ln>
        </p:spPr>
      </p:pic>
      <p:sp>
        <p:nvSpPr>
          <p:cNvPr id="140" name="Google Shape;140;p23"/>
          <p:cNvSpPr txBox="1"/>
          <p:nvPr/>
        </p:nvSpPr>
        <p:spPr>
          <a:xfrm>
            <a:off x="182775" y="-104450"/>
            <a:ext cx="762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dk1"/>
                </a:solidFill>
              </a:rPr>
              <a:t>5 - Insights/ Recomendaciones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7898750" y="0"/>
            <a:ext cx="1030575" cy="751350"/>
          </a:xfrm>
          <a:prstGeom prst="rect">
            <a:avLst/>
          </a:prstGeom>
          <a:noFill/>
          <a:ln>
            <a:noFill/>
          </a:ln>
        </p:spPr>
      </p:pic>
      <p:sp>
        <p:nvSpPr>
          <p:cNvPr id="146" name="Google Shape;146;p24"/>
          <p:cNvSpPr txBox="1"/>
          <p:nvPr/>
        </p:nvSpPr>
        <p:spPr>
          <a:xfrm>
            <a:off x="221925" y="289650"/>
            <a:ext cx="655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rPr>
              <a:t>RECOMENDACIONES</a:t>
            </a:r>
            <a:endParaRPr b="1" sz="1800">
              <a:solidFill>
                <a:schemeClr val="dk1"/>
              </a:solidFill>
            </a:endParaRPr>
          </a:p>
        </p:txBody>
      </p:sp>
      <p:sp>
        <p:nvSpPr>
          <p:cNvPr id="147" name="Google Shape;147;p24"/>
          <p:cNvSpPr txBox="1"/>
          <p:nvPr/>
        </p:nvSpPr>
        <p:spPr>
          <a:xfrm>
            <a:off x="221925" y="751350"/>
            <a:ext cx="7519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1 - Desarrollar técnicas de cultivo sustentables, si es necesario estudiar tecnologías que podrían aplicarse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 sz="1800">
                <a:solidFill>
                  <a:schemeClr val="dk1"/>
                </a:solidFill>
              </a:rPr>
              <a:t>2 - Investigar sobre productos fertilizantes, químicos o naturales para la mejora del cultivo con bajo/nulo impacto ambiental.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 sz="1800">
                <a:solidFill>
                  <a:schemeClr val="dk1"/>
                </a:solidFill>
              </a:rPr>
              <a:t>3 - Realizar estudios sociales relacionados al consumo de alimentos en hogares, para determinar nivel de desperdicio y concientizar al respecto.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 sz="1800">
                <a:solidFill>
                  <a:schemeClr val="dk1"/>
                </a:solidFill>
              </a:rPr>
              <a:t>4 - Investigación de fuentes de energía renovables.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 sz="1800">
                <a:solidFill>
                  <a:schemeClr val="dk1"/>
                </a:solidFill>
              </a:rPr>
              <a:t>5 - Monitoreo constante del clima y creación de tecnologías de enfriamiento y de recuperación de la capa de ozono.</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747150" y="205175"/>
            <a:ext cx="7649700" cy="123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1800"/>
              <a:t>TEMARIO</a:t>
            </a:r>
            <a:endParaRPr sz="1800"/>
          </a:p>
        </p:txBody>
      </p:sp>
      <p:sp>
        <p:nvSpPr>
          <p:cNvPr id="62" name="Google Shape;62;p14"/>
          <p:cNvSpPr txBox="1"/>
          <p:nvPr>
            <p:ph type="ctrTitle"/>
          </p:nvPr>
        </p:nvSpPr>
        <p:spPr>
          <a:xfrm>
            <a:off x="329875" y="1723600"/>
            <a:ext cx="8374800" cy="150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1800"/>
              <a:t>1 - Objetivo, Contexto y Audiencia.</a:t>
            </a:r>
            <a:endParaRPr sz="1800"/>
          </a:p>
          <a:p>
            <a:pPr indent="0" lvl="0" marL="0" rtl="0" algn="l">
              <a:spcBef>
                <a:spcPts val="0"/>
              </a:spcBef>
              <a:spcAft>
                <a:spcPts val="0"/>
              </a:spcAft>
              <a:buNone/>
            </a:pPr>
            <a:r>
              <a:rPr lang="es" sz="1800"/>
              <a:t>2 - Metadata</a:t>
            </a:r>
            <a:endParaRPr sz="1800"/>
          </a:p>
          <a:p>
            <a:pPr indent="0" lvl="0" marL="0" rtl="0" algn="l">
              <a:spcBef>
                <a:spcPts val="0"/>
              </a:spcBef>
              <a:spcAft>
                <a:spcPts val="0"/>
              </a:spcAft>
              <a:buNone/>
            </a:pPr>
            <a:r>
              <a:rPr lang="es" sz="1800"/>
              <a:t>3- </a:t>
            </a:r>
            <a:r>
              <a:rPr lang="es" sz="1800"/>
              <a:t>Hipótesis/Preguntas de Interés.</a:t>
            </a:r>
            <a:endParaRPr sz="1800"/>
          </a:p>
          <a:p>
            <a:pPr indent="0" lvl="0" marL="0" rtl="0" algn="l">
              <a:spcBef>
                <a:spcPts val="0"/>
              </a:spcBef>
              <a:spcAft>
                <a:spcPts val="0"/>
              </a:spcAft>
              <a:buNone/>
            </a:pPr>
            <a:r>
              <a:rPr lang="es" sz="1800"/>
              <a:t>4- Análisis Exploratorio (EDA).</a:t>
            </a:r>
            <a:endParaRPr sz="1800"/>
          </a:p>
          <a:p>
            <a:pPr indent="0" lvl="0" marL="0" rtl="0" algn="l">
              <a:spcBef>
                <a:spcPts val="0"/>
              </a:spcBef>
              <a:spcAft>
                <a:spcPts val="0"/>
              </a:spcAft>
              <a:buNone/>
            </a:pPr>
            <a:r>
              <a:rPr lang="es" sz="1800"/>
              <a:t>5- Insights/Recomendaciones</a:t>
            </a:r>
            <a:endParaRPr sz="1800"/>
          </a:p>
        </p:txBody>
      </p:sp>
      <p:pic>
        <p:nvPicPr>
          <p:cNvPr id="63" name="Google Shape;63;p14"/>
          <p:cNvPicPr preferRelativeResize="0"/>
          <p:nvPr/>
        </p:nvPicPr>
        <p:blipFill>
          <a:blip r:embed="rId3">
            <a:alphaModFix/>
          </a:blip>
          <a:stretch>
            <a:fillRect/>
          </a:stretch>
        </p:blipFill>
        <p:spPr>
          <a:xfrm>
            <a:off x="3737425" y="495675"/>
            <a:ext cx="4578324" cy="4099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67" name="Shape 67"/>
        <p:cNvGrpSpPr/>
        <p:nvPr/>
      </p:nvGrpSpPr>
      <p:grpSpPr>
        <a:xfrm>
          <a:off x="0" y="0"/>
          <a:ext cx="0" cy="0"/>
          <a:chOff x="0" y="0"/>
          <a:chExt cx="0" cy="0"/>
        </a:xfrm>
      </p:grpSpPr>
      <p:sp>
        <p:nvSpPr>
          <p:cNvPr id="68" name="Google Shape;68;p15"/>
          <p:cNvSpPr txBox="1"/>
          <p:nvPr/>
        </p:nvSpPr>
        <p:spPr>
          <a:xfrm>
            <a:off x="-37950" y="1653775"/>
            <a:ext cx="92199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s" sz="2000">
                <a:solidFill>
                  <a:srgbClr val="FFFFFF"/>
                </a:solidFill>
              </a:rPr>
              <a:t>OBJETIVO</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s" sz="2000">
                <a:solidFill>
                  <a:srgbClr val="FFFFFF"/>
                </a:solidFill>
              </a:rPr>
              <a:t>El presente proyecto tiene el objetivo de predecir temperatura a través de un modelo de regresión. Al predecir temperatura promedio  y relacionándolas con las futuras emisiones , podremos ver el estadío en el que estaremos en los tiempos venideros y poder tomar medidas frente al cambio climático y desarrollar prácticas de producción y distribución más sustentables.</a:t>
            </a:r>
            <a:endParaRPr sz="2000">
              <a:solidFill>
                <a:srgbClr val="FFFFFF"/>
              </a:solidFill>
            </a:endParaRPr>
          </a:p>
          <a:p>
            <a:pPr indent="0" lvl="0" marL="0" rtl="0" algn="l">
              <a:spcBef>
                <a:spcPts val="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7885700" y="126175"/>
            <a:ext cx="1030600" cy="824475"/>
          </a:xfrm>
          <a:prstGeom prst="rect">
            <a:avLst/>
          </a:prstGeom>
          <a:noFill/>
          <a:ln>
            <a:noFill/>
          </a:ln>
        </p:spPr>
      </p:pic>
      <p:sp>
        <p:nvSpPr>
          <p:cNvPr id="70" name="Google Shape;70;p15"/>
          <p:cNvSpPr txBox="1"/>
          <p:nvPr/>
        </p:nvSpPr>
        <p:spPr>
          <a:xfrm>
            <a:off x="117500" y="126175"/>
            <a:ext cx="6814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highlight>
                  <a:srgbClr val="38761D"/>
                </a:highlight>
              </a:rPr>
              <a:t>1 - Objetivo, Contexto y Audiencia.</a:t>
            </a:r>
            <a:endParaRPr>
              <a:highlight>
                <a:srgbClr val="38761D"/>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74" name="Shape 74"/>
        <p:cNvGrpSpPr/>
        <p:nvPr/>
      </p:nvGrpSpPr>
      <p:grpSpPr>
        <a:xfrm>
          <a:off x="0" y="0"/>
          <a:ext cx="0" cy="0"/>
          <a:chOff x="0" y="0"/>
          <a:chExt cx="0" cy="0"/>
        </a:xfrm>
      </p:grpSpPr>
      <p:sp>
        <p:nvSpPr>
          <p:cNvPr id="75" name="Google Shape;75;p16"/>
          <p:cNvSpPr txBox="1"/>
          <p:nvPr/>
        </p:nvSpPr>
        <p:spPr>
          <a:xfrm>
            <a:off x="78325" y="986875"/>
            <a:ext cx="76056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FFFFFF"/>
                </a:solidFill>
              </a:rPr>
              <a:t>CONTEXTO Y AUDIENCIA</a:t>
            </a:r>
            <a:endParaRPr sz="1700">
              <a:solidFill>
                <a:srgbClr val="FFFFFF"/>
              </a:solidFill>
            </a:endParaRPr>
          </a:p>
          <a:p>
            <a:pPr indent="0" lvl="0" marL="0" rtl="0" algn="l">
              <a:spcBef>
                <a:spcPts val="0"/>
              </a:spcBef>
              <a:spcAft>
                <a:spcPts val="0"/>
              </a:spcAft>
              <a:buNone/>
            </a:pPr>
            <a:r>
              <a:rPr lang="es" sz="1700">
                <a:solidFill>
                  <a:srgbClr val="FFFFFF"/>
                </a:solidFill>
              </a:rPr>
              <a:t>Es conocido por todos  que los niveles de emisión de gases de efecto invernadero hacia la atmósfera ha ido en aumento constante desde los inicios de la era industrial, con un profundo acrecentamiento en el comienzo de lo que conocemos como Globalización, generando cambios en el clima.</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s" sz="1700">
                <a:solidFill>
                  <a:srgbClr val="FFFFFF"/>
                </a:solidFill>
              </a:rPr>
              <a:t>Has sido contratado por un equipo conformado por científicos climáticos, ingenieros, geofísicos,etc, para poder elaborar un modelo que pueda predecir temperaturas futuras y poder demostrar mediante visualizaciones si existe relación entre las emisiones y el aumento de temperatura, cómo fue la evolución a lo largo de los años y la distribución en los diversos continentes y actividades de las emisiones.</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t/>
            </a:r>
            <a:endParaRPr sz="1700">
              <a:solidFill>
                <a:srgbClr val="FFFFFF"/>
              </a:solidFill>
            </a:endParaRPr>
          </a:p>
        </p:txBody>
      </p:sp>
      <p:pic>
        <p:nvPicPr>
          <p:cNvPr id="76" name="Google Shape;76;p16"/>
          <p:cNvPicPr preferRelativeResize="0"/>
          <p:nvPr/>
        </p:nvPicPr>
        <p:blipFill>
          <a:blip r:embed="rId3">
            <a:alphaModFix/>
          </a:blip>
          <a:stretch>
            <a:fillRect/>
          </a:stretch>
        </p:blipFill>
        <p:spPr>
          <a:xfrm>
            <a:off x="7833450" y="191475"/>
            <a:ext cx="1108925" cy="88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80" name="Shape 80"/>
        <p:cNvGrpSpPr/>
        <p:nvPr/>
      </p:nvGrpSpPr>
      <p:grpSpPr>
        <a:xfrm>
          <a:off x="0" y="0"/>
          <a:ext cx="0" cy="0"/>
          <a:chOff x="0" y="0"/>
          <a:chExt cx="0" cy="0"/>
        </a:xfrm>
      </p:grpSpPr>
      <p:sp>
        <p:nvSpPr>
          <p:cNvPr id="81" name="Google Shape;81;p17"/>
          <p:cNvSpPr txBox="1"/>
          <p:nvPr/>
        </p:nvSpPr>
        <p:spPr>
          <a:xfrm>
            <a:off x="0" y="945050"/>
            <a:ext cx="8929200" cy="39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highlight>
                  <a:srgbClr val="274E13"/>
                </a:highlight>
              </a:rPr>
              <a:t>El Proyecto se construirá en base al Dataset *"Agri-food CO2 emission dataset"*, un dataset formado por datos obtenidos de la FAO (Food and Agriculture Organization) y datos del IPCC.</a:t>
            </a:r>
            <a:endParaRPr sz="1600">
              <a:solidFill>
                <a:schemeClr val="dk1"/>
              </a:solidFill>
              <a:highlight>
                <a:srgbClr val="274E13"/>
              </a:highlight>
            </a:endParaRPr>
          </a:p>
          <a:p>
            <a:pPr indent="0" lvl="0" marL="0" rtl="0" algn="l">
              <a:spcBef>
                <a:spcPts val="0"/>
              </a:spcBef>
              <a:spcAft>
                <a:spcPts val="0"/>
              </a:spcAft>
              <a:buNone/>
            </a:pPr>
            <a:r>
              <a:t/>
            </a:r>
            <a:endParaRPr sz="1600">
              <a:solidFill>
                <a:schemeClr val="dk1"/>
              </a:solidFill>
              <a:highlight>
                <a:srgbClr val="274E13"/>
              </a:highlight>
            </a:endParaRPr>
          </a:p>
          <a:p>
            <a:pPr indent="0" lvl="0" marL="0" rtl="0" algn="l">
              <a:spcBef>
                <a:spcPts val="0"/>
              </a:spcBef>
              <a:spcAft>
                <a:spcPts val="0"/>
              </a:spcAft>
              <a:buNone/>
            </a:pPr>
            <a:r>
              <a:rPr lang="es" sz="1600">
                <a:solidFill>
                  <a:schemeClr val="dk1"/>
                </a:solidFill>
                <a:highlight>
                  <a:srgbClr val="274E13"/>
                </a:highlight>
              </a:rPr>
              <a:t>Contiene 6925 filas y 31 columnas, una variable categórica llamada Área, una variable numérica de tipo de dato entero y el resto datos medidos en números decimales.</a:t>
            </a:r>
            <a:endParaRPr sz="1600">
              <a:solidFill>
                <a:schemeClr val="dk1"/>
              </a:solidFill>
              <a:highlight>
                <a:srgbClr val="274E13"/>
              </a:highlight>
            </a:endParaRPr>
          </a:p>
          <a:p>
            <a:pPr indent="0" lvl="0" marL="0" rtl="0" algn="l">
              <a:spcBef>
                <a:spcPts val="0"/>
              </a:spcBef>
              <a:spcAft>
                <a:spcPts val="0"/>
              </a:spcAft>
              <a:buNone/>
            </a:pPr>
            <a:r>
              <a:t/>
            </a:r>
            <a:endParaRPr sz="1600">
              <a:solidFill>
                <a:schemeClr val="dk1"/>
              </a:solidFill>
              <a:highlight>
                <a:srgbClr val="274E13"/>
              </a:highlight>
            </a:endParaRPr>
          </a:p>
          <a:p>
            <a:pPr indent="0" lvl="0" marL="0" rtl="0" algn="l">
              <a:spcBef>
                <a:spcPts val="0"/>
              </a:spcBef>
              <a:spcAft>
                <a:spcPts val="0"/>
              </a:spcAft>
              <a:buNone/>
            </a:pPr>
            <a:r>
              <a:rPr lang="es" sz="1600">
                <a:solidFill>
                  <a:schemeClr val="dk1"/>
                </a:solidFill>
                <a:highlight>
                  <a:srgbClr val="274E13"/>
                </a:highlight>
              </a:rPr>
              <a:t>Columnas del Dataset:</a:t>
            </a:r>
            <a:endParaRPr sz="1600">
              <a:solidFill>
                <a:schemeClr val="dk1"/>
              </a:solidFill>
              <a:highlight>
                <a:srgbClr val="274E13"/>
              </a:highlight>
            </a:endParaRPr>
          </a:p>
          <a:p>
            <a:pPr indent="0" lvl="0" marL="0" rtl="0" algn="l">
              <a:spcBef>
                <a:spcPts val="0"/>
              </a:spcBef>
              <a:spcAft>
                <a:spcPts val="0"/>
              </a:spcAft>
              <a:buNone/>
            </a:pPr>
            <a:r>
              <a:rPr lang="es" sz="1350">
                <a:solidFill>
                  <a:schemeClr val="dk1"/>
                </a:solidFill>
                <a:highlight>
                  <a:srgbClr val="274E13"/>
                </a:highlight>
              </a:rPr>
              <a:t>Area ,Year ,Savanna fires ,Forest fires ,Crop Residues ,Rice Cultivation  , Drained organic soils (CO2)  ,Pesticides Manufacturing  ,Food Transport ,Forestland  ,Net Forest conversion   ,Food Household Consumption  ,Food Retail   ,On-farm Electricity Use  ,Food Packaging  ,Agrifood Systems Waste Disposal  ,Food Processing   ,Fertilizers Manufacturing   ,IPPU  ,Manure applied to Soils   ,Manure left on Pasture  ,Manure Management                 </a:t>
            </a:r>
            <a:endParaRPr sz="1350">
              <a:solidFill>
                <a:schemeClr val="dk1"/>
              </a:solidFill>
              <a:highlight>
                <a:srgbClr val="274E13"/>
              </a:highlight>
            </a:endParaRPr>
          </a:p>
          <a:p>
            <a:pPr indent="0" lvl="0" marL="0" rtl="0" algn="l">
              <a:spcBef>
                <a:spcPts val="0"/>
              </a:spcBef>
              <a:spcAft>
                <a:spcPts val="0"/>
              </a:spcAft>
              <a:buNone/>
            </a:pPr>
            <a:r>
              <a:rPr lang="es" sz="1350">
                <a:solidFill>
                  <a:schemeClr val="dk1"/>
                </a:solidFill>
                <a:highlight>
                  <a:srgbClr val="274E13"/>
                </a:highlight>
              </a:rPr>
              <a:t>Fires in organic soils  ,Fires in humid tropical forests  ,On-farm energy use  ,Rural population  ,Urban population  ,Total Population - Male , Total Population - Female , total_emission , Average Temperature °C  </a:t>
            </a:r>
            <a:endParaRPr sz="1350">
              <a:solidFill>
                <a:schemeClr val="dk1"/>
              </a:solidFill>
              <a:highlight>
                <a:srgbClr val="274E13"/>
              </a:highlight>
            </a:endParaRPr>
          </a:p>
          <a:p>
            <a:pPr indent="0" lvl="0" marL="0" rtl="0" algn="l">
              <a:spcBef>
                <a:spcPts val="0"/>
              </a:spcBef>
              <a:spcAft>
                <a:spcPts val="0"/>
              </a:spcAft>
              <a:buNone/>
            </a:pPr>
            <a:r>
              <a:t/>
            </a:r>
            <a:endParaRPr sz="1350">
              <a:solidFill>
                <a:schemeClr val="dk1"/>
              </a:solidFill>
              <a:highlight>
                <a:srgbClr val="274E13"/>
              </a:highlight>
            </a:endParaRPr>
          </a:p>
          <a:p>
            <a:pPr indent="0" lvl="0" marL="0" rtl="0" algn="l">
              <a:spcBef>
                <a:spcPts val="0"/>
              </a:spcBef>
              <a:spcAft>
                <a:spcPts val="0"/>
              </a:spcAft>
              <a:buNone/>
            </a:pPr>
            <a:r>
              <a:t/>
            </a:r>
            <a:endParaRPr sz="1350">
              <a:solidFill>
                <a:schemeClr val="dk1"/>
              </a:solidFill>
              <a:highlight>
                <a:srgbClr val="6AA84F"/>
              </a:highlight>
            </a:endParaRPr>
          </a:p>
          <a:p>
            <a:pPr indent="0" lvl="0" marL="0" rtl="0" algn="l">
              <a:spcBef>
                <a:spcPts val="0"/>
              </a:spcBef>
              <a:spcAft>
                <a:spcPts val="0"/>
              </a:spcAft>
              <a:buNone/>
            </a:pPr>
            <a:r>
              <a:t/>
            </a:r>
            <a:endParaRPr>
              <a:solidFill>
                <a:schemeClr val="dk1"/>
              </a:solidFill>
              <a:highlight>
                <a:srgbClr val="6AA84F"/>
              </a:highlight>
            </a:endParaRPr>
          </a:p>
          <a:p>
            <a:pPr indent="0" lvl="0" marL="0" rtl="0" algn="l">
              <a:spcBef>
                <a:spcPts val="0"/>
              </a:spcBef>
              <a:spcAft>
                <a:spcPts val="0"/>
              </a:spcAft>
              <a:buNone/>
            </a:pPr>
            <a:r>
              <a:rPr lang="es" sz="1350">
                <a:solidFill>
                  <a:schemeClr val="dk1"/>
                </a:solidFill>
                <a:highlight>
                  <a:srgbClr val="6AA84F"/>
                </a:highlight>
              </a:rPr>
              <a:t>       </a:t>
            </a:r>
            <a:r>
              <a:rPr lang="es" sz="1050">
                <a:solidFill>
                  <a:schemeClr val="dk1"/>
                </a:solidFill>
                <a:highlight>
                  <a:srgbClr val="6AA84F"/>
                </a:highlight>
              </a:rPr>
              <a:t>   </a:t>
            </a:r>
            <a:endParaRPr sz="1600">
              <a:solidFill>
                <a:schemeClr val="dk1"/>
              </a:solidFill>
              <a:highlight>
                <a:srgbClr val="6AA84F"/>
              </a:highlight>
            </a:endParaRPr>
          </a:p>
        </p:txBody>
      </p:sp>
      <p:sp>
        <p:nvSpPr>
          <p:cNvPr id="82" name="Google Shape;82;p17"/>
          <p:cNvSpPr txBox="1"/>
          <p:nvPr/>
        </p:nvSpPr>
        <p:spPr>
          <a:xfrm>
            <a:off x="0" y="0"/>
            <a:ext cx="319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rPr>
              <a:t>2 - Metadata</a:t>
            </a:r>
            <a:endParaRPr/>
          </a:p>
        </p:txBody>
      </p:sp>
      <p:pic>
        <p:nvPicPr>
          <p:cNvPr id="83" name="Google Shape;83;p17"/>
          <p:cNvPicPr preferRelativeResize="0"/>
          <p:nvPr/>
        </p:nvPicPr>
        <p:blipFill>
          <a:blip r:embed="rId3">
            <a:alphaModFix/>
          </a:blip>
          <a:stretch>
            <a:fillRect/>
          </a:stretch>
        </p:blipFill>
        <p:spPr>
          <a:xfrm>
            <a:off x="7937875" y="-43375"/>
            <a:ext cx="1108925" cy="88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87" name="Shape 87"/>
        <p:cNvGrpSpPr/>
        <p:nvPr/>
      </p:nvGrpSpPr>
      <p:grpSpPr>
        <a:xfrm>
          <a:off x="0" y="0"/>
          <a:ext cx="0" cy="0"/>
          <a:chOff x="0" y="0"/>
          <a:chExt cx="0" cy="0"/>
        </a:xfrm>
      </p:grpSpPr>
      <p:sp>
        <p:nvSpPr>
          <p:cNvPr id="88" name="Google Shape;88;p18"/>
          <p:cNvSpPr txBox="1"/>
          <p:nvPr/>
        </p:nvSpPr>
        <p:spPr>
          <a:xfrm>
            <a:off x="-37950" y="738675"/>
            <a:ext cx="921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p>
        </p:txBody>
      </p:sp>
      <p:sp>
        <p:nvSpPr>
          <p:cNvPr id="89" name="Google Shape;89;p18"/>
          <p:cNvSpPr txBox="1"/>
          <p:nvPr/>
        </p:nvSpPr>
        <p:spPr>
          <a:xfrm>
            <a:off x="182750" y="1066100"/>
            <a:ext cx="7838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FFFFFF"/>
                </a:solidFill>
              </a:rPr>
              <a:t>HIPÓTESIS</a:t>
            </a:r>
            <a:endParaRPr sz="1800">
              <a:solidFill>
                <a:srgbClr val="FFFFFF"/>
              </a:solidFill>
            </a:endParaRPr>
          </a:p>
          <a:p>
            <a:pPr indent="0" lvl="0" marL="0" rtl="0" algn="l">
              <a:spcBef>
                <a:spcPts val="0"/>
              </a:spcBef>
              <a:spcAft>
                <a:spcPts val="0"/>
              </a:spcAft>
              <a:buNone/>
            </a:pPr>
            <a:r>
              <a:rPr lang="es" sz="1800">
                <a:solidFill>
                  <a:srgbClr val="FFFFFF"/>
                </a:solidFill>
              </a:rPr>
              <a:t>a - Las emisiones en el futuro van a ir en aumento b - Hay una relación entre el aumento de la temperatura y las emisiones de gases de efecto invernadero. c- Hay un aumento progresivo y cada vez mayor de la temperatura.</a:t>
            </a:r>
            <a:endParaRPr sz="1800">
              <a:solidFill>
                <a:srgbClr val="FFFFFF"/>
              </a:solidFill>
            </a:endParaRPr>
          </a:p>
          <a:p>
            <a:pPr indent="0" lvl="0" marL="0" rtl="0" algn="l">
              <a:spcBef>
                <a:spcPts val="0"/>
              </a:spcBef>
              <a:spcAft>
                <a:spcPts val="0"/>
              </a:spcAft>
              <a:buNone/>
            </a:pPr>
            <a:r>
              <a:t/>
            </a:r>
            <a:endParaRPr/>
          </a:p>
        </p:txBody>
      </p:sp>
      <p:pic>
        <p:nvPicPr>
          <p:cNvPr id="90" name="Google Shape;90;p18"/>
          <p:cNvPicPr preferRelativeResize="0"/>
          <p:nvPr/>
        </p:nvPicPr>
        <p:blipFill>
          <a:blip r:embed="rId3">
            <a:alphaModFix/>
          </a:blip>
          <a:stretch>
            <a:fillRect/>
          </a:stretch>
        </p:blipFill>
        <p:spPr>
          <a:xfrm>
            <a:off x="7885700" y="126175"/>
            <a:ext cx="1030600" cy="824475"/>
          </a:xfrm>
          <a:prstGeom prst="rect">
            <a:avLst/>
          </a:prstGeom>
          <a:noFill/>
          <a:ln>
            <a:noFill/>
          </a:ln>
        </p:spPr>
      </p:pic>
      <p:sp>
        <p:nvSpPr>
          <p:cNvPr id="91" name="Google Shape;91;p18"/>
          <p:cNvSpPr txBox="1"/>
          <p:nvPr/>
        </p:nvSpPr>
        <p:spPr>
          <a:xfrm>
            <a:off x="182750" y="2793675"/>
            <a:ext cx="804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PREGUNTAS</a:t>
            </a:r>
            <a:endParaRPr sz="1800">
              <a:solidFill>
                <a:schemeClr val="dk1"/>
              </a:solidFill>
            </a:endParaRPr>
          </a:p>
          <a:p>
            <a:pPr indent="0" lvl="0" marL="0" rtl="0" algn="l">
              <a:spcBef>
                <a:spcPts val="0"/>
              </a:spcBef>
              <a:spcAft>
                <a:spcPts val="0"/>
              </a:spcAft>
              <a:buNone/>
            </a:pPr>
            <a:r>
              <a:rPr lang="es" sz="1800">
                <a:solidFill>
                  <a:schemeClr val="dk1"/>
                </a:solidFill>
              </a:rPr>
              <a:t>1 - Cuál fue la emisión de CO2 a lo largo de los años?</a:t>
            </a:r>
            <a:endParaRPr sz="1800">
              <a:solidFill>
                <a:schemeClr val="dk1"/>
              </a:solidFill>
            </a:endParaRPr>
          </a:p>
          <a:p>
            <a:pPr indent="0" lvl="0" marL="0" rtl="0" algn="l">
              <a:spcBef>
                <a:spcPts val="0"/>
              </a:spcBef>
              <a:spcAft>
                <a:spcPts val="0"/>
              </a:spcAft>
              <a:buNone/>
            </a:pPr>
            <a:r>
              <a:rPr lang="es" sz="1800">
                <a:solidFill>
                  <a:schemeClr val="dk1"/>
                </a:solidFill>
              </a:rPr>
              <a:t>2 - Cuál es la relación entre el aumento de emisiones y de temperatura? Existe una relación?</a:t>
            </a:r>
            <a:endParaRPr sz="1800">
              <a:solidFill>
                <a:schemeClr val="dk1"/>
              </a:solidFill>
            </a:endParaRPr>
          </a:p>
          <a:p>
            <a:pPr indent="0" lvl="0" marL="0" rtl="0" algn="l">
              <a:spcBef>
                <a:spcPts val="0"/>
              </a:spcBef>
              <a:spcAft>
                <a:spcPts val="0"/>
              </a:spcAft>
              <a:buNone/>
            </a:pPr>
            <a:r>
              <a:rPr lang="es" sz="1800">
                <a:solidFill>
                  <a:schemeClr val="dk1"/>
                </a:solidFill>
              </a:rPr>
              <a:t>3 - Cuáles son los países que más emiten? Cuáles son los continentes con mayor emisión?</a:t>
            </a:r>
            <a:endParaRPr sz="1800">
              <a:solidFill>
                <a:schemeClr val="dk1"/>
              </a:solidFill>
            </a:endParaRPr>
          </a:p>
          <a:p>
            <a:pPr indent="0" lvl="0" marL="0" rtl="0" algn="l">
              <a:spcBef>
                <a:spcPts val="0"/>
              </a:spcBef>
              <a:spcAft>
                <a:spcPts val="0"/>
              </a:spcAft>
              <a:buNone/>
            </a:pPr>
            <a:r>
              <a:rPr lang="es" sz="1800">
                <a:solidFill>
                  <a:schemeClr val="dk1"/>
                </a:solidFill>
              </a:rPr>
              <a:t>4 - Cuáles son las actividades que más emiten?</a:t>
            </a:r>
            <a:endParaRPr sz="1700"/>
          </a:p>
        </p:txBody>
      </p:sp>
      <p:sp>
        <p:nvSpPr>
          <p:cNvPr id="92" name="Google Shape;92;p18"/>
          <p:cNvSpPr txBox="1"/>
          <p:nvPr/>
        </p:nvSpPr>
        <p:spPr>
          <a:xfrm>
            <a:off x="0" y="126175"/>
            <a:ext cx="783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dk1"/>
                </a:solidFill>
              </a:rPr>
              <a:t> </a:t>
            </a:r>
            <a:r>
              <a:rPr lang="es" sz="3600">
                <a:solidFill>
                  <a:schemeClr val="dk1"/>
                </a:solidFill>
              </a:rPr>
              <a:t>3 - Hipótesis/Preguntas de    Interés.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96" name="Shape 96"/>
        <p:cNvGrpSpPr/>
        <p:nvPr/>
      </p:nvGrpSpPr>
      <p:grpSpPr>
        <a:xfrm>
          <a:off x="0" y="0"/>
          <a:ext cx="0" cy="0"/>
          <a:chOff x="0" y="0"/>
          <a:chExt cx="0" cy="0"/>
        </a:xfrm>
      </p:grpSpPr>
      <p:sp>
        <p:nvSpPr>
          <p:cNvPr id="97" name="Google Shape;97;p19"/>
          <p:cNvSpPr txBox="1"/>
          <p:nvPr/>
        </p:nvSpPr>
        <p:spPr>
          <a:xfrm>
            <a:off x="-37950" y="738675"/>
            <a:ext cx="921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p>
        </p:txBody>
      </p:sp>
      <p:sp>
        <p:nvSpPr>
          <p:cNvPr id="98" name="Google Shape;98;p19"/>
          <p:cNvSpPr txBox="1"/>
          <p:nvPr/>
        </p:nvSpPr>
        <p:spPr>
          <a:xfrm>
            <a:off x="71850" y="846375"/>
            <a:ext cx="59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1 - Cómo fueron las emisiones a lo largo de los años?</a:t>
            </a:r>
            <a:r>
              <a:rPr lang="es" sz="1800">
                <a:solidFill>
                  <a:schemeClr val="lt2"/>
                </a:solidFill>
              </a:rPr>
              <a:t>                                        </a:t>
            </a:r>
            <a:endParaRPr sz="1800">
              <a:solidFill>
                <a:schemeClr val="lt2"/>
              </a:solidFill>
            </a:endParaRPr>
          </a:p>
        </p:txBody>
      </p:sp>
      <p:pic>
        <p:nvPicPr>
          <p:cNvPr id="99" name="Google Shape;99;p19"/>
          <p:cNvPicPr preferRelativeResize="0"/>
          <p:nvPr/>
        </p:nvPicPr>
        <p:blipFill rotWithShape="1">
          <a:blip r:embed="rId3">
            <a:alphaModFix/>
          </a:blip>
          <a:srcRect b="13091" l="7360" r="862" t="32427"/>
          <a:stretch/>
        </p:blipFill>
        <p:spPr>
          <a:xfrm>
            <a:off x="71800" y="1308075"/>
            <a:ext cx="9000400" cy="3095224"/>
          </a:xfrm>
          <a:prstGeom prst="rect">
            <a:avLst/>
          </a:prstGeom>
          <a:noFill/>
          <a:ln>
            <a:noFill/>
          </a:ln>
        </p:spPr>
      </p:pic>
      <p:sp>
        <p:nvSpPr>
          <p:cNvPr id="100" name="Google Shape;100;p19"/>
          <p:cNvSpPr txBox="1"/>
          <p:nvPr/>
        </p:nvSpPr>
        <p:spPr>
          <a:xfrm>
            <a:off x="71850" y="4490775"/>
            <a:ext cx="9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Aquí se ve que las emisiones fueron aumentando a lo largo de los años aunque con picos pronunciados</a:t>
            </a:r>
            <a:endParaRPr>
              <a:solidFill>
                <a:schemeClr val="dk1"/>
              </a:solidFill>
            </a:endParaRPr>
          </a:p>
        </p:txBody>
      </p:sp>
      <p:pic>
        <p:nvPicPr>
          <p:cNvPr id="101" name="Google Shape;101;p19"/>
          <p:cNvPicPr preferRelativeResize="0"/>
          <p:nvPr/>
        </p:nvPicPr>
        <p:blipFill>
          <a:blip r:embed="rId4">
            <a:alphaModFix/>
          </a:blip>
          <a:stretch>
            <a:fillRect/>
          </a:stretch>
        </p:blipFill>
        <p:spPr>
          <a:xfrm>
            <a:off x="7898750" y="0"/>
            <a:ext cx="1030575" cy="751350"/>
          </a:xfrm>
          <a:prstGeom prst="rect">
            <a:avLst/>
          </a:prstGeom>
          <a:noFill/>
          <a:ln>
            <a:noFill/>
          </a:ln>
        </p:spPr>
      </p:pic>
      <p:sp>
        <p:nvSpPr>
          <p:cNvPr id="102" name="Google Shape;102;p19"/>
          <p:cNvSpPr txBox="1"/>
          <p:nvPr/>
        </p:nvSpPr>
        <p:spPr>
          <a:xfrm>
            <a:off x="0" y="0"/>
            <a:ext cx="73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000">
                <a:solidFill>
                  <a:schemeClr val="dk1"/>
                </a:solidFill>
              </a:rPr>
              <a:t>4</a:t>
            </a:r>
            <a:r>
              <a:rPr lang="es" sz="4000">
                <a:solidFill>
                  <a:schemeClr val="dk1"/>
                </a:solidFill>
              </a:rPr>
              <a:t> - Análisis Exploratorio (EDA).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06" name="Shape 106"/>
        <p:cNvGrpSpPr/>
        <p:nvPr/>
      </p:nvGrpSpPr>
      <p:grpSpPr>
        <a:xfrm>
          <a:off x="0" y="0"/>
          <a:ext cx="0" cy="0"/>
          <a:chOff x="0" y="0"/>
          <a:chExt cx="0" cy="0"/>
        </a:xfrm>
      </p:grpSpPr>
      <p:sp>
        <p:nvSpPr>
          <p:cNvPr id="107" name="Google Shape;107;p20"/>
          <p:cNvSpPr txBox="1"/>
          <p:nvPr/>
        </p:nvSpPr>
        <p:spPr>
          <a:xfrm>
            <a:off x="-37950" y="738675"/>
            <a:ext cx="921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p>
        </p:txBody>
      </p:sp>
      <p:sp>
        <p:nvSpPr>
          <p:cNvPr id="108" name="Google Shape;108;p20"/>
          <p:cNvSpPr txBox="1"/>
          <p:nvPr/>
        </p:nvSpPr>
        <p:spPr>
          <a:xfrm>
            <a:off x="0" y="94225"/>
            <a:ext cx="458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2- Cuál es la relación entre la temperatura promedio y las emisiones a lo largo de los años?</a:t>
            </a:r>
            <a:endParaRPr sz="1800">
              <a:solidFill>
                <a:schemeClr val="lt2"/>
              </a:solidFill>
            </a:endParaRPr>
          </a:p>
        </p:txBody>
      </p:sp>
      <p:pic>
        <p:nvPicPr>
          <p:cNvPr id="109" name="Google Shape;109;p20"/>
          <p:cNvPicPr preferRelativeResize="0"/>
          <p:nvPr/>
        </p:nvPicPr>
        <p:blipFill rotWithShape="1">
          <a:blip r:embed="rId3">
            <a:alphaModFix/>
          </a:blip>
          <a:srcRect b="15377" l="7573" r="50401" t="25840"/>
          <a:stretch/>
        </p:blipFill>
        <p:spPr>
          <a:xfrm>
            <a:off x="3904000" y="900775"/>
            <a:ext cx="4947024" cy="3890225"/>
          </a:xfrm>
          <a:prstGeom prst="rect">
            <a:avLst/>
          </a:prstGeom>
          <a:noFill/>
          <a:ln>
            <a:noFill/>
          </a:ln>
        </p:spPr>
      </p:pic>
      <p:sp>
        <p:nvSpPr>
          <p:cNvPr id="110" name="Google Shape;110;p20"/>
          <p:cNvSpPr txBox="1"/>
          <p:nvPr/>
        </p:nvSpPr>
        <p:spPr>
          <a:xfrm>
            <a:off x="182775" y="1866800"/>
            <a:ext cx="3000000" cy="191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750">
                <a:solidFill>
                  <a:schemeClr val="dk1"/>
                </a:solidFill>
                <a:highlight>
                  <a:srgbClr val="6AA84F"/>
                </a:highlight>
              </a:rPr>
              <a:t>En este gráfico se ve que a medida que aumenta la Temperatura Promedio Aumentan las Emisiones en el transcurso del tiempo.</a:t>
            </a:r>
            <a:endParaRPr sz="1750">
              <a:solidFill>
                <a:schemeClr val="dk1"/>
              </a:solidFill>
              <a:highlight>
                <a:srgbClr val="6AA84F"/>
              </a:highlight>
            </a:endParaRPr>
          </a:p>
        </p:txBody>
      </p:sp>
      <p:pic>
        <p:nvPicPr>
          <p:cNvPr id="111" name="Google Shape;111;p20"/>
          <p:cNvPicPr preferRelativeResize="0"/>
          <p:nvPr/>
        </p:nvPicPr>
        <p:blipFill>
          <a:blip r:embed="rId4">
            <a:alphaModFix/>
          </a:blip>
          <a:stretch>
            <a:fillRect/>
          </a:stretch>
        </p:blipFill>
        <p:spPr>
          <a:xfrm>
            <a:off x="7898750" y="0"/>
            <a:ext cx="1030575" cy="7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15" name="Shape 115"/>
        <p:cNvGrpSpPr/>
        <p:nvPr/>
      </p:nvGrpSpPr>
      <p:grpSpPr>
        <a:xfrm>
          <a:off x="0" y="0"/>
          <a:ext cx="0" cy="0"/>
          <a:chOff x="0" y="0"/>
          <a:chExt cx="0" cy="0"/>
        </a:xfrm>
      </p:grpSpPr>
      <p:sp>
        <p:nvSpPr>
          <p:cNvPr id="116" name="Google Shape;116;p21"/>
          <p:cNvSpPr txBox="1"/>
          <p:nvPr/>
        </p:nvSpPr>
        <p:spPr>
          <a:xfrm>
            <a:off x="-37950" y="738675"/>
            <a:ext cx="921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p>
        </p:txBody>
      </p:sp>
      <p:sp>
        <p:nvSpPr>
          <p:cNvPr id="117" name="Google Shape;117;p21"/>
          <p:cNvSpPr txBox="1"/>
          <p:nvPr/>
        </p:nvSpPr>
        <p:spPr>
          <a:xfrm>
            <a:off x="0" y="94225"/>
            <a:ext cx="4582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3 - Cuáles son las emisiones por continente?</a:t>
            </a:r>
            <a:endParaRPr sz="1800">
              <a:solidFill>
                <a:schemeClr val="lt2"/>
              </a:solidFill>
            </a:endParaRPr>
          </a:p>
        </p:txBody>
      </p:sp>
      <p:pic>
        <p:nvPicPr>
          <p:cNvPr id="118" name="Google Shape;118;p21"/>
          <p:cNvPicPr preferRelativeResize="0"/>
          <p:nvPr/>
        </p:nvPicPr>
        <p:blipFill rotWithShape="1">
          <a:blip r:embed="rId3">
            <a:alphaModFix/>
          </a:blip>
          <a:srcRect b="8134" l="8214" r="56739" t="27560"/>
          <a:stretch/>
        </p:blipFill>
        <p:spPr>
          <a:xfrm>
            <a:off x="352475" y="833125"/>
            <a:ext cx="3067824" cy="3164924"/>
          </a:xfrm>
          <a:prstGeom prst="rect">
            <a:avLst/>
          </a:prstGeom>
          <a:noFill/>
          <a:ln>
            <a:noFill/>
          </a:ln>
        </p:spPr>
      </p:pic>
      <p:sp>
        <p:nvSpPr>
          <p:cNvPr id="119" name="Google Shape;119;p21"/>
          <p:cNvSpPr txBox="1"/>
          <p:nvPr/>
        </p:nvSpPr>
        <p:spPr>
          <a:xfrm>
            <a:off x="3642225" y="94225"/>
            <a:ext cx="326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4 - Cuáles son los 10 países con mayor emisión?</a:t>
            </a:r>
            <a:endParaRPr sz="1800">
              <a:solidFill>
                <a:schemeClr val="dk1"/>
              </a:solidFill>
            </a:endParaRPr>
          </a:p>
        </p:txBody>
      </p:sp>
      <p:pic>
        <p:nvPicPr>
          <p:cNvPr id="120" name="Google Shape;120;p21"/>
          <p:cNvPicPr preferRelativeResize="0"/>
          <p:nvPr/>
        </p:nvPicPr>
        <p:blipFill rotWithShape="1">
          <a:blip r:embed="rId4">
            <a:alphaModFix/>
          </a:blip>
          <a:srcRect b="18365" l="4904" r="68952" t="22543"/>
          <a:stretch/>
        </p:blipFill>
        <p:spPr>
          <a:xfrm>
            <a:off x="3642225" y="887700"/>
            <a:ext cx="2767550" cy="3679025"/>
          </a:xfrm>
          <a:prstGeom prst="rect">
            <a:avLst/>
          </a:prstGeom>
          <a:noFill/>
          <a:ln>
            <a:noFill/>
          </a:ln>
        </p:spPr>
      </p:pic>
      <p:sp>
        <p:nvSpPr>
          <p:cNvPr id="121" name="Google Shape;121;p21"/>
          <p:cNvSpPr txBox="1"/>
          <p:nvPr/>
        </p:nvSpPr>
        <p:spPr>
          <a:xfrm>
            <a:off x="352475" y="4151350"/>
            <a:ext cx="3000000" cy="84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150">
                <a:solidFill>
                  <a:schemeClr val="dk1"/>
                </a:solidFill>
                <a:highlight>
                  <a:srgbClr val="274E13"/>
                </a:highlight>
              </a:rPr>
              <a:t>Se ve que el continente con mayor emisión es Asia, con un 54,2% de las emisiones totales.</a:t>
            </a:r>
            <a:endParaRPr sz="1150">
              <a:solidFill>
                <a:schemeClr val="dk1"/>
              </a:solidFill>
              <a:highlight>
                <a:srgbClr val="274E13"/>
              </a:highlight>
            </a:endParaRPr>
          </a:p>
        </p:txBody>
      </p:sp>
      <p:sp>
        <p:nvSpPr>
          <p:cNvPr id="122" name="Google Shape;122;p21"/>
          <p:cNvSpPr txBox="1"/>
          <p:nvPr/>
        </p:nvSpPr>
        <p:spPr>
          <a:xfrm>
            <a:off x="6475075" y="1337450"/>
            <a:ext cx="3000000" cy="192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450">
                <a:solidFill>
                  <a:schemeClr val="dk1"/>
                </a:solidFill>
                <a:highlight>
                  <a:srgbClr val="274E13"/>
                </a:highlight>
              </a:rPr>
              <a:t>Se ve que el país con mayor emisión es China, seguido por </a:t>
            </a:r>
            <a:r>
              <a:rPr lang="es" sz="1450">
                <a:solidFill>
                  <a:schemeClr val="dk1"/>
                </a:solidFill>
                <a:highlight>
                  <a:srgbClr val="274E13"/>
                </a:highlight>
              </a:rPr>
              <a:t>Brasil</a:t>
            </a:r>
            <a:r>
              <a:rPr lang="es" sz="1450">
                <a:solidFill>
                  <a:schemeClr val="dk1"/>
                </a:solidFill>
                <a:highlight>
                  <a:srgbClr val="274E13"/>
                </a:highlight>
              </a:rPr>
              <a:t> y que 5 de los 10 países pertenecen a Asia, 1 a Sudamérica, 2 a América del Norte, 1 a Europa y 1 a África.</a:t>
            </a:r>
            <a:endParaRPr sz="1450">
              <a:solidFill>
                <a:schemeClr val="dk1"/>
              </a:solidFill>
              <a:highlight>
                <a:srgbClr val="274E13"/>
              </a:highlight>
            </a:endParaRPr>
          </a:p>
        </p:txBody>
      </p:sp>
      <p:pic>
        <p:nvPicPr>
          <p:cNvPr id="123" name="Google Shape;123;p21"/>
          <p:cNvPicPr preferRelativeResize="0"/>
          <p:nvPr/>
        </p:nvPicPr>
        <p:blipFill>
          <a:blip r:embed="rId5">
            <a:alphaModFix/>
          </a:blip>
          <a:stretch>
            <a:fillRect/>
          </a:stretch>
        </p:blipFill>
        <p:spPr>
          <a:xfrm>
            <a:off x="7898750" y="0"/>
            <a:ext cx="1030575" cy="7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