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lfa Slab One" charset="0"/>
      <p:regular r:id="rId19"/>
    </p:embeddedFont>
    <p:embeddedFont>
      <p:font typeface="Proxima Nova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016" y="-2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78015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5b517362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5b517362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5b51736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5b51736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5b517362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5b517362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5b517362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5b517362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5b517362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5b517362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5b517362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5b517362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593b67b1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593b67b1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39a51a3c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39a51a3c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593b67b1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593b67b1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593b67b1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593b67b1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593b67b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593b67b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593b67b1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593b67b1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593b67b1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593b67b1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593b67b1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593b67b1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593b67b1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593b67b1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58683786_Logarithmic_SAT_Solution_with_Membrane_Comput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ublication/283148545_Membranous_Filter_Sor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410575" y="613950"/>
            <a:ext cx="8520600" cy="195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3600" dirty="0"/>
              <a:t>Membrane Algorithms</a:t>
            </a:r>
            <a:endParaRPr sz="3600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28632" y="3250490"/>
            <a:ext cx="8520600" cy="1575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000" b="1" dirty="0" err="1" smtClean="0">
                <a:solidFill>
                  <a:schemeClr val="accent1"/>
                </a:solidFill>
              </a:rPr>
              <a:t>Belu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</a:rPr>
              <a:t>Mihai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</a:rPr>
              <a:t>Costin</a:t>
            </a:r>
            <a:r>
              <a:rPr lang="en-US" sz="2000" b="1" dirty="0">
                <a:solidFill>
                  <a:schemeClr val="accent1"/>
                </a:solidFill>
              </a:rPr>
              <a:t>,  </a:t>
            </a:r>
            <a:r>
              <a:rPr lang="en-US" sz="2000" b="1" dirty="0" err="1" smtClean="0">
                <a:solidFill>
                  <a:schemeClr val="accent1"/>
                </a:solidFill>
              </a:rPr>
              <a:t>Caraulasu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</a:rPr>
              <a:t>Catalin</a:t>
            </a:r>
            <a:r>
              <a:rPr lang="en-US" sz="2000" b="1" dirty="0">
                <a:solidFill>
                  <a:schemeClr val="accent1"/>
                </a:solidFill>
              </a:rPr>
              <a:t>,  </a:t>
            </a:r>
            <a:r>
              <a:rPr lang="en-US" sz="2000" b="1" dirty="0" err="1" smtClean="0">
                <a:solidFill>
                  <a:schemeClr val="accent1"/>
                </a:solidFill>
              </a:rPr>
              <a:t>Iscru</a:t>
            </a:r>
            <a:r>
              <a:rPr lang="en-US" sz="2000" b="1" dirty="0" smtClean="0">
                <a:solidFill>
                  <a:schemeClr val="accent1"/>
                </a:solidFill>
              </a:rPr>
              <a:t> Bianca, </a:t>
            </a:r>
          </a:p>
          <a:p>
            <a:r>
              <a:rPr lang="en-US" sz="2000" b="1" dirty="0" err="1" smtClean="0">
                <a:solidFill>
                  <a:schemeClr val="accent1"/>
                </a:solidFill>
              </a:rPr>
              <a:t>Matache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</a:rPr>
              <a:t>Iulian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Gabriel,  </a:t>
            </a:r>
            <a:r>
              <a:rPr lang="en-US" sz="2000" b="1" dirty="0" err="1" smtClean="0">
                <a:solidFill>
                  <a:schemeClr val="accent1"/>
                </a:solidFill>
              </a:rPr>
              <a:t>Robu</a:t>
            </a:r>
            <a:r>
              <a:rPr lang="en-US" sz="2000" b="1" dirty="0" smtClean="0">
                <a:solidFill>
                  <a:schemeClr val="accent1"/>
                </a:solidFill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</a:rPr>
              <a:t>Florentina-Corina</a:t>
            </a:r>
            <a:endParaRPr lang="en-US" sz="2000" b="1" dirty="0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170900" y="-50800"/>
            <a:ext cx="70716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ro" dirty="0"/>
              <a:t>Filtrarea</a:t>
            </a: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134017" y="474600"/>
            <a:ext cx="8740500" cy="46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o" sz="187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" dirty="0">
                <a:solidFill>
                  <a:srgbClr val="000000"/>
                </a:solidFill>
              </a:rPr>
              <a:t>Numărul este comparat cu valoarea membranei în care se află. Dacă este mai mic, este transferat într-o membrană interioară cu o valoare mai mică. Dacă este egal sau mai mare, rămâne în acea membrană</a:t>
            </a:r>
            <a:r>
              <a:rPr lang="ro" sz="187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o" sz="187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o" b="1" dirty="0">
                <a:solidFill>
                  <a:srgbClr val="000000"/>
                </a:solidFill>
              </a:rPr>
              <a:t> </a:t>
            </a:r>
            <a:r>
              <a:rPr lang="ro" sz="1900" b="1" dirty="0">
                <a:solidFill>
                  <a:schemeClr val="accent3"/>
                </a:solidFill>
              </a:rPr>
              <a:t>Reprezentare </a:t>
            </a:r>
            <a:endParaRPr sz="1900" b="1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o" dirty="0">
                <a:solidFill>
                  <a:srgbClr val="000000"/>
                </a:solidFill>
              </a:rPr>
              <a:t>– Valorile sunt simbolizate de caractere dintr-un alfabet, unde, de exemplu, „xxxx” reprezintă valoarea 4. Fiecare membrană are un „șablon” definit de un astfel de set de caractere</a:t>
            </a:r>
            <a:r>
              <a:rPr lang="ro" sz="1640" dirty="0">
                <a:solidFill>
                  <a:srgbClr val="000000"/>
                </a:solidFill>
              </a:rPr>
              <a:t>.</a:t>
            </a:r>
            <a:r>
              <a:rPr lang="ro" sz="1340" dirty="0">
                <a:solidFill>
                  <a:srgbClr val="000000"/>
                </a:solidFill>
              </a:rPr>
              <a:t/>
            </a:r>
            <a:br>
              <a:rPr lang="ro" sz="1340" dirty="0">
                <a:solidFill>
                  <a:srgbClr val="000000"/>
                </a:solidFill>
              </a:rPr>
            </a:br>
            <a:r>
              <a:rPr lang="ro" sz="1340" dirty="0">
                <a:solidFill>
                  <a:srgbClr val="000000"/>
                </a:solidFill>
              </a:rPr>
              <a:t/>
            </a:r>
            <a:br>
              <a:rPr lang="ro" sz="1340" dirty="0">
                <a:solidFill>
                  <a:srgbClr val="000000"/>
                </a:solidFill>
              </a:rPr>
            </a:br>
            <a:r>
              <a:rPr lang="ro" sz="1900" b="1" dirty="0">
                <a:solidFill>
                  <a:schemeClr val="accent3"/>
                </a:solidFill>
              </a:rPr>
              <a:t>Independență și paralelism </a:t>
            </a:r>
            <a:endParaRPr sz="1900" b="1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o" dirty="0">
                <a:solidFill>
                  <a:srgbClr val="000000"/>
                </a:solidFill>
              </a:rPr>
              <a:t>– Fiecare număr este sortat independent folosind un alfabet propriu (ex. „a” pentru primul număr, „b” pentru al doilea), permițând procesare paralelă.</a:t>
            </a:r>
            <a:r>
              <a:rPr lang="ro" sz="1483" dirty="0">
                <a:solidFill>
                  <a:srgbClr val="000000"/>
                </a:solidFill>
              </a:rPr>
              <a:t/>
            </a:r>
            <a:br>
              <a:rPr lang="ro" sz="1483" dirty="0">
                <a:solidFill>
                  <a:srgbClr val="000000"/>
                </a:solidFill>
              </a:rPr>
            </a:br>
            <a:r>
              <a:rPr lang="ro" sz="1283" dirty="0">
                <a:solidFill>
                  <a:srgbClr val="000000"/>
                </a:solidFill>
              </a:rPr>
              <a:t/>
            </a:r>
            <a:br>
              <a:rPr lang="ro" sz="1283" dirty="0">
                <a:solidFill>
                  <a:srgbClr val="000000"/>
                </a:solidFill>
              </a:rPr>
            </a:br>
            <a:r>
              <a:rPr lang="ro" sz="1900" b="1" dirty="0">
                <a:solidFill>
                  <a:schemeClr val="accent3"/>
                </a:solidFill>
              </a:rPr>
              <a:t>Rezultatul final</a:t>
            </a:r>
            <a:r>
              <a:rPr lang="ro" sz="1900" dirty="0">
                <a:solidFill>
                  <a:schemeClr val="accent3"/>
                </a:solidFill>
              </a:rPr>
              <a:t> </a:t>
            </a:r>
            <a:endParaRPr sz="1900" dirty="0"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o" dirty="0">
                <a:solidFill>
                  <a:srgbClr val="000000"/>
                </a:solidFill>
              </a:rPr>
              <a:t>– Numerele sortate sunt conținute în membrane corespunzătoare, fără a fi necesară indepartarea acestora.</a:t>
            </a:r>
            <a:r>
              <a:rPr lang="ro" sz="247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o" sz="2476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8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o" sz="114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o" sz="114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5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22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169550" y="712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 P-system</a:t>
            </a:r>
            <a:endParaRPr dirty="0"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50834" y="635441"/>
            <a:ext cx="8520600" cy="3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7200" b="1" dirty="0"/>
              <a:t>Π (V, µ, w1, ..., wn, (R1, ρ1), (R2, ρ2), ..., (Rn-1, ρn-1), (Rn, ρn), 1) </a:t>
            </a:r>
            <a:endParaRPr sz="72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7200" dirty="0">
                <a:solidFill>
                  <a:srgbClr val="434343"/>
                </a:solidFill>
              </a:rPr>
              <a:t>-&gt;</a:t>
            </a:r>
            <a:r>
              <a:rPr lang="ro" sz="7200" dirty="0">
                <a:solidFill>
                  <a:srgbClr val="434343"/>
                </a:solidFill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  <a:r>
              <a:rPr lang="ro" sz="7200" dirty="0">
                <a:solidFill>
                  <a:srgbClr val="434343"/>
                </a:solidFill>
                <a:highlight>
                  <a:srgbClr val="F8F9FA"/>
                </a:highlight>
              </a:rPr>
              <a:t>V este alfabetul sistemului.</a:t>
            </a:r>
            <a:endParaRPr sz="7200" dirty="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7200" dirty="0">
                <a:solidFill>
                  <a:srgbClr val="434343"/>
                </a:solidFill>
              </a:rPr>
              <a:t>-&gt; </a:t>
            </a:r>
            <a:r>
              <a:rPr lang="ro" sz="7200" dirty="0">
                <a:solidFill>
                  <a:srgbClr val="434343"/>
                </a:solidFill>
                <a:highlight>
                  <a:srgbClr val="F8F9FA"/>
                </a:highlight>
              </a:rPr>
              <a:t>µ este structura inițială a membranei</a:t>
            </a:r>
            <a:endParaRPr sz="7200" dirty="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7200" dirty="0">
                <a:solidFill>
                  <a:srgbClr val="434343"/>
                </a:solidFill>
              </a:rPr>
              <a:t>-&gt; </a:t>
            </a:r>
            <a:r>
              <a:rPr lang="ro" sz="7200" dirty="0">
                <a:solidFill>
                  <a:srgbClr val="434343"/>
                </a:solidFill>
                <a:highlight>
                  <a:srgbClr val="F8F9FA"/>
                </a:highlight>
              </a:rPr>
              <a:t>w1 este o mulțime care conține obiectele conținute  în regiunea 1 a regiunii membranei iniţiale </a:t>
            </a:r>
            <a:r>
              <a:rPr lang="ro" sz="7200" dirty="0" smtClean="0">
                <a:solidFill>
                  <a:srgbClr val="434343"/>
                </a:solidFill>
                <a:highlight>
                  <a:srgbClr val="F8F9FA"/>
                </a:highlight>
              </a:rPr>
              <a:t>definite </a:t>
            </a:r>
            <a:r>
              <a:rPr lang="ro" sz="7200" dirty="0">
                <a:solidFill>
                  <a:srgbClr val="434343"/>
                </a:solidFill>
                <a:highlight>
                  <a:srgbClr val="F8F9FA"/>
                </a:highlight>
              </a:rPr>
              <a:t>mai sus</a:t>
            </a:r>
            <a:r>
              <a:rPr lang="ro" sz="7200" dirty="0" smtClean="0">
                <a:solidFill>
                  <a:srgbClr val="434343"/>
                </a:solidFill>
                <a:highlight>
                  <a:srgbClr val="F8F9FA"/>
                </a:highlight>
              </a:rPr>
              <a:t>;</a:t>
            </a:r>
            <a:endParaRPr lang="en-US" sz="7200" dirty="0" smtClean="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434343"/>
                </a:solidFill>
                <a:highlight>
                  <a:srgbClr val="F8F9FA"/>
                </a:highlight>
              </a:rPr>
              <a:t>-&gt;</a:t>
            </a:r>
            <a:r>
              <a:rPr lang="ro" sz="7200" dirty="0" smtClean="0">
                <a:solidFill>
                  <a:srgbClr val="434343"/>
                </a:solidFill>
                <a:highlight>
                  <a:srgbClr val="F8F9FA"/>
                </a:highlight>
              </a:rPr>
              <a:t> </a:t>
            </a:r>
            <a:r>
              <a:rPr lang="ro" sz="7200" dirty="0">
                <a:solidFill>
                  <a:srgbClr val="434343"/>
                </a:solidFill>
                <a:highlight>
                  <a:srgbClr val="F8F9FA"/>
                </a:highlight>
              </a:rPr>
              <a:t>wn este un set care conține obiectele din regiunea n a membranei inițiale </a:t>
            </a:r>
            <a:endParaRPr sz="7200" dirty="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7200" dirty="0" smtClean="0">
                <a:solidFill>
                  <a:srgbClr val="434343"/>
                </a:solidFill>
              </a:rPr>
              <a:t>-&gt; </a:t>
            </a:r>
            <a:r>
              <a:rPr lang="ro" sz="7200" dirty="0">
                <a:solidFill>
                  <a:srgbClr val="434343"/>
                </a:solidFill>
                <a:highlight>
                  <a:srgbClr val="F8F9FA"/>
                </a:highlight>
              </a:rPr>
              <a:t>(R1, ρ1) este setul de reguli de la  prima membrana si corespunde unui set de priorități stabilind o ordine parțială pe </a:t>
            </a:r>
            <a:r>
              <a:rPr lang="ro" sz="7200" dirty="0" smtClean="0">
                <a:solidFill>
                  <a:srgbClr val="434343"/>
                </a:solidFill>
                <a:highlight>
                  <a:srgbClr val="F8F9FA"/>
                </a:highlight>
              </a:rPr>
              <a:t>regul</a:t>
            </a:r>
            <a:r>
              <a:rPr lang="en-US" sz="7200" dirty="0" smtClean="0">
                <a:solidFill>
                  <a:srgbClr val="434343"/>
                </a:solidFill>
                <a:highlight>
                  <a:srgbClr val="F8F9FA"/>
                </a:highlight>
              </a:rPr>
              <a:t>i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434343"/>
                </a:solidFill>
                <a:highlight>
                  <a:srgbClr val="F8F9FA"/>
                </a:highlight>
              </a:rPr>
              <a:t>-&gt; </a:t>
            </a:r>
            <a:r>
              <a:rPr lang="ro" sz="7200" dirty="0" smtClean="0">
                <a:solidFill>
                  <a:srgbClr val="434343"/>
                </a:solidFill>
                <a:highlight>
                  <a:srgbClr val="F8F9FA"/>
                </a:highlight>
              </a:rPr>
              <a:t>(Rn</a:t>
            </a:r>
            <a:r>
              <a:rPr lang="ro" sz="7200" dirty="0">
                <a:solidFill>
                  <a:srgbClr val="434343"/>
                </a:solidFill>
                <a:highlight>
                  <a:srgbClr val="F8F9FA"/>
                </a:highlight>
              </a:rPr>
              <a:t>, ρn) este setul de reguli al ultimei membrane;</a:t>
            </a:r>
            <a:endParaRPr sz="7200" dirty="0">
              <a:solidFill>
                <a:srgbClr val="434343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7200" dirty="0">
                <a:solidFill>
                  <a:srgbClr val="434343"/>
                </a:solidFill>
                <a:highlight>
                  <a:srgbClr val="F8F9FA"/>
                </a:highlight>
              </a:rPr>
              <a:t>-&gt; 1” indică membrana finală de ieșire (care este membrana originală, cea </a:t>
            </a:r>
            <a:r>
              <a:rPr lang="ro" sz="7200" dirty="0" smtClean="0">
                <a:solidFill>
                  <a:srgbClr val="434343"/>
                </a:solidFill>
                <a:highlight>
                  <a:srgbClr val="F8F9FA"/>
                </a:highlight>
              </a:rPr>
              <a:t>exterioară</a:t>
            </a:r>
            <a:r>
              <a:rPr lang="ro" sz="7200" dirty="0">
                <a:solidFill>
                  <a:srgbClr val="434343"/>
                </a:solidFill>
                <a:highlight>
                  <a:srgbClr val="F8F9FA"/>
                </a:highlight>
              </a:rPr>
              <a:t>).</a:t>
            </a:r>
            <a:endParaRPr sz="7200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</a:t>
            </a:r>
            <a:r>
              <a:rPr lang="ro" dirty="0" smtClean="0"/>
              <a:t>x</a:t>
            </a:r>
            <a:r>
              <a:rPr lang="ro" dirty="0"/>
              <a:t>:</a:t>
            </a:r>
            <a:endParaRPr dirty="0"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Π(V, µ, w1,w1', w2', w3', w4', (R1', ρ1'), (R2', ρ2'), (R3', ρ3'), (R4', ρ4'), 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unde: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  V = { a, x, w, a', x' }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 µ = [1 [1' [2' [3' [4' ]4' ]3' ]2' ]1' ]1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o"/>
              <a:t>w1 = { } w1' = {xxxx } w2' = {xxx } w3' = {xx } w4' = {x 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Regulile si prioritatile pentru 1’,2’, 3’, 4’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R1' = { r1:( x → x(x', out here ), r2: a → a(a',out here),  r3: x'a' → ϕ, r4: x' → w, r5: aw → w(a,out2), r6: a' → ϕ, r7: w → ϕ } ρ1' = { r1 &gt; r2, r2 &gt; r3, r3 &gt; r4, r4 &gt; r5, r5 &gt; r6 , r6 &gt; r7 }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 R2' = { r1:( x → x(x', out here ), r2: a → a(a',out here), r3: x'a' → ϕ, r4: x' → w, r5: aw → w(a,out3), r6: a' → ϕ, r7: w → ϕ } ρ2' = { r1 &gt; r2, r2 &gt; r3, r3 &gt; r4, r4 &gt; r5, r5 &gt; r6, r6 &gt; r7 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/>
              <a:t>  R3' = { r1:( x → x(x', out here ), r2: a → a(a',out here), r3: x'a' → ϕ, r4: x' → w, r5: aw → w(a,out4), r6: a' → ϕ, r7: w → ϕ } ρ3' = { r1 &gt; r2, r2 &gt; r3, r3 &gt; r4, r4 &gt; r5, r5 &gt; r6, r6 &gt; r7 }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o"/>
              <a:t>R4' = { r1:( x → x(x', out here ), r2: a → a(a',out here), r3: x'a' → ϕ, r4: x' → w, r5: aw → w(a,out4), r6: a' → ϕ, r7: w → ϕ } ρ4' = { r1 &gt; r2, r2 &gt; r3, r3 &gt; r4, r4 &gt; r5, r5 &gt; r6, r6 &gt; r7 } 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Ex concret: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5392" b="1" i="1" u="sng">
                <a:solidFill>
                  <a:schemeClr val="accent3"/>
                </a:solidFill>
              </a:rPr>
              <a:t>Vrem sa stim in ce membrana e localizat numarul 3:</a:t>
            </a:r>
            <a:endParaRPr sz="5392" b="1" i="1" u="sng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3750">
                <a:solidFill>
                  <a:srgbClr val="1F1F1F"/>
                </a:solidFill>
                <a:highlight>
                  <a:srgbClr val="F8F9FA"/>
                </a:highlight>
              </a:rPr>
              <a:t>Setul pentru w1' ar fi acum „aaa”, prescurtat ca a3, precum și </a:t>
            </a:r>
            <a:endParaRPr sz="3750">
              <a:solidFill>
                <a:srgbClr val="1F1F1F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3750">
                <a:solidFill>
                  <a:srgbClr val="1F1F1F"/>
                </a:solidFill>
                <a:highlight>
                  <a:srgbClr val="F8F9FA"/>
                </a:highlight>
              </a:rPr>
              <a:t>șablon pentru membrana 1’.  Sau, mai precis, w1' = {xxxx aaa}.</a:t>
            </a:r>
            <a:endParaRPr sz="3750">
              <a:solidFill>
                <a:srgbClr val="1F1F1F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3750">
                <a:solidFill>
                  <a:srgbClr val="1F1F1F"/>
                </a:solidFill>
                <a:highlight>
                  <a:srgbClr val="F8F9FA"/>
                </a:highlight>
              </a:rPr>
              <a:t>Cand nr 3 ajunge in membrana 1, incepe functionarea primelor reguli.</a:t>
            </a:r>
            <a:endParaRPr sz="3750">
              <a:solidFill>
                <a:srgbClr val="1F1F1F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3750">
                <a:solidFill>
                  <a:srgbClr val="1F1F1F"/>
                </a:solidFill>
                <a:highlight>
                  <a:srgbClr val="F8F9FA"/>
                </a:highlight>
              </a:rPr>
              <a:t>Regula r1 elimina x caractere neschimbate dar adaugă și numărul corespunzător de x’ caractere pentru fiecare x folosind regula x → x(x', out)</a:t>
            </a:r>
            <a:endParaRPr sz="3750">
              <a:solidFill>
                <a:srgbClr val="1F1F1F"/>
              </a:solidFill>
              <a:highlight>
                <a:srgbClr val="F8F9FA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3750">
                <a:solidFill>
                  <a:srgbClr val="1F1F1F"/>
                </a:solidFill>
                <a:highlight>
                  <a:srgbClr val="F8F9FA"/>
                </a:highlight>
              </a:rPr>
              <a:t>Regula r2 scrie numărul corespunzător de caractere a'</a:t>
            </a:r>
            <a:br>
              <a:rPr lang="ro" sz="3750">
                <a:solidFill>
                  <a:srgbClr val="1F1F1F"/>
                </a:solidFill>
                <a:highlight>
                  <a:srgbClr val="F8F9FA"/>
                </a:highlight>
              </a:rPr>
            </a:br>
            <a:r>
              <a:rPr lang="ro" sz="3750">
                <a:solidFill>
                  <a:srgbClr val="1F1F1F"/>
                </a:solidFill>
                <a:highlight>
                  <a:srgbClr val="F8F9FA"/>
                </a:highlight>
              </a:rPr>
              <a:t/>
            </a:r>
            <a:br>
              <a:rPr lang="ro" sz="3750">
                <a:solidFill>
                  <a:srgbClr val="1F1F1F"/>
                </a:solidFill>
                <a:highlight>
                  <a:srgbClr val="F8F9FA"/>
                </a:highlight>
              </a:rPr>
            </a:br>
            <a:r>
              <a:rPr lang="ro" sz="3750">
                <a:solidFill>
                  <a:srgbClr val="1F1F1F"/>
                </a:solidFill>
                <a:highlight>
                  <a:srgbClr val="F8F9FA"/>
                </a:highlight>
              </a:rPr>
              <a:t>După primele două reguli, membrana 1' conține: xxxx aaa x'x'x'x' a'a'a'</a:t>
            </a:r>
            <a:endParaRPr sz="37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4500">
                <a:solidFill>
                  <a:srgbClr val="1F1F1F"/>
                </a:solidFill>
                <a:highlight>
                  <a:srgbClr val="F8F9FA"/>
                </a:highlight>
              </a:rPr>
              <a:t>Regula r3 înlocuiește aparițiile x'a' cu un caracter nul =&gt;xxxx aaa x'</a:t>
            </a:r>
            <a:endParaRPr sz="4500">
              <a:solidFill>
                <a:srgbClr val="1F1F1F"/>
              </a:solidFill>
              <a:highlight>
                <a:srgbClr val="F8F9FA"/>
              </a:highlight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4500">
                <a:solidFill>
                  <a:srgbClr val="1F1F1F"/>
                </a:solidFill>
                <a:highlight>
                  <a:srgbClr val="F8F9FA"/>
                </a:highlight>
              </a:rPr>
              <a:t>Regula r4 înlocuiește x’ cu w =&gt;xxxx aaa w</a:t>
            </a:r>
            <a:endParaRPr sz="4500">
              <a:solidFill>
                <a:srgbClr val="1F1F1F"/>
              </a:solidFill>
              <a:highlight>
                <a:srgbClr val="F8F9FA"/>
              </a:highlight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500">
                <a:solidFill>
                  <a:srgbClr val="1F1F1F"/>
                </a:solidFill>
                <a:highlight>
                  <a:srgbClr val="F8F9FA"/>
                </a:highlight>
              </a:rPr>
              <a:t>Regula r5 înlocuiește cazurile de aw cu w, în timp ce scrie „a” la membrana 2’ pentru  apariția aw. =&gt; xxxx aaw</a:t>
            </a:r>
            <a:endParaRPr sz="4500">
              <a:solidFill>
                <a:srgbClr val="1F1F1F"/>
              </a:solidFill>
              <a:highlight>
                <a:srgbClr val="F8F9FA"/>
              </a:highlight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500">
                <a:solidFill>
                  <a:srgbClr val="1F1F1F"/>
                </a:solidFill>
                <a:highlight>
                  <a:srgbClr val="F8F9FA"/>
                </a:highlight>
              </a:rPr>
              <a:t>Al doilea „a” este scris în următorul  membrană =&gt; xxxx aw</a:t>
            </a:r>
            <a:endParaRPr sz="4500">
              <a:solidFill>
                <a:srgbClr val="1F1F1F"/>
              </a:solidFill>
              <a:highlight>
                <a:srgbClr val="F8F9FA"/>
              </a:highlight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500">
                <a:solidFill>
                  <a:srgbClr val="1F1F1F"/>
                </a:solidFill>
                <a:highlight>
                  <a:srgbClr val="F8F9FA"/>
                </a:highlight>
              </a:rPr>
              <a:t>Al treilea „a” este scris pe membrana 2’ =&gt;   xxxx w). </a:t>
            </a:r>
            <a:endParaRPr sz="4500">
              <a:solidFill>
                <a:srgbClr val="1F1F1F"/>
              </a:solidFill>
              <a:highlight>
                <a:srgbClr val="F8F9FA"/>
              </a:highlight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500">
                <a:solidFill>
                  <a:srgbClr val="1F1F1F"/>
                </a:solidFill>
                <a:highlight>
                  <a:srgbClr val="F8F9FA"/>
                </a:highlight>
              </a:rPr>
              <a:t>Șablonul rămâne, cu numărul întreg acum scris complet pe următoarea membrană =&gt;    xxxx </a:t>
            </a:r>
            <a:endParaRPr sz="4500">
              <a:solidFill>
                <a:srgbClr val="1F1F1F"/>
              </a:solidFill>
              <a:highlight>
                <a:srgbClr val="F8F9FA"/>
              </a:highlight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4500">
                <a:solidFill>
                  <a:srgbClr val="1F1F1F"/>
                </a:solidFill>
                <a:highlight>
                  <a:srgbClr val="F8F9FA"/>
                </a:highlight>
              </a:rPr>
              <a:t> "aaa" este comparat cu șablonul pentru membrana 2', "xxx".  În acest caz, șablonul și reprezentarea întregului sunt egale, deci „aaa” rămâne în membrana 2’. </a:t>
            </a:r>
            <a:endParaRPr sz="4500">
              <a:solidFill>
                <a:srgbClr val="1F1F1F"/>
              </a:solidFill>
              <a:highlight>
                <a:srgbClr val="F8F9FA"/>
              </a:highlight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1F1F1F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1F1F1F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1F1F1F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Bibliografie</a:t>
            </a:r>
            <a:endParaRPr dirty="0"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SAT problem : </a:t>
            </a:r>
            <a:r>
              <a:rPr lang="ro" sz="1600" u="sng" dirty="0" smtClean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(</a:t>
            </a:r>
            <a:r>
              <a:rPr lang="ro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PDF) Logarithmic SAT Solution with Membrane Computing</a:t>
            </a:r>
            <a:r>
              <a:rPr lang="ro" sz="1600" dirty="0"/>
              <a:t/>
            </a:r>
            <a:br>
              <a:rPr lang="ro" sz="1600" dirty="0"/>
            </a:br>
            <a:r>
              <a:rPr lang="ro" dirty="0"/>
              <a:t>Filter Sort</a:t>
            </a:r>
            <a:r>
              <a:rPr lang="ro" dirty="0" smtClean="0"/>
              <a:t>:</a:t>
            </a: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(PDF</a:t>
            </a:r>
            <a:r>
              <a:rPr lang="en-US" dirty="0">
                <a:hlinkClick r:id="rId4"/>
              </a:rPr>
              <a:t>) Membranous Filter Sort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12775" y="115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ro" sz="2500"/>
              <a:t>Boolean satisfiability problem (SAT)</a:t>
            </a:r>
            <a:endParaRPr sz="250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12775" y="688025"/>
            <a:ext cx="8520600" cy="4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SAT determină dacă variabilelor unei formule booleene date li se pot atribui valori booleene care evaluează formula la True.</a:t>
            </a:r>
            <a:endParaRPr sz="20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000" u="sng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cP Solution  </a:t>
            </a:r>
            <a:r>
              <a:rPr lang="ro" sz="2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     </a:t>
            </a:r>
            <a:r>
              <a:rPr lang="ro" sz="2000">
                <a:latin typeface="Arial"/>
                <a:ea typeface="Arial"/>
                <a:cs typeface="Arial"/>
                <a:sym typeface="Arial"/>
              </a:rPr>
              <a:t>    O(logn) time; dimensiune fixa (25 reguli)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a)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00" y="2148113"/>
            <a:ext cx="4810825" cy="28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5437225" y="2295613"/>
            <a:ext cx="413700" cy="2589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976775" y="3082525"/>
            <a:ext cx="2961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Set de reguli pentru construire arbori binari compleți de dimensiune n.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203800" y="155875"/>
            <a:ext cx="8520600" cy="4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" sz="2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b) 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25" y="157463"/>
            <a:ext cx="5825499" cy="48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6498325" y="575550"/>
            <a:ext cx="215700" cy="3992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714025" y="2012875"/>
            <a:ext cx="2607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set de reguli pentru alocarea explicita a variabilelor pe ramuri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73850"/>
            <a:ext cx="8520600" cy="48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o" sz="2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c)</a:t>
            </a:r>
            <a:r>
              <a:rPr lang="ro"/>
              <a:t> 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38" y="278988"/>
            <a:ext cx="6219825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6962575" y="287800"/>
            <a:ext cx="215700" cy="3992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469475" y="1864375"/>
            <a:ext cx="168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178275" y="1776113"/>
            <a:ext cx="1846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set de reguli pentru evaluare formule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167850" y="121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Reprezentare simbolică a etapelor esențiale de evaluare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25" y="2004300"/>
            <a:ext cx="73152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975" y="1383288"/>
            <a:ext cx="2879996" cy="309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131875" y="121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Pseudocod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75" y="694025"/>
            <a:ext cx="7795701" cy="42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152400" y="121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Pseudocod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50" y="694025"/>
            <a:ext cx="5320800" cy="44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185800" y="17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Pseudocod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00" y="747950"/>
            <a:ext cx="6384450" cy="420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2. Filter Sort </a:t>
            </a:r>
            <a:endParaRPr dirty="0"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136650" y="1054150"/>
            <a:ext cx="8597100" cy="3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7200" b="1" dirty="0">
                <a:latin typeface="Proxima Nova" charset="0"/>
              </a:rPr>
              <a:t>F</a:t>
            </a:r>
            <a:r>
              <a:rPr lang="ro" sz="7200" b="1" dirty="0">
                <a:latin typeface="Proxima Nova" charset="0"/>
                <a:ea typeface="Arial"/>
                <a:cs typeface="Arial"/>
                <a:sym typeface="Arial"/>
              </a:rPr>
              <a:t>ilter Sort</a:t>
            </a:r>
            <a:r>
              <a:rPr lang="ro" sz="5775" dirty="0">
                <a:solidFill>
                  <a:srgbClr val="000000"/>
                </a:solidFill>
                <a:latin typeface="Proxima Nova" charset="0"/>
                <a:ea typeface="Arial"/>
                <a:cs typeface="Arial"/>
                <a:sym typeface="Arial"/>
              </a:rPr>
              <a:t> </a:t>
            </a:r>
            <a:r>
              <a:rPr lang="ro" sz="7200" dirty="0">
                <a:solidFill>
                  <a:srgbClr val="000000"/>
                </a:solidFill>
              </a:rPr>
              <a:t>este o tehnică utilizată în programare pentru a sorta și filtra simultan o colecție de date, de obicei liste sau array-uri. Acest proces implică două etape principale:</a:t>
            </a:r>
            <a:endParaRPr sz="7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6975" b="1" dirty="0">
                <a:latin typeface="Proxima Nova" charset="0"/>
                <a:ea typeface="Arial"/>
                <a:cs typeface="Arial"/>
                <a:sym typeface="Arial"/>
              </a:rPr>
              <a:t>-filtrare( filter)</a:t>
            </a:r>
            <a:r>
              <a:rPr lang="ro" sz="5775" dirty="0">
                <a:solidFill>
                  <a:srgbClr val="000000"/>
                </a:solidFill>
                <a:latin typeface="Proxima Nova" charset="0"/>
                <a:ea typeface="Arial"/>
                <a:cs typeface="Arial"/>
                <a:sym typeface="Arial"/>
              </a:rPr>
              <a:t>– </a:t>
            </a:r>
            <a:r>
              <a:rPr lang="ro" sz="7200" dirty="0">
                <a:solidFill>
                  <a:srgbClr val="000000"/>
                </a:solidFill>
              </a:rPr>
              <a:t>Se elimină elementele care nu îndeplinesc anumite criterii.</a:t>
            </a:r>
            <a:endParaRPr sz="7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6975" b="1" dirty="0"/>
              <a:t>-sortare (Sort)</a:t>
            </a:r>
            <a:r>
              <a:rPr lang="ro" sz="6175" dirty="0">
                <a:solidFill>
                  <a:srgbClr val="000000"/>
                </a:solidFill>
              </a:rPr>
              <a:t> </a:t>
            </a:r>
            <a:r>
              <a:rPr lang="ro" sz="5775" dirty="0">
                <a:solidFill>
                  <a:srgbClr val="000000"/>
                </a:solidFill>
              </a:rPr>
              <a:t>–</a:t>
            </a:r>
            <a:r>
              <a:rPr lang="ro" sz="7200" dirty="0">
                <a:solidFill>
                  <a:srgbClr val="000000"/>
                </a:solidFill>
              </a:rPr>
              <a:t> Se ordonează elementele rămase după un anumit criteriu.</a:t>
            </a:r>
            <a:br>
              <a:rPr lang="ro" sz="7200" dirty="0">
                <a:solidFill>
                  <a:srgbClr val="000000"/>
                </a:solidFill>
              </a:rPr>
            </a:br>
            <a:r>
              <a:rPr lang="ro" sz="5775" dirty="0">
                <a:solidFill>
                  <a:srgbClr val="000000"/>
                </a:solidFill>
              </a:rPr>
              <a:t/>
            </a:r>
            <a:br>
              <a:rPr lang="ro" sz="5775" dirty="0">
                <a:solidFill>
                  <a:srgbClr val="000000"/>
                </a:solidFill>
              </a:rPr>
            </a:br>
            <a:r>
              <a:rPr lang="ro" sz="7775" b="1" i="1" u="sng" dirty="0">
                <a:solidFill>
                  <a:schemeClr val="accent3"/>
                </a:solidFill>
              </a:rPr>
              <a:t>a) Descrierea algoritmului Membranous Filter Sort</a:t>
            </a:r>
            <a:endParaRPr sz="7775" b="1" i="1" u="sng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7200" b="1" dirty="0">
                <a:latin typeface="Proxima Nova" charset="0"/>
              </a:rPr>
              <a:t>Modelul de sortare</a:t>
            </a:r>
            <a:r>
              <a:rPr lang="ro" sz="7200" dirty="0">
                <a:solidFill>
                  <a:srgbClr val="000000"/>
                </a:solidFill>
                <a:latin typeface="Proxima Nova" charset="0"/>
                <a:ea typeface="Arial"/>
                <a:cs typeface="Arial"/>
                <a:sym typeface="Arial"/>
              </a:rPr>
              <a:t> </a:t>
            </a:r>
            <a:r>
              <a:rPr lang="ro" sz="57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ro" sz="7200" dirty="0">
                <a:solidFill>
                  <a:srgbClr val="000000"/>
                </a:solidFill>
              </a:rPr>
              <a:t> Fiecare număr nesortat este </a:t>
            </a:r>
            <a:endParaRPr sz="7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7200" dirty="0">
                <a:solidFill>
                  <a:srgbClr val="000000"/>
                </a:solidFill>
              </a:rPr>
              <a:t>plasat inițial într-o membrană exterioară și trece printr-un proces </a:t>
            </a:r>
            <a:endParaRPr sz="7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7200" dirty="0">
                <a:solidFill>
                  <a:srgbClr val="000000"/>
                </a:solidFill>
              </a:rPr>
              <a:t>de filtrare succesivă prin membrane imbricate.</a:t>
            </a:r>
            <a:br>
              <a:rPr lang="ro" sz="7200" dirty="0">
                <a:solidFill>
                  <a:srgbClr val="000000"/>
                </a:solidFill>
              </a:rPr>
            </a:br>
            <a:endParaRPr sz="5775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4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o" sz="4975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pic>
        <p:nvPicPr>
          <p:cNvPr id="115" name="Google Shape;115;p21" title="1.png"/>
          <p:cNvPicPr preferRelativeResize="0"/>
          <p:nvPr/>
        </p:nvPicPr>
        <p:blipFill rotWithShape="1">
          <a:blip r:embed="rId3">
            <a:alphaModFix/>
          </a:blip>
          <a:srcRect l="-253468" t="32330" r="219563" b="-32330"/>
          <a:stretch/>
        </p:blipFill>
        <p:spPr>
          <a:xfrm>
            <a:off x="-3951425" y="2952082"/>
            <a:ext cx="3584300" cy="2029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 title="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650" y="2863100"/>
            <a:ext cx="3071376" cy="182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1048</Words>
  <Application>Microsoft Office PowerPoint</Application>
  <PresentationFormat>On-screen Show (16:9)</PresentationFormat>
  <Paragraphs>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Alfa Slab One</vt:lpstr>
      <vt:lpstr>Proxima Nova</vt:lpstr>
      <vt:lpstr>Gameday</vt:lpstr>
      <vt:lpstr>Membrane Algorithms</vt:lpstr>
      <vt:lpstr>Boolean satisfiability problem (SAT)</vt:lpstr>
      <vt:lpstr>PowerPoint Presentation</vt:lpstr>
      <vt:lpstr>PowerPoint Presentation</vt:lpstr>
      <vt:lpstr>Reprezentare simbolică a etapelor esențiale de evaluare</vt:lpstr>
      <vt:lpstr>Pseudocod</vt:lpstr>
      <vt:lpstr>Pseudocod</vt:lpstr>
      <vt:lpstr>Pseudocod</vt:lpstr>
      <vt:lpstr>2. Filter Sort </vt:lpstr>
      <vt:lpstr>Filtrarea</vt:lpstr>
      <vt:lpstr> P-system</vt:lpstr>
      <vt:lpstr>Ex:</vt:lpstr>
      <vt:lpstr>Regulile si prioritatile pentru 1’,2’, 3’, 4’</vt:lpstr>
      <vt:lpstr>Ex concret:</vt:lpstr>
      <vt:lpstr>PowerPoint Presentation</vt:lpstr>
      <vt:lpstr>Bibliografie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Membrane Algorithms</dc:title>
  <cp:lastModifiedBy>PC</cp:lastModifiedBy>
  <cp:revision>3</cp:revision>
  <dcterms:modified xsi:type="dcterms:W3CDTF">2025-04-02T13:29:59Z</dcterms:modified>
</cp:coreProperties>
</file>