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311" r:id="rId6"/>
    <p:sldId id="312" r:id="rId7"/>
    <p:sldId id="313" r:id="rId8"/>
    <p:sldId id="314" r:id="rId9"/>
    <p:sldId id="307" r:id="rId10"/>
    <p:sldId id="308" r:id="rId11"/>
    <p:sldId id="310" r:id="rId12"/>
    <p:sldId id="309" r:id="rId13"/>
    <p:sldId id="315" r:id="rId14"/>
    <p:sldId id="316" r:id="rId15"/>
    <p:sldId id="265" r:id="rId16"/>
    <p:sldId id="317" r:id="rId17"/>
    <p:sldId id="318" r:id="rId18"/>
    <p:sldId id="319" r:id="rId19"/>
    <p:sldId id="261" r:id="rId20"/>
    <p:sldId id="262" r:id="rId21"/>
    <p:sldId id="263" r:id="rId22"/>
    <p:sldId id="264" r:id="rId23"/>
    <p:sldId id="266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43"/>
      <p:bold r:id="rId44"/>
      <p:italic r:id="rId45"/>
      <p:boldItalic r:id="rId46"/>
    </p:embeddedFont>
    <p:embeddedFont>
      <p:font typeface="IBM Plex Mono Medium" panose="020B0609050203000203" pitchFamily="49" charset="0"/>
      <p:regular r:id="rId47"/>
      <p:bold r:id="rId48"/>
      <p:italic r:id="rId49"/>
      <p:boldItalic r:id="rId50"/>
    </p:embeddedFont>
    <p:embeddedFont>
      <p:font typeface="Open Sans" panose="020B0606030504020204" pitchFamily="34" charset="0"/>
      <p:regular r:id="rId51"/>
      <p:bold r:id="rId52"/>
      <p:italic r:id="rId53"/>
      <p:boldItalic r:id="rId54"/>
    </p:embeddedFont>
    <p:embeddedFont>
      <p:font typeface="Poppins" panose="00000500000000000000" pitchFamily="2" charset="0"/>
      <p:regular r:id="rId55"/>
      <p:bold r:id="rId56"/>
      <p:italic r:id="rId57"/>
      <p:boldItalic r:id="rId58"/>
    </p:embeddedFont>
    <p:embeddedFont>
      <p:font typeface="PT Sans" panose="020B0503020203020204" pitchFamily="34" charset="0"/>
      <p:regular r:id="rId59"/>
      <p:bold r:id="rId60"/>
      <p:italic r:id="rId61"/>
      <p:boldItalic r:id="rId62"/>
    </p:embeddedFont>
    <p:embeddedFont>
      <p:font typeface="Source Code Pro" panose="020B0509030403020204" pitchFamily="49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19C0D-61B4-4DCC-831A-91779BDD8A64}">
  <a:tblStyle styleId="{10D19C0D-61B4-4DCC-831A-91779BDD8A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63" Type="http://schemas.openxmlformats.org/officeDocument/2006/relationships/font" Target="fonts/font2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66" Type="http://schemas.openxmlformats.org/officeDocument/2006/relationships/font" Target="fonts/font24.fntdata"/><Relationship Id="rId5" Type="http://schemas.openxmlformats.org/officeDocument/2006/relationships/slide" Target="slides/slide4.xml"/><Relationship Id="rId61" Type="http://schemas.openxmlformats.org/officeDocument/2006/relationships/font" Target="fonts/font1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font" Target="fonts/font22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font" Target="fonts/font20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8.fntdata"/><Relationship Id="rId5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D8B3CF3-05AA-5D20-53DF-4868179F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4169F00E-157C-B867-626F-1F803D71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0F7FBCF-3720-0F42-95E1-9C211080C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3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BE9BDC23-297B-2508-8F94-BBFEF2857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C686204-439C-3280-DBD9-66CD836F1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DE17B14C-E525-B309-3573-2C56276B1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31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08CF6BB-08F3-8F2B-7E92-EF6885BB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3E526613-452D-D142-EDE3-2C28619F7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74CEABE-2ADC-1022-9116-67F189A8E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59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5B246CE-6225-C9F2-327E-454F6B61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244E2616-D5C7-C1C9-F0F7-935E96B13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B0B56817-7EB2-76C3-BFA7-8D95F3E5C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324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F86391F5-20BF-D58A-143B-23389BB1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F6B5771D-C924-7E05-4752-7904D7536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862F3B2-FCA9-1055-B4C0-82B7EFFC2E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453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AF34CC9F-E089-F467-0B4E-F0CB26435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AC27A4E6-9083-935F-5A85-C832F2307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22A5A76E-331D-389E-9F90-7545694E5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543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B1EB6C80-3434-2AFA-BCA4-62EFE46AF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6A610EED-A628-EB12-F2A2-B498A9627B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56DCA1CD-3B53-8279-ABE4-CDE080D70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519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8ED123FD-2705-D0A9-E356-EDAECC888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AD7B753A-ED31-9C42-55EB-2F9F8BA27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8E560F8E-6E0D-7103-3981-69FEE84AF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491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4ed99bf1a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4ed99bf1a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4ef22aa1ac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4ef22aa1ac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4ef22aa1ac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24ef22aa1ac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4ef22aa1ac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4ef22aa1ac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24ef22aa1ac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24ef22aa1ac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3D96A963-3D2A-E422-7CC9-1DA1C732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F4B9876-2C6B-D883-1D16-27AA36AE11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FF2EA2A-29C4-FBFB-58CE-12FB2E0DB8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46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F0BC1EE-DC62-C93A-3E35-62063599F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C520500-FBCA-16C7-2E8D-D28B3CD760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06D091A2-EF2E-833E-977B-1FA54D034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06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63187119-C7FA-B2CE-28FA-A0ACDBADF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BB9D588B-2516-F27F-035B-58740447E9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63304604-86DB-1794-C508-7B7DB73FA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73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EA8D32E-E2F3-F6B7-D3C8-964D57FC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81A8CC0-1574-50BF-1D79-315AA173F3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2F5BA39-D941-5CB7-A6FD-90806E35C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74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DC72B59-B9B6-84A4-BB92-71D8BF96C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DD79DCD-EC5B-DD0A-6B1C-EC15F69B8B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88A11097-8810-3841-693B-747DD7EFD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4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6" r:id="rId24"/>
    <p:sldLayoutId id="2147483677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W6PeJrd7QuaEwtNjMzLFIwk8GMla41rffW2XDaGrDt4/copy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4882500" cy="786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Cocu Matei-Iulian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Lăutaru</a:t>
            </a:r>
            <a:r>
              <a:rPr lang="ro-RO" dirty="0"/>
              <a:t> Bianca-Maria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152564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Algoritmi</a:t>
            </a:r>
            <a:r>
              <a:rPr lang="ro-RO" dirty="0">
                <a:solidFill>
                  <a:schemeClr val="dk1"/>
                </a:solidFill>
              </a:rPr>
              <a:t> de sortare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EC75960-A117-8BAD-7CD6-30370BECE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10D9D044-0561-FBD0-7C3E-120AC4619C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4CE1E776-9E12-ECCC-A70C-A77ABE8C26D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Merge Sort </a:t>
            </a:r>
            <a:r>
              <a:rPr lang="ro-RO" dirty="0"/>
              <a:t>este o metodă eficientă de sortare a elementelor unui tablou, bazată pe următoarea idee: dacă prima jumătate a tabloului are elementele sortate și a doua jumătate are de asemenea elementele sortate, prin interclasare se va obține tabloul sortat.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C150D7A-D06F-5C90-6974-89B8625E68B9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4B1C99EC-F4B6-E6CE-7D2E-517772D1F65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6B627CEA-556E-86CF-16CC-6B71CCB1350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ADDC326-6BE8-0E30-5794-EB65DC1D631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305EB35E-4531-AF42-3AB4-BB287A56EDF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0BDF015-DE99-3F95-757A-A29174B887E2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0734460C-F755-8B26-7618-FD25F7F5834A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1AE8E69-2B2A-3F4B-ACF1-82309689C889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531;p39">
            <a:extLst>
              <a:ext uri="{FF2B5EF4-FFF2-40B4-BE49-F238E27FC236}">
                <a16:creationId xmlns:a16="http://schemas.microsoft.com/office/drawing/2014/main" id="{DF1AD031-9782-1076-1A6A-D47A5D5D8226}"/>
              </a:ext>
            </a:extLst>
          </p:cNvPr>
          <p:cNvSpPr txBox="1">
            <a:spLocks/>
          </p:cNvSpPr>
          <p:nvPr/>
        </p:nvSpPr>
        <p:spPr>
          <a:xfrm>
            <a:off x="5374567" y="1786674"/>
            <a:ext cx="3049433" cy="2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</p:spTree>
    <p:extLst>
      <p:ext uri="{BB962C8B-B14F-4D97-AF65-F5344CB8AC3E}">
        <p14:creationId xmlns:p14="http://schemas.microsoft.com/office/powerpoint/2010/main" val="272738710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15527E2-FA0A-0CF1-A802-7F4C9047E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A484724C-3198-F71E-3EF2-21D78A60072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BAFE5394-AF26-1D2D-FDCF-0C9A698B89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7800" y="320620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F85B86F9-7965-B54B-25CD-1F13FE59E497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648628A7-1933-072C-99A8-AFBC5539F1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84A220AA-9A2F-F884-B0A4-15E099D48AB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5E8662A-B956-4AE4-91FE-06F7E01F06A3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DFDB3FC-F5F8-92C7-2605-3C0B7276A310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A835964-4F01-B466-1B42-54A84E289AD4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34759038-BFDD-6CDA-F861-9B2B5E7FF9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B45A7CC4-C83B-75B7-8C95-86E36C60782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4D805B5-933C-1215-5688-E38213CFB39D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A8764464-B192-465C-027B-58AB84F2AB9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5AE2B39-4D79-5281-5028-BD1ECFDEF8F1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18B447E-BBBD-D3A0-A3D9-6A368F699C7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BA7B834-5AA0-A09A-EBBB-CDC184F0C31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76F83D5E-56C4-26C2-699E-A553503F401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8D850E5E-2351-4E08-FFB8-8371BBD8E2DE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9DA548B3-D967-19DE-C92C-023027AA9C2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0F13F048-3177-93B0-B307-AEAF816F60C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2F93BAE3-4958-5040-21FF-FFDF1F9DB18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49B91D5-399C-D334-D9E8-D5C4C4CCF1A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A543A11-B078-FABA-1EE9-C87285214C7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E115B359-9E42-5FE8-703B-D3B38ADD9F0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1A52FAA-EC1C-8191-E069-A1BDCD2B37A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ADEF7FE8-D4A8-1437-C672-3FDF2CA6FAD8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7BF633BA-231B-EF22-B1E0-2921670E77F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552AF89-0E59-C3C2-3F40-953A70B9B94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4E7DE98F-562A-4D24-2825-B0C46EE885D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95B8675E-F922-413B-25DC-18DFE9E3A1E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5A1AF83-8D1F-B729-2735-CF6982861B9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05B040EC-2609-6391-059C-47EA1CA0564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30F9E5A-5731-4BF0-DA5C-89A99646425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2262AF35-31B4-E03E-910F-59C9CCA55A2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9D21DEB-CCA3-A30D-7D47-BBA1D6B6759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B36BD3AA-BD33-5358-98D1-1E3CEE52ED5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50A21FB7-3451-6DEA-477F-34243368C779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C1497DCB-6207-2642-1DD6-330D9CB7983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060FB48C-0F68-DD10-8AD1-2C96DC1462B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12381C0C-6231-1511-E30C-3ECA0E7AB94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EF7DAABA-8816-3114-15A1-9837F88F792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9287346-C493-7A2B-9806-EBE5335250F4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E879F61-2464-906F-B2F0-676BE772360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1462D8E1-C138-6E4E-04CA-B280477409B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18096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CB6057D4-0796-E2CA-2676-3C6514572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87BCD89-298D-123D-C12D-4D02DCB48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FB189627-3D69-146C-319D-2F123BE0FA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4"/>
            <a:ext cx="3049433" cy="234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800" i="1" kern="100" baseline="30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304998DC-FB68-65E6-0F35-1CD032D4077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94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Shell Sort </a:t>
            </a:r>
            <a:r>
              <a:rPr lang="ro-RO" dirty="0"/>
              <a:t>este un algoritm de sortare in-place care poate fi considerat o generalizare a algoritmului </a:t>
            </a:r>
            <a:r>
              <a:rPr lang="ro-RO" i="1" dirty="0" err="1"/>
              <a:t>Insertion</a:t>
            </a:r>
            <a:r>
              <a:rPr lang="ro-RO" i="1" dirty="0"/>
              <a:t> Sort</a:t>
            </a:r>
            <a:r>
              <a:rPr lang="ro-RO" dirty="0"/>
              <a:t>. Ideea de bază este de a sorta perechi de elemente care se află la o distanță mai mare, reducând apoi treptat această distanță.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4B36201-6133-7D91-6026-2080AFEAA85C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F52A0AA-6CE6-A146-B8B4-ED42A36A033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9DBA26B-2CD9-1CDE-FB48-2259C20A6338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CD5DE10-34DA-49BA-9DD2-3ACCC74F5A5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471AC45-374E-3267-DAF5-7487FF41D68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6E10178-4DC2-7F23-FFAA-9341808895B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098E95C-5E4E-50D1-1A9D-33A7A3F94C9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43C503C-1312-9FA5-F217-95E1584E09C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45756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5D2B261-2247-78A7-17CB-445685612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85DFF278-B5B8-0413-3F86-B733667214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6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5331AD7-30AE-3383-7279-8ED71305F1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?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7AF2982B-1DBA-37DC-A39D-85A1AAB962BE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0602521-3B3A-9988-08BC-729642B353A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C4E7B11E-DB89-E069-D5FC-5190431148A8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F892205B-28E7-291D-32F5-5BAFA0F3482A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FBBC8C4D-7691-C0E2-2FC5-4DA5AFFC1141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8510884C-3442-839F-776A-0E1F9E98735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21DE7B2C-2E63-1614-94A6-87FDA2986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?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45EFD369-6456-BEDB-8799-B097832AA3B8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7B3F84B1-0594-D179-7FAD-6A90B437D0C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934DC65B-FEA3-ABA9-93B6-E36973EED6A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90B7DCD-96FB-F67C-2693-4C5938DB1CC3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A4DD2EA-FAE6-C127-7C65-A7D8206BF08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1434787D-1603-F93C-538A-1648E015EE5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EAF2C07B-5BBE-FDDE-5A94-EB9915A1A9D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49CF4950-3D7A-4829-B3B0-5833C18167D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63B6436E-479C-C064-E49B-2B3E44278D9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62C5460C-3AEE-4C90-853F-F52B4465100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4F724CEC-EBF6-4FAD-4E90-6120EF7ACF9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1704374D-74BD-085E-BAF5-9998861C933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BE7E998-BF58-8A93-CDD0-A11163F23E4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2F195963-56A9-8F5F-F256-3145DE4E511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A104E466-F6B6-D052-EA10-F09110D615A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8180E719-13D8-0045-82D9-63ACCA8ACD9E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B96DDBCB-D769-6086-CCC1-86745998C56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C498D887-7B95-AB94-B22C-2713F214529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76D812C-BC00-C3A6-DC4B-30A74E52F4C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854C6EB3-F904-4BAA-5371-F3A1A124F81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823ECC5-8FC5-6D71-BD49-4D47947537B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B6492377-D049-8B81-43CC-194D3F9CEA1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800AB8E6-632B-6A69-04F1-3BC6AFDDDF72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726503B9-2D5D-DE7C-5300-1FB8FB7EF74D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69A9C290-6B26-9806-A975-BA1E3302095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A1437569-EC63-FC47-CF7B-733F4687F55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C2E302DE-2197-7134-5F65-8BD88388AB4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5BFFAC7F-3D8D-6A29-6D8B-2BF18B31168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E3468F5B-2101-3EF2-1E82-DA74242AC42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5BD8E0D2-853A-46D3-3DED-F982CA8D2647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2B4D52EC-C863-FBBE-61FF-DD2B9E08B0AD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F9F61C41-FC97-DD9C-9A3D-7D04BAA7EE3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7BF8EBCC-2BC9-C139-B5B7-CF26630F58D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0790C9C8-13B6-D280-F7FD-553F2CA3E49A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04865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D3C4816D-7F00-7C0C-6511-14031017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A129D9D1-A2A4-F232-00E9-C9FFE2E07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?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BDC1E7DD-64EB-B312-9362-7F5C35933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6"/>
            <a:ext cx="3049433" cy="234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O(?)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O(?)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O(?)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O(?)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05C306A3-5CF2-8774-EE95-EEC6FB2965A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? Sort </a:t>
            </a:r>
            <a:r>
              <a:rPr lang="ro-RO" dirty="0"/>
              <a:t>este</a:t>
            </a:r>
            <a:endParaRPr lang="ro-RO" i="1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DD464381-E610-ED97-DF71-FD3BC723DAC0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77A19601-C543-FFB4-DE5B-BEC245AFAB60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160C380-84F7-0EB4-4697-E5A28F4C467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9393D7BB-9880-1A6E-FFB4-B4AF0080565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5253569-8836-5E42-6397-00C168917C69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20B0B5BA-9F1A-E777-F308-451798973C67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7664EF88-A0A8-999C-3A29-AD5A857931B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572700F-9C0C-80D2-0902-88B95F10FD8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65481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Exemple</a:t>
            </a:r>
            <a:r>
              <a:rPr lang="en-US" dirty="0"/>
              <a:t> // random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69D98E12-B4B4-12F7-11E5-2D2BFF5A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3106CC72-C93D-0664-6150-E0021EC37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Exemple</a:t>
            </a:r>
            <a:r>
              <a:rPr lang="en-US" dirty="0"/>
              <a:t> // few unique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028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461C9987-4AFC-73CC-5A7B-380FE06EC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1F67EEA9-EF89-DF51-3FA2-3FC18D0A6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Exemple</a:t>
            </a:r>
            <a:r>
              <a:rPr lang="en-US" dirty="0"/>
              <a:t> // almost sorted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1288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CB419371-C9D6-24B9-2C53-D443D412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98F74271-5675-ED3A-2DC7-39A5B90FB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Exemple</a:t>
            </a:r>
            <a:r>
              <a:rPr lang="en-US" dirty="0"/>
              <a:t> // reversed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37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40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1622" name="Google Shape;1622;p40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Cuprins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err="1"/>
              <a:t>Heap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Sortare folosind heap</a:t>
            </a:r>
            <a:endParaRPr sz="1100"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3254947" y="21784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Sortare rapid</a:t>
            </a:r>
            <a:r>
              <a:rPr lang="ro-RO" sz="1100" dirty="0"/>
              <a:t>ă</a:t>
            </a:r>
            <a:endParaRPr sz="1100"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dirty="0"/>
              <a:t>Sortare prin interclasare</a:t>
            </a:r>
            <a:endParaRPr sz="1100"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4"/>
          </p:nvPr>
        </p:nvSpPr>
        <p:spPr>
          <a:xfrm>
            <a:off x="3254947" y="38746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dirty="0"/>
              <a:t>?</a:t>
            </a:r>
            <a:endParaRPr sz="1100"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ro-RO" sz="2400" dirty="0"/>
              <a:t>4</a:t>
            </a:r>
            <a:endParaRPr sz="2400"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3254945" y="12784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3254945" y="29746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ro-RO" sz="2400" dirty="0"/>
              <a:t>5</a:t>
            </a:r>
            <a:endParaRPr sz="2400"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3254945" y="18523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Quick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Merge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3254945" y="35485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Shell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2" name="Google Shape;1469;p37">
            <a:extLst>
              <a:ext uri="{FF2B5EF4-FFF2-40B4-BE49-F238E27FC236}">
                <a16:creationId xmlns:a16="http://schemas.microsoft.com/office/drawing/2014/main" id="{A8FA7F7D-79C9-453A-3D0A-59289F0B93C3}"/>
              </a:ext>
            </a:extLst>
          </p:cNvPr>
          <p:cNvSpPr txBox="1">
            <a:spLocks/>
          </p:cNvSpPr>
          <p:nvPr/>
        </p:nvSpPr>
        <p:spPr>
          <a:xfrm>
            <a:off x="5910302" y="2177404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o-RO" sz="1100" dirty="0"/>
              <a:t>Sortare prin compararea cifrelor</a:t>
            </a:r>
            <a:endParaRPr lang="en-US" sz="1100" dirty="0"/>
          </a:p>
        </p:txBody>
      </p:sp>
      <p:sp>
        <p:nvSpPr>
          <p:cNvPr id="3" name="Google Shape;1471;p37">
            <a:extLst>
              <a:ext uri="{FF2B5EF4-FFF2-40B4-BE49-F238E27FC236}">
                <a16:creationId xmlns:a16="http://schemas.microsoft.com/office/drawing/2014/main" id="{EFE81655-CBC5-CEC5-619D-02AACEF0E9F1}"/>
              </a:ext>
            </a:extLst>
          </p:cNvPr>
          <p:cNvSpPr txBox="1">
            <a:spLocks/>
          </p:cNvSpPr>
          <p:nvPr/>
        </p:nvSpPr>
        <p:spPr>
          <a:xfrm>
            <a:off x="5910302" y="3873579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o-RO" sz="1100" dirty="0"/>
              <a:t>?</a:t>
            </a:r>
            <a:endParaRPr lang="en-US" sz="1100" dirty="0"/>
          </a:p>
        </p:txBody>
      </p:sp>
      <p:sp>
        <p:nvSpPr>
          <p:cNvPr id="4" name="Google Shape;1474;p37">
            <a:extLst>
              <a:ext uri="{FF2B5EF4-FFF2-40B4-BE49-F238E27FC236}">
                <a16:creationId xmlns:a16="http://schemas.microsoft.com/office/drawing/2014/main" id="{60DCA4B8-AF5D-91FB-EB7B-542AD3EDE17F}"/>
              </a:ext>
            </a:extLst>
          </p:cNvPr>
          <p:cNvSpPr txBox="1">
            <a:spLocks/>
          </p:cNvSpPr>
          <p:nvPr/>
        </p:nvSpPr>
        <p:spPr>
          <a:xfrm>
            <a:off x="5910300" y="1277454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</a:t>
            </a:r>
            <a:r>
              <a:rPr lang="ro-RO" sz="2400" dirty="0"/>
              <a:t>3</a:t>
            </a:r>
            <a:endParaRPr lang="en" sz="2400" dirty="0"/>
          </a:p>
        </p:txBody>
      </p:sp>
      <p:sp>
        <p:nvSpPr>
          <p:cNvPr id="5" name="Google Shape;1475;p37">
            <a:extLst>
              <a:ext uri="{FF2B5EF4-FFF2-40B4-BE49-F238E27FC236}">
                <a16:creationId xmlns:a16="http://schemas.microsoft.com/office/drawing/2014/main" id="{702E3035-4695-F1E6-71A8-60F94CF7056F}"/>
              </a:ext>
            </a:extLst>
          </p:cNvPr>
          <p:cNvSpPr txBox="1">
            <a:spLocks/>
          </p:cNvSpPr>
          <p:nvPr/>
        </p:nvSpPr>
        <p:spPr>
          <a:xfrm>
            <a:off x="5910300" y="2973650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</a:t>
            </a:r>
            <a:r>
              <a:rPr lang="ro-RO" sz="2400" dirty="0"/>
              <a:t>6</a:t>
            </a:r>
            <a:endParaRPr lang="en" sz="2400" dirty="0"/>
          </a:p>
        </p:txBody>
      </p:sp>
      <p:sp>
        <p:nvSpPr>
          <p:cNvPr id="6" name="Google Shape;1476;p37">
            <a:extLst>
              <a:ext uri="{FF2B5EF4-FFF2-40B4-BE49-F238E27FC236}">
                <a16:creationId xmlns:a16="http://schemas.microsoft.com/office/drawing/2014/main" id="{2D18FE2A-678E-9379-EE50-1824ED0AF7AF}"/>
              </a:ext>
            </a:extLst>
          </p:cNvPr>
          <p:cNvSpPr txBox="1">
            <a:spLocks/>
          </p:cNvSpPr>
          <p:nvPr/>
        </p:nvSpPr>
        <p:spPr>
          <a:xfrm>
            <a:off x="5910300" y="1851354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1800" dirty="0"/>
              <a:t>Radix</a:t>
            </a:r>
            <a:r>
              <a:rPr lang="ro-RO" sz="1800" dirty="0"/>
              <a:t> Sort</a:t>
            </a:r>
          </a:p>
        </p:txBody>
      </p:sp>
      <p:sp>
        <p:nvSpPr>
          <p:cNvPr id="7" name="Google Shape;1478;p37">
            <a:extLst>
              <a:ext uri="{FF2B5EF4-FFF2-40B4-BE49-F238E27FC236}">
                <a16:creationId xmlns:a16="http://schemas.microsoft.com/office/drawing/2014/main" id="{9B93C3A8-76E1-766B-F526-581A890BD73C}"/>
              </a:ext>
            </a:extLst>
          </p:cNvPr>
          <p:cNvSpPr txBox="1">
            <a:spLocks/>
          </p:cNvSpPr>
          <p:nvPr/>
        </p:nvSpPr>
        <p:spPr>
          <a:xfrm>
            <a:off x="5910300" y="3547480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o-RO" sz="1800" dirty="0"/>
              <a:t>? Sort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635" name="Google Shape;1635;p41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</a:t>
            </a:r>
            <a:r>
              <a:rPr lang="en" b="1"/>
              <a:t>second planet from the Sun. </a:t>
            </a:r>
            <a:r>
              <a:rPr lang="en"/>
              <a:t>It’s hot and has a poisonous atmosphere</a:t>
            </a:r>
            <a:endParaRPr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</a:t>
            </a:r>
            <a:r>
              <a:rPr lang="en" b="1"/>
              <a:t>the smallest one </a:t>
            </a:r>
            <a:r>
              <a:rPr lang="en"/>
              <a:t>in the Solar System—it’s only a bit larger than the Moon</a:t>
            </a:r>
            <a:endParaRPr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grpSp>
        <p:nvGrpSpPr>
          <p:cNvPr id="1639" name="Google Shape;1639;p41"/>
          <p:cNvGrpSpPr/>
          <p:nvPr/>
        </p:nvGrpSpPr>
        <p:grpSpPr>
          <a:xfrm>
            <a:off x="5097753" y="1560284"/>
            <a:ext cx="336779" cy="341145"/>
            <a:chOff x="3906683" y="713190"/>
            <a:chExt cx="470494" cy="476593"/>
          </a:xfrm>
        </p:grpSpPr>
        <p:sp>
          <p:nvSpPr>
            <p:cNvPr id="1640" name="Google Shape;1640;p41"/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41"/>
          <p:cNvGrpSpPr/>
          <p:nvPr/>
        </p:nvGrpSpPr>
        <p:grpSpPr>
          <a:xfrm>
            <a:off x="1901656" y="1560365"/>
            <a:ext cx="284360" cy="341145"/>
            <a:chOff x="3198385" y="713303"/>
            <a:chExt cx="397262" cy="476593"/>
          </a:xfrm>
        </p:grpSpPr>
        <p:sp>
          <p:nvSpPr>
            <p:cNvPr id="1655" name="Google Shape;1655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topic about?</a:t>
            </a:r>
            <a:endParaRPr/>
          </a:p>
        </p:txBody>
      </p:sp>
      <p:sp>
        <p:nvSpPr>
          <p:cNvPr id="1667" name="Google Shape;1667;p42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</a:t>
            </a:r>
            <a:r>
              <a:rPr lang="en" b="1"/>
              <a:t>smallest</a:t>
            </a:r>
            <a:r>
              <a:rPr lang="en"/>
              <a:t> in the Solar System</a:t>
            </a:r>
            <a:endParaRPr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</a:t>
            </a:r>
            <a:r>
              <a:rPr lang="en" b="1"/>
              <a:t>cold place.</a:t>
            </a:r>
            <a:r>
              <a:rPr lang="en"/>
              <a:t> It’s full of iron oxide dust</a:t>
            </a:r>
            <a:endParaRPr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grpSp>
        <p:nvGrpSpPr>
          <p:cNvPr id="1673" name="Google Shape;1673;p42"/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674" name="Google Shape;1674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42"/>
          <p:cNvGrpSpPr/>
          <p:nvPr/>
        </p:nvGrpSpPr>
        <p:grpSpPr>
          <a:xfrm>
            <a:off x="3677207" y="1855441"/>
            <a:ext cx="341661" cy="290896"/>
            <a:chOff x="2335403" y="748460"/>
            <a:chExt cx="477313" cy="406392"/>
          </a:xfrm>
        </p:grpSpPr>
        <p:sp>
          <p:nvSpPr>
            <p:cNvPr id="1699" name="Google Shape;1699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42"/>
          <p:cNvGrpSpPr/>
          <p:nvPr/>
        </p:nvGrpSpPr>
        <p:grpSpPr>
          <a:xfrm>
            <a:off x="6542379" y="1830303"/>
            <a:ext cx="340332" cy="341173"/>
            <a:chOff x="1558836" y="713303"/>
            <a:chExt cx="475457" cy="476631"/>
          </a:xfrm>
        </p:grpSpPr>
        <p:sp>
          <p:nvSpPr>
            <p:cNvPr id="1712" name="Google Shape;1712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3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</p:txBody>
      </p:sp>
      <p:sp>
        <p:nvSpPr>
          <p:cNvPr id="1733" name="Google Shape;1733;p43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734" name="Google Shape;173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1735" name="Google Shape;1735;p43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738" name="Google Shape;1738;p43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</a:t>
            </a:r>
            <a:r>
              <a:rPr lang="en" b="1"/>
              <a:t> gas giant </a:t>
            </a:r>
            <a:r>
              <a:rPr lang="en"/>
              <a:t>and has several rings</a:t>
            </a:r>
            <a:endParaRPr/>
          </a:p>
        </p:txBody>
      </p:sp>
      <p:sp>
        <p:nvSpPr>
          <p:cNvPr id="1739" name="Google Shape;1739;p43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740" name="Google Shape;1740;p43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</a:t>
            </a:r>
            <a:r>
              <a:rPr lang="en" b="1"/>
              <a:t>being red</a:t>
            </a:r>
            <a:r>
              <a:rPr lang="en"/>
              <a:t>, Mars is very cold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very cold</a:t>
            </a:r>
            <a:endParaRPr/>
          </a:p>
        </p:txBody>
      </p:sp>
      <p:sp>
        <p:nvSpPr>
          <p:cNvPr id="1760" name="Google Shape;1760;p45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761" name="Google Shape;1761;p45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762" name="Google Shape;176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63" name="Google Shape;1763;p45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765" name="Google Shape;1765;p45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766" name="Google Shape;1766;p45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767" name="Google Shape;1767;p45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grpSp>
        <p:nvGrpSpPr>
          <p:cNvPr id="1772" name="Google Shape;1772;p45"/>
          <p:cNvGrpSpPr/>
          <p:nvPr/>
        </p:nvGrpSpPr>
        <p:grpSpPr>
          <a:xfrm>
            <a:off x="838692" y="3020954"/>
            <a:ext cx="299492" cy="340983"/>
            <a:chOff x="742339" y="1436604"/>
            <a:chExt cx="418402" cy="476366"/>
          </a:xfrm>
        </p:grpSpPr>
        <p:sp>
          <p:nvSpPr>
            <p:cNvPr id="1773" name="Google Shape;1773;p4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45"/>
          <p:cNvGrpSpPr/>
          <p:nvPr/>
        </p:nvGrpSpPr>
        <p:grpSpPr>
          <a:xfrm>
            <a:off x="817835" y="1319890"/>
            <a:ext cx="341227" cy="289621"/>
            <a:chOff x="7952725" y="749256"/>
            <a:chExt cx="476707" cy="404612"/>
          </a:xfrm>
        </p:grpSpPr>
        <p:sp>
          <p:nvSpPr>
            <p:cNvPr id="1786" name="Google Shape;1786;p4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45"/>
          <p:cNvGrpSpPr/>
          <p:nvPr/>
        </p:nvGrpSpPr>
        <p:grpSpPr>
          <a:xfrm>
            <a:off x="6317588" y="3052879"/>
            <a:ext cx="341362" cy="327858"/>
            <a:chOff x="7163051" y="722585"/>
            <a:chExt cx="476896" cy="458030"/>
          </a:xfrm>
        </p:grpSpPr>
        <p:sp>
          <p:nvSpPr>
            <p:cNvPr id="1792" name="Google Shape;1792;p4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45"/>
          <p:cNvGrpSpPr/>
          <p:nvPr/>
        </p:nvGrpSpPr>
        <p:grpSpPr>
          <a:xfrm>
            <a:off x="6317598" y="1313637"/>
            <a:ext cx="341362" cy="302150"/>
            <a:chOff x="6364624" y="740505"/>
            <a:chExt cx="476896" cy="422115"/>
          </a:xfrm>
        </p:grpSpPr>
        <p:sp>
          <p:nvSpPr>
            <p:cNvPr id="1797" name="Google Shape;1797;p4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45"/>
          <p:cNvGrpSpPr/>
          <p:nvPr/>
        </p:nvGrpSpPr>
        <p:grpSpPr>
          <a:xfrm>
            <a:off x="3567729" y="3065739"/>
            <a:ext cx="341254" cy="302123"/>
            <a:chOff x="5553999" y="740543"/>
            <a:chExt cx="476745" cy="422077"/>
          </a:xfrm>
        </p:grpSpPr>
        <p:sp>
          <p:nvSpPr>
            <p:cNvPr id="1812" name="Google Shape;1812;p4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45"/>
          <p:cNvGrpSpPr/>
          <p:nvPr/>
        </p:nvGrpSpPr>
        <p:grpSpPr>
          <a:xfrm>
            <a:off x="3567716" y="1294114"/>
            <a:ext cx="188579" cy="341173"/>
            <a:chOff x="4855778" y="713265"/>
            <a:chExt cx="263452" cy="476631"/>
          </a:xfrm>
        </p:grpSpPr>
        <p:sp>
          <p:nvSpPr>
            <p:cNvPr id="1825" name="Google Shape;1825;p4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7"/>
          <p:cNvSpPr txBox="1">
            <a:spLocks noGrp="1"/>
          </p:cNvSpPr>
          <p:nvPr>
            <p:ph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4,498,300,000</a:t>
            </a:r>
            <a:endParaRPr/>
          </a:p>
        </p:txBody>
      </p:sp>
      <p:sp>
        <p:nvSpPr>
          <p:cNvPr id="1857" name="Google Shape;1857;p47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1858" name="Google Shape;1858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59" name="Google Shape;1859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0" name="Google Shape;1860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1" name="Google Shape;1861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5" name="Google Shape;1865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1872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3" name="Google Shape;1873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5" name="Google Shape;1875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6" name="Google Shape;1876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8" name="Google Shape;1878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79" name="Google Shape;1879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2" name="Google Shape;1882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3" name="Google Shape;1883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7" name="Google Shape;1887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0" name="Google Shape;1890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1" name="Google Shape;1891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2" name="Google Shape;1892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9" name="Google Shape;1899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0" name="Google Shape;1900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7" name="Google Shape;1907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47"/>
          <p:cNvGrpSpPr/>
          <p:nvPr/>
        </p:nvGrpSpPr>
        <p:grpSpPr>
          <a:xfrm>
            <a:off x="741975" y="2893476"/>
            <a:ext cx="5132617" cy="134100"/>
            <a:chOff x="741975" y="2893476"/>
            <a:chExt cx="5132617" cy="134100"/>
          </a:xfrm>
        </p:grpSpPr>
        <p:sp>
          <p:nvSpPr>
            <p:cNvPr id="1909" name="Google Shape;1909;p47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10" name="Google Shape;1910;p47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1" name="Google Shape;1911;p47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48"/>
          <p:cNvSpPr txBox="1">
            <a:spLocks noGrp="1"/>
          </p:cNvSpPr>
          <p:nvPr>
            <p:ph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1917" name="Google Shape;1917;p4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Jupiter’s rotation period</a:t>
            </a:r>
            <a:endParaRPr/>
          </a:p>
        </p:txBody>
      </p:sp>
      <p:sp>
        <p:nvSpPr>
          <p:cNvPr id="1918" name="Google Shape;1918;p48"/>
          <p:cNvSpPr txBox="1">
            <a:spLocks noGrp="1"/>
          </p:cNvSpPr>
          <p:nvPr>
            <p:ph type="title" idx="2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1919" name="Google Shape;1919;p4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Sun’s mass compared to Earth’s</a:t>
            </a:r>
            <a:endParaRPr/>
          </a:p>
        </p:txBody>
      </p:sp>
      <p:sp>
        <p:nvSpPr>
          <p:cNvPr id="1920" name="Google Shape;1920;p48"/>
          <p:cNvSpPr txBox="1">
            <a:spLocks noGrp="1"/>
          </p:cNvSpPr>
          <p:nvPr>
            <p:ph type="title" idx="4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1921" name="Google Shape;1921;p4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the Earth and the Moon</a:t>
            </a:r>
            <a:endParaRPr/>
          </a:p>
        </p:txBody>
      </p:sp>
      <p:grpSp>
        <p:nvGrpSpPr>
          <p:cNvPr id="1922" name="Google Shape;1922;p48"/>
          <p:cNvGrpSpPr/>
          <p:nvPr/>
        </p:nvGrpSpPr>
        <p:grpSpPr>
          <a:xfrm>
            <a:off x="7143188" y="-2762276"/>
            <a:ext cx="4028179" cy="6346320"/>
            <a:chOff x="6914588" y="-2762276"/>
            <a:chExt cx="4028179" cy="6346320"/>
          </a:xfrm>
        </p:grpSpPr>
        <p:sp>
          <p:nvSpPr>
            <p:cNvPr id="1923" name="Google Shape;1923;p48"/>
            <p:cNvSpPr/>
            <p:nvPr/>
          </p:nvSpPr>
          <p:spPr>
            <a:xfrm>
              <a:off x="6914588" y="-276227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7191305" y="-124437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7867013" y="75068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7789451" y="-2619788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7" name="Google Shape;1927;p48"/>
          <p:cNvGrpSpPr/>
          <p:nvPr/>
        </p:nvGrpSpPr>
        <p:grpSpPr>
          <a:xfrm rot="-5400000">
            <a:off x="8884618" y="480749"/>
            <a:ext cx="88142" cy="1137387"/>
            <a:chOff x="3054755" y="4367024"/>
            <a:chExt cx="88142" cy="1137387"/>
          </a:xfrm>
        </p:grpSpPr>
        <p:sp>
          <p:nvSpPr>
            <p:cNvPr id="1928" name="Google Shape;1928;p48"/>
            <p:cNvSpPr/>
            <p:nvPr/>
          </p:nvSpPr>
          <p:spPr>
            <a:xfrm>
              <a:off x="3054755" y="4367024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3130388" y="4367024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0" name="Google Shape;1930;p48"/>
          <p:cNvGrpSpPr/>
          <p:nvPr/>
        </p:nvGrpSpPr>
        <p:grpSpPr>
          <a:xfrm>
            <a:off x="-1402325" y="1246899"/>
            <a:ext cx="2992224" cy="3549051"/>
            <a:chOff x="-1325700" y="1246899"/>
            <a:chExt cx="2992224" cy="3549051"/>
          </a:xfrm>
        </p:grpSpPr>
        <p:pic>
          <p:nvPicPr>
            <p:cNvPr id="1931" name="Google Shape;1931;p4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>
              <a:off x="-1604113" y="1525312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2" name="Google Shape;1932;p48"/>
            <p:cNvGrpSpPr/>
            <p:nvPr/>
          </p:nvGrpSpPr>
          <p:grpSpPr>
            <a:xfrm>
              <a:off x="-369917" y="2704683"/>
              <a:ext cx="906953" cy="1517787"/>
              <a:chOff x="79748" y="2808602"/>
              <a:chExt cx="906953" cy="1517787"/>
            </a:xfrm>
          </p:grpSpPr>
          <p:sp>
            <p:nvSpPr>
              <p:cNvPr id="1933" name="Google Shape;1933;p48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8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8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8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7" name="Google Shape;1937;p48"/>
          <p:cNvGrpSpPr/>
          <p:nvPr/>
        </p:nvGrpSpPr>
        <p:grpSpPr>
          <a:xfrm rot="10800000">
            <a:off x="-181052" y="1778576"/>
            <a:ext cx="1421047" cy="2833357"/>
            <a:chOff x="334358" y="2186737"/>
            <a:chExt cx="1421047" cy="2833357"/>
          </a:xfrm>
        </p:grpSpPr>
        <p:sp>
          <p:nvSpPr>
            <p:cNvPr id="1938" name="Google Shape;1938;p48"/>
            <p:cNvSpPr/>
            <p:nvPr/>
          </p:nvSpPr>
          <p:spPr>
            <a:xfrm rot="10800000">
              <a:off x="334358" y="218673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8"/>
            <p:cNvGrpSpPr/>
            <p:nvPr/>
          </p:nvGrpSpPr>
          <p:grpSpPr>
            <a:xfrm rot="5400000">
              <a:off x="1046250" y="3181856"/>
              <a:ext cx="161977" cy="161940"/>
              <a:chOff x="1101075" y="2142375"/>
              <a:chExt cx="439200" cy="439100"/>
            </a:xfrm>
          </p:grpSpPr>
          <p:sp>
            <p:nvSpPr>
              <p:cNvPr id="1940" name="Google Shape;1940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2" name="Google Shape;1942;p48"/>
            <p:cNvGrpSpPr/>
            <p:nvPr/>
          </p:nvGrpSpPr>
          <p:grpSpPr>
            <a:xfrm rot="-5400000">
              <a:off x="628029" y="4564272"/>
              <a:ext cx="161977" cy="161940"/>
              <a:chOff x="1101075" y="2142375"/>
              <a:chExt cx="439200" cy="439100"/>
            </a:xfrm>
          </p:grpSpPr>
          <p:sp>
            <p:nvSpPr>
              <p:cNvPr id="1943" name="Google Shape;1943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9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950" name="Google Shape;1950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1" name="Google Shape;1951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2" name="Google Shape;1952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3" name="Google Shape;1953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6" name="Google Shape;1956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7" name="Google Shape;195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9" name="Google Shape;1959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0" name="Google Shape;196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2" name="Google Shape;1962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3" name="Google Shape;1963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5" name="Google Shape;1965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6" name="Google Shape;1966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8" name="Google Shape;1968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9" name="Google Shape;1969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1" name="Google Shape;1971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2" name="Google Shape;197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3" name="Google Shape;1973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4" name="Google Shape;1974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5" name="Google Shape;1975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7" name="Google Shape;1977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8" name="Google Shape;1978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1" name="Google Shape;1981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2" name="Google Shape;198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3" name="Google Shape;198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4" name="Google Shape;198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5" name="Google Shape;198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0" name="Google Shape;199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1" name="Google Shape;1991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2" name="Google Shape;199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3" name="Google Shape;199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4" name="Google Shape;199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5" name="Google Shape;199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0" name="Google Shape;200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1" name="Google Shape;2001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2" name="Google Shape;200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3" name="Google Shape;200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4" name="Google Shape;200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5" name="Google Shape;200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0" name="Google Shape;201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1" name="Google Shape;2011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2" name="Google Shape;2012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4" name="Google Shape;2014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5" name="Google Shape;2015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8" name="Google Shape;2018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19" name="Google Shape;2019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0" name="Google Shape;2020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5" name="Google Shape;2025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5906" b="935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026" name="Google Shape;2026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7" name="Google Shape;2027;p50"/>
            <p:cNvPicPr preferRelativeResize="0"/>
            <p:nvPr/>
          </p:nvPicPr>
          <p:blipFill rotWithShape="1">
            <a:blip r:embed="rId4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8" name="Google Shape;2028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9" name="Google Shape;2029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0" name="Google Shape;2030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7" name="Google Shape;2037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8" name="Google Shape;2038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0" name="Google Shape;2040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1" name="Google Shape;2041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3" name="Google Shape;2043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4" name="Google Shape;2044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5" name="Google Shape;2045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8" name="Google Shape;2048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49" name="Google Shape;2049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5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2053" name="Google Shape;2053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4" name="Google Shape;2054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6" name="Google Shape;2056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7" name="Google Shape;2057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8" name="Google Shape;2058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59" name="Google Shape;2059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0" name="Google Shape;2060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5" name="Google Shape;2065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7" name="Google Shape;2067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 - calculator</a:t>
            </a:r>
            <a:endParaRPr/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IBM Plex Mono"/>
                <a:ea typeface="IBM Plex Mono"/>
                <a:cs typeface="IBM Plex Mono"/>
                <a:sym typeface="IBM Plex Mono"/>
              </a:rPr>
              <a:t>Objective:</a:t>
            </a:r>
            <a:endParaRPr sz="20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participants to basic coding concepts by building a </a:t>
            </a:r>
            <a:r>
              <a:rPr lang="en" b="1"/>
              <a:t>simple calculator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Instructions: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a Python development environment and write the following code: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# Simple Calculator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num1 = int(input("Enter the first number: "))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num2 = int(input("Enter the second number: "))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print("Sum:", num1 +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print("Difference:", num1 -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print("Product:", num1 *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print("Quotient:", num1 /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Run the program and experiment with different numbers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Observe the output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and idea generation</a:t>
            </a:r>
            <a:endParaRPr/>
          </a:p>
        </p:txBody>
      </p:sp>
      <p:sp>
        <p:nvSpPr>
          <p:cNvPr id="2080" name="Google Shape;2080;p52"/>
          <p:cNvSpPr txBox="1"/>
          <p:nvPr/>
        </p:nvSpPr>
        <p:spPr>
          <a:xfrm>
            <a:off x="786313" y="26592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Power 1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1" name="Google Shape;2081;p52"/>
          <p:cNvSpPr txBox="1"/>
          <p:nvPr/>
        </p:nvSpPr>
        <p:spPr>
          <a:xfrm>
            <a:off x="2874688" y="17860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2" name="Google Shape;2082;p52"/>
          <p:cNvSpPr txBox="1"/>
          <p:nvPr/>
        </p:nvSpPr>
        <p:spPr>
          <a:xfrm>
            <a:off x="6375888" y="13599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smallest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3" name="Google Shape;2083;p52"/>
          <p:cNvSpPr txBox="1"/>
          <p:nvPr/>
        </p:nvSpPr>
        <p:spPr>
          <a:xfrm>
            <a:off x="4963088" y="14317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4" name="Google Shape;2084;p52"/>
          <p:cNvSpPr txBox="1"/>
          <p:nvPr/>
        </p:nvSpPr>
        <p:spPr>
          <a:xfrm>
            <a:off x="6375888" y="20685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the second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5" name="Google Shape;2085;p52"/>
          <p:cNvSpPr txBox="1"/>
          <p:nvPr/>
        </p:nvSpPr>
        <p:spPr>
          <a:xfrm>
            <a:off x="4963088" y="21403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6" name="Google Shape;2086;p52"/>
          <p:cNvSpPr txBox="1"/>
          <p:nvPr/>
        </p:nvSpPr>
        <p:spPr>
          <a:xfrm>
            <a:off x="2874688" y="35325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7" name="Google Shape;2087;p52"/>
          <p:cNvSpPr txBox="1"/>
          <p:nvPr/>
        </p:nvSpPr>
        <p:spPr>
          <a:xfrm>
            <a:off x="6375888" y="3106338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8" name="Google Shape;2088;p52"/>
          <p:cNvSpPr txBox="1"/>
          <p:nvPr/>
        </p:nvSpPr>
        <p:spPr>
          <a:xfrm>
            <a:off x="4963088" y="31782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9" name="Google Shape;2089;p52"/>
          <p:cNvSpPr txBox="1"/>
          <p:nvPr/>
        </p:nvSpPr>
        <p:spPr>
          <a:xfrm>
            <a:off x="6375888" y="3814938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0" name="Google Shape;2090;p52"/>
          <p:cNvSpPr txBox="1"/>
          <p:nvPr/>
        </p:nvSpPr>
        <p:spPr>
          <a:xfrm>
            <a:off x="4963088" y="38868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091" name="Google Shape;2091;p52"/>
          <p:cNvCxnSpPr>
            <a:stCxn id="2080" idx="3"/>
            <a:endCxn id="2081" idx="1"/>
          </p:cNvCxnSpPr>
          <p:nvPr/>
        </p:nvCxnSpPr>
        <p:spPr>
          <a:xfrm rot="10800000" flipH="1">
            <a:off x="2063113" y="2000475"/>
            <a:ext cx="811500" cy="873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Google Shape;2092;p52"/>
          <p:cNvCxnSpPr>
            <a:stCxn id="2080" idx="3"/>
            <a:endCxn id="2086" idx="1"/>
          </p:cNvCxnSpPr>
          <p:nvPr/>
        </p:nvCxnSpPr>
        <p:spPr>
          <a:xfrm>
            <a:off x="2063113" y="2873775"/>
            <a:ext cx="811500" cy="873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" name="Google Shape;2093;p52"/>
          <p:cNvCxnSpPr>
            <a:stCxn id="2081" idx="3"/>
            <a:endCxn id="2083" idx="1"/>
          </p:cNvCxnSpPr>
          <p:nvPr/>
        </p:nvCxnSpPr>
        <p:spPr>
          <a:xfrm rot="10800000" flipH="1">
            <a:off x="4151488" y="1646275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4" name="Google Shape;2094;p52"/>
          <p:cNvCxnSpPr>
            <a:stCxn id="2081" idx="3"/>
            <a:endCxn id="2085" idx="1"/>
          </p:cNvCxnSpPr>
          <p:nvPr/>
        </p:nvCxnSpPr>
        <p:spPr>
          <a:xfrm>
            <a:off x="4151488" y="2000575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5" name="Google Shape;2095;p52"/>
          <p:cNvCxnSpPr>
            <a:stCxn id="2086" idx="3"/>
            <a:endCxn id="2088" idx="1"/>
          </p:cNvCxnSpPr>
          <p:nvPr/>
        </p:nvCxnSpPr>
        <p:spPr>
          <a:xfrm rot="10800000" flipH="1">
            <a:off x="4151488" y="3392700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6" name="Google Shape;2096;p52"/>
          <p:cNvCxnSpPr>
            <a:stCxn id="2086" idx="3"/>
            <a:endCxn id="2090" idx="1"/>
          </p:cNvCxnSpPr>
          <p:nvPr/>
        </p:nvCxnSpPr>
        <p:spPr>
          <a:xfrm>
            <a:off x="4151488" y="3747000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folosind </a:t>
            </a:r>
            <a:r>
              <a:rPr lang="ro-RO" dirty="0" err="1"/>
              <a:t>heap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Heap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topic and details</a:t>
            </a:r>
            <a:endParaRPr/>
          </a:p>
        </p:txBody>
      </p:sp>
      <p:sp>
        <p:nvSpPr>
          <p:cNvPr id="2102" name="Google Shape;2102;p53"/>
          <p:cNvSpPr txBox="1"/>
          <p:nvPr/>
        </p:nvSpPr>
        <p:spPr>
          <a:xfrm>
            <a:off x="5779527" y="19254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3" name="Google Shape;2103;p53"/>
          <p:cNvSpPr txBox="1"/>
          <p:nvPr/>
        </p:nvSpPr>
        <p:spPr>
          <a:xfrm>
            <a:off x="5779525" y="3123802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4" name="Google Shape;2104;p53"/>
          <p:cNvSpPr txBox="1"/>
          <p:nvPr/>
        </p:nvSpPr>
        <p:spPr>
          <a:xfrm>
            <a:off x="1262375" y="1497640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5" name="Google Shape;2105;p53"/>
          <p:cNvSpPr txBox="1"/>
          <p:nvPr/>
        </p:nvSpPr>
        <p:spPr>
          <a:xfrm>
            <a:off x="5779525" y="1497625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6" name="Google Shape;2106;p53"/>
          <p:cNvSpPr txBox="1"/>
          <p:nvPr/>
        </p:nvSpPr>
        <p:spPr>
          <a:xfrm>
            <a:off x="1262375" y="3551587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7" name="Google Shape;2107;p53"/>
          <p:cNvSpPr txBox="1"/>
          <p:nvPr/>
        </p:nvSpPr>
        <p:spPr>
          <a:xfrm>
            <a:off x="5779527" y="3551574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a gas giant and has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several rings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8" name="Google Shape;2108;p53"/>
          <p:cNvSpPr txBox="1"/>
          <p:nvPr/>
        </p:nvSpPr>
        <p:spPr>
          <a:xfrm>
            <a:off x="1262375" y="3123817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09" name="Google Shape;2109;p53"/>
          <p:cNvGrpSpPr/>
          <p:nvPr/>
        </p:nvGrpSpPr>
        <p:grpSpPr>
          <a:xfrm>
            <a:off x="3994484" y="2326823"/>
            <a:ext cx="1155299" cy="1155149"/>
            <a:chOff x="4085864" y="2304898"/>
            <a:chExt cx="972392" cy="972266"/>
          </a:xfrm>
        </p:grpSpPr>
        <p:sp>
          <p:nvSpPr>
            <p:cNvPr id="2110" name="Google Shape;2110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3" name="Google Shape;2113;p53"/>
          <p:cNvSpPr txBox="1"/>
          <p:nvPr/>
        </p:nvSpPr>
        <p:spPr>
          <a:xfrm>
            <a:off x="1262375" y="1925431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14" name="Google Shape;2114;p53"/>
          <p:cNvCxnSpPr>
            <a:stCxn id="2104" idx="3"/>
          </p:cNvCxnSpPr>
          <p:nvPr/>
        </p:nvCxnSpPr>
        <p:spPr>
          <a:xfrm>
            <a:off x="3364475" y="1749640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5" name="Google Shape;2115;p53"/>
          <p:cNvCxnSpPr>
            <a:stCxn id="2108" idx="3"/>
          </p:cNvCxnSpPr>
          <p:nvPr/>
        </p:nvCxnSpPr>
        <p:spPr>
          <a:xfrm>
            <a:off x="3364475" y="3375817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6" name="Google Shape;2116;p53"/>
          <p:cNvCxnSpPr>
            <a:stCxn id="2105" idx="1"/>
          </p:cNvCxnSpPr>
          <p:nvPr/>
        </p:nvCxnSpPr>
        <p:spPr>
          <a:xfrm flipH="1">
            <a:off x="5053525" y="1749625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7" name="Google Shape;2117;p53"/>
          <p:cNvCxnSpPr>
            <a:stCxn id="2103" idx="1"/>
          </p:cNvCxnSpPr>
          <p:nvPr/>
        </p:nvCxnSpPr>
        <p:spPr>
          <a:xfrm rot="10800000">
            <a:off x="4860025" y="3080302"/>
            <a:ext cx="919500" cy="29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programming languages</a:t>
            </a:r>
            <a:endParaRPr/>
          </a:p>
        </p:txBody>
      </p:sp>
      <p:sp>
        <p:nvSpPr>
          <p:cNvPr id="2123" name="Google Shape;2123;p54"/>
          <p:cNvSpPr txBox="1"/>
          <p:nvPr/>
        </p:nvSpPr>
        <p:spPr>
          <a:xfrm>
            <a:off x="4020025" y="1365213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 and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smallest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4" name="Google Shape;2124;p54"/>
          <p:cNvSpPr txBox="1"/>
          <p:nvPr/>
        </p:nvSpPr>
        <p:spPr>
          <a:xfrm>
            <a:off x="2183175" y="1363563"/>
            <a:ext cx="1313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5" name="Google Shape;2125;p54"/>
          <p:cNvSpPr txBox="1"/>
          <p:nvPr/>
        </p:nvSpPr>
        <p:spPr>
          <a:xfrm>
            <a:off x="782975" y="13635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6" name="Google Shape;2126;p54"/>
          <p:cNvSpPr txBox="1"/>
          <p:nvPr/>
        </p:nvSpPr>
        <p:spPr>
          <a:xfrm>
            <a:off x="4020025" y="226410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has a beautiful name and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second planet from the Sun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7" name="Google Shape;2127;p54"/>
          <p:cNvSpPr txBox="1"/>
          <p:nvPr/>
        </p:nvSpPr>
        <p:spPr>
          <a:xfrm>
            <a:off x="2183175" y="2262450"/>
            <a:ext cx="100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8" name="Google Shape;2128;p54"/>
          <p:cNvSpPr txBox="1"/>
          <p:nvPr/>
        </p:nvSpPr>
        <p:spPr>
          <a:xfrm>
            <a:off x="782975" y="22624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9" name="Google Shape;2129;p54"/>
          <p:cNvSpPr txBox="1"/>
          <p:nvPr/>
        </p:nvSpPr>
        <p:spPr>
          <a:xfrm>
            <a:off x="4020025" y="31531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 and the only one that harbors life in the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0" name="Google Shape;2130;p54"/>
          <p:cNvSpPr txBox="1"/>
          <p:nvPr/>
        </p:nvSpPr>
        <p:spPr>
          <a:xfrm>
            <a:off x="2183175" y="3151500"/>
            <a:ext cx="100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1" name="Google Shape;2131;p54"/>
          <p:cNvSpPr txBox="1"/>
          <p:nvPr/>
        </p:nvSpPr>
        <p:spPr>
          <a:xfrm>
            <a:off x="782975" y="31515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2" name="Google Shape;2132;p54"/>
          <p:cNvSpPr txBox="1"/>
          <p:nvPr/>
        </p:nvSpPr>
        <p:spPr>
          <a:xfrm>
            <a:off x="4020025" y="40438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a gas giant and has several rings. It’s composed mostly of hydrogen and helium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3" name="Google Shape;2133;p54"/>
          <p:cNvSpPr txBox="1"/>
          <p:nvPr/>
        </p:nvSpPr>
        <p:spPr>
          <a:xfrm>
            <a:off x="2183175" y="4042200"/>
            <a:ext cx="1122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4" name="Google Shape;2134;p54"/>
          <p:cNvSpPr txBox="1"/>
          <p:nvPr/>
        </p:nvSpPr>
        <p:spPr>
          <a:xfrm>
            <a:off x="782975" y="40422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35" name="Google Shape;2135;p54"/>
          <p:cNvCxnSpPr>
            <a:stCxn id="2125" idx="3"/>
            <a:endCxn id="2124" idx="1"/>
          </p:cNvCxnSpPr>
          <p:nvPr/>
        </p:nvCxnSpPr>
        <p:spPr>
          <a:xfrm>
            <a:off x="1505375" y="1651563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Google Shape;2136;p54"/>
          <p:cNvCxnSpPr>
            <a:stCxn id="2124" idx="3"/>
            <a:endCxn id="2123" idx="1"/>
          </p:cNvCxnSpPr>
          <p:nvPr/>
        </p:nvCxnSpPr>
        <p:spPr>
          <a:xfrm>
            <a:off x="3496575" y="1651563"/>
            <a:ext cx="523500" cy="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7" name="Google Shape;2137;p54"/>
          <p:cNvCxnSpPr>
            <a:stCxn id="2127" idx="3"/>
            <a:endCxn id="2126" idx="1"/>
          </p:cNvCxnSpPr>
          <p:nvPr/>
        </p:nvCxnSpPr>
        <p:spPr>
          <a:xfrm>
            <a:off x="3190275" y="2550450"/>
            <a:ext cx="8298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8" name="Google Shape;2138;p54"/>
          <p:cNvCxnSpPr>
            <a:stCxn id="2130" idx="3"/>
            <a:endCxn id="2129" idx="1"/>
          </p:cNvCxnSpPr>
          <p:nvPr/>
        </p:nvCxnSpPr>
        <p:spPr>
          <a:xfrm>
            <a:off x="3190275" y="3439500"/>
            <a:ext cx="8298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9" name="Google Shape;2139;p54"/>
          <p:cNvCxnSpPr>
            <a:endCxn id="2132" idx="1"/>
          </p:cNvCxnSpPr>
          <p:nvPr/>
        </p:nvCxnSpPr>
        <p:spPr>
          <a:xfrm>
            <a:off x="3305725" y="4329600"/>
            <a:ext cx="714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40" name="Google Shape;2140;p54"/>
          <p:cNvCxnSpPr>
            <a:stCxn id="2128" idx="3"/>
            <a:endCxn id="2127" idx="1"/>
          </p:cNvCxnSpPr>
          <p:nvPr/>
        </p:nvCxnSpPr>
        <p:spPr>
          <a:xfrm>
            <a:off x="1505375" y="255045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Google Shape;2141;p54"/>
          <p:cNvCxnSpPr>
            <a:stCxn id="2131" idx="3"/>
            <a:endCxn id="2130" idx="1"/>
          </p:cNvCxnSpPr>
          <p:nvPr/>
        </p:nvCxnSpPr>
        <p:spPr>
          <a:xfrm>
            <a:off x="1505375" y="343950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2" name="Google Shape;2142;p54"/>
          <p:cNvCxnSpPr>
            <a:stCxn id="2134" idx="3"/>
            <a:endCxn id="2133" idx="1"/>
          </p:cNvCxnSpPr>
          <p:nvPr/>
        </p:nvCxnSpPr>
        <p:spPr>
          <a:xfrm>
            <a:off x="1505375" y="433020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5"/>
          <p:cNvSpPr txBox="1"/>
          <p:nvPr/>
        </p:nvSpPr>
        <p:spPr>
          <a:xfrm>
            <a:off x="7200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composed of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hydrogen and helium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8" name="Google Shape;2148;p55"/>
          <p:cNvSpPr txBox="1"/>
          <p:nvPr/>
        </p:nvSpPr>
        <p:spPr>
          <a:xfrm>
            <a:off x="34761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closest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62322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2151" name="Google Shape;2151;p55"/>
          <p:cNvSpPr txBox="1"/>
          <p:nvPr/>
        </p:nvSpPr>
        <p:spPr>
          <a:xfrm>
            <a:off x="13176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2" name="Google Shape;2152;p55"/>
          <p:cNvSpPr txBox="1"/>
          <p:nvPr/>
        </p:nvSpPr>
        <p:spPr>
          <a:xfrm>
            <a:off x="40737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68298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7200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1316100" y="3613850"/>
            <a:ext cx="999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34761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40737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62322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has extremely high temperatures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68298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0" name="Google Shape;2160;p55"/>
          <p:cNvCxnSpPr>
            <a:stCxn id="2161" idx="4"/>
            <a:endCxn id="2155" idx="0"/>
          </p:cNvCxnSpPr>
          <p:nvPr/>
        </p:nvCxnSpPr>
        <p:spPr>
          <a:xfrm rot="-5400000" flipH="1">
            <a:off x="1625416" y="3422797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2" name="Google Shape;2162;p55"/>
          <p:cNvGrpSpPr/>
          <p:nvPr/>
        </p:nvGrpSpPr>
        <p:grpSpPr>
          <a:xfrm>
            <a:off x="7238266" y="3053222"/>
            <a:ext cx="179668" cy="179626"/>
            <a:chOff x="7238266" y="3053222"/>
            <a:chExt cx="179668" cy="179626"/>
          </a:xfrm>
        </p:grpSpPr>
        <p:sp>
          <p:nvSpPr>
            <p:cNvPr id="2163" name="Google Shape;2163;p55"/>
            <p:cNvSpPr/>
            <p:nvPr/>
          </p:nvSpPr>
          <p:spPr>
            <a:xfrm>
              <a:off x="7238266" y="3053222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7273954" y="3088901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5" name="Google Shape;2165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6" name="Google Shape;2166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8" name="Google Shape;2168;p55"/>
          <p:cNvCxnSpPr>
            <a:stCxn id="2151" idx="2"/>
            <a:endCxn id="2166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69" name="Google Shape;2169;p55"/>
          <p:cNvCxnSpPr>
            <a:stCxn id="2152" idx="2"/>
            <a:endCxn id="2170" idx="0"/>
          </p:cNvCxnSpPr>
          <p:nvPr/>
        </p:nvCxnSpPr>
        <p:spPr>
          <a:xfrm rot="-5400000" flipH="1">
            <a:off x="4364400" y="2375888"/>
            <a:ext cx="4158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1" name="Google Shape;2171;p55"/>
          <p:cNvCxnSpPr>
            <a:stCxn id="2153" idx="2"/>
            <a:endCxn id="2172" idx="0"/>
          </p:cNvCxnSpPr>
          <p:nvPr/>
        </p:nvCxnSpPr>
        <p:spPr>
          <a:xfrm rot="-5400000" flipH="1">
            <a:off x="7120650" y="2375738"/>
            <a:ext cx="415500" cy="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3" name="Google Shape;2173;p55"/>
          <p:cNvCxnSpPr>
            <a:stCxn id="2157" idx="0"/>
            <a:endCxn id="2174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5" name="Google Shape;2175;p55"/>
          <p:cNvCxnSpPr>
            <a:stCxn id="2159" idx="0"/>
            <a:endCxn id="2163" idx="4"/>
          </p:cNvCxnSpPr>
          <p:nvPr/>
        </p:nvCxnSpPr>
        <p:spPr>
          <a:xfrm rot="-5400000">
            <a:off x="7137900" y="3423050"/>
            <a:ext cx="381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6" idx="6"/>
            <a:endCxn id="2170" idx="2"/>
          </p:cNvCxnSpPr>
          <p:nvPr/>
        </p:nvCxnSpPr>
        <p:spPr>
          <a:xfrm>
            <a:off x="1905734" y="2670348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55"/>
          <p:cNvCxnSpPr>
            <a:stCxn id="2170" idx="6"/>
            <a:endCxn id="2172" idx="2"/>
          </p:cNvCxnSpPr>
          <p:nvPr/>
        </p:nvCxnSpPr>
        <p:spPr>
          <a:xfrm>
            <a:off x="4661834" y="2673772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stCxn id="2172" idx="6"/>
            <a:endCxn id="2161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Google Shape;2179;p55"/>
          <p:cNvCxnSpPr>
            <a:stCxn id="2163" idx="2"/>
            <a:endCxn id="2174" idx="6"/>
          </p:cNvCxnSpPr>
          <p:nvPr/>
        </p:nvCxnSpPr>
        <p:spPr>
          <a:xfrm rot="10800000">
            <a:off x="4661866" y="3142435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74" idx="2"/>
            <a:endCxn id="2161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1" name="Google Shape;2181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1" name="Google Shape;2161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0" name="Google Shape;2170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4" name="Google Shape;2174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2" name="Google Shape;2172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graphicFrame>
        <p:nvGraphicFramePr>
          <p:cNvPr id="2194" name="Google Shape;2194;p56"/>
          <p:cNvGraphicFramePr/>
          <p:nvPr/>
        </p:nvGraphicFramePr>
        <p:xfrm>
          <a:off x="720000" y="1421194"/>
          <a:ext cx="7704000" cy="2912149"/>
        </p:xfrm>
        <a:graphic>
          <a:graphicData uri="http://schemas.openxmlformats.org/drawingml/2006/table">
            <a:tbl>
              <a:tblPr>
                <a:noFill/>
                <a:tableStyleId>{10D19C0D-61B4-4DCC-831A-91779BDD8A64}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07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Mars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Venus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Mercury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Jupiter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Cold 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Rocky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Dry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Volcanic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Rocky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Cratered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Gassy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Striped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Mars is full of iron oxide dust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Venus has high temperatures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Mercury is quite a small planet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Jupiter is a huge gas giant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 and effect</a:t>
            </a:r>
            <a:endParaRPr/>
          </a:p>
        </p:txBody>
      </p:sp>
      <p:sp>
        <p:nvSpPr>
          <p:cNvPr id="2200" name="Google Shape;2200;p57"/>
          <p:cNvSpPr txBox="1"/>
          <p:nvPr/>
        </p:nvSpPr>
        <p:spPr>
          <a:xfrm>
            <a:off x="5830935" y="3330599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1" name="Google Shape;2201;p57"/>
          <p:cNvSpPr txBox="1"/>
          <p:nvPr/>
        </p:nvSpPr>
        <p:spPr>
          <a:xfrm>
            <a:off x="3081075" y="370904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2" name="Google Shape;2202;p57"/>
          <p:cNvSpPr txBox="1"/>
          <p:nvPr/>
        </p:nvSpPr>
        <p:spPr>
          <a:xfrm>
            <a:off x="5830935" y="3709026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a gas giant and has several rings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3" name="Google Shape;2203;p57"/>
          <p:cNvSpPr txBox="1"/>
          <p:nvPr/>
        </p:nvSpPr>
        <p:spPr>
          <a:xfrm>
            <a:off x="3081075" y="3330613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4" name="Google Shape;2204;p57"/>
          <p:cNvSpPr txBox="1"/>
          <p:nvPr/>
        </p:nvSpPr>
        <p:spPr>
          <a:xfrm>
            <a:off x="1081300" y="1606525"/>
            <a:ext cx="145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Problem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5" name="Google Shape;2205;p57"/>
          <p:cNvSpPr txBox="1"/>
          <p:nvPr/>
        </p:nvSpPr>
        <p:spPr>
          <a:xfrm>
            <a:off x="1081300" y="3631175"/>
            <a:ext cx="145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Solution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06" name="Google Shape;2206;p57"/>
          <p:cNvCxnSpPr/>
          <p:nvPr/>
        </p:nvCxnSpPr>
        <p:spPr>
          <a:xfrm>
            <a:off x="1144100" y="2820300"/>
            <a:ext cx="6918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7" name="Google Shape;2207;p57"/>
          <p:cNvSpPr txBox="1"/>
          <p:nvPr/>
        </p:nvSpPr>
        <p:spPr>
          <a:xfrm>
            <a:off x="5830935" y="1306074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8" name="Google Shape;2208;p57"/>
          <p:cNvSpPr txBox="1"/>
          <p:nvPr/>
        </p:nvSpPr>
        <p:spPr>
          <a:xfrm>
            <a:off x="3081075" y="168439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very cold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9" name="Google Shape;2209;p57"/>
          <p:cNvSpPr txBox="1"/>
          <p:nvPr/>
        </p:nvSpPr>
        <p:spPr>
          <a:xfrm>
            <a:off x="5830935" y="1684376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the second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0" name="Google Shape;2210;p57"/>
          <p:cNvSpPr txBox="1"/>
          <p:nvPr/>
        </p:nvSpPr>
        <p:spPr>
          <a:xfrm>
            <a:off x="3081075" y="1306088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11" name="Google Shape;2211;p57"/>
          <p:cNvCxnSpPr>
            <a:stCxn id="2210" idx="1"/>
            <a:endCxn id="2203" idx="1"/>
          </p:cNvCxnSpPr>
          <p:nvPr/>
        </p:nvCxnSpPr>
        <p:spPr>
          <a:xfrm>
            <a:off x="3081075" y="1533338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12" name="Google Shape;2212;p57"/>
          <p:cNvCxnSpPr>
            <a:stCxn id="2207" idx="1"/>
            <a:endCxn id="2200" idx="1"/>
          </p:cNvCxnSpPr>
          <p:nvPr/>
        </p:nvCxnSpPr>
        <p:spPr>
          <a:xfrm>
            <a:off x="5830935" y="1533324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</a:t>
            </a:r>
            <a:endParaRPr/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Mercury the closest planet to the Sun and the smallest one in the Solar System? </a:t>
            </a:r>
            <a:r>
              <a:rPr lang="en" b="1"/>
              <a:t>Note that it’s a bit larger than the Moon</a:t>
            </a:r>
            <a:endParaRPr b="1"/>
          </a:p>
        </p:txBody>
      </p:sp>
      <p:sp>
        <p:nvSpPr>
          <p:cNvPr id="2219" name="Google Shape;2219;p58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</a:t>
            </a:r>
            <a:r>
              <a:rPr lang="en" b="1"/>
              <a:t> the second planet from the Sun.</a:t>
            </a:r>
            <a:r>
              <a:rPr lang="en"/>
              <a:t> It’s hot and has a poisonous atmosphere</a:t>
            </a:r>
            <a:endParaRPr/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221" name="Google Shape;2221;p58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59"/>
          <p:cNvSpPr/>
          <p:nvPr/>
        </p:nvSpPr>
        <p:spPr>
          <a:xfrm>
            <a:off x="318996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59"/>
          <p:cNvSpPr/>
          <p:nvPr/>
        </p:nvSpPr>
        <p:spPr>
          <a:xfrm>
            <a:off x="1155800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coding</a:t>
            </a:r>
            <a:endParaRPr/>
          </a:p>
        </p:txBody>
      </p:sp>
      <p:grpSp>
        <p:nvGrpSpPr>
          <p:cNvPr id="2229" name="Google Shape;2229;p59"/>
          <p:cNvGrpSpPr/>
          <p:nvPr/>
        </p:nvGrpSpPr>
        <p:grpSpPr>
          <a:xfrm>
            <a:off x="3423378" y="2320987"/>
            <a:ext cx="263073" cy="341227"/>
            <a:chOff x="2390298" y="2185817"/>
            <a:chExt cx="367522" cy="476707"/>
          </a:xfrm>
        </p:grpSpPr>
        <p:sp>
          <p:nvSpPr>
            <p:cNvPr id="2230" name="Google Shape;2230;p59"/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9"/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9"/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9"/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4" name="Google Shape;2234;p59"/>
          <p:cNvSpPr/>
          <p:nvPr/>
        </p:nvSpPr>
        <p:spPr>
          <a:xfrm>
            <a:off x="5418484" y="2343233"/>
            <a:ext cx="341157" cy="2967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5" name="Google Shape;2235;p59"/>
          <p:cNvGrpSpPr/>
          <p:nvPr/>
        </p:nvGrpSpPr>
        <p:grpSpPr>
          <a:xfrm>
            <a:off x="7491709" y="2321047"/>
            <a:ext cx="263073" cy="341145"/>
            <a:chOff x="1612822" y="1436414"/>
            <a:chExt cx="367522" cy="476593"/>
          </a:xfrm>
        </p:grpSpPr>
        <p:sp>
          <p:nvSpPr>
            <p:cNvPr id="2236" name="Google Shape;2236;p59"/>
            <p:cNvSpPr/>
            <p:nvPr/>
          </p:nvSpPr>
          <p:spPr>
            <a:xfrm>
              <a:off x="1612822" y="1436414"/>
              <a:ext cx="367522" cy="476593"/>
            </a:xfrm>
            <a:custGeom>
              <a:avLst/>
              <a:gdLst/>
              <a:ahLst/>
              <a:cxnLst/>
              <a:rect l="l" t="t" r="r" b="b"/>
              <a:pathLst>
                <a:path w="9701" h="12580" extrusionOk="0">
                  <a:moveTo>
                    <a:pt x="7636" y="668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8"/>
                  </a:lnTo>
                  <a:close/>
                  <a:moveTo>
                    <a:pt x="906" y="0"/>
                  </a:moveTo>
                  <a:cubicBezTo>
                    <a:pt x="803" y="0"/>
                    <a:pt x="720" y="82"/>
                    <a:pt x="720" y="183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2" y="6454"/>
                    <a:pt x="1" y="6536"/>
                    <a:pt x="1" y="6636"/>
                  </a:cubicBezTo>
                  <a:lnTo>
                    <a:pt x="1" y="7667"/>
                  </a:lnTo>
                  <a:cubicBezTo>
                    <a:pt x="1" y="7762"/>
                    <a:pt x="70" y="7847"/>
                    <a:pt x="164" y="7856"/>
                  </a:cubicBezTo>
                  <a:cubicBezTo>
                    <a:pt x="169" y="7857"/>
                    <a:pt x="174" y="7857"/>
                    <a:pt x="179" y="7857"/>
                  </a:cubicBezTo>
                  <a:cubicBezTo>
                    <a:pt x="280" y="7857"/>
                    <a:pt x="361" y="7775"/>
                    <a:pt x="361" y="7673"/>
                  </a:cubicBez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361" y="10058"/>
                  </a:lnTo>
                  <a:lnTo>
                    <a:pt x="361" y="8535"/>
                  </a:lnTo>
                  <a:cubicBezTo>
                    <a:pt x="361" y="8440"/>
                    <a:pt x="291" y="8355"/>
                    <a:pt x="197" y="8345"/>
                  </a:cubicBezTo>
                  <a:cubicBezTo>
                    <a:pt x="191" y="8345"/>
                    <a:pt x="186" y="8345"/>
                    <a:pt x="181" y="8345"/>
                  </a:cubicBezTo>
                  <a:cubicBezTo>
                    <a:pt x="81" y="8345"/>
                    <a:pt x="1" y="8427"/>
                    <a:pt x="1" y="8529"/>
                  </a:cubicBezTo>
                  <a:lnTo>
                    <a:pt x="1" y="10234"/>
                  </a:lnTo>
                  <a:cubicBezTo>
                    <a:pt x="1" y="10335"/>
                    <a:pt x="84" y="10418"/>
                    <a:pt x="185" y="10418"/>
                  </a:cubicBezTo>
                  <a:lnTo>
                    <a:pt x="723" y="10418"/>
                  </a:lnTo>
                  <a:lnTo>
                    <a:pt x="723" y="12397"/>
                  </a:lnTo>
                  <a:cubicBezTo>
                    <a:pt x="723" y="12498"/>
                    <a:pt x="804" y="12580"/>
                    <a:pt x="906" y="12580"/>
                  </a:cubicBezTo>
                  <a:lnTo>
                    <a:pt x="9516" y="12580"/>
                  </a:lnTo>
                  <a:cubicBezTo>
                    <a:pt x="9617" y="12580"/>
                    <a:pt x="9698" y="12498"/>
                    <a:pt x="9698" y="12398"/>
                  </a:cubicBezTo>
                  <a:lnTo>
                    <a:pt x="9698" y="4929"/>
                  </a:lnTo>
                  <a:cubicBezTo>
                    <a:pt x="9698" y="4841"/>
                    <a:pt x="9641" y="4760"/>
                    <a:pt x="9554" y="4743"/>
                  </a:cubicBezTo>
                  <a:cubicBezTo>
                    <a:pt x="9542" y="4740"/>
                    <a:pt x="9529" y="4739"/>
                    <a:pt x="9518" y="4739"/>
                  </a:cubicBezTo>
                  <a:cubicBezTo>
                    <a:pt x="9418" y="4739"/>
                    <a:pt x="9338" y="4822"/>
                    <a:pt x="9338" y="4924"/>
                  </a:cubicBezTo>
                  <a:lnTo>
                    <a:pt x="9338" y="12220"/>
                  </a:lnTo>
                  <a:lnTo>
                    <a:pt x="1081" y="12220"/>
                  </a:lnTo>
                  <a:lnTo>
                    <a:pt x="1081" y="10421"/>
                  </a:lnTo>
                  <a:lnTo>
                    <a:pt x="7452" y="10421"/>
                  </a:lnTo>
                  <a:cubicBezTo>
                    <a:pt x="7553" y="10421"/>
                    <a:pt x="7635" y="10339"/>
                    <a:pt x="7635" y="10238"/>
                  </a:cubicBezTo>
                  <a:lnTo>
                    <a:pt x="7635" y="6641"/>
                  </a:lnTo>
                  <a:cubicBezTo>
                    <a:pt x="7635" y="6539"/>
                    <a:pt x="7552" y="6458"/>
                    <a:pt x="7452" y="6458"/>
                  </a:cubicBezTo>
                  <a:lnTo>
                    <a:pt x="1082" y="6458"/>
                  </a:lnTo>
                  <a:lnTo>
                    <a:pt x="1082" y="364"/>
                  </a:lnTo>
                  <a:lnTo>
                    <a:pt x="7275" y="364"/>
                  </a:lnTo>
                  <a:lnTo>
                    <a:pt x="7275" y="2538"/>
                  </a:lnTo>
                  <a:cubicBezTo>
                    <a:pt x="7275" y="2640"/>
                    <a:pt x="7357" y="2723"/>
                    <a:pt x="7459" y="2723"/>
                  </a:cubicBezTo>
                  <a:lnTo>
                    <a:pt x="9339" y="2723"/>
                  </a:lnTo>
                  <a:lnTo>
                    <a:pt x="9339" y="4067"/>
                  </a:lnTo>
                  <a:cubicBezTo>
                    <a:pt x="9339" y="4166"/>
                    <a:pt x="9421" y="4249"/>
                    <a:pt x="9520" y="4249"/>
                  </a:cubicBezTo>
                  <a:cubicBezTo>
                    <a:pt x="9620" y="4249"/>
                    <a:pt x="9700" y="4166"/>
                    <a:pt x="9700" y="4065"/>
                  </a:cubicBezTo>
                  <a:lnTo>
                    <a:pt x="9700" y="2554"/>
                  </a:lnTo>
                  <a:cubicBezTo>
                    <a:pt x="9700" y="2510"/>
                    <a:pt x="9685" y="2467"/>
                    <a:pt x="9654" y="2432"/>
                  </a:cubicBezTo>
                  <a:lnTo>
                    <a:pt x="7589" y="63"/>
                  </a:lnTo>
                  <a:cubicBezTo>
                    <a:pt x="7553" y="22"/>
                    <a:pt x="7504" y="0"/>
                    <a:pt x="7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9"/>
            <p:cNvSpPr/>
            <p:nvPr/>
          </p:nvSpPr>
          <p:spPr>
            <a:xfrm>
              <a:off x="1818879" y="1713202"/>
              <a:ext cx="38037" cy="84749"/>
            </a:xfrm>
            <a:custGeom>
              <a:avLst/>
              <a:gdLst/>
              <a:ahLst/>
              <a:cxnLst/>
              <a:rect l="l" t="t" r="r" b="b"/>
              <a:pathLst>
                <a:path w="1004" h="2237" extrusionOk="0">
                  <a:moveTo>
                    <a:pt x="182" y="0"/>
                  </a:moveTo>
                  <a:cubicBezTo>
                    <a:pt x="82" y="0"/>
                    <a:pt x="1" y="83"/>
                    <a:pt x="1" y="184"/>
                  </a:cubicBezTo>
                  <a:lnTo>
                    <a:pt x="1" y="2053"/>
                  </a:lnTo>
                  <a:cubicBezTo>
                    <a:pt x="1" y="2142"/>
                    <a:pt x="64" y="2220"/>
                    <a:pt x="151" y="2233"/>
                  </a:cubicBezTo>
                  <a:cubicBezTo>
                    <a:pt x="160" y="2236"/>
                    <a:pt x="417" y="2237"/>
                    <a:pt x="632" y="2237"/>
                  </a:cubicBezTo>
                  <a:cubicBezTo>
                    <a:pt x="704" y="2237"/>
                    <a:pt x="771" y="2237"/>
                    <a:pt x="823" y="2237"/>
                  </a:cubicBezTo>
                  <a:cubicBezTo>
                    <a:pt x="922" y="2237"/>
                    <a:pt x="1003" y="2153"/>
                    <a:pt x="1003" y="2052"/>
                  </a:cubicBezTo>
                  <a:cubicBezTo>
                    <a:pt x="1003" y="1951"/>
                    <a:pt x="921" y="1869"/>
                    <a:pt x="822" y="1869"/>
                  </a:cubicBezTo>
                  <a:lnTo>
                    <a:pt x="821" y="1869"/>
                  </a:lnTo>
                  <a:cubicBezTo>
                    <a:pt x="659" y="1870"/>
                    <a:pt x="485" y="1870"/>
                    <a:pt x="360" y="1870"/>
                  </a:cubicBezTo>
                  <a:lnTo>
                    <a:pt x="360" y="184"/>
                  </a:lnTo>
                  <a:cubicBezTo>
                    <a:pt x="361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>
              <a:off x="173731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7" y="1"/>
                  </a:moveTo>
                  <a:cubicBezTo>
                    <a:pt x="746" y="1"/>
                    <a:pt x="661" y="12"/>
                    <a:pt x="573" y="38"/>
                  </a:cubicBezTo>
                  <a:cubicBezTo>
                    <a:pt x="334" y="110"/>
                    <a:pt x="165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3" y="1074"/>
                    <a:pt x="392" y="1079"/>
                    <a:pt x="402" y="1083"/>
                  </a:cubicBezTo>
                  <a:cubicBezTo>
                    <a:pt x="412" y="1089"/>
                    <a:pt x="669" y="1202"/>
                    <a:pt x="957" y="1309"/>
                  </a:cubicBezTo>
                  <a:cubicBezTo>
                    <a:pt x="1155" y="1382"/>
                    <a:pt x="1256" y="1494"/>
                    <a:pt x="1234" y="1619"/>
                  </a:cubicBezTo>
                  <a:cubicBezTo>
                    <a:pt x="1210" y="1743"/>
                    <a:pt x="1064" y="1873"/>
                    <a:pt x="857" y="1873"/>
                  </a:cubicBezTo>
                  <a:cubicBezTo>
                    <a:pt x="657" y="1873"/>
                    <a:pt x="464" y="1791"/>
                    <a:pt x="341" y="1655"/>
                  </a:cubicBezTo>
                  <a:cubicBezTo>
                    <a:pt x="305" y="1616"/>
                    <a:pt x="255" y="1595"/>
                    <a:pt x="205" y="1595"/>
                  </a:cubicBezTo>
                  <a:cubicBezTo>
                    <a:pt x="161" y="1595"/>
                    <a:pt x="117" y="1611"/>
                    <a:pt x="82" y="1643"/>
                  </a:cubicBezTo>
                  <a:cubicBezTo>
                    <a:pt x="8" y="1710"/>
                    <a:pt x="0" y="1827"/>
                    <a:pt x="69" y="1901"/>
                  </a:cubicBezTo>
                  <a:cubicBezTo>
                    <a:pt x="260" y="2112"/>
                    <a:pt x="555" y="2240"/>
                    <a:pt x="857" y="2240"/>
                  </a:cubicBezTo>
                  <a:cubicBezTo>
                    <a:pt x="1221" y="2240"/>
                    <a:pt x="1538" y="2000"/>
                    <a:pt x="1596" y="1683"/>
                  </a:cubicBezTo>
                  <a:cubicBezTo>
                    <a:pt x="1639" y="1442"/>
                    <a:pt x="1525" y="1126"/>
                    <a:pt x="1083" y="963"/>
                  </a:cubicBezTo>
                  <a:cubicBezTo>
                    <a:pt x="846" y="875"/>
                    <a:pt x="626" y="780"/>
                    <a:pt x="566" y="754"/>
                  </a:cubicBezTo>
                  <a:cubicBezTo>
                    <a:pt x="513" y="713"/>
                    <a:pt x="486" y="650"/>
                    <a:pt x="497" y="582"/>
                  </a:cubicBezTo>
                  <a:cubicBezTo>
                    <a:pt x="509" y="493"/>
                    <a:pt x="578" y="423"/>
                    <a:pt x="680" y="390"/>
                  </a:cubicBezTo>
                  <a:cubicBezTo>
                    <a:pt x="730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1" y="519"/>
                  </a:cubicBezTo>
                  <a:cubicBezTo>
                    <a:pt x="1275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4" y="418"/>
                    <a:pt x="1554" y="301"/>
                    <a:pt x="1476" y="236"/>
                  </a:cubicBezTo>
                  <a:cubicBezTo>
                    <a:pt x="1462" y="224"/>
                    <a:pt x="1191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9"/>
            <p:cNvSpPr/>
            <p:nvPr/>
          </p:nvSpPr>
          <p:spPr>
            <a:xfrm>
              <a:off x="165654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6" y="1"/>
                  </a:moveTo>
                  <a:cubicBezTo>
                    <a:pt x="745" y="1"/>
                    <a:pt x="660" y="12"/>
                    <a:pt x="572" y="38"/>
                  </a:cubicBezTo>
                  <a:cubicBezTo>
                    <a:pt x="332" y="110"/>
                    <a:pt x="163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2" y="1074"/>
                    <a:pt x="392" y="1079"/>
                    <a:pt x="401" y="1083"/>
                  </a:cubicBezTo>
                  <a:cubicBezTo>
                    <a:pt x="412" y="1089"/>
                    <a:pt x="668" y="1202"/>
                    <a:pt x="956" y="1309"/>
                  </a:cubicBezTo>
                  <a:cubicBezTo>
                    <a:pt x="1153" y="1382"/>
                    <a:pt x="1256" y="1494"/>
                    <a:pt x="1233" y="1619"/>
                  </a:cubicBezTo>
                  <a:cubicBezTo>
                    <a:pt x="1210" y="1743"/>
                    <a:pt x="1063" y="1873"/>
                    <a:pt x="857" y="1873"/>
                  </a:cubicBezTo>
                  <a:cubicBezTo>
                    <a:pt x="656" y="1873"/>
                    <a:pt x="464" y="1791"/>
                    <a:pt x="340" y="1655"/>
                  </a:cubicBezTo>
                  <a:cubicBezTo>
                    <a:pt x="304" y="1616"/>
                    <a:pt x="254" y="1595"/>
                    <a:pt x="204" y="1595"/>
                  </a:cubicBezTo>
                  <a:cubicBezTo>
                    <a:pt x="160" y="1595"/>
                    <a:pt x="116" y="1611"/>
                    <a:pt x="81" y="1643"/>
                  </a:cubicBezTo>
                  <a:cubicBezTo>
                    <a:pt x="6" y="1710"/>
                    <a:pt x="0" y="1827"/>
                    <a:pt x="68" y="1901"/>
                  </a:cubicBezTo>
                  <a:cubicBezTo>
                    <a:pt x="259" y="2112"/>
                    <a:pt x="554" y="2240"/>
                    <a:pt x="856" y="2240"/>
                  </a:cubicBezTo>
                  <a:cubicBezTo>
                    <a:pt x="1220" y="2240"/>
                    <a:pt x="1537" y="2000"/>
                    <a:pt x="1594" y="1683"/>
                  </a:cubicBezTo>
                  <a:cubicBezTo>
                    <a:pt x="1638" y="1442"/>
                    <a:pt x="1525" y="1126"/>
                    <a:pt x="1083" y="963"/>
                  </a:cubicBezTo>
                  <a:cubicBezTo>
                    <a:pt x="844" y="875"/>
                    <a:pt x="624" y="780"/>
                    <a:pt x="566" y="754"/>
                  </a:cubicBezTo>
                  <a:cubicBezTo>
                    <a:pt x="512" y="713"/>
                    <a:pt x="486" y="650"/>
                    <a:pt x="496" y="582"/>
                  </a:cubicBezTo>
                  <a:cubicBezTo>
                    <a:pt x="509" y="493"/>
                    <a:pt x="577" y="423"/>
                    <a:pt x="680" y="390"/>
                  </a:cubicBezTo>
                  <a:cubicBezTo>
                    <a:pt x="729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0" y="519"/>
                  </a:cubicBezTo>
                  <a:cubicBezTo>
                    <a:pt x="1274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3" y="418"/>
                    <a:pt x="1552" y="301"/>
                    <a:pt x="1476" y="236"/>
                  </a:cubicBezTo>
                  <a:cubicBezTo>
                    <a:pt x="1461" y="224"/>
                    <a:pt x="1190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0" name="Google Shape;2240;p59"/>
          <p:cNvGrpSpPr/>
          <p:nvPr/>
        </p:nvGrpSpPr>
        <p:grpSpPr>
          <a:xfrm>
            <a:off x="1345370" y="2355643"/>
            <a:ext cx="350772" cy="271913"/>
            <a:chOff x="5547407" y="2234234"/>
            <a:chExt cx="490042" cy="379873"/>
          </a:xfrm>
        </p:grpSpPr>
        <p:sp>
          <p:nvSpPr>
            <p:cNvPr id="2241" name="Google Shape;2241;p59"/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9"/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9"/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9"/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9"/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9"/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9"/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9"/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9"/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9"/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9"/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9"/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9"/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9"/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9"/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9"/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9"/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59"/>
          <p:cNvSpPr txBox="1"/>
          <p:nvPr/>
        </p:nvSpPr>
        <p:spPr>
          <a:xfrm>
            <a:off x="73415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0" name="Google Shape;2260;p59"/>
          <p:cNvSpPr txBox="1"/>
          <p:nvPr/>
        </p:nvSpPr>
        <p:spPr>
          <a:xfrm>
            <a:off x="734156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only planet known to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harbor life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1" name="Google Shape;2261;p59"/>
          <p:cNvSpPr txBox="1"/>
          <p:nvPr/>
        </p:nvSpPr>
        <p:spPr>
          <a:xfrm>
            <a:off x="2768315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2" name="Google Shape;2262;p59"/>
          <p:cNvSpPr txBox="1"/>
          <p:nvPr/>
        </p:nvSpPr>
        <p:spPr>
          <a:xfrm>
            <a:off x="276831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3" name="Google Shape;2263;p59"/>
          <p:cNvSpPr txBox="1"/>
          <p:nvPr/>
        </p:nvSpPr>
        <p:spPr>
          <a:xfrm>
            <a:off x="734163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4" name="Google Shape;2264;p59"/>
          <p:cNvSpPr txBox="1"/>
          <p:nvPr/>
        </p:nvSpPr>
        <p:spPr>
          <a:xfrm>
            <a:off x="480251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5" name="Google Shape;2265;p59"/>
          <p:cNvSpPr txBox="1"/>
          <p:nvPr/>
        </p:nvSpPr>
        <p:spPr>
          <a:xfrm>
            <a:off x="4802510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biggest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6" name="Google Shape;2266;p59"/>
          <p:cNvSpPr txBox="1"/>
          <p:nvPr/>
        </p:nvSpPr>
        <p:spPr>
          <a:xfrm>
            <a:off x="6836648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7" name="Google Shape;2267;p59"/>
          <p:cNvSpPr txBox="1"/>
          <p:nvPr/>
        </p:nvSpPr>
        <p:spPr>
          <a:xfrm>
            <a:off x="683664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8" name="Google Shape;2268;p59"/>
          <p:cNvSpPr txBox="1"/>
          <p:nvPr/>
        </p:nvSpPr>
        <p:spPr>
          <a:xfrm>
            <a:off x="2768315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9" name="Google Shape;2269;p59"/>
          <p:cNvSpPr txBox="1"/>
          <p:nvPr/>
        </p:nvSpPr>
        <p:spPr>
          <a:xfrm>
            <a:off x="4802461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0" name="Google Shape;2270;p59"/>
          <p:cNvSpPr txBox="1"/>
          <p:nvPr/>
        </p:nvSpPr>
        <p:spPr>
          <a:xfrm>
            <a:off x="6836640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1" name="Google Shape;2271;p59"/>
          <p:cNvSpPr/>
          <p:nvPr/>
        </p:nvSpPr>
        <p:spPr>
          <a:xfrm>
            <a:off x="5224112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59"/>
          <p:cNvSpPr/>
          <p:nvPr/>
        </p:nvSpPr>
        <p:spPr>
          <a:xfrm>
            <a:off x="725829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3" name="Google Shape;2273;p59"/>
          <p:cNvCxnSpPr>
            <a:stCxn id="2263" idx="2"/>
            <a:endCxn id="2227" idx="0"/>
          </p:cNvCxnSpPr>
          <p:nvPr/>
        </p:nvCxnSpPr>
        <p:spPr>
          <a:xfrm rot="-5400000" flipH="1">
            <a:off x="1283313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4" name="Google Shape;2274;p59"/>
          <p:cNvCxnSpPr>
            <a:stCxn id="2227" idx="2"/>
            <a:endCxn id="2259" idx="0"/>
          </p:cNvCxnSpPr>
          <p:nvPr/>
        </p:nvCxnSpPr>
        <p:spPr>
          <a:xfrm rot="-5400000" flipH="1">
            <a:off x="1286600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5" name="Google Shape;2275;p59"/>
          <p:cNvCxnSpPr>
            <a:stCxn id="2226" idx="2"/>
            <a:endCxn id="2261" idx="0"/>
          </p:cNvCxnSpPr>
          <p:nvPr/>
        </p:nvCxnSpPr>
        <p:spPr>
          <a:xfrm rot="-5400000" flipH="1">
            <a:off x="332076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6" name="Google Shape;2276;p59"/>
          <p:cNvCxnSpPr>
            <a:stCxn id="2271" idx="2"/>
            <a:endCxn id="2264" idx="0"/>
          </p:cNvCxnSpPr>
          <p:nvPr/>
        </p:nvCxnSpPr>
        <p:spPr>
          <a:xfrm rot="-5400000" flipH="1">
            <a:off x="5354912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7" name="Google Shape;2277;p59"/>
          <p:cNvCxnSpPr>
            <a:stCxn id="2272" idx="2"/>
            <a:endCxn id="2266" idx="0"/>
          </p:cNvCxnSpPr>
          <p:nvPr/>
        </p:nvCxnSpPr>
        <p:spPr>
          <a:xfrm rot="-5400000" flipH="1">
            <a:off x="738909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8" name="Google Shape;2278;p59"/>
          <p:cNvCxnSpPr>
            <a:stCxn id="2268" idx="2"/>
            <a:endCxn id="2226" idx="0"/>
          </p:cNvCxnSpPr>
          <p:nvPr/>
        </p:nvCxnSpPr>
        <p:spPr>
          <a:xfrm rot="-5400000" flipH="1">
            <a:off x="3317465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9" name="Google Shape;2279;p59"/>
          <p:cNvCxnSpPr>
            <a:stCxn id="2269" idx="2"/>
            <a:endCxn id="2271" idx="0"/>
          </p:cNvCxnSpPr>
          <p:nvPr/>
        </p:nvCxnSpPr>
        <p:spPr>
          <a:xfrm rot="-5400000" flipH="1">
            <a:off x="5351611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59"/>
          <p:cNvCxnSpPr>
            <a:stCxn id="2270" idx="2"/>
            <a:endCxn id="2272" idx="0"/>
          </p:cNvCxnSpPr>
          <p:nvPr/>
        </p:nvCxnSpPr>
        <p:spPr>
          <a:xfrm rot="-5400000" flipH="1">
            <a:off x="7385790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and whole</a:t>
            </a:r>
            <a:endParaRPr/>
          </a:p>
        </p:txBody>
      </p:sp>
      <p:sp>
        <p:nvSpPr>
          <p:cNvPr id="2286" name="Google Shape;2286;p60"/>
          <p:cNvSpPr txBox="1"/>
          <p:nvPr/>
        </p:nvSpPr>
        <p:spPr>
          <a:xfrm>
            <a:off x="720000" y="1982775"/>
            <a:ext cx="14631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 and the smallest one in the entire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7" name="Google Shape;2287;p60"/>
          <p:cNvSpPr txBox="1"/>
          <p:nvPr/>
        </p:nvSpPr>
        <p:spPr>
          <a:xfrm>
            <a:off x="720000" y="1263100"/>
            <a:ext cx="14631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 whole objective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88" name="Google Shape;2288;p60"/>
          <p:cNvSpPr txBox="1"/>
          <p:nvPr/>
        </p:nvSpPr>
        <p:spPr>
          <a:xfrm>
            <a:off x="2959948" y="1982775"/>
            <a:ext cx="14595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9" name="Google Shape;2289;p60"/>
          <p:cNvSpPr txBox="1"/>
          <p:nvPr/>
        </p:nvSpPr>
        <p:spPr>
          <a:xfrm>
            <a:off x="2959951" y="1263100"/>
            <a:ext cx="14631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Parts of the object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0" name="Google Shape;2290;p60"/>
          <p:cNvSpPr txBox="1"/>
          <p:nvPr/>
        </p:nvSpPr>
        <p:spPr>
          <a:xfrm>
            <a:off x="5097300" y="1982775"/>
            <a:ext cx="33267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 and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only one that harbors life in the Solar System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1" name="Google Shape;2291;p60"/>
          <p:cNvSpPr txBox="1"/>
          <p:nvPr/>
        </p:nvSpPr>
        <p:spPr>
          <a:xfrm>
            <a:off x="5097300" y="1263100"/>
            <a:ext cx="33267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 happens if the parts are missing?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2" name="Google Shape;2292;p60"/>
          <p:cNvSpPr txBox="1"/>
          <p:nvPr/>
        </p:nvSpPr>
        <p:spPr>
          <a:xfrm>
            <a:off x="5097300" y="4035875"/>
            <a:ext cx="332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a gas giant and the biggest planet in the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3" name="Google Shape;2293;p60"/>
          <p:cNvSpPr txBox="1"/>
          <p:nvPr/>
        </p:nvSpPr>
        <p:spPr>
          <a:xfrm>
            <a:off x="5097300" y="3316200"/>
            <a:ext cx="33267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What’s the function of the parts?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94" name="Google Shape;2294;p60"/>
          <p:cNvCxnSpPr>
            <a:stCxn id="2287" idx="3"/>
            <a:endCxn id="2289" idx="1"/>
          </p:cNvCxnSpPr>
          <p:nvPr/>
        </p:nvCxnSpPr>
        <p:spPr>
          <a:xfrm>
            <a:off x="2183100" y="1661050"/>
            <a:ext cx="7770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95" name="Google Shape;2295;p60"/>
          <p:cNvCxnSpPr>
            <a:stCxn id="2289" idx="3"/>
            <a:endCxn id="2291" idx="1"/>
          </p:cNvCxnSpPr>
          <p:nvPr/>
        </p:nvCxnSpPr>
        <p:spPr>
          <a:xfrm>
            <a:off x="4423051" y="1661050"/>
            <a:ext cx="6741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96" name="Google Shape;2296;p60"/>
          <p:cNvCxnSpPr>
            <a:stCxn id="2290" idx="2"/>
            <a:endCxn id="2293" idx="0"/>
          </p:cNvCxnSpPr>
          <p:nvPr/>
        </p:nvCxnSpPr>
        <p:spPr>
          <a:xfrm rot="-5400000" flipH="1">
            <a:off x="6516000" y="3071025"/>
            <a:ext cx="4899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this graph</a:t>
            </a:r>
            <a:endParaRPr/>
          </a:p>
        </p:txBody>
      </p:sp>
      <p:sp>
        <p:nvSpPr>
          <p:cNvPr id="2302" name="Google Shape;2302;p61"/>
          <p:cNvSpPr txBox="1"/>
          <p:nvPr/>
        </p:nvSpPr>
        <p:spPr>
          <a:xfrm>
            <a:off x="897263" y="4194475"/>
            <a:ext cx="402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Follow the link in the graph to modify its data and then paste the new one here. </a:t>
            </a:r>
            <a:r>
              <a:rPr lang="en" sz="9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9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3" name="Google Shape;2303;p61"/>
          <p:cNvSpPr txBox="1"/>
          <p:nvPr/>
        </p:nvSpPr>
        <p:spPr>
          <a:xfrm>
            <a:off x="5973520" y="1213988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4" name="Google Shape;2304;p61"/>
          <p:cNvSpPr txBox="1"/>
          <p:nvPr/>
        </p:nvSpPr>
        <p:spPr>
          <a:xfrm>
            <a:off x="5973513" y="1543438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05" name="Google Shape;2305;p61"/>
          <p:cNvGrpSpPr/>
          <p:nvPr/>
        </p:nvGrpSpPr>
        <p:grpSpPr>
          <a:xfrm>
            <a:off x="5568459" y="1213992"/>
            <a:ext cx="285579" cy="285597"/>
            <a:chOff x="5204821" y="1321454"/>
            <a:chExt cx="285579" cy="285597"/>
          </a:xfrm>
        </p:grpSpPr>
        <p:sp>
          <p:nvSpPr>
            <p:cNvPr id="2306" name="Google Shape;2306;p61"/>
            <p:cNvSpPr/>
            <p:nvPr/>
          </p:nvSpPr>
          <p:spPr>
            <a:xfrm>
              <a:off x="5204821" y="1321454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5261536" y="1378160"/>
              <a:ext cx="172110" cy="17212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8" name="Google Shape;2308;p61"/>
          <p:cNvSpPr txBox="1"/>
          <p:nvPr/>
        </p:nvSpPr>
        <p:spPr>
          <a:xfrm>
            <a:off x="5973520" y="2441763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9" name="Google Shape;2309;p61"/>
          <p:cNvSpPr txBox="1"/>
          <p:nvPr/>
        </p:nvSpPr>
        <p:spPr>
          <a:xfrm>
            <a:off x="5973513" y="2771213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0" name="Google Shape;2310;p61"/>
          <p:cNvGrpSpPr/>
          <p:nvPr/>
        </p:nvGrpSpPr>
        <p:grpSpPr>
          <a:xfrm>
            <a:off x="5568459" y="2441767"/>
            <a:ext cx="285579" cy="285597"/>
            <a:chOff x="5204821" y="2495492"/>
            <a:chExt cx="285579" cy="285597"/>
          </a:xfrm>
        </p:grpSpPr>
        <p:sp>
          <p:nvSpPr>
            <p:cNvPr id="2311" name="Google Shape;2311;p61"/>
            <p:cNvSpPr/>
            <p:nvPr/>
          </p:nvSpPr>
          <p:spPr>
            <a:xfrm>
              <a:off x="5204821" y="2495492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5261536" y="2552197"/>
              <a:ext cx="172110" cy="1721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3" name="Google Shape;2313;p61"/>
          <p:cNvSpPr txBox="1"/>
          <p:nvPr/>
        </p:nvSpPr>
        <p:spPr>
          <a:xfrm>
            <a:off x="5973520" y="3669513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14" name="Google Shape;2314;p61"/>
          <p:cNvSpPr txBox="1"/>
          <p:nvPr/>
        </p:nvSpPr>
        <p:spPr>
          <a:xfrm>
            <a:off x="5973513" y="3998963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5" name="Google Shape;2315;p61"/>
          <p:cNvGrpSpPr/>
          <p:nvPr/>
        </p:nvGrpSpPr>
        <p:grpSpPr>
          <a:xfrm>
            <a:off x="5568459" y="3669517"/>
            <a:ext cx="285579" cy="285597"/>
            <a:chOff x="5204821" y="3669529"/>
            <a:chExt cx="285579" cy="285597"/>
          </a:xfrm>
        </p:grpSpPr>
        <p:sp>
          <p:nvSpPr>
            <p:cNvPr id="2316" name="Google Shape;2316;p61"/>
            <p:cNvSpPr/>
            <p:nvPr/>
          </p:nvSpPr>
          <p:spPr>
            <a:xfrm>
              <a:off x="5204821" y="3669529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5261536" y="3726235"/>
              <a:ext cx="172110" cy="1721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8" name="Google Shape;2318;p61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488" y="1214000"/>
            <a:ext cx="4234601" cy="29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  <p:grpSp>
        <p:nvGrpSpPr>
          <p:cNvPr id="2324" name="Google Shape;2324;p62"/>
          <p:cNvGrpSpPr/>
          <p:nvPr/>
        </p:nvGrpSpPr>
        <p:grpSpPr>
          <a:xfrm>
            <a:off x="2499891" y="1758510"/>
            <a:ext cx="4143916" cy="2207615"/>
            <a:chOff x="233350" y="949250"/>
            <a:chExt cx="7137300" cy="3802300"/>
          </a:xfrm>
        </p:grpSpPr>
        <p:sp>
          <p:nvSpPr>
            <p:cNvPr id="2325" name="Google Shape;2325;p6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6" name="Google Shape;2376;p62"/>
          <p:cNvSpPr txBox="1"/>
          <p:nvPr/>
        </p:nvSpPr>
        <p:spPr>
          <a:xfrm>
            <a:off x="6881275" y="1860476"/>
            <a:ext cx="15495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Neptune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7" name="Google Shape;2377;p62"/>
          <p:cNvSpPr txBox="1"/>
          <p:nvPr/>
        </p:nvSpPr>
        <p:spPr>
          <a:xfrm>
            <a:off x="6881275" y="3058852"/>
            <a:ext cx="1549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China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8" name="Google Shape;2378;p62"/>
          <p:cNvSpPr txBox="1"/>
          <p:nvPr/>
        </p:nvSpPr>
        <p:spPr>
          <a:xfrm>
            <a:off x="720000" y="1432700"/>
            <a:ext cx="1542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USA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9" name="Google Shape;2379;p62"/>
          <p:cNvSpPr txBox="1"/>
          <p:nvPr/>
        </p:nvSpPr>
        <p:spPr>
          <a:xfrm>
            <a:off x="6881275" y="1432675"/>
            <a:ext cx="1549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Russia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80" name="Google Shape;2380;p62"/>
          <p:cNvSpPr txBox="1"/>
          <p:nvPr/>
        </p:nvSpPr>
        <p:spPr>
          <a:xfrm>
            <a:off x="720000" y="3486624"/>
            <a:ext cx="15423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1" name="Google Shape;2381;p62"/>
          <p:cNvSpPr txBox="1"/>
          <p:nvPr/>
        </p:nvSpPr>
        <p:spPr>
          <a:xfrm>
            <a:off x="6881275" y="3486625"/>
            <a:ext cx="15495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gas giant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has several rings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2" name="Google Shape;2382;p62"/>
          <p:cNvSpPr txBox="1"/>
          <p:nvPr/>
        </p:nvSpPr>
        <p:spPr>
          <a:xfrm>
            <a:off x="720000" y="3058864"/>
            <a:ext cx="1542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India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83" name="Google Shape;2383;p62"/>
          <p:cNvSpPr txBox="1"/>
          <p:nvPr/>
        </p:nvSpPr>
        <p:spPr>
          <a:xfrm>
            <a:off x="720000" y="1860472"/>
            <a:ext cx="15423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84" name="Google Shape;2384;p62"/>
          <p:cNvCxnSpPr/>
          <p:nvPr/>
        </p:nvCxnSpPr>
        <p:spPr>
          <a:xfrm>
            <a:off x="2262300" y="1684700"/>
            <a:ext cx="852900" cy="56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5" name="Google Shape;2385;p62"/>
          <p:cNvCxnSpPr>
            <a:stCxn id="2382" idx="3"/>
          </p:cNvCxnSpPr>
          <p:nvPr/>
        </p:nvCxnSpPr>
        <p:spPr>
          <a:xfrm rot="10800000" flipH="1">
            <a:off x="2262300" y="2817064"/>
            <a:ext cx="3161700" cy="49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6" name="Google Shape;2386;p62"/>
          <p:cNvCxnSpPr>
            <a:stCxn id="2379" idx="1"/>
          </p:cNvCxnSpPr>
          <p:nvPr/>
        </p:nvCxnSpPr>
        <p:spPr>
          <a:xfrm flipH="1">
            <a:off x="5216875" y="1684675"/>
            <a:ext cx="1664400" cy="38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7" name="Google Shape;2387;p62"/>
          <p:cNvCxnSpPr>
            <a:stCxn id="2377" idx="1"/>
          </p:cNvCxnSpPr>
          <p:nvPr/>
        </p:nvCxnSpPr>
        <p:spPr>
          <a:xfrm rot="10800000">
            <a:off x="5890075" y="2568652"/>
            <a:ext cx="991200" cy="742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Heap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19999" y="1786675"/>
            <a:ext cx="3618875" cy="184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 err="1"/>
              <a:t>Heap</a:t>
            </a:r>
            <a:r>
              <a:rPr lang="ro-RO" i="1" dirty="0"/>
              <a:t> Sort </a:t>
            </a:r>
            <a:r>
              <a:rPr lang="ro-RO" dirty="0"/>
              <a:t>este un algoritm de sortare bazat pe comparare, care folosește o structură de date de tip </a:t>
            </a:r>
            <a:r>
              <a:rPr lang="ro-RO" dirty="0" err="1"/>
              <a:t>heap</a:t>
            </a:r>
            <a:r>
              <a:rPr lang="ro-RO" dirty="0"/>
              <a:t> (un arbore în care fiecare nod este mai mare decât fiii lui), eliminând repetat cea mai mare valoare și plasând-o la finalul </a:t>
            </a:r>
            <a:r>
              <a:rPr lang="ro-RO" dirty="0" err="1"/>
              <a:t>array</a:t>
            </a:r>
            <a:r>
              <a:rPr lang="ro-RO" dirty="0"/>
              <a:t>-ului.</a:t>
            </a: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531;p39">
            <a:extLst>
              <a:ext uri="{FF2B5EF4-FFF2-40B4-BE49-F238E27FC236}">
                <a16:creationId xmlns:a16="http://schemas.microsoft.com/office/drawing/2014/main" id="{758D5DE2-04CB-E618-7DEB-78B5E8A34961}"/>
              </a:ext>
            </a:extLst>
          </p:cNvPr>
          <p:cNvSpPr txBox="1">
            <a:spLocks/>
          </p:cNvSpPr>
          <p:nvPr/>
        </p:nvSpPr>
        <p:spPr>
          <a:xfrm>
            <a:off x="5374567" y="1786674"/>
            <a:ext cx="3049433" cy="2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2" name="Google Shape;2392;p63"/>
          <p:cNvGrpSpPr/>
          <p:nvPr/>
        </p:nvGrpSpPr>
        <p:grpSpPr>
          <a:xfrm>
            <a:off x="3812690" y="1075164"/>
            <a:ext cx="4003052" cy="2972459"/>
            <a:chOff x="5138725" y="1338401"/>
            <a:chExt cx="3552900" cy="2638199"/>
          </a:xfrm>
        </p:grpSpPr>
        <p:sp>
          <p:nvSpPr>
            <p:cNvPr id="2393" name="Google Shape;2393;p63"/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6" name="Google Shape;2396;p63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2397" name="Google Shape;2397;p63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images on the screen with your own work. Just right-click on them and select “Replace image”</a:t>
            </a:r>
            <a:endParaRPr/>
          </a:p>
        </p:txBody>
      </p:sp>
      <p:pic>
        <p:nvPicPr>
          <p:cNvPr id="2398" name="Google Shape;2398;p63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3983789" y="1246750"/>
            <a:ext cx="3660749" cy="2232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9" name="Google Shape;2399;p63"/>
          <p:cNvGrpSpPr/>
          <p:nvPr/>
        </p:nvGrpSpPr>
        <p:grpSpPr>
          <a:xfrm>
            <a:off x="7468200" y="1759222"/>
            <a:ext cx="1175700" cy="2288400"/>
            <a:chOff x="4414000" y="2320175"/>
            <a:chExt cx="1175700" cy="2288400"/>
          </a:xfrm>
        </p:grpSpPr>
        <p:sp>
          <p:nvSpPr>
            <p:cNvPr id="2400" name="Google Shape;2400;p63"/>
            <p:cNvSpPr/>
            <p:nvPr/>
          </p:nvSpPr>
          <p:spPr>
            <a:xfrm>
              <a:off x="4414000" y="2320175"/>
              <a:ext cx="1175700" cy="22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4869550" y="4432225"/>
              <a:ext cx="264600" cy="10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02" name="Google Shape;2402;p63"/>
          <p:cNvPicPr preferRelativeResize="0"/>
          <p:nvPr/>
        </p:nvPicPr>
        <p:blipFill rotWithShape="1">
          <a:blip r:embed="rId4">
            <a:alphaModFix/>
          </a:blip>
          <a:srcRect l="9415" r="9415"/>
          <a:stretch/>
        </p:blipFill>
        <p:spPr>
          <a:xfrm>
            <a:off x="7551901" y="1818834"/>
            <a:ext cx="1008298" cy="1981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3" name="Google Shape;2403;p63"/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4" name="Google Shape;2404;p63"/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5" name="Google Shape;2405;p63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6" name="Google Shape;2406;p63"/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F37FD2A1-ACF6-CCAE-2CAE-19502A20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E063E71C-B4D3-667D-45B6-DD7AE477E3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D1A3CBA7-46E5-309E-076C-2CC15B14C0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564" y="3188573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rapidă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9D5AB124-1A8E-EB0F-A266-4A77051E9CBA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5F574C09-15BB-9968-2A0B-E74FB1869A3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74D58149-C8A8-E4D6-F173-607A2258E0AD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9406F4D1-9642-5B8D-9117-3A394D0AE174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8E58469-F267-747D-7A2D-89EBF0302ACF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EEDB0BA-8922-707D-FEDC-272B88E275F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CD002AD-CF9A-F2B7-53FE-CD20D069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Quick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9B813E5B-4E8A-AE81-159E-6C0D84F4393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4E794858-AB58-B78E-023E-F2A6FE3EB598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0C5915F1-FC7B-06F4-56CE-C1C8F9589A7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D8526B35-C70D-6917-3D9F-46A7E6787B8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9268B844-33D1-31C4-1D99-487DB6362A0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6101460F-300A-7E2B-4B02-CD6E09E6559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7851360-8549-6ACF-AB03-562C12FBCAD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4C7FF61-8020-B865-169B-D0B4E7BAB48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09F1889D-7CF0-8FB0-478E-761FD6DB930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DEEBDC9-25DB-D4EE-CA68-89C28151037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117FA6A-3034-98A1-26F0-F25EB9AE237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955548F-61CF-6D5D-3E5E-000C2E55041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A8AD7D4B-A5CB-60A8-0BA7-7D8DFDB99AD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C2410DE5-E4D2-A956-08F4-EB74E2A723F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EA0EFD61-B8D4-3099-D738-2F7CF6A30B0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92A76FAC-1023-61BC-E7C1-FFB8B8B0D0C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89D8786-A592-110C-6235-409DC22E2E3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DFED064B-252F-A19E-5B6F-28EC9084B22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3903633-724F-6459-01B3-7D4245E4DB2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0308A78-B814-2031-6B9B-5A4C027EB20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1ED37E5-AC25-B032-579B-834CC473C999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7FBFA84-1FEA-AFE6-9DC8-71BEC70F152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043FDFD8-D038-50D3-73A1-B71127BEA4C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A3EDD4B9-4784-D03D-AD39-D3561FB335C5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551DC53C-6302-D607-4166-202F1286442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11C6BCCA-7DE8-E851-D63B-E7C8726D1FE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0234A0C5-2807-F8F0-5AD0-721F9887891B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B039740-363B-3186-CE2D-739BB668447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D049846-0064-1709-4365-726E4084FF3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0AE4D26C-AFF7-03D1-0C18-0A1AEE05C891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9380C07B-5376-5C71-05BD-EF457932CAF5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EC2A5AC3-75FC-7EE8-779D-B427E7A9EB3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EE73487-520E-209C-F432-33622EC1A49F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57AEDA89-E89E-6471-B65B-C7B5A7B364E9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89639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F4CCF40-370D-FCDC-FA2B-382352CE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418E5DF9-684D-F5A4-FEF4-CC223BA82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Quick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BD657F0B-AA9B-AD33-50A0-B76BD3A01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4"/>
            <a:ext cx="3049433" cy="234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800" i="1" kern="100" baseline="30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BA15413D-5B24-BE10-8F15-E5A5E2FD62A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543000" cy="213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Quick</a:t>
            </a:r>
            <a:r>
              <a:rPr lang="ro-RO" i="1" dirty="0"/>
              <a:t> </a:t>
            </a:r>
            <a:r>
              <a:rPr lang="en-US" i="1" dirty="0"/>
              <a:t>Sort</a:t>
            </a:r>
            <a:r>
              <a:rPr lang="ro-RO" i="1" dirty="0"/>
              <a:t> </a:t>
            </a:r>
            <a:r>
              <a:rPr lang="ro-RO" dirty="0"/>
              <a:t>este un algoritm bazat pe metoda</a:t>
            </a:r>
            <a:r>
              <a:rPr lang="en-US" dirty="0"/>
              <a:t> Divide</a:t>
            </a:r>
            <a:r>
              <a:rPr lang="ro-RO" dirty="0"/>
              <a:t> et </a:t>
            </a:r>
            <a:r>
              <a:rPr lang="ro-RO" dirty="0" err="1"/>
              <a:t>Impera</a:t>
            </a:r>
            <a:r>
              <a:rPr lang="ro-RO" dirty="0"/>
              <a:t> care alege un element ca pivot și îl plasează în poziția sa corectă din </a:t>
            </a:r>
            <a:r>
              <a:rPr lang="ro-RO" dirty="0" err="1"/>
              <a:t>array-ul</a:t>
            </a:r>
            <a:r>
              <a:rPr lang="ro-RO" dirty="0"/>
              <a:t> sortat, toate elementele mai mici decât el fiind în stânga și toate cele mai mari, în dreapta. Alegerea pivotului influențează timpul de execuție.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036C0921-BC35-0454-CE33-CAF01D67E6CF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C60A78DF-71CB-5CCC-6EF9-0B5540DEC74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A16C0EDE-82FC-3B3A-8C6A-98334816AD99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154C8CB-952C-086D-13D3-82000C49CFD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3B930C8-0EC1-B0BB-0CC6-B82F27E0606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34FFF1A-9234-96D0-A2DD-91E3DE60E3D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A0DA2EA9-88BC-90FF-6A98-D4EE1B23823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2EAE299-5269-D680-BEA1-7AB66461D6A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35954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05F402C-92CA-CCB4-8928-BDA8E8FF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E8AD6FE-EA2D-AD51-EB8F-292833E74C0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B736803-A42B-3CDC-76BE-A436DA1BAD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compararea cifrelor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D2BE364-A2B4-FDC5-7442-CB9986DFB2E1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65239A1-2A77-DCBE-F482-244D6A416E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5F5BF299-C759-5603-47FE-9C8CC78BF44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C98C2E2E-7671-31EB-0A0A-A650E7BA0D0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9AB17900-6EC9-9C4B-8358-82B70422CFD7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BE6BC1DA-8BFE-85CA-0704-71088911D96E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52214F67-040F-4B10-4EAE-0FBAC90CD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1FFEE464-38CF-37C4-2483-38E75E7AF036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1919BD27-D16B-6275-3AE2-3E7B08100DE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8210E3F-91FC-296F-5E5D-EE0A4E4FE01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F67426CB-03A9-9118-A383-0BAF83C8A85F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D9056449-DC81-DA8F-7505-6011A62B25C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DC5932CF-5150-1D07-0671-3C59E80A79B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2BC9835E-1421-4D40-9075-1C4F3042218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0AE257F9-DEE2-C979-9465-2C75A54E9293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7B97DB1D-2F93-705A-1543-15F25C056B8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EA65F90B-B039-3D26-3099-ED843696243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AA49FB9-1CF4-B68D-FDBD-EBE38BD850D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0108B0C7-E1E3-35AF-3A63-A034CDEB8D2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0250C76-B63A-1872-5645-6F97870E3BE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F77B3C22-40C7-65E9-2805-7A3F991A6F5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6F0F7E7-6C38-D5FF-9FF3-217507740F0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75EE9E09-9502-42FB-49F1-497027FB149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A2B1FC2-0340-8E41-5E8C-834B42F677E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B317875B-ECD9-43CC-591E-D30DDA107D9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AD77FBB3-CB56-1872-0585-D04C47EE6FB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0806239-86EA-286F-57FD-F2A4EEDEBB2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D8616051-27B4-D944-9B13-2FF84A3383C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CD3F5ABD-F599-2155-28B5-3F82CC77703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156956C-7067-4172-6CBC-8C1FABB17B3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E14880EB-D99A-AC10-0638-769F6D6C478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A7E1B258-CA98-F363-A001-5FCD67996A6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09DA06F-8267-7C23-D2FE-267680B1EF9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E53E30CC-3A05-7FEF-0AC7-7AC483B4875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ED7A7AFC-8928-3535-B7F1-DC6C693F9B9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AE3952C7-2C03-F85E-F673-E1948E099EE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C00C885D-6A02-40AA-4F6D-8D5D7B3FCD6D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008CC682-532D-F810-93D2-A2BE548B8DEA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DCFCFA81-3A7B-1619-B69F-504E0ECDBE61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81895C48-14D7-E5F8-6C14-A50CA71CCFF2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5C088B91-D7B3-2D0D-60E7-71792D2BFD9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9769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25C481F-D0CC-C8D7-1A8D-DC28B1494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37FE9667-736D-8921-1E67-0AC7AF67F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14D5A1E4-355B-F2FE-981B-F58A0322D4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5"/>
            <a:ext cx="3049433" cy="291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O(d * (n + b))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O(d * (n + b))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 + b)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 + b)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elemente,</a:t>
            </a:r>
          </a:p>
          <a:p>
            <a:pPr marL="0" indent="0" algn="just"/>
            <a:r>
              <a:rPr lang="ro-RO" dirty="0"/>
              <a:t>d = numărul de cifre al celui mai mare număr și b = baza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DA06ADFC-3E15-8942-86E5-B2CC0653431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Radix Sort </a:t>
            </a:r>
            <a:r>
              <a:rPr lang="ro-RO" dirty="0"/>
              <a:t>este un algoritm de sortare care nu se bazează pe comparare. Numerele sunt distribuite repetat în </a:t>
            </a:r>
            <a:r>
              <a:rPr lang="ro-RO" dirty="0" err="1"/>
              <a:t>bucketuri</a:t>
            </a:r>
            <a:r>
              <a:rPr lang="ro-RO" dirty="0"/>
              <a:t> în funcție de valoarea fiecărei cifre, de la dreapta la stânga. În funcție de baza aleasă pentru procesarea numerelor, poate fi mai lent sau mai rapid.</a:t>
            </a:r>
            <a:endParaRPr lang="ro-RO" i="1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41E1FCA3-A644-44CA-9D90-E29503702435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31F65068-893E-5AE6-2634-28E12F78FB9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18EDCD6D-0871-919B-5520-9D0D5003923C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465B63F-A8E5-6640-959A-D36F12C426C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A70CB67-BE7E-B918-1313-E9848F10985F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6688BFD-1AAD-1ACC-A7BA-8423D530414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8F97229-76E6-C731-2022-2EF441F25E0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1A5E3A2-6A6B-A2F0-8CCC-B12B23AEFF4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19039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E77FDD38-45F9-544C-67FB-D724C602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20FC96FB-837E-AEBA-9A87-B7A48613708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E48FC2E8-62DE-8C8D-EA2E-C537B76033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24418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interclasare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5DF22F0-E745-C551-55AE-6C93493E224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8A015DC-2EBA-4442-D08D-3CD2793644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C2FA1ED-277C-D974-50B1-866D84931326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ACD4EF1E-BF4B-E28F-4379-B75987437B70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4B4C93A7-7335-48AF-107A-4456381ADDDD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F864C7B-4A86-5049-20EE-E9606381ACC9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0B4E7AA-2565-D66C-94E7-4B45746FF5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81E5C9C9-72CA-1E47-DF8B-681BC9D59B6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6D32B14-F492-5B65-D0B0-2CFB1D80BA2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4E16718E-9445-12F6-0D4C-3CA7AF0A4774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5B9AB546-EE94-D5FB-C2B7-67B63B16CE2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54853D19-BAAB-74F4-B663-590CDA036031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588EB43C-0862-4DE6-D309-BA1F4988680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1D3078F4-2DE2-83B7-996D-B251752F0CA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E6CF966-062D-288C-C9AA-FF7577206C8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FB016288-1DE9-230A-04A8-DB44D3E7C03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2CFD30A5-05FB-647A-C3A2-088022C18B8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F102601-8021-A4FA-21D6-61DC20E69B9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49924FE-11DA-44E6-079C-565608B6111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B491E16-ECB6-202E-2042-3A2CAE41DBE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25E1F74-0CF8-3199-4C41-EF14204042B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DF4AD77-51C3-2FFB-BD90-96B1CAD35EC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608DDEFD-F2EC-EA91-1E1B-757BCAD6666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FF0ED95C-EA89-BD6C-9DBD-5E509AF3B19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F6768C92-8AB7-0837-7C72-59C6CAB6669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D7335CB-8CAA-BB76-347D-D63C25EE9F4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DF6E9432-ACD1-6C98-BEB7-6BC9544D37BE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554BE00-4FB6-7477-16CD-A068B640581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E6843728-78DD-5F49-6A02-D498E4E6E8D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2394F3E-63EA-A82E-D651-8BF6E542B48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FAB49428-A362-A7E4-CF4A-4509AC2CE53E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C4B7DFC-AE78-27EB-AEFE-90E19F979CF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B41170C-7E24-1D7F-531B-C2049B23F03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340ABC6D-749E-4807-97F5-497E09C528FF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8A49CFA4-C770-ABE9-7B31-EADB63C7FE2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1CE0046-40CA-3F8E-7CFA-D08231F4716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776F63A4-2401-120F-F71F-761FF2C6F6A5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3C072E70-2FA0-BAA8-B964-24AAE249253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0075298C-5C5A-94E2-3CBE-8840CC5B661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47C5CA67-D261-1413-E9DF-220519E97961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9ABAB7A1-4881-4DD3-F393-C2E7E9B6D4E0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6081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1551</Words>
  <Application>Microsoft Office PowerPoint</Application>
  <PresentationFormat>On-screen Show (16:9)</PresentationFormat>
  <Paragraphs>308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IBM Plex Mono Medium</vt:lpstr>
      <vt:lpstr>PT Sans</vt:lpstr>
      <vt:lpstr>Courier New</vt:lpstr>
      <vt:lpstr>IBM Plex Mono</vt:lpstr>
      <vt:lpstr>Open Sans</vt:lpstr>
      <vt:lpstr>Poppins</vt:lpstr>
      <vt:lpstr>Source Code Pro</vt:lpstr>
      <vt:lpstr>Arial</vt:lpstr>
      <vt:lpstr>Introduction to Coding Workshop by Slidesgo</vt:lpstr>
      <vt:lpstr>Algoritmi de sortare</vt:lpstr>
      <vt:lpstr>Cuprins</vt:lpstr>
      <vt:lpstr>01</vt:lpstr>
      <vt:lpstr>Heap Sort</vt:lpstr>
      <vt:lpstr>02</vt:lpstr>
      <vt:lpstr>Quick Sort</vt:lpstr>
      <vt:lpstr>03</vt:lpstr>
      <vt:lpstr>Radix Sort</vt:lpstr>
      <vt:lpstr>04</vt:lpstr>
      <vt:lpstr>Merge Sort</vt:lpstr>
      <vt:lpstr>05</vt:lpstr>
      <vt:lpstr>Shell Sort</vt:lpstr>
      <vt:lpstr>06</vt:lpstr>
      <vt:lpstr>? Sort</vt:lpstr>
      <vt:lpstr>Exemple // random</vt:lpstr>
      <vt:lpstr>Exemple // few unique</vt:lpstr>
      <vt:lpstr>Exemple // almost sorted</vt:lpstr>
      <vt:lpstr>Exemple // reversed</vt:lpstr>
      <vt:lpstr>—Someone Famous</vt:lpstr>
      <vt:lpstr>Concepts</vt:lpstr>
      <vt:lpstr>What is this topic about?</vt:lpstr>
      <vt:lpstr>Features of the topic</vt:lpstr>
      <vt:lpstr>Recommendations</vt:lpstr>
      <vt:lpstr>4,498,300,000</vt:lpstr>
      <vt:lpstr>9h 55m 23s</vt:lpstr>
      <vt:lpstr>Awesome words</vt:lpstr>
      <vt:lpstr>A picture is worth a thousand words</vt:lpstr>
      <vt:lpstr>Practical exercise - calculator</vt:lpstr>
      <vt:lpstr>Brainstorm and idea generation</vt:lpstr>
      <vt:lpstr>Main topic and details</vt:lpstr>
      <vt:lpstr>Popular programming languages</vt:lpstr>
      <vt:lpstr>Sequences</vt:lpstr>
      <vt:lpstr>Classification</vt:lpstr>
      <vt:lpstr>Cause and effect</vt:lpstr>
      <vt:lpstr>Question and answer</vt:lpstr>
      <vt:lpstr>Step-by-step coding</vt:lpstr>
      <vt:lpstr>Parts and whole</vt:lpstr>
      <vt:lpstr>You can use this graph</vt:lpstr>
      <vt:lpstr>This is a map</vt:lpstr>
      <vt:lpstr>Mockups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</cp:lastModifiedBy>
  <cp:revision>12</cp:revision>
  <dcterms:modified xsi:type="dcterms:W3CDTF">2025-03-31T19:23:14Z</dcterms:modified>
</cp:coreProperties>
</file>