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78" r:id="rId8"/>
    <p:sldId id="264" r:id="rId9"/>
    <p:sldId id="265" r:id="rId10"/>
    <p:sldId id="279" r:id="rId11"/>
    <p:sldId id="266" r:id="rId12"/>
    <p:sldId id="267" r:id="rId13"/>
    <p:sldId id="280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15F82-981B-4A03-AC67-AD0311745066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72E1-5A60-4E73-8D44-FC4CDCFBE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74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31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550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06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585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461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964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602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280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9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622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916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943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93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07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317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536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17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145600" y="1899833"/>
            <a:ext cx="7900800" cy="277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6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45600" y="4765033"/>
            <a:ext cx="7923600" cy="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235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6" name="Google Shape;86;p11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8" name="Google Shape;88;p11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1" name="Google Shape;91;p11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06300"/>
            <a:ext cx="8768000" cy="1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712000" y="3980667"/>
            <a:ext cx="8768000" cy="662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617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26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950967" y="2690833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950967" y="5160971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4478833" y="5160967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478833" y="2690700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950967" y="1521717"/>
            <a:ext cx="874800" cy="5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4478833" y="3992084"/>
            <a:ext cx="8748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950967" y="3992084"/>
            <a:ext cx="8748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478833" y="1522740"/>
            <a:ext cx="874800" cy="5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7996851" y="5160967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7996851" y="2690700"/>
            <a:ext cx="3234800" cy="71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7996851" y="3992084"/>
            <a:ext cx="874800" cy="58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96851" y="1522740"/>
            <a:ext cx="874800" cy="5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950967" y="2126100"/>
            <a:ext cx="3230800" cy="585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950967" y="4596181"/>
            <a:ext cx="3230800" cy="571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4478833" y="4596167"/>
            <a:ext cx="3230800" cy="571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4478833" y="2126100"/>
            <a:ext cx="3230800" cy="585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7996851" y="4596167"/>
            <a:ext cx="3230800" cy="571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7996851" y="2126100"/>
            <a:ext cx="3230800" cy="585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8" name="Google Shape;118;p13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21" name="Google Shape;121;p13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7058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4" name="Google Shape;124;p14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6" name="Google Shape;126;p14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29" name="Google Shape;129;p14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1293200" y="4516800"/>
            <a:ext cx="9605600" cy="709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1293200" y="1750167"/>
            <a:ext cx="9605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100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15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6" name="Google Shape;136;p15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39" name="Google Shape;139;p15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960000" y="1531417"/>
            <a:ext cx="5259600" cy="21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960000" y="3838184"/>
            <a:ext cx="5259600" cy="1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6866433" y="921384"/>
            <a:ext cx="4094400" cy="50152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72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5" name="Google Shape;145;p16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47" name="Google Shape;147;p16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50" name="Google Shape;150;p16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960000" y="2091200"/>
            <a:ext cx="3855200" cy="93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960000" y="3025184"/>
            <a:ext cx="3855200" cy="1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539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5" name="Google Shape;155;p17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7" name="Google Shape;157;p17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60" name="Google Shape;160;p17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1250167" y="40950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4645795" y="40950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8041432" y="4095000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1250167" y="3587000"/>
            <a:ext cx="2900400" cy="487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4645796" y="3587000"/>
            <a:ext cx="2900400" cy="487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8041433" y="3587000"/>
            <a:ext cx="2900400" cy="487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4057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0" name="Google Shape;170;p18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2" name="Google Shape;172;p18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75" name="Google Shape;175;p18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960033" y="2147923"/>
            <a:ext cx="102720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960033" y="3641500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960033" y="5135500"/>
            <a:ext cx="10272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960033" y="1655032"/>
            <a:ext cx="10272000" cy="52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960033" y="3133500"/>
            <a:ext cx="10272000" cy="52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960033" y="4627500"/>
            <a:ext cx="10272000" cy="52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9448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19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7" name="Google Shape;187;p19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90" name="Google Shape;190;p19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842167" y="2290700"/>
            <a:ext cx="939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842180" y="3814700"/>
            <a:ext cx="939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842180" y="5338700"/>
            <a:ext cx="93900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842167" y="1874700"/>
            <a:ext cx="9390000" cy="44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842167" y="3368767"/>
            <a:ext cx="9390000" cy="44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842167" y="4862833"/>
            <a:ext cx="9390000" cy="4448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600"/>
              <a:buFont typeface="Bebas Neue"/>
              <a:buNone/>
              <a:defRPr sz="34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82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00" name="Google Shape;200;p20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1" name="Google Shape;201;p20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02" name="Google Shape;202;p20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4" name="Google Shape;204;p20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5" name="Google Shape;205;p20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06" name="Google Shape;206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1"/>
          </p:nvPr>
        </p:nvSpPr>
        <p:spPr>
          <a:xfrm>
            <a:off x="2061033" y="2633684"/>
            <a:ext cx="3409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2"/>
          </p:nvPr>
        </p:nvSpPr>
        <p:spPr>
          <a:xfrm>
            <a:off x="6721767" y="2633684"/>
            <a:ext cx="3409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3"/>
          </p:nvPr>
        </p:nvSpPr>
        <p:spPr>
          <a:xfrm>
            <a:off x="2061033" y="4922000"/>
            <a:ext cx="3409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4"/>
          </p:nvPr>
        </p:nvSpPr>
        <p:spPr>
          <a:xfrm>
            <a:off x="6721767" y="4922000"/>
            <a:ext cx="3409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5"/>
          </p:nvPr>
        </p:nvSpPr>
        <p:spPr>
          <a:xfrm>
            <a:off x="2061033" y="2227284"/>
            <a:ext cx="3409200" cy="47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6"/>
          </p:nvPr>
        </p:nvSpPr>
        <p:spPr>
          <a:xfrm>
            <a:off x="6721767" y="2227284"/>
            <a:ext cx="3409200" cy="47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7"/>
          </p:nvPr>
        </p:nvSpPr>
        <p:spPr>
          <a:xfrm>
            <a:off x="2061033" y="4515600"/>
            <a:ext cx="3409200" cy="47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8"/>
          </p:nvPr>
        </p:nvSpPr>
        <p:spPr>
          <a:xfrm>
            <a:off x="6721767" y="4515600"/>
            <a:ext cx="3409200" cy="47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546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73267" y="2472667"/>
            <a:ext cx="4806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612333" y="3918767"/>
            <a:ext cx="6967200" cy="59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11681767" y="2772400"/>
            <a:ext cx="0" cy="1313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4" name="Google Shape;24;p3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525800" y="2772400"/>
            <a:ext cx="0" cy="1313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647172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7" name="Google Shape;217;p21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18" name="Google Shape;218;p21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9" name="Google Shape;219;p21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21" name="Google Shape;221;p21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22" name="Google Shape;222;p21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23" name="Google Shape;22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1"/>
          </p:nvPr>
        </p:nvSpPr>
        <p:spPr>
          <a:xfrm>
            <a:off x="1205267" y="2865601"/>
            <a:ext cx="29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subTitle" idx="2"/>
          </p:nvPr>
        </p:nvSpPr>
        <p:spPr>
          <a:xfrm>
            <a:off x="4638067" y="2865601"/>
            <a:ext cx="2910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3"/>
          </p:nvPr>
        </p:nvSpPr>
        <p:spPr>
          <a:xfrm>
            <a:off x="1205267" y="4772567"/>
            <a:ext cx="29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subTitle" idx="4"/>
          </p:nvPr>
        </p:nvSpPr>
        <p:spPr>
          <a:xfrm>
            <a:off x="4638067" y="4772567"/>
            <a:ext cx="29100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5"/>
          </p:nvPr>
        </p:nvSpPr>
        <p:spPr>
          <a:xfrm>
            <a:off x="8065133" y="2865601"/>
            <a:ext cx="2933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subTitle" idx="6"/>
          </p:nvPr>
        </p:nvSpPr>
        <p:spPr>
          <a:xfrm>
            <a:off x="8065133" y="4772567"/>
            <a:ext cx="2933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1"/>
          <p:cNvSpPr txBox="1">
            <a:spLocks noGrp="1"/>
          </p:cNvSpPr>
          <p:nvPr>
            <p:ph type="subTitle" idx="7"/>
          </p:nvPr>
        </p:nvSpPr>
        <p:spPr>
          <a:xfrm>
            <a:off x="1211000" y="2208800"/>
            <a:ext cx="29100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ubTitle" idx="8"/>
          </p:nvPr>
        </p:nvSpPr>
        <p:spPr>
          <a:xfrm>
            <a:off x="4643781" y="2208800"/>
            <a:ext cx="28984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2" name="Google Shape;232;p21"/>
          <p:cNvSpPr txBox="1">
            <a:spLocks noGrp="1"/>
          </p:cNvSpPr>
          <p:nvPr>
            <p:ph type="subTitle" idx="9"/>
          </p:nvPr>
        </p:nvSpPr>
        <p:spPr>
          <a:xfrm>
            <a:off x="8070897" y="2208800"/>
            <a:ext cx="29216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ubTitle" idx="13"/>
          </p:nvPr>
        </p:nvSpPr>
        <p:spPr>
          <a:xfrm>
            <a:off x="1211000" y="4115733"/>
            <a:ext cx="29100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4"/>
          </p:nvPr>
        </p:nvSpPr>
        <p:spPr>
          <a:xfrm>
            <a:off x="4643781" y="4115733"/>
            <a:ext cx="28984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subTitle" idx="15"/>
          </p:nvPr>
        </p:nvSpPr>
        <p:spPr>
          <a:xfrm>
            <a:off x="8070897" y="4115733"/>
            <a:ext cx="2921600" cy="5900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226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38" name="Google Shape;238;p22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9" name="Google Shape;239;p22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40" name="Google Shape;240;p22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43" name="Google Shape;243;p22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244;p22"/>
          <p:cNvSpPr txBox="1">
            <a:spLocks noGrp="1"/>
          </p:cNvSpPr>
          <p:nvPr>
            <p:ph type="title" hasCustomPrompt="1"/>
          </p:nvPr>
        </p:nvSpPr>
        <p:spPr>
          <a:xfrm>
            <a:off x="2964800" y="736149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2964800" y="1819033"/>
            <a:ext cx="6262400" cy="571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 idx="2" hasCustomPrompt="1"/>
          </p:nvPr>
        </p:nvSpPr>
        <p:spPr>
          <a:xfrm>
            <a:off x="2964800" y="2539157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3"/>
          </p:nvPr>
        </p:nvSpPr>
        <p:spPr>
          <a:xfrm>
            <a:off x="2964800" y="3622036"/>
            <a:ext cx="6262400" cy="595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 idx="4" hasCustomPrompt="1"/>
          </p:nvPr>
        </p:nvSpPr>
        <p:spPr>
          <a:xfrm>
            <a:off x="2964800" y="4342165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5"/>
          </p:nvPr>
        </p:nvSpPr>
        <p:spPr>
          <a:xfrm>
            <a:off x="2964800" y="5425063"/>
            <a:ext cx="6262400" cy="595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383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1"/>
          </p:nvPr>
        </p:nvSpPr>
        <p:spPr>
          <a:xfrm>
            <a:off x="3130533" y="2290433"/>
            <a:ext cx="5930800" cy="16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lang="en" sz="16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6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lang="en" sz="16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6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56" name="Google Shape;256;p23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57" name="Google Shape;257;p23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8" name="Google Shape;258;p23"/>
          <p:cNvCxnSpPr/>
          <p:nvPr/>
        </p:nvCxnSpPr>
        <p:spPr>
          <a:xfrm rot="10800000" flipH="1">
            <a:off x="463545" y="6333135"/>
            <a:ext cx="11264800" cy="44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59094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62" name="Google Shape;262;p24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64" name="Google Shape;264;p24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67" name="Google Shape;267;p24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004541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0" name="Google Shape;270;p25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1" name="Google Shape;271;p25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73" name="Google Shape;273;p25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463545" y="6333135"/>
            <a:ext cx="11264800" cy="44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4187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4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0" name="Google Shape;30;p4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3" name="Google Shape;33;p4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3762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38" name="Google Shape;38;p5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" name="Google Shape;39;p5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5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" name="Google Shape;41;p5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43" name="Google Shape;43;p5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6329849" y="2496471"/>
            <a:ext cx="49308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968900" y="2496471"/>
            <a:ext cx="49308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 b="0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968900" y="1750967"/>
            <a:ext cx="4930800" cy="56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6329833" y="1750967"/>
            <a:ext cx="4930800" cy="5632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 b="1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91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1" name="Google Shape;51;p6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3" name="Google Shape;53;p6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6" name="Google Shape;56;p6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15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0" name="Google Shape;60;p7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1" name="Google Shape;61;p7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62" name="Google Shape;62;p7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3" name="Google Shape;63;p7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" name="Google Shape;64;p7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65" name="Google Shape;65;p7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35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subTitle" idx="1"/>
          </p:nvPr>
        </p:nvSpPr>
        <p:spPr>
          <a:xfrm>
            <a:off x="960000" y="1796333"/>
            <a:ext cx="9766000" cy="42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6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94600" y="198800"/>
            <a:ext cx="11802800" cy="646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1293100" y="2772345"/>
            <a:ext cx="9606000" cy="1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cxnSp>
        <p:nvCxnSpPr>
          <p:cNvPr id="71" name="Google Shape;71;p8"/>
          <p:cNvCxnSpPr/>
          <p:nvPr/>
        </p:nvCxnSpPr>
        <p:spPr>
          <a:xfrm>
            <a:off x="5101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2" name="Google Shape;72;p8"/>
          <p:cNvSpPr/>
          <p:nvPr/>
        </p:nvSpPr>
        <p:spPr>
          <a:xfrm>
            <a:off x="5936400" y="2931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3" name="Google Shape;73;p8"/>
          <p:cNvCxnSpPr/>
          <p:nvPr/>
        </p:nvCxnSpPr>
        <p:spPr>
          <a:xfrm>
            <a:off x="6610567" y="4527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4" name="Google Shape;74;p8"/>
          <p:cNvCxnSpPr/>
          <p:nvPr/>
        </p:nvCxnSpPr>
        <p:spPr>
          <a:xfrm>
            <a:off x="5102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6" name="Google Shape;76;p8"/>
          <p:cNvCxnSpPr/>
          <p:nvPr/>
        </p:nvCxnSpPr>
        <p:spPr>
          <a:xfrm>
            <a:off x="6610600" y="6398451"/>
            <a:ext cx="5071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54836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960000" y="1884700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960000" y="4678400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48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950967" y="5550633"/>
            <a:ext cx="10556400" cy="7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81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733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79902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2145600" y="1807017"/>
            <a:ext cx="7900800" cy="157737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7866" dirty="0">
                <a:solidFill>
                  <a:schemeClr val="dk2"/>
                </a:solidFill>
              </a:rPr>
              <a:t>8 bit ALU</a:t>
            </a:r>
            <a:endParaRPr sz="7866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2134133" y="4098627"/>
            <a:ext cx="7923600" cy="14845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Mingiuc Bianca</a:t>
            </a:r>
          </a:p>
          <a:p>
            <a:pPr marL="0" indent="0"/>
            <a:r>
              <a:rPr lang="en" dirty="0"/>
              <a:t>Mocan Ana-Maria</a:t>
            </a:r>
          </a:p>
          <a:p>
            <a:pPr marL="0" indent="0"/>
            <a:r>
              <a:rPr lang="en" dirty="0"/>
              <a:t>Jabri Tabrizi Maya</a:t>
            </a:r>
          </a:p>
          <a:p>
            <a:pPr marL="0" indent="0"/>
            <a:r>
              <a:rPr lang="en" dirty="0"/>
              <a:t>Jurchi</a:t>
            </a:r>
            <a:r>
              <a:rPr lang="ro-RO" dirty="0"/>
              <a:t>ță Tiberius-Cristian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2134133" y="3393184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2134133" y="1798217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3230433" y="24873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8978133" y="2487367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Scădere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ro-RO" dirty="0"/>
              <a:t>Wave</a:t>
            </a:r>
            <a:endParaRPr lang="en-US" dirty="0"/>
          </a:p>
        </p:txBody>
      </p:sp>
      <p:pic>
        <p:nvPicPr>
          <p:cNvPr id="4" name="Picture 3" descr="A black and white screen with lines&#10;&#10;AI-generated content may be incorrect.">
            <a:extLst>
              <a:ext uri="{FF2B5EF4-FFF2-40B4-BE49-F238E27FC236}">
                <a16:creationId xmlns:a16="http://schemas.microsoft.com/office/drawing/2014/main" id="{ABE15FC7-B838-3834-7BB9-40D3C3405559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229163"/>
            <a:ext cx="10268712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1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7" y="2472667"/>
            <a:ext cx="480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o-RO" dirty="0"/>
              <a:t>Înmulțire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4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5472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Înmulțire – Booth Radix 2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8E54F-E4A7-1CA2-92BA-B1CB11D8E200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64" y="1881767"/>
            <a:ext cx="720547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Înmulțire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ro-RO" dirty="0"/>
              <a:t>Wave</a:t>
            </a:r>
            <a:endParaRPr lang="en-US" dirty="0"/>
          </a:p>
        </p:txBody>
      </p:sp>
      <p:pic>
        <p:nvPicPr>
          <p:cNvPr id="3" name="Picture 2" descr="A black and white screen with text&#10;&#10;AI-generated content may be incorrect.">
            <a:extLst>
              <a:ext uri="{FF2B5EF4-FFF2-40B4-BE49-F238E27FC236}">
                <a16:creationId xmlns:a16="http://schemas.microsoft.com/office/drawing/2014/main" id="{A6217A35-ABFE-2898-E211-82183BAE74D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8" y="2229163"/>
            <a:ext cx="10268712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1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7" y="2472667"/>
            <a:ext cx="480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o-RO" dirty="0"/>
              <a:t>Împărțire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71344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Împărțire – </a:t>
            </a:r>
            <a:r>
              <a:rPr lang="en-US" sz="4000" dirty="0"/>
              <a:t>Restoring Division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31776-33EB-5341-53E2-60D045001DE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3611" y="1881767"/>
            <a:ext cx="7204778" cy="42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5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6" y="2254391"/>
            <a:ext cx="4806400" cy="162636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6400" dirty="0" err="1"/>
              <a:t>Unitatea</a:t>
            </a:r>
            <a:r>
              <a:rPr lang="en-US" sz="6400" dirty="0"/>
              <a:t> de Control ALU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06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90905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 err="1"/>
              <a:t>Unitatea</a:t>
            </a:r>
            <a:r>
              <a:rPr lang="en-US" sz="4000" dirty="0"/>
              <a:t> de Control ALU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2A905-AAB9-92E6-C80A-48D563AB45E6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64" y="1881767"/>
            <a:ext cx="720547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67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645600" y="2472667"/>
            <a:ext cx="5098521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o-RO" dirty="0"/>
              <a:t>Implementări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2536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46273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ALU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sp>
        <p:nvSpPr>
          <p:cNvPr id="2" name="Google Shape;343;p33">
            <a:extLst>
              <a:ext uri="{FF2B5EF4-FFF2-40B4-BE49-F238E27FC236}">
                <a16:creationId xmlns:a16="http://schemas.microsoft.com/office/drawing/2014/main" id="{8269D909-BD1D-E1E6-4473-B2E03924DC7F}"/>
              </a:ext>
            </a:extLst>
          </p:cNvPr>
          <p:cNvSpPr txBox="1">
            <a:spLocks noGrp="1"/>
          </p:cNvSpPr>
          <p:nvPr/>
        </p:nvSpPr>
        <p:spPr>
          <a:xfrm>
            <a:off x="960000" y="1226337"/>
            <a:ext cx="4330457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alu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input wire [15:0] in,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input wire [1:0] </a:t>
            </a:r>
            <a:r>
              <a:rPr lang="en-US" dirty="0" err="1"/>
              <a:t>op_codes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input wire valid,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input wire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input wire </a:t>
            </a:r>
            <a:r>
              <a:rPr lang="en-US" dirty="0" err="1"/>
              <a:t>rst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output reg [7:0] 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output wire ready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[7:0] </a:t>
            </a:r>
            <a:r>
              <a:rPr lang="en-US" dirty="0" err="1"/>
              <a:t>in_a</a:t>
            </a:r>
            <a:r>
              <a:rPr lang="en-US" dirty="0"/>
              <a:t>, </a:t>
            </a:r>
            <a:r>
              <a:rPr lang="en-US" dirty="0" err="1"/>
              <a:t>in_b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assign </a:t>
            </a:r>
            <a:r>
              <a:rPr lang="en-US" dirty="0" err="1"/>
              <a:t>in_a</a:t>
            </a:r>
            <a:r>
              <a:rPr lang="en-US" dirty="0"/>
              <a:t>=in[15:8];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assign </a:t>
            </a:r>
            <a:r>
              <a:rPr lang="en-US" dirty="0" err="1"/>
              <a:t>in_b</a:t>
            </a:r>
            <a:r>
              <a:rPr lang="en-US" dirty="0"/>
              <a:t>=in[7:0];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[10:0] c;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[7:0] q, m, 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[7:0] </a:t>
            </a:r>
            <a:r>
              <a:rPr lang="en-US" dirty="0" err="1"/>
              <a:t>outAdder</a:t>
            </a:r>
            <a:r>
              <a:rPr lang="en-US" dirty="0"/>
              <a:t>, </a:t>
            </a:r>
            <a:r>
              <a:rPr lang="en-US" dirty="0" err="1"/>
              <a:t>complementedM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[7:0] </a:t>
            </a:r>
            <a:r>
              <a:rPr lang="en-US" dirty="0" err="1"/>
              <a:t>muxAdderIn</a:t>
            </a:r>
            <a:r>
              <a:rPr lang="en-US" dirty="0"/>
              <a:t>, </a:t>
            </a:r>
            <a:r>
              <a:rPr lang="en-US" dirty="0" err="1"/>
              <a:t>muxQInput</a:t>
            </a:r>
            <a:r>
              <a:rPr lang="en-US" dirty="0"/>
              <a:t>, </a:t>
            </a:r>
            <a:r>
              <a:rPr lang="en-US" dirty="0" err="1"/>
              <a:t>muxAInput</a:t>
            </a:r>
            <a:r>
              <a:rPr lang="en-US" dirty="0"/>
              <a:t>, </a:t>
            </a:r>
            <a:r>
              <a:rPr lang="en-US" dirty="0" err="1"/>
              <a:t>inputQ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muxQ_1, </a:t>
            </a:r>
            <a:r>
              <a:rPr lang="en-US" dirty="0" err="1"/>
              <a:t>muxASerialIn</a:t>
            </a:r>
            <a:r>
              <a:rPr lang="en-US" dirty="0"/>
              <a:t>, </a:t>
            </a:r>
            <a:r>
              <a:rPr lang="en-US" dirty="0" err="1"/>
              <a:t>muxQSerialIn</a:t>
            </a:r>
            <a:r>
              <a:rPr lang="en-US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sp>
        <p:nvSpPr>
          <p:cNvPr id="5" name="Google Shape;343;p33">
            <a:extLst>
              <a:ext uri="{FF2B5EF4-FFF2-40B4-BE49-F238E27FC236}">
                <a16:creationId xmlns:a16="http://schemas.microsoft.com/office/drawing/2014/main" id="{C2BACD8F-3C21-1DD0-2067-5268901290AF}"/>
              </a:ext>
            </a:extLst>
          </p:cNvPr>
          <p:cNvSpPr txBox="1">
            <a:spLocks noGrp="1"/>
          </p:cNvSpPr>
          <p:nvPr/>
        </p:nvSpPr>
        <p:spPr>
          <a:xfrm>
            <a:off x="5290458" y="1226336"/>
            <a:ext cx="2621200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wire q_1_out;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[2:0] count;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wire </a:t>
            </a:r>
            <a:r>
              <a:rPr lang="en-US" dirty="0" err="1"/>
              <a:t>aSerialOut</a:t>
            </a:r>
            <a:r>
              <a:rPr lang="en-US" dirty="0"/>
              <a:t>, </a:t>
            </a:r>
            <a:r>
              <a:rPr lang="en-US" dirty="0" err="1"/>
              <a:t>qSerialOut</a:t>
            </a:r>
            <a:r>
              <a:rPr lang="en-US" dirty="0"/>
              <a:t>;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Q[-1]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d_ff</a:t>
            </a:r>
            <a:r>
              <a:rPr lang="en-US" dirty="0"/>
              <a:t> </a:t>
            </a:r>
            <a:r>
              <a:rPr lang="en-US" dirty="0" err="1"/>
              <a:t>Q_minus_one_ff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.d(muxQ_1),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(c[2] | c[6]),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rst</a:t>
            </a:r>
            <a:r>
              <a:rPr lang="en-US" dirty="0"/>
              <a:t>(</a:t>
            </a:r>
            <a:r>
              <a:rPr lang="en-US" dirty="0" err="1"/>
              <a:t>rst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.o(q_1_out)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	// A register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shift_register</a:t>
            </a:r>
            <a:r>
              <a:rPr lang="en-US" dirty="0"/>
              <a:t> </a:t>
            </a:r>
            <a:r>
              <a:rPr lang="en-US" dirty="0" err="1"/>
              <a:t>reg_A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.</a:t>
            </a:r>
            <a:r>
              <a:rPr lang="en-US" dirty="0" err="1"/>
              <a:t>rst</a:t>
            </a:r>
            <a:r>
              <a:rPr lang="en-US" dirty="0"/>
              <a:t>(</a:t>
            </a:r>
            <a:r>
              <a:rPr lang="en-US" dirty="0" err="1"/>
              <a:t>rst</a:t>
            </a:r>
            <a:r>
              <a:rPr lang="en-US" dirty="0"/>
              <a:t> | c[0]),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(c[3] | c[6] | c[7] ),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.load(c[3] ),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lshift</a:t>
            </a:r>
            <a:r>
              <a:rPr lang="en-US" dirty="0"/>
              <a:t>(c[7]),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ro-RO" dirty="0"/>
              <a:t>   </a:t>
            </a:r>
            <a:r>
              <a:rPr lang="en-US" dirty="0"/>
              <a:t>.</a:t>
            </a:r>
            <a:r>
              <a:rPr lang="en-US" dirty="0" err="1"/>
              <a:t>rshift</a:t>
            </a:r>
            <a:r>
              <a:rPr lang="en-US" dirty="0"/>
              <a:t>(c[6]),</a:t>
            </a:r>
          </a:p>
        </p:txBody>
      </p:sp>
      <p:sp>
        <p:nvSpPr>
          <p:cNvPr id="6" name="Google Shape;343;p33">
            <a:extLst>
              <a:ext uri="{FF2B5EF4-FFF2-40B4-BE49-F238E27FC236}">
                <a16:creationId xmlns:a16="http://schemas.microsoft.com/office/drawing/2014/main" id="{BD9D93DF-C64C-323C-F4BA-493097902DD2}"/>
              </a:ext>
            </a:extLst>
          </p:cNvPr>
          <p:cNvSpPr txBox="1">
            <a:spLocks noGrp="1"/>
          </p:cNvSpPr>
          <p:nvPr/>
        </p:nvSpPr>
        <p:spPr>
          <a:xfrm>
            <a:off x="7911658" y="1226335"/>
            <a:ext cx="2668555" cy="51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serialIn</a:t>
            </a:r>
            <a:r>
              <a:rPr lang="en-US" dirty="0"/>
              <a:t>(q[0]),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parallelIn</a:t>
            </a:r>
            <a:r>
              <a:rPr lang="en-US" dirty="0"/>
              <a:t>(</a:t>
            </a:r>
            <a:r>
              <a:rPr lang="en-US" dirty="0" err="1"/>
              <a:t>outAdder</a:t>
            </a:r>
            <a:r>
              <a:rPr lang="en-US" dirty="0"/>
              <a:t>),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serialOut</a:t>
            </a:r>
            <a:r>
              <a:rPr lang="en-US" dirty="0"/>
              <a:t>(</a:t>
            </a:r>
            <a:r>
              <a:rPr lang="en-US" dirty="0" err="1"/>
              <a:t>aSerialOut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parallelOut</a:t>
            </a:r>
            <a:r>
              <a:rPr lang="en-US" dirty="0"/>
              <a:t>(a)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mux2_1_8bit </a:t>
            </a:r>
            <a:r>
              <a:rPr lang="en-US" dirty="0" err="1"/>
              <a:t>muxsum</a:t>
            </a:r>
            <a:r>
              <a:rPr lang="en-US" dirty="0"/>
              <a:t> (.d0(</a:t>
            </a:r>
            <a:r>
              <a:rPr lang="en-US" dirty="0" err="1"/>
              <a:t>in_a</a:t>
            </a:r>
            <a:r>
              <a:rPr lang="en-US" dirty="0"/>
              <a:t>), .d1(</a:t>
            </a:r>
            <a:r>
              <a:rPr lang="en-US" dirty="0" err="1"/>
              <a:t>outAdder</a:t>
            </a:r>
            <a:r>
              <a:rPr lang="en-US" dirty="0"/>
              <a:t>), .</a:t>
            </a:r>
            <a:r>
              <a:rPr lang="en-US" dirty="0" err="1"/>
              <a:t>sel</a:t>
            </a:r>
            <a:r>
              <a:rPr lang="en-US" dirty="0"/>
              <a:t>(c[4]), .y(</a:t>
            </a:r>
            <a:r>
              <a:rPr lang="en-US" dirty="0" err="1"/>
              <a:t>inputQ</a:t>
            </a:r>
            <a:r>
              <a:rPr lang="en-US" dirty="0"/>
              <a:t>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// Q register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shift_register</a:t>
            </a:r>
            <a:r>
              <a:rPr lang="en-US" dirty="0"/>
              <a:t> </a:t>
            </a:r>
            <a:r>
              <a:rPr lang="en-US" dirty="0" err="1"/>
              <a:t>reg_Q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rst</a:t>
            </a:r>
            <a:r>
              <a:rPr lang="en-US" dirty="0"/>
              <a:t>(</a:t>
            </a:r>
            <a:r>
              <a:rPr lang="en-US" dirty="0" err="1"/>
              <a:t>rst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(valid | c[4] | c[6]),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.load(valid | c[4]),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lshift</a:t>
            </a:r>
            <a:r>
              <a:rPr lang="en-US" dirty="0"/>
              <a:t>(1'b0),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rshift</a:t>
            </a:r>
            <a:r>
              <a:rPr lang="en-US" dirty="0"/>
              <a:t>(c[6]),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serialIn</a:t>
            </a:r>
            <a:r>
              <a:rPr lang="en-US" dirty="0"/>
              <a:t>(a[0]), 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</a:t>
            </a:r>
            <a:r>
              <a:rPr lang="en-US" dirty="0"/>
              <a:t>.</a:t>
            </a:r>
            <a:r>
              <a:rPr lang="en-US" dirty="0" err="1"/>
              <a:t>parallelIn</a:t>
            </a:r>
            <a:r>
              <a:rPr lang="en-US" dirty="0"/>
              <a:t>(</a:t>
            </a:r>
            <a:r>
              <a:rPr lang="en-US" dirty="0" err="1"/>
              <a:t>inputQ</a:t>
            </a:r>
            <a:r>
              <a:rPr lang="en-US" dirty="0"/>
              <a:t>),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serialOut</a:t>
            </a:r>
            <a:r>
              <a:rPr lang="en-US" dirty="0"/>
              <a:t>(</a:t>
            </a:r>
            <a:r>
              <a:rPr lang="en-US" dirty="0" err="1"/>
              <a:t>qSerialOut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 </a:t>
            </a:r>
          </a:p>
        </p:txBody>
      </p:sp>
    </p:spTree>
    <p:extLst>
      <p:ext uri="{BB962C8B-B14F-4D97-AF65-F5344CB8AC3E}">
        <p14:creationId xmlns:p14="http://schemas.microsoft.com/office/powerpoint/2010/main" val="60284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dirty="0"/>
              <a:t>Conținut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950967" y="1521717"/>
            <a:ext cx="874800" cy="5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6"/>
          </p:nvPr>
        </p:nvSpPr>
        <p:spPr>
          <a:xfrm>
            <a:off x="4478833" y="3992084"/>
            <a:ext cx="874800" cy="5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6</a:t>
            </a:r>
            <a:endParaRPr dirty="0"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950967" y="3992084"/>
            <a:ext cx="874800" cy="5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5</a:t>
            </a:r>
            <a:endParaRPr dirty="0"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4478833" y="1522740"/>
            <a:ext cx="874800" cy="5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 idx="14"/>
          </p:nvPr>
        </p:nvSpPr>
        <p:spPr>
          <a:xfrm>
            <a:off x="8485852" y="3992084"/>
            <a:ext cx="874800" cy="5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7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8434251" y="1507845"/>
            <a:ext cx="874800" cy="5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485192" y="2126100"/>
            <a:ext cx="3696575" cy="58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Datapath </a:t>
            </a:r>
            <a:r>
              <a:rPr lang="en-US" dirty="0" err="1"/>
              <a:t>și</a:t>
            </a:r>
            <a:r>
              <a:rPr lang="en-US" dirty="0"/>
              <a:t> Control ALU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4478832" y="3391123"/>
            <a:ext cx="3709955" cy="5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ro-RO" dirty="0"/>
              <a:t>Înmulțire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18"/>
          </p:nvPr>
        </p:nvSpPr>
        <p:spPr>
          <a:xfrm>
            <a:off x="485191" y="4577284"/>
            <a:ext cx="3696575" cy="5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ro-RO" dirty="0"/>
              <a:t>Împărțire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4478832" y="2126100"/>
            <a:ext cx="3709955" cy="5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ro-RO" dirty="0"/>
              <a:t>Adunare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20"/>
          </p:nvPr>
        </p:nvSpPr>
        <p:spPr>
          <a:xfrm>
            <a:off x="4478831" y="4577284"/>
            <a:ext cx="3709956" cy="5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 err="1"/>
              <a:t>Unitatea</a:t>
            </a:r>
            <a:r>
              <a:rPr lang="en-US" dirty="0"/>
              <a:t> de Control ALU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8485852" y="2104437"/>
            <a:ext cx="2746148" cy="585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ro-RO" dirty="0"/>
              <a:t>Scădere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  <p:sp>
        <p:nvSpPr>
          <p:cNvPr id="2" name="Google Shape;319;p31">
            <a:extLst>
              <a:ext uri="{FF2B5EF4-FFF2-40B4-BE49-F238E27FC236}">
                <a16:creationId xmlns:a16="http://schemas.microsoft.com/office/drawing/2014/main" id="{D368DFB1-839C-98F1-4CE3-3B0644AC7D02}"/>
              </a:ext>
            </a:extLst>
          </p:cNvPr>
          <p:cNvSpPr txBox="1">
            <a:spLocks/>
          </p:cNvSpPr>
          <p:nvPr/>
        </p:nvSpPr>
        <p:spPr>
          <a:xfrm>
            <a:off x="8485852" y="4577284"/>
            <a:ext cx="2746148" cy="57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400"/>
              <a:buFont typeface="Bebas Neue"/>
              <a:buNone/>
              <a:defRPr sz="3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kern="0" dirty="0"/>
              <a:t>Implement</a:t>
            </a:r>
            <a:r>
              <a:rPr lang="ro-RO" kern="0" dirty="0"/>
              <a:t>ări</a:t>
            </a:r>
          </a:p>
        </p:txBody>
      </p:sp>
      <p:sp>
        <p:nvSpPr>
          <p:cNvPr id="5" name="Google Shape;312;p31">
            <a:extLst>
              <a:ext uri="{FF2B5EF4-FFF2-40B4-BE49-F238E27FC236}">
                <a16:creationId xmlns:a16="http://schemas.microsoft.com/office/drawing/2014/main" id="{2BF51375-EE08-2C6C-3924-0FF38EAF7D15}"/>
              </a:ext>
            </a:extLst>
          </p:cNvPr>
          <p:cNvSpPr txBox="1">
            <a:spLocks/>
          </p:cNvSpPr>
          <p:nvPr/>
        </p:nvSpPr>
        <p:spPr>
          <a:xfrm>
            <a:off x="4478833" y="2781374"/>
            <a:ext cx="874800" cy="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733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4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 kern="0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46273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ALU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20</a:t>
            </a:fld>
            <a:endParaRPr/>
          </a:p>
        </p:txBody>
      </p:sp>
      <p:sp>
        <p:nvSpPr>
          <p:cNvPr id="2" name="Google Shape;343;p33">
            <a:extLst>
              <a:ext uri="{FF2B5EF4-FFF2-40B4-BE49-F238E27FC236}">
                <a16:creationId xmlns:a16="http://schemas.microsoft.com/office/drawing/2014/main" id="{8269D909-BD1D-E1E6-4473-B2E03924DC7F}"/>
              </a:ext>
            </a:extLst>
          </p:cNvPr>
          <p:cNvSpPr txBox="1">
            <a:spLocks noGrp="1"/>
          </p:cNvSpPr>
          <p:nvPr/>
        </p:nvSpPr>
        <p:spPr>
          <a:xfrm>
            <a:off x="960001" y="1226337"/>
            <a:ext cx="2734922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parallelOut</a:t>
            </a:r>
            <a:r>
              <a:rPr lang="en-US" dirty="0"/>
              <a:t>(q)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// M register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 err="1"/>
              <a:t>shift_register</a:t>
            </a:r>
            <a:r>
              <a:rPr lang="en-US" dirty="0"/>
              <a:t> </a:t>
            </a:r>
            <a:r>
              <a:rPr lang="en-US" dirty="0" err="1"/>
              <a:t>reg_M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rst</a:t>
            </a:r>
            <a:r>
              <a:rPr lang="en-US" dirty="0"/>
              <a:t>(</a:t>
            </a:r>
            <a:r>
              <a:rPr lang="en-US" dirty="0" err="1"/>
              <a:t>rst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(c[1]),   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.load(c[1]),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lshift</a:t>
            </a:r>
            <a:r>
              <a:rPr lang="en-US" dirty="0"/>
              <a:t>(1'b0),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rshift</a:t>
            </a:r>
            <a:r>
              <a:rPr lang="en-US" dirty="0"/>
              <a:t>(1'b0),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serialIn</a:t>
            </a:r>
            <a:r>
              <a:rPr lang="en-US" dirty="0"/>
              <a:t>(1'b0),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parallelIn</a:t>
            </a:r>
            <a:r>
              <a:rPr lang="en-US" dirty="0"/>
              <a:t>(</a:t>
            </a:r>
            <a:r>
              <a:rPr lang="en-US" dirty="0" err="1"/>
              <a:t>in_b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serialOut</a:t>
            </a:r>
            <a:r>
              <a:rPr lang="en-US" dirty="0"/>
              <a:t>(),                 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parallelOut</a:t>
            </a:r>
            <a:r>
              <a:rPr lang="en-US" dirty="0"/>
              <a:t>(m)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Complement 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complement </a:t>
            </a:r>
            <a:r>
              <a:rPr lang="en-US" dirty="0" err="1"/>
              <a:t>complementM</a:t>
            </a:r>
            <a:r>
              <a:rPr lang="en-US" dirty="0"/>
              <a:t>(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.in(m),</a:t>
            </a:r>
          </a:p>
        </p:txBody>
      </p:sp>
      <p:sp>
        <p:nvSpPr>
          <p:cNvPr id="5" name="Google Shape;343;p33">
            <a:extLst>
              <a:ext uri="{FF2B5EF4-FFF2-40B4-BE49-F238E27FC236}">
                <a16:creationId xmlns:a16="http://schemas.microsoft.com/office/drawing/2014/main" id="{C2BACD8F-3C21-1DD0-2067-5268901290AF}"/>
              </a:ext>
            </a:extLst>
          </p:cNvPr>
          <p:cNvSpPr txBox="1">
            <a:spLocks noGrp="1"/>
          </p:cNvSpPr>
          <p:nvPr/>
        </p:nvSpPr>
        <p:spPr>
          <a:xfrm>
            <a:off x="3694671" y="1169166"/>
            <a:ext cx="2482194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    .</a:t>
            </a:r>
            <a:r>
              <a:rPr lang="en-US" dirty="0" err="1"/>
              <a:t>en</a:t>
            </a:r>
            <a:r>
              <a:rPr lang="en-US" dirty="0"/>
              <a:t>(c[5]),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.out(</a:t>
            </a:r>
            <a:r>
              <a:rPr lang="en-US" dirty="0" err="1"/>
              <a:t>complementedM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Muxes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mux2_1_8bit </a:t>
            </a:r>
            <a:r>
              <a:rPr lang="en-US" dirty="0" err="1"/>
              <a:t>mux_adder_in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.d0(a), .d1(q), .</a:t>
            </a:r>
            <a:r>
              <a:rPr lang="en-US" dirty="0" err="1"/>
              <a:t>sel</a:t>
            </a:r>
            <a:r>
              <a:rPr lang="en-US" dirty="0"/>
              <a:t>(c[4]), .y(</a:t>
            </a:r>
            <a:r>
              <a:rPr lang="en-US" dirty="0" err="1"/>
              <a:t>muxAdderIn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mux2_1_8bit </a:t>
            </a:r>
            <a:r>
              <a:rPr lang="en-US" dirty="0" err="1"/>
              <a:t>mux_q_input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.d0(in),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.d1(</a:t>
            </a:r>
            <a:r>
              <a:rPr lang="en-US" dirty="0" err="1"/>
              <a:t>outAdder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sel</a:t>
            </a:r>
            <a:r>
              <a:rPr lang="en-US" dirty="0"/>
              <a:t>(c[4]),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</a:t>
            </a:r>
            <a:r>
              <a:rPr lang="en-US" dirty="0" err="1"/>
              <a:t>muxQInput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mux2_1_8bit </a:t>
            </a:r>
            <a:r>
              <a:rPr lang="en-US" dirty="0" err="1"/>
              <a:t>mux_a_input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.d0(8'd0),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.d1(</a:t>
            </a:r>
            <a:r>
              <a:rPr lang="en-US" dirty="0" err="1"/>
              <a:t>outAdder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</p:txBody>
      </p:sp>
      <p:sp>
        <p:nvSpPr>
          <p:cNvPr id="6" name="Google Shape;343;p33">
            <a:extLst>
              <a:ext uri="{FF2B5EF4-FFF2-40B4-BE49-F238E27FC236}">
                <a16:creationId xmlns:a16="http://schemas.microsoft.com/office/drawing/2014/main" id="{BD9D93DF-C64C-323C-F4BA-493097902DD2}"/>
              </a:ext>
            </a:extLst>
          </p:cNvPr>
          <p:cNvSpPr txBox="1">
            <a:spLocks noGrp="1"/>
          </p:cNvSpPr>
          <p:nvPr/>
        </p:nvSpPr>
        <p:spPr>
          <a:xfrm>
            <a:off x="6096000" y="1174818"/>
            <a:ext cx="2668555" cy="52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.</a:t>
            </a:r>
            <a:r>
              <a:rPr lang="en-US" dirty="0" err="1"/>
              <a:t>sel</a:t>
            </a:r>
            <a:r>
              <a:rPr lang="en-US" dirty="0"/>
              <a:t>(c[3]),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</a:t>
            </a:r>
            <a:r>
              <a:rPr lang="en-US" dirty="0" err="1"/>
              <a:t>muxAInput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mux2_1_1bit </a:t>
            </a:r>
            <a:r>
              <a:rPr lang="en-US" dirty="0" err="1"/>
              <a:t>mux_q_minus_one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.d0(1'b0),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.d1(</a:t>
            </a:r>
            <a:r>
              <a:rPr lang="en-US" dirty="0" err="1"/>
              <a:t>qSerialOut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sel</a:t>
            </a:r>
            <a:r>
              <a:rPr lang="en-US" dirty="0"/>
              <a:t>(c[6]),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.y(muxQ_1)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mux2_1_1bit </a:t>
            </a:r>
            <a:r>
              <a:rPr lang="en-US" dirty="0" err="1"/>
              <a:t>mux_serial_a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.d0(a[7]),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.d1(</a:t>
            </a:r>
            <a:r>
              <a:rPr lang="en-US" dirty="0" err="1"/>
              <a:t>qSerialOut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sel</a:t>
            </a:r>
            <a:r>
              <a:rPr lang="en-US" dirty="0"/>
              <a:t>(c[7]),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</a:t>
            </a:r>
            <a:r>
              <a:rPr lang="en-US" dirty="0" err="1"/>
              <a:t>muxASerialIn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mux2_1_1bit </a:t>
            </a:r>
            <a:r>
              <a:rPr lang="en-US" dirty="0" err="1"/>
              <a:t>mux_serial_q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.d0(1'b0),</a:t>
            </a:r>
          </a:p>
        </p:txBody>
      </p:sp>
      <p:sp>
        <p:nvSpPr>
          <p:cNvPr id="7" name="Google Shape;343;p33">
            <a:extLst>
              <a:ext uri="{FF2B5EF4-FFF2-40B4-BE49-F238E27FC236}">
                <a16:creationId xmlns:a16="http://schemas.microsoft.com/office/drawing/2014/main" id="{6C049948-3854-AFC7-24DB-7C81438C67C5}"/>
              </a:ext>
            </a:extLst>
          </p:cNvPr>
          <p:cNvSpPr txBox="1">
            <a:spLocks noGrp="1"/>
          </p:cNvSpPr>
          <p:nvPr/>
        </p:nvSpPr>
        <p:spPr>
          <a:xfrm>
            <a:off x="8862877" y="1163862"/>
            <a:ext cx="2668555" cy="522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.d1(</a:t>
            </a:r>
            <a:r>
              <a:rPr lang="en-US" dirty="0" err="1"/>
              <a:t>aSerialOut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sel</a:t>
            </a:r>
            <a:r>
              <a:rPr lang="en-US" dirty="0"/>
              <a:t>(c[6]),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</a:t>
            </a:r>
            <a:r>
              <a:rPr lang="en-US" dirty="0" err="1"/>
              <a:t>muxQSerialIn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Parallel Adder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adder </a:t>
            </a:r>
            <a:r>
              <a:rPr lang="en-US" dirty="0" err="1"/>
              <a:t>ALU_Adder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.x(</a:t>
            </a:r>
            <a:r>
              <a:rPr lang="en-US" dirty="0" err="1"/>
              <a:t>muxAdderIn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.y(</a:t>
            </a:r>
            <a:r>
              <a:rPr lang="en-US" dirty="0" err="1"/>
              <a:t>complementedM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.ci(c[5]),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(c[3]|c[4]),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.o(</a:t>
            </a:r>
            <a:r>
              <a:rPr lang="en-US" dirty="0" err="1"/>
              <a:t>outAdder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Counter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counter Count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rst</a:t>
            </a:r>
            <a:r>
              <a:rPr lang="en-US" dirty="0"/>
              <a:t>(c[0]),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en</a:t>
            </a:r>
            <a:r>
              <a:rPr lang="en-US" dirty="0"/>
              <a:t>(c[8]),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.o(count)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</p:txBody>
      </p:sp>
    </p:spTree>
    <p:extLst>
      <p:ext uri="{BB962C8B-B14F-4D97-AF65-F5344CB8AC3E}">
        <p14:creationId xmlns:p14="http://schemas.microsoft.com/office/powerpoint/2010/main" val="426553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46273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000" dirty="0"/>
              <a:t>ALU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21</a:t>
            </a:fld>
            <a:endParaRPr/>
          </a:p>
        </p:txBody>
      </p:sp>
      <p:sp>
        <p:nvSpPr>
          <p:cNvPr id="7" name="Google Shape;343;p33">
            <a:extLst>
              <a:ext uri="{FF2B5EF4-FFF2-40B4-BE49-F238E27FC236}">
                <a16:creationId xmlns:a16="http://schemas.microsoft.com/office/drawing/2014/main" id="{6C049948-3854-AFC7-24DB-7C81438C67C5}"/>
              </a:ext>
            </a:extLst>
          </p:cNvPr>
          <p:cNvSpPr txBox="1">
            <a:spLocks noGrp="1"/>
          </p:cNvSpPr>
          <p:nvPr/>
        </p:nvSpPr>
        <p:spPr>
          <a:xfrm>
            <a:off x="2809116" y="870050"/>
            <a:ext cx="5842168" cy="552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// Control Unit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control_unit</a:t>
            </a:r>
            <a:r>
              <a:rPr lang="en-US" dirty="0"/>
              <a:t> Control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.reset(</a:t>
            </a:r>
            <a:r>
              <a:rPr lang="en-US" dirty="0" err="1"/>
              <a:t>rst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.start(valid),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.Q0(q[0]),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.Q_1(q_1_out),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.A7(a[7]),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.count((count[0]&amp;count[1]&amp;count[2])),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.opcode(</a:t>
            </a:r>
            <a:r>
              <a:rPr lang="en-US" dirty="0" err="1"/>
              <a:t>op_codes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.control(c),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.done(ready)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// Output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always @(*) begin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if (c[10])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= q;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else if(c[9])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o = a;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end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54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46273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Control Unit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22</a:t>
            </a:fld>
            <a:endParaRPr/>
          </a:p>
        </p:txBody>
      </p:sp>
      <p:sp>
        <p:nvSpPr>
          <p:cNvPr id="2" name="Google Shape;343;p33">
            <a:extLst>
              <a:ext uri="{FF2B5EF4-FFF2-40B4-BE49-F238E27FC236}">
                <a16:creationId xmlns:a16="http://schemas.microsoft.com/office/drawing/2014/main" id="{8269D909-BD1D-E1E6-4473-B2E03924DC7F}"/>
              </a:ext>
            </a:extLst>
          </p:cNvPr>
          <p:cNvSpPr txBox="1">
            <a:spLocks noGrp="1"/>
          </p:cNvSpPr>
          <p:nvPr/>
        </p:nvSpPr>
        <p:spPr>
          <a:xfrm>
            <a:off x="960001" y="1226337"/>
            <a:ext cx="2880600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</a:t>
            </a:r>
            <a:r>
              <a:rPr lang="en-US" dirty="0" err="1"/>
              <a:t>control_unit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</a:t>
            </a:r>
            <a:r>
              <a:rPr lang="en-US" dirty="0" err="1"/>
              <a:t>clk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reset,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start,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[1:0] opcode,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Q0,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Q_1,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A7,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input wire count,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output wire [10:0] control,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output wire done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wire [3:0] state;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mod4_counter </a:t>
            </a:r>
            <a:r>
              <a:rPr lang="en-US" dirty="0" err="1"/>
              <a:t>sequence_counter</a:t>
            </a:r>
            <a:r>
              <a:rPr lang="en-US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.reset(reset),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</a:t>
            </a:r>
            <a:r>
              <a:rPr lang="en-US" dirty="0" err="1"/>
              <a:t>begin_op</a:t>
            </a:r>
            <a:r>
              <a:rPr lang="en-US" dirty="0"/>
              <a:t>(start),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.state(state)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);</a:t>
            </a:r>
          </a:p>
        </p:txBody>
      </p:sp>
      <p:sp>
        <p:nvSpPr>
          <p:cNvPr id="5" name="Google Shape;343;p33">
            <a:extLst>
              <a:ext uri="{FF2B5EF4-FFF2-40B4-BE49-F238E27FC236}">
                <a16:creationId xmlns:a16="http://schemas.microsoft.com/office/drawing/2014/main" id="{C2BACD8F-3C21-1DD0-2067-5268901290AF}"/>
              </a:ext>
            </a:extLst>
          </p:cNvPr>
          <p:cNvSpPr txBox="1">
            <a:spLocks noGrp="1"/>
          </p:cNvSpPr>
          <p:nvPr/>
        </p:nvSpPr>
        <p:spPr>
          <a:xfrm>
            <a:off x="3840601" y="1226336"/>
            <a:ext cx="8149236" cy="502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wire theta0, theta1, theta2, theta3;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theta0 = state[0];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theta1 = state[1];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theta2 = state[2];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theta3 = state[3];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wire q0, q1, q2;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wire setter;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sr_ff</a:t>
            </a:r>
            <a:r>
              <a:rPr lang="en-US" dirty="0"/>
              <a:t> ff_q0 (.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 .</a:t>
            </a:r>
            <a:r>
              <a:rPr lang="en-US" dirty="0" err="1"/>
              <a:t>rst</a:t>
            </a:r>
            <a:r>
              <a:rPr lang="en-US" dirty="0"/>
              <a:t>(reset), .S(start), .R(theta3&amp;q0), .Q(q0));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</a:t>
            </a:r>
            <a:r>
              <a:rPr lang="en-US" dirty="0" err="1"/>
              <a:t>mux_sr</a:t>
            </a:r>
            <a:r>
              <a:rPr lang="en-US" dirty="0"/>
              <a:t> (.d0(theta3&amp;q1), .d1(theta3&amp;q1) , .d2((theta3&amp;q1)&amp;count), .d3(theta3&amp;q1), .</a:t>
            </a:r>
            <a:r>
              <a:rPr lang="en-US" dirty="0" err="1"/>
              <a:t>sel</a:t>
            </a:r>
            <a:r>
              <a:rPr lang="en-US" dirty="0"/>
              <a:t>(opcode), .y(setter));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sr_ff</a:t>
            </a:r>
            <a:r>
              <a:rPr lang="en-US" dirty="0"/>
              <a:t> ff_q1 (.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 .</a:t>
            </a:r>
            <a:r>
              <a:rPr lang="en-US" dirty="0" err="1"/>
              <a:t>rst</a:t>
            </a:r>
            <a:r>
              <a:rPr lang="en-US" dirty="0"/>
              <a:t>(reset), .S(theta3&amp;q0), .R(setter), .Q(q1));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dirty="0" err="1"/>
              <a:t>sr_ff</a:t>
            </a:r>
            <a:r>
              <a:rPr lang="en-US" dirty="0"/>
              <a:t> ff_q2 (.</a:t>
            </a:r>
            <a:r>
              <a:rPr lang="en-US" dirty="0" err="1"/>
              <a:t>clk</a:t>
            </a:r>
            <a:r>
              <a:rPr lang="en-US" dirty="0"/>
              <a:t>(</a:t>
            </a:r>
            <a:r>
              <a:rPr lang="en-US" dirty="0" err="1"/>
              <a:t>clk</a:t>
            </a:r>
            <a:r>
              <a:rPr lang="en-US" dirty="0"/>
              <a:t>), .</a:t>
            </a:r>
            <a:r>
              <a:rPr lang="en-US" dirty="0" err="1"/>
              <a:t>rst</a:t>
            </a:r>
            <a:r>
              <a:rPr lang="en-US" dirty="0"/>
              <a:t>(reset), .S(setter), .R(done), .Q(q2));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// Control signals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wire C0, C1, C2, C3, C4, C5, C6, C7, C8, C9, C10;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8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462738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Control Unit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23</a:t>
            </a:fld>
            <a:endParaRPr/>
          </a:p>
        </p:txBody>
      </p:sp>
      <p:sp>
        <p:nvSpPr>
          <p:cNvPr id="3" name="Google Shape;343;p33">
            <a:extLst>
              <a:ext uri="{FF2B5EF4-FFF2-40B4-BE49-F238E27FC236}">
                <a16:creationId xmlns:a16="http://schemas.microsoft.com/office/drawing/2014/main" id="{BD9D93DF-C64C-323C-F4BA-493097902DD2}"/>
              </a:ext>
            </a:extLst>
          </p:cNvPr>
          <p:cNvSpPr txBox="1">
            <a:spLocks noGrp="1"/>
          </p:cNvSpPr>
          <p:nvPr/>
        </p:nvSpPr>
        <p:spPr>
          <a:xfrm>
            <a:off x="585622" y="1226338"/>
            <a:ext cx="11020756" cy="516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C0=theta0&amp;q0;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C1=theta1&amp;q0;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mux_C2 (.d0(1'b0),   .d1(1'b0),   .d2(theta0&amp;q0), .d3(1'b0),   .</a:t>
            </a:r>
            <a:r>
              <a:rPr lang="en-US" dirty="0" err="1"/>
              <a:t>sel</a:t>
            </a:r>
            <a:r>
              <a:rPr lang="en-US" dirty="0"/>
              <a:t>(opcode), .y(C2));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mux4_1_1bit mux_C3 (.d0(1'b0),   .d1(1'b0),   .d2(theta0&amp;q1&amp;(((~Q0)&amp;Q_1)|(Q0&amp;(~Q_1)))),   .d3(theta1&amp;q1&amp;A7), .</a:t>
            </a:r>
            <a:r>
              <a:rPr lang="en-US" dirty="0" err="1"/>
              <a:t>sel</a:t>
            </a:r>
            <a:r>
              <a:rPr lang="en-US" dirty="0"/>
              <a:t>(opcode), .y(C3));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mux_C4 (.d0(q1&amp;theta0), .d1(theta0&amp;q1), .d2(1'b0), .d3(1'b0), .</a:t>
            </a:r>
            <a:r>
              <a:rPr lang="en-US" dirty="0" err="1"/>
              <a:t>sel</a:t>
            </a:r>
            <a:r>
              <a:rPr lang="en-US" dirty="0"/>
              <a:t>(opcode), .y(C4));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mux_C5 (.d0(1'b0),   .d1(theta0&amp;q1),   .d2(theta0&amp;q1&amp;Q0&amp;(~Q_1)), .d3(theta0&amp;q1), .</a:t>
            </a:r>
            <a:r>
              <a:rPr lang="en-US" dirty="0" err="1"/>
              <a:t>sel</a:t>
            </a:r>
            <a:r>
              <a:rPr lang="en-US" dirty="0"/>
              <a:t>(opcode), .y(C5));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mux4_1_1bit mux_C6 (.d0(1'b0),   .d1(1'b0),   .d2(((~count)&amp;q1&amp;theta1)|(q2&amp;theta0)), .d3(1'b0), .</a:t>
            </a:r>
            <a:r>
              <a:rPr lang="en-US" dirty="0" err="1"/>
              <a:t>sel</a:t>
            </a:r>
            <a:r>
              <a:rPr lang="en-US" dirty="0"/>
              <a:t>(opcode), .y(C6));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mux_C7 (.d0(1'b0),   .d1(1'b0),   .d2(1'b0), .d3(q1&amp;theta2), .</a:t>
            </a:r>
            <a:r>
              <a:rPr lang="en-US" dirty="0" err="1"/>
              <a:t>sel</a:t>
            </a:r>
            <a:r>
              <a:rPr lang="en-US" dirty="0"/>
              <a:t>(opcode), .y(C7));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	mux4_1_1bit mux_C8 (.d0(1'b0),   .d1(1'b0),   .d2((~count)&amp;q1&amp;theta1), .d3(q1&amp;theta3&amp;(~count)), .</a:t>
            </a:r>
            <a:r>
              <a:rPr lang="en-US" dirty="0" err="1"/>
              <a:t>sel</a:t>
            </a:r>
            <a:r>
              <a:rPr lang="en-US" dirty="0"/>
              <a:t>(opcode), .y(C8));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mux_C9 (.d0(1'b0), .d1(1'b0), .d2(theta0&amp;q2), .d3(theta0&amp;q2), .</a:t>
            </a:r>
            <a:r>
              <a:rPr lang="en-US" dirty="0" err="1"/>
              <a:t>sel</a:t>
            </a:r>
            <a:r>
              <a:rPr lang="en-US" dirty="0"/>
              <a:t>(opcode), .y(C9));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mux4_1_1bit mux_C10(.d0(theta0&amp;q2), .d1(theta0&amp;q2), .d2(theta1&amp;q2), .d3(theta1&amp;q2), .</a:t>
            </a:r>
            <a:r>
              <a:rPr lang="en-US" dirty="0" err="1"/>
              <a:t>sel</a:t>
            </a:r>
            <a:r>
              <a:rPr lang="en-US" dirty="0"/>
              <a:t>(opcode), .y(C10));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assign control = {C10, C9, C8, C7, C6, C5, C4, C3, C2, C1, C0};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	assign done = C10;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8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7" y="2525479"/>
            <a:ext cx="4806400" cy="106958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sz="6570" dirty="0"/>
              <a:t>Datapath </a:t>
            </a:r>
            <a:r>
              <a:rPr lang="en-US" sz="6570" dirty="0" err="1"/>
              <a:t>și</a:t>
            </a:r>
            <a:r>
              <a:rPr lang="en-US" sz="6570" dirty="0"/>
              <a:t> Control ALU</a:t>
            </a: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Datapath </a:t>
            </a:r>
            <a:r>
              <a:rPr lang="en-US" sz="3200" dirty="0" err="1"/>
              <a:t>și</a:t>
            </a:r>
            <a:r>
              <a:rPr lang="en-US" sz="3200" dirty="0"/>
              <a:t> Control ALU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33" y="1655032"/>
            <a:ext cx="1456596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2C8C34-7001-F8B8-F7A0-2B8E5439B50B}"/>
              </a:ext>
            </a:extLst>
          </p:cNvPr>
          <p:cNvSpPr txBox="1"/>
          <p:nvPr/>
        </p:nvSpPr>
        <p:spPr>
          <a:xfrm>
            <a:off x="960001" y="2179832"/>
            <a:ext cx="4770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Datapath-</a:t>
            </a:r>
            <a:r>
              <a:rPr lang="en-US" b="1" dirty="0" err="1"/>
              <a:t>ul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registre</a:t>
            </a:r>
            <a:r>
              <a:rPr lang="en-US" dirty="0"/>
              <a:t>, un adder </a:t>
            </a:r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multiplexoare</a:t>
            </a:r>
            <a:r>
              <a:rPr lang="en-US" dirty="0"/>
              <a:t> care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de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execută</a:t>
            </a:r>
            <a:r>
              <a:rPr lang="en-US" dirty="0"/>
              <a:t> </a:t>
            </a:r>
            <a:r>
              <a:rPr lang="en-US" dirty="0" err="1"/>
              <a:t>operațiile</a:t>
            </a:r>
            <a:r>
              <a:rPr lang="en-US" dirty="0"/>
              <a:t> (add, sub, shift).</a:t>
            </a:r>
            <a:endParaRPr lang="ro-RO" dirty="0"/>
          </a:p>
          <a:p>
            <a:r>
              <a:rPr lang="en-US" b="1" dirty="0" err="1"/>
              <a:t>Unitatea</a:t>
            </a:r>
            <a:r>
              <a:rPr lang="en-US" b="1" dirty="0"/>
              <a:t> de control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semnalele</a:t>
            </a:r>
            <a:r>
              <a:rPr lang="en-US" dirty="0"/>
              <a:t> de control (C0–C10)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 err="1"/>
              <a:t>pașii</a:t>
            </a:r>
            <a:r>
              <a:rPr lang="en-US" dirty="0"/>
              <a:t> </a:t>
            </a:r>
            <a:r>
              <a:rPr lang="en-US" dirty="0" err="1"/>
              <a:t>necesari</a:t>
            </a:r>
            <a:r>
              <a:rPr lang="en-US" dirty="0"/>
              <a:t> </a:t>
            </a:r>
            <a:r>
              <a:rPr lang="en-US" dirty="0" err="1"/>
              <a:t>fiecărei</a:t>
            </a:r>
            <a:r>
              <a:rPr lang="en-US" dirty="0"/>
              <a:t> </a:t>
            </a:r>
            <a:r>
              <a:rPr lang="en-US" dirty="0" err="1"/>
              <a:t>operații</a:t>
            </a:r>
            <a:r>
              <a:rPr lang="en-US" dirty="0"/>
              <a:t>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operației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internă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4B0AC0-FAED-D1EC-2239-02DF5695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00" y="1116514"/>
            <a:ext cx="6073024" cy="4711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7" y="2472667"/>
            <a:ext cx="480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Adunare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Adunare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2D269-4CFC-8973-9432-B4EF990387F7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64" y="1881767"/>
            <a:ext cx="720547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7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/>
              <a:t>Adunare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ro-RO" dirty="0"/>
              <a:t>Wave</a:t>
            </a:r>
            <a:endParaRPr lang="en-US" dirty="0"/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68D1863-7D07-AD08-79E3-1424244D5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00" y="2230687"/>
            <a:ext cx="10272000" cy="30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4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4773267" y="2472667"/>
            <a:ext cx="480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ro-RO" dirty="0"/>
              <a:t>Scădere</a:t>
            </a:r>
            <a:endParaRPr dirty="0"/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2612333" y="2472667"/>
            <a:ext cx="1586400" cy="112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</a:t>
            </a:r>
            <a:r>
              <a:rPr lang="ro-RO" dirty="0"/>
              <a:t>3</a:t>
            </a:r>
            <a:endParaRPr dirty="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2134133" y="3880755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2134133" y="2285788"/>
            <a:ext cx="7923600" cy="8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4326400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6" name="Google Shape;336;p32"/>
          <p:cNvSpPr/>
          <p:nvPr/>
        </p:nvSpPr>
        <p:spPr>
          <a:xfrm>
            <a:off x="9707333" y="2957284"/>
            <a:ext cx="319200" cy="3192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9963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o-RO" sz="4000" dirty="0"/>
              <a:t>Scădere</a:t>
            </a:r>
            <a:endParaRPr sz="40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5730200" y="6137167"/>
            <a:ext cx="731600" cy="44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298FEB8-C83D-3F0A-1BAA-CE664DE241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60000" y="1356967"/>
            <a:ext cx="1470747" cy="524800"/>
          </a:xfrm>
        </p:spPr>
        <p:txBody>
          <a:bodyPr/>
          <a:lstStyle/>
          <a:p>
            <a:r>
              <a:rPr lang="en-US" dirty="0"/>
              <a:t>Schema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D128ED-ACB9-DE55-FAF6-A1F201F7DF5E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64" y="1881767"/>
            <a:ext cx="7205472" cy="42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232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1888</Words>
  <Application>Microsoft Office PowerPoint</Application>
  <PresentationFormat>Widescreen</PresentationFormat>
  <Paragraphs>302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Arial</vt:lpstr>
      <vt:lpstr>Bebas Neue</vt:lpstr>
      <vt:lpstr>DM Sans</vt:lpstr>
      <vt:lpstr>Mulish</vt:lpstr>
      <vt:lpstr>Nunito Light</vt:lpstr>
      <vt:lpstr>PT Sans</vt:lpstr>
      <vt:lpstr>Quicksand</vt:lpstr>
      <vt:lpstr>Elegant Bachelor Thesis by Slidesgo</vt:lpstr>
      <vt:lpstr>8 bit ALU</vt:lpstr>
      <vt:lpstr>Conținut</vt:lpstr>
      <vt:lpstr>Datapath și Control ALU</vt:lpstr>
      <vt:lpstr>Datapath și Control ALU</vt:lpstr>
      <vt:lpstr>Adunare</vt:lpstr>
      <vt:lpstr>Adunare</vt:lpstr>
      <vt:lpstr>Adunare</vt:lpstr>
      <vt:lpstr>Scădere</vt:lpstr>
      <vt:lpstr>Scădere</vt:lpstr>
      <vt:lpstr>Scădere</vt:lpstr>
      <vt:lpstr>Înmulțire</vt:lpstr>
      <vt:lpstr>Înmulțire – Booth Radix 2</vt:lpstr>
      <vt:lpstr>Înmulțire</vt:lpstr>
      <vt:lpstr>Împărțire</vt:lpstr>
      <vt:lpstr>Împărțire – Restoring Division</vt:lpstr>
      <vt:lpstr>Unitatea de Control ALU</vt:lpstr>
      <vt:lpstr>Unitatea de Control ALU</vt:lpstr>
      <vt:lpstr>Implementări</vt:lpstr>
      <vt:lpstr>ALU</vt:lpstr>
      <vt:lpstr>ALU</vt:lpstr>
      <vt:lpstr>ALU</vt:lpstr>
      <vt:lpstr>Control Unit</vt:lpstr>
      <vt:lpstr>Control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Tiberius JURCHITA</dc:creator>
  <cp:lastModifiedBy>Tiberius JURCHITA</cp:lastModifiedBy>
  <cp:revision>6</cp:revision>
  <dcterms:created xsi:type="dcterms:W3CDTF">2025-04-29T16:32:07Z</dcterms:created>
  <dcterms:modified xsi:type="dcterms:W3CDTF">2025-04-29T23:46:59Z</dcterms:modified>
</cp:coreProperties>
</file>