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308" r:id="rId2"/>
    <p:sldId id="2306" r:id="rId3"/>
    <p:sldId id="2307" r:id="rId4"/>
    <p:sldId id="2309" r:id="rId5"/>
    <p:sldId id="2310" r:id="rId6"/>
    <p:sldId id="2311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A9248-084C-5649-8E08-F3A533028D6C}">
          <p14:sldIdLst>
            <p14:sldId id="2308"/>
            <p14:sldId id="2306"/>
            <p14:sldId id="2307"/>
            <p14:sldId id="2309"/>
            <p14:sldId id="2310"/>
            <p14:sldId id="2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2F2F2"/>
    <a:srgbClr val="E8F3EC"/>
    <a:srgbClr val="FA484D"/>
    <a:srgbClr val="817E9A"/>
    <a:srgbClr val="583F52"/>
    <a:srgbClr val="000E36"/>
    <a:srgbClr val="4AEDDE"/>
    <a:srgbClr val="3B1F4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6" autoAdjust="0"/>
    <p:restoredTop sz="73655" autoAdjust="0"/>
  </p:normalViewPr>
  <p:slideViewPr>
    <p:cSldViewPr snapToGrid="0" snapToObjects="1">
      <p:cViewPr varScale="1">
        <p:scale>
          <a:sx n="54" d="100"/>
          <a:sy n="54" d="100"/>
        </p:scale>
        <p:origin x="2424" y="24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Medium: Ideas and perspectives you won’t find anywhere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Medium was launched in August 2012</a:t>
            </a:r>
          </a:p>
          <a:p>
            <a:r>
              <a:rPr lang="en-US" dirty="0"/>
              <a:t>an example of social journalism</a:t>
            </a:r>
          </a:p>
          <a:p>
            <a:r>
              <a:rPr lang="en-US" dirty="0"/>
              <a:t>hybrid collection of amateur &amp; professional people and publications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9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m.wikimedia.org/wiki/File:Medium_logo_Monogram.svg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m.wikimedia.org/wiki/File:Medium_logo_Monogram.sv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hyperlink" Target="https://commons.m.wikimedia.org/wiki/File:Medium_logo_Monogram.svg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C30AFD-A278-F54A-9EAB-C9BF1EFE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4" y="6984133"/>
            <a:ext cx="9867900" cy="29083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84383F0-1A3F-E946-8526-5B2CE876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3035" y="4232088"/>
            <a:ext cx="2286000" cy="2286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B3D441-392C-7F44-A583-52700AACB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1495" y="4665689"/>
            <a:ext cx="7592836" cy="148555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4BA37-82D1-494A-AAB9-F48E1A26D8E7}"/>
              </a:ext>
            </a:extLst>
          </p:cNvPr>
          <p:cNvCxnSpPr>
            <a:cxnSpLocks/>
          </p:cNvCxnSpPr>
          <p:nvPr/>
        </p:nvCxnSpPr>
        <p:spPr>
          <a:xfrm>
            <a:off x="14745203" y="4232088"/>
            <a:ext cx="0" cy="2286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D23CA-DFDE-BD4F-B8DA-90C9AC992EC8}"/>
              </a:ext>
            </a:extLst>
          </p:cNvPr>
          <p:cNvSpPr/>
          <p:nvPr/>
        </p:nvSpPr>
        <p:spPr>
          <a:xfrm>
            <a:off x="6224306" y="3850106"/>
            <a:ext cx="12151895" cy="300789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514341" y="9576297"/>
            <a:ext cx="5348965" cy="8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4800" b="1" spc="300" dirty="0">
                <a:solidFill>
                  <a:schemeClr val="tx1">
                    <a:lumMod val="75000"/>
                  </a:schemeClr>
                </a:solidFill>
                <a:latin typeface="Garamond" panose="02020404030301010803" pitchFamily="18" charset="0"/>
                <a:ea typeface="Montserrat Light" charset="0"/>
                <a:cs typeface="Montserrat Light" charset="0"/>
                <a:sym typeface="Bebas Neue" charset="0"/>
              </a:rPr>
              <a:t>By Bianca Orozco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BB4E55-7533-9245-8437-EDFCE81435B4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8DD7B09-C456-9344-836F-7E4A83942C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9BCBAC92-5A0E-124A-841F-FD11C30A59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5170" t="44861" r="26685" b="21637"/>
          <a:stretch/>
        </p:blipFill>
        <p:spPr>
          <a:xfrm>
            <a:off x="941448" y="3196761"/>
            <a:ext cx="2086322" cy="1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E8B86280-588B-7646-AD83-11819293FA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5"/>
          <a:stretch/>
        </p:blipFill>
        <p:spPr>
          <a:xfrm>
            <a:off x="6220722" y="9234456"/>
            <a:ext cx="5968103" cy="448154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D3A03-ED71-B84F-8C38-36A34B39E957}"/>
              </a:ext>
            </a:extLst>
          </p:cNvPr>
          <p:cNvSpPr/>
          <p:nvPr/>
        </p:nvSpPr>
        <p:spPr>
          <a:xfrm>
            <a:off x="6438495" y="10613636"/>
            <a:ext cx="780355" cy="1556528"/>
          </a:xfrm>
          <a:prstGeom prst="rect">
            <a:avLst/>
          </a:prstGeom>
          <a:solidFill>
            <a:srgbClr val="E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3A8FACDA-7474-5948-B770-FAAF7B8121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9" r="-33944"/>
          <a:stretch/>
        </p:blipFill>
        <p:spPr>
          <a:xfrm>
            <a:off x="12188825" y="9234456"/>
            <a:ext cx="5940136" cy="4481544"/>
          </a:xfrm>
          <a:solidFill>
            <a:srgbClr val="F2F2F2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B78B66-C6AF-3745-A93A-F197556201F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3AE292F-F086-9C4D-A72E-1DA2FF858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1043" y="951218"/>
            <a:ext cx="1033556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About Medium</a:t>
            </a:r>
            <a:endParaRPr lang="en-US" sz="9600" b="1" spc="200" dirty="0">
              <a:solidFill>
                <a:schemeClr val="bg1"/>
              </a:solidFill>
              <a:latin typeface="Garamond" panose="02020404030301010803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911210" y="2966589"/>
            <a:ext cx="10335565" cy="49593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Popular Tags as of 2019: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Startup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Politics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 Lessons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Travel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355109" y="2966589"/>
            <a:ext cx="10335565" cy="470039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Facts: 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Online publishing platform (ad-free)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Started in 2012 by Evan Williams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150 million monthly readers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$5 per month/$50 yearly</a:t>
            </a:r>
          </a:p>
          <a:p>
            <a:pPr algn="l">
              <a:lnSpc>
                <a:spcPts val="2650"/>
              </a:lnSpc>
            </a:pPr>
            <a:endParaRPr lang="en-US" sz="4400" dirty="0">
              <a:solidFill>
                <a:schemeClr val="accent1"/>
              </a:solidFill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pic>
        <p:nvPicPr>
          <p:cNvPr id="19" name="Picture Placeholder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CBC11E6-6C3D-B24B-8CEE-F85A0E9210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16679"/>
          <a:stretch/>
        </p:blipFill>
        <p:spPr>
          <a:xfrm>
            <a:off x="0" y="9234456"/>
            <a:ext cx="6522892" cy="4481544"/>
          </a:xfrm>
        </p:spPr>
      </p:pic>
      <p:pic>
        <p:nvPicPr>
          <p:cNvPr id="21" name="Picture 20" descr="A picture containing holding, man&#10;&#10;Description automatically generated">
            <a:extLst>
              <a:ext uri="{FF2B5EF4-FFF2-40B4-BE49-F238E27FC236}">
                <a16:creationId xmlns:a16="http://schemas.microsoft.com/office/drawing/2014/main" id="{D1A18D36-51DF-6E46-B948-ADC770509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901" y="9067800"/>
            <a:ext cx="4343400" cy="464820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DB76CE6E-721A-BC42-A46A-5609B8526E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7018024" y="7274962"/>
            <a:ext cx="5709897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6061" y="7274962"/>
            <a:ext cx="1606530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ea typeface="Montserrat" charset="0"/>
                <a:cs typeface="Times New Roman" panose="02020603050405020304" pitchFamily="18" charset="0"/>
              </a:rPr>
              <a:t>Data</a:t>
            </a:r>
            <a:endParaRPr lang="en-US" sz="2000" b="1" dirty="0">
              <a:solidFill>
                <a:schemeClr val="tx2"/>
              </a:solidFill>
              <a:latin typeface="Garamond" panose="02020404030301010803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3741" y="7274962"/>
            <a:ext cx="4661854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Cleaning/NLP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23288" y="7274962"/>
            <a:ext cx="5936939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57754" y="8607364"/>
            <a:ext cx="4503208" cy="36051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+ Subtitle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TF-IDF 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Uni/Bigrams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LSA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2340153" y="8607364"/>
            <a:ext cx="4503208" cy="15738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K-Means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4 Clusters</a:t>
            </a: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17621367" y="8607364"/>
            <a:ext cx="4503209" cy="22509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Input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Most popular related articles</a:t>
            </a: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777721" y="8607364"/>
            <a:ext cx="4719331" cy="29280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Kaggle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1.4 Million Titles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2017-2018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95 Tags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18CDAC1-2FD2-0B4C-8B19-76A40F1A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02443" y="4763530"/>
            <a:ext cx="2053767" cy="20537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Methonds</a:t>
            </a:r>
            <a:endParaRPr lang="en-US" sz="11500" b="1" spc="200" dirty="0">
              <a:solidFill>
                <a:schemeClr val="bg1"/>
              </a:solidFill>
              <a:latin typeface="Garamond" panose="02020404030301010803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928707B7-C3CD-5140-BBD4-D7BDDDC37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64875" y="4763528"/>
            <a:ext cx="2053767" cy="2053767"/>
          </a:xfrm>
          <a:prstGeom prst="rect">
            <a:avLst/>
          </a:prstGeom>
        </p:spPr>
      </p:pic>
      <p:pic>
        <p:nvPicPr>
          <p:cNvPr id="28" name="Graphic 27" descr="Newspaper">
            <a:extLst>
              <a:ext uri="{FF2B5EF4-FFF2-40B4-BE49-F238E27FC236}">
                <a16:creationId xmlns:a16="http://schemas.microsoft.com/office/drawing/2014/main" id="{E768AD91-BE0C-1349-81DF-8A8787B04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46090" y="4763528"/>
            <a:ext cx="2053767" cy="2053767"/>
          </a:xfrm>
          <a:prstGeom prst="rect">
            <a:avLst/>
          </a:prstGeom>
        </p:spPr>
      </p:pic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8DABB0D0-BCC9-8641-894D-81F3DFD3CB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83659" y="4763528"/>
            <a:ext cx="2053767" cy="2053767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6339847" y="308427"/>
            <a:ext cx="11694781" cy="20997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96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Recommendation System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Graphic 2" descr="Connected">
            <a:extLst>
              <a:ext uri="{FF2B5EF4-FFF2-40B4-BE49-F238E27FC236}">
                <a16:creationId xmlns:a16="http://schemas.microsoft.com/office/drawing/2014/main" id="{7C91106A-9943-B94B-B9AC-329344E75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8308" y="5094213"/>
            <a:ext cx="1447801" cy="1447801"/>
          </a:xfrm>
          <a:prstGeom prst="rect">
            <a:avLst/>
          </a:prstGeom>
        </p:spPr>
      </p:pic>
      <p:pic>
        <p:nvPicPr>
          <p:cNvPr id="5" name="Graphic 4" descr="Connected">
            <a:extLst>
              <a:ext uri="{FF2B5EF4-FFF2-40B4-BE49-F238E27FC236}">
                <a16:creationId xmlns:a16="http://schemas.microsoft.com/office/drawing/2014/main" id="{F0CF3B5F-6A90-DE41-BBD3-B14B14E56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3436" y="6030826"/>
            <a:ext cx="1447801" cy="1447801"/>
          </a:xfrm>
          <a:prstGeom prst="rect">
            <a:avLst/>
          </a:prstGeom>
        </p:spPr>
      </p:pic>
      <p:pic>
        <p:nvPicPr>
          <p:cNvPr id="7" name="Graphic 6" descr="Connected">
            <a:extLst>
              <a:ext uri="{FF2B5EF4-FFF2-40B4-BE49-F238E27FC236}">
                <a16:creationId xmlns:a16="http://schemas.microsoft.com/office/drawing/2014/main" id="{81C2B96B-6501-684B-A698-0E2CECD71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54852" y="7009829"/>
            <a:ext cx="1447801" cy="1447801"/>
          </a:xfrm>
          <a:prstGeom prst="rect">
            <a:avLst/>
          </a:prstGeom>
        </p:spPr>
      </p:pic>
      <p:pic>
        <p:nvPicPr>
          <p:cNvPr id="9" name="Graphic 8" descr="Connected">
            <a:extLst>
              <a:ext uri="{FF2B5EF4-FFF2-40B4-BE49-F238E27FC236}">
                <a16:creationId xmlns:a16="http://schemas.microsoft.com/office/drawing/2014/main" id="{86E28825-C258-5A41-A83C-C1779F7DD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H="1">
            <a:off x="15927226" y="7009830"/>
            <a:ext cx="14478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0810-3F49-9B41-8D37-390835325A27}"/>
              </a:ext>
            </a:extLst>
          </p:cNvPr>
          <p:cNvSpPr txBox="1"/>
          <p:nvPr/>
        </p:nvSpPr>
        <p:spPr>
          <a:xfrm>
            <a:off x="2024666" y="4000752"/>
            <a:ext cx="4769896" cy="3477875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“Can Neural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Networks Develop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Attention?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Google Thinks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They Can.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DABC-CA9F-DF44-AF83-8195222ED3F7}"/>
              </a:ext>
            </a:extLst>
          </p:cNvPr>
          <p:cNvSpPr txBox="1"/>
          <p:nvPr/>
        </p:nvSpPr>
        <p:spPr>
          <a:xfrm>
            <a:off x="7681630" y="5972089"/>
            <a:ext cx="2116285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TF-IDF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4B672-0149-D747-A060-9881D502D5FA}"/>
              </a:ext>
            </a:extLst>
          </p:cNvPr>
          <p:cNvSpPr txBox="1"/>
          <p:nvPr/>
        </p:nvSpPr>
        <p:spPr>
          <a:xfrm>
            <a:off x="11116758" y="6948934"/>
            <a:ext cx="1202573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LSA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71746-9784-8545-8157-EA1A5C03F3A9}"/>
              </a:ext>
            </a:extLst>
          </p:cNvPr>
          <p:cNvSpPr txBox="1"/>
          <p:nvPr/>
        </p:nvSpPr>
        <p:spPr>
          <a:xfrm>
            <a:off x="13638174" y="7773963"/>
            <a:ext cx="2353529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K-Means</a:t>
            </a:r>
          </a:p>
        </p:txBody>
      </p:sp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6DF763A1-B545-2C43-91AC-2F4C21ED7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460022" y="5217236"/>
            <a:ext cx="2116285" cy="2116285"/>
          </a:xfrm>
          <a:prstGeom prst="rect">
            <a:avLst/>
          </a:prstGeom>
        </p:spPr>
      </p:pic>
      <p:pic>
        <p:nvPicPr>
          <p:cNvPr id="12" name="Graphic 11" descr="Newspaper">
            <a:extLst>
              <a:ext uri="{FF2B5EF4-FFF2-40B4-BE49-F238E27FC236}">
                <a16:creationId xmlns:a16="http://schemas.microsoft.com/office/drawing/2014/main" id="{534CBBB8-13B9-1A43-AFD2-0B8E4D88B9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45622" y="5419716"/>
            <a:ext cx="914400" cy="914400"/>
          </a:xfrm>
          <a:prstGeom prst="rect">
            <a:avLst/>
          </a:prstGeom>
        </p:spPr>
      </p:pic>
      <p:pic>
        <p:nvPicPr>
          <p:cNvPr id="14" name="Graphic 13" descr="Newspaper">
            <a:extLst>
              <a:ext uri="{FF2B5EF4-FFF2-40B4-BE49-F238E27FC236}">
                <a16:creationId xmlns:a16="http://schemas.microsoft.com/office/drawing/2014/main" id="{80563EC4-FBED-804F-955C-E38CCB995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60964" y="4483103"/>
            <a:ext cx="914400" cy="914400"/>
          </a:xfrm>
          <a:prstGeom prst="rect">
            <a:avLst/>
          </a:prstGeom>
        </p:spPr>
      </p:pic>
      <p:pic>
        <p:nvPicPr>
          <p:cNvPr id="22" name="Graphic 21" descr="Newspaper">
            <a:extLst>
              <a:ext uri="{FF2B5EF4-FFF2-40B4-BE49-F238E27FC236}">
                <a16:creationId xmlns:a16="http://schemas.microsoft.com/office/drawing/2014/main" id="{C847BAAC-681D-5D43-B3BC-18C838132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11513" y="5419716"/>
            <a:ext cx="914400" cy="914400"/>
          </a:xfrm>
          <a:prstGeom prst="rect">
            <a:avLst/>
          </a:prstGeom>
        </p:spPr>
      </p:pic>
      <p:pic>
        <p:nvPicPr>
          <p:cNvPr id="25" name="Graphic 24" descr="Newspaper">
            <a:extLst>
              <a:ext uri="{FF2B5EF4-FFF2-40B4-BE49-F238E27FC236}">
                <a16:creationId xmlns:a16="http://schemas.microsoft.com/office/drawing/2014/main" id="{3C40F9C2-8D73-C74E-A6F4-D03693AABE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82699" y="7021427"/>
            <a:ext cx="914400" cy="914400"/>
          </a:xfrm>
          <a:prstGeom prst="rect">
            <a:avLst/>
          </a:prstGeom>
        </p:spPr>
      </p:pic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F2201447-270E-2B48-834D-60EB7CD160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002822" y="6968203"/>
            <a:ext cx="914400" cy="914400"/>
          </a:xfrm>
          <a:prstGeom prst="rect">
            <a:avLst/>
          </a:prstGeom>
        </p:spPr>
      </p:pic>
      <p:pic>
        <p:nvPicPr>
          <p:cNvPr id="29" name="Graphic 28" descr="Clapping hands">
            <a:extLst>
              <a:ext uri="{FF2B5EF4-FFF2-40B4-BE49-F238E27FC236}">
                <a16:creationId xmlns:a16="http://schemas.microsoft.com/office/drawing/2014/main" id="{D77DD5EF-8F48-0A45-BF29-8ACF70BE24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177249" y="4861276"/>
            <a:ext cx="914400" cy="914400"/>
          </a:xfrm>
          <a:prstGeom prst="rect">
            <a:avLst/>
          </a:prstGeom>
        </p:spPr>
      </p:pic>
      <p:pic>
        <p:nvPicPr>
          <p:cNvPr id="31" name="Graphic 30" descr="Clapping hands">
            <a:extLst>
              <a:ext uri="{FF2B5EF4-FFF2-40B4-BE49-F238E27FC236}">
                <a16:creationId xmlns:a16="http://schemas.microsoft.com/office/drawing/2014/main" id="{37249226-713C-0A42-88B9-B8EE15491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661906" y="3718129"/>
            <a:ext cx="914400" cy="914400"/>
          </a:xfrm>
          <a:prstGeom prst="rect">
            <a:avLst/>
          </a:prstGeom>
        </p:spPr>
      </p:pic>
      <p:pic>
        <p:nvPicPr>
          <p:cNvPr id="33" name="Graphic 32" descr="Clapping hands">
            <a:extLst>
              <a:ext uri="{FF2B5EF4-FFF2-40B4-BE49-F238E27FC236}">
                <a16:creationId xmlns:a16="http://schemas.microsoft.com/office/drawing/2014/main" id="{80FB5797-304C-344F-A7A7-234F29701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88422" y="451694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5E2F8F-078C-D34B-971B-82302B562B0A}"/>
              </a:ext>
            </a:extLst>
          </p:cNvPr>
          <p:cNvSpPr txBox="1"/>
          <p:nvPr/>
        </p:nvSpPr>
        <p:spPr>
          <a:xfrm>
            <a:off x="2282824" y="9550074"/>
            <a:ext cx="19808825" cy="2800767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Top 3 Related Articles: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How I Fully Quit Google (And You Can, Too)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When They Leave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Popping The Bubble: Cryptocurrency vs. Dot Com</a:t>
            </a:r>
          </a:p>
        </p:txBody>
      </p:sp>
    </p:spTree>
    <p:extLst>
      <p:ext uri="{BB962C8B-B14F-4D97-AF65-F5344CB8AC3E}">
        <p14:creationId xmlns:p14="http://schemas.microsoft.com/office/powerpoint/2010/main" val="31231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F00C86F-0020-444D-AD2D-1B623CE9AF23}"/>
              </a:ext>
            </a:extLst>
          </p:cNvPr>
          <p:cNvSpPr txBox="1">
            <a:spLocks/>
          </p:cNvSpPr>
          <p:nvPr/>
        </p:nvSpPr>
        <p:spPr>
          <a:xfrm>
            <a:off x="1398279" y="3676087"/>
            <a:ext cx="21581091" cy="41468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Cosine Similarity to find the closest articles, then the most popular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a computer that can handle more data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Optimize parameters (</a:t>
            </a:r>
            <a:r>
              <a:rPr lang="en-US" sz="4400" dirty="0" err="1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GridSearchCV</a:t>
            </a: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Update data (2019)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Produce better results than a search bar</a:t>
            </a:r>
          </a:p>
        </p:txBody>
      </p:sp>
    </p:spTree>
    <p:extLst>
      <p:ext uri="{BB962C8B-B14F-4D97-AF65-F5344CB8AC3E}">
        <p14:creationId xmlns:p14="http://schemas.microsoft.com/office/powerpoint/2010/main" val="23182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Questions/Comments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DEE44-D55A-D149-AF33-3A6AFF7CC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3954" y="4504670"/>
            <a:ext cx="6949741" cy="64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519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199</Words>
  <Application>Microsoft Macintosh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 Light</vt:lpstr>
      <vt:lpstr>Garamond</vt:lpstr>
      <vt:lpstr>Lato Light</vt:lpstr>
      <vt:lpstr>Montserrat Hairline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Orozco</dc:creator>
  <cp:lastModifiedBy>Bianca Orozco</cp:lastModifiedBy>
  <cp:revision>12</cp:revision>
  <dcterms:created xsi:type="dcterms:W3CDTF">2019-11-14T23:27:06Z</dcterms:created>
  <dcterms:modified xsi:type="dcterms:W3CDTF">2019-11-15T17:12:37Z</dcterms:modified>
</cp:coreProperties>
</file>