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Helios Extended Bold" charset="1" panose="02000805050000020004"/>
      <p:regular r:id="rId18"/>
    </p:embeddedFont>
    <p:embeddedFont>
      <p:font typeface="Heebo Bold" charset="1" panose="00000800000000000000"/>
      <p:regular r:id="rId19"/>
    </p:embeddedFont>
    <p:embeddedFont>
      <p:font typeface="Lato" charset="1" panose="020F0502020204030203"/>
      <p:regular r:id="rId20"/>
    </p:embeddedFont>
    <p:embeddedFont>
      <p:font typeface="Lato Bold" charset="1" panose="020F05020202040302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4078" y="1326430"/>
            <a:ext cx="21203378" cy="7634140"/>
            <a:chOff x="0" y="0"/>
            <a:chExt cx="11287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144000" y="2528307"/>
            <a:ext cx="679579" cy="679579"/>
          </a:xfrm>
          <a:custGeom>
            <a:avLst/>
            <a:gdLst/>
            <a:ahLst/>
            <a:cxnLst/>
            <a:rect r="r" b="b" t="t" l="l"/>
            <a:pathLst>
              <a:path h="679579" w="679579">
                <a:moveTo>
                  <a:pt x="0" y="0"/>
                </a:moveTo>
                <a:lnTo>
                  <a:pt x="679579" y="0"/>
                </a:lnTo>
                <a:lnTo>
                  <a:pt x="679579" y="679579"/>
                </a:lnTo>
                <a:lnTo>
                  <a:pt x="0" y="6795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28943" y="3863658"/>
            <a:ext cx="13309692" cy="2435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40"/>
              </a:lnSpc>
            </a:pPr>
            <a:r>
              <a:rPr lang="en-US" b="true" sz="4600" spc="23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VOLUNCHEER:PLATAFORMA DE INOVAÇÃO SOCIAL PARA CONECTAR VOLUNTÁRIOS E ONGS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237403" y="7149774"/>
            <a:ext cx="12492774" cy="266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b="true" sz="1900" spc="19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EQUIPE:</a:t>
            </a:r>
          </a:p>
          <a:p>
            <a:pPr algn="ctr">
              <a:lnSpc>
                <a:spcPts val="2660"/>
              </a:lnSpc>
            </a:pPr>
            <a:r>
              <a:rPr lang="en-US" b="true" sz="1900" spc="19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 BIANCA SANCHES: 202510214 </a:t>
            </a:r>
          </a:p>
          <a:p>
            <a:pPr algn="ctr">
              <a:lnSpc>
                <a:spcPts val="2660"/>
              </a:lnSpc>
            </a:pPr>
            <a:r>
              <a:rPr lang="en-US" b="true" sz="1900" spc="19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ELISA DACOL: 202510284 </a:t>
            </a:r>
          </a:p>
          <a:p>
            <a:pPr algn="ctr">
              <a:lnSpc>
                <a:spcPts val="2660"/>
              </a:lnSpc>
            </a:pPr>
            <a:r>
              <a:rPr lang="en-US" b="true" sz="1900" spc="19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LILIAN CRISTINE: 202510030 </a:t>
            </a:r>
          </a:p>
          <a:p>
            <a:pPr algn="ctr">
              <a:lnSpc>
                <a:spcPts val="2660"/>
              </a:lnSpc>
            </a:pPr>
            <a:r>
              <a:rPr lang="en-US" b="true" sz="1900" spc="19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MARIANA SANTOS: 202510522 </a:t>
            </a:r>
          </a:p>
          <a:p>
            <a:pPr algn="ctr">
              <a:lnSpc>
                <a:spcPts val="2660"/>
              </a:lnSpc>
            </a:pPr>
            <a:r>
              <a:rPr lang="en-US" b="true" sz="1900" spc="19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SAMARA LEAL: 202510152 </a:t>
            </a:r>
          </a:p>
          <a:p>
            <a:pPr algn="ctr">
              <a:lnSpc>
                <a:spcPts val="2660"/>
              </a:lnSpc>
            </a:pPr>
            <a:r>
              <a:rPr lang="en-US" b="true" sz="1900" spc="19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THAISSA FERREIRA: 202510372 </a:t>
            </a:r>
          </a:p>
          <a:p>
            <a:pPr algn="ctr" marL="0" indent="0" lvl="0">
              <a:lnSpc>
                <a:spcPts val="2660"/>
              </a:lnSpc>
            </a:pPr>
            <a:r>
              <a:rPr lang="en-US" b="true" sz="1900" spc="19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ORIENTADORA: LUCIANE JASMIN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08186" y="1326430"/>
            <a:ext cx="21996186" cy="7634140"/>
            <a:chOff x="0" y="0"/>
            <a:chExt cx="1170957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957" cy="406400"/>
            </a:xfrm>
            <a:custGeom>
              <a:avLst/>
              <a:gdLst/>
              <a:ahLst/>
              <a:cxnLst/>
              <a:rect r="r" b="b" t="t" l="l"/>
              <a:pathLst>
                <a:path h="406400" w="1170957">
                  <a:moveTo>
                    <a:pt x="967757" y="0"/>
                  </a:moveTo>
                  <a:cubicBezTo>
                    <a:pt x="1079981" y="0"/>
                    <a:pt x="1170957" y="90976"/>
                    <a:pt x="1170957" y="203200"/>
                  </a:cubicBezTo>
                  <a:cubicBezTo>
                    <a:pt x="1170957" y="315424"/>
                    <a:pt x="1079981" y="406400"/>
                    <a:pt x="96775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957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44338" y="1870529"/>
            <a:ext cx="17843662" cy="78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60"/>
              </a:lnSpc>
            </a:pPr>
            <a:r>
              <a:rPr lang="en-US" b="true" sz="4400" spc="22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PL1 - PLANEJAMENTO DA APLICAÇÃO DO TESTE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66096" y="2961881"/>
            <a:ext cx="9301021" cy="259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👥 Público-Alvo (baseado na pesquisa)</a:t>
            </a:r>
          </a:p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 57,1% nunca foram voluntários → foco em avaliar clareza e orientação inicial.</a:t>
            </a:r>
          </a:p>
          <a:p>
            <a:pPr algn="ctr">
              <a:lnSpc>
                <a:spcPts val="2940"/>
              </a:lnSpc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 42,9% já foram voluntários → foco em avaliar eficiência e praticidade.</a:t>
            </a:r>
          </a:p>
          <a:p>
            <a:pPr algn="ctr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 Faixa etária predominante: 18 a 30 anos (57,1%) → linguagem e design adaptados a esse perfil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50406" y="2751710"/>
            <a:ext cx="7024910" cy="3753238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38737" y="5720762"/>
            <a:ext cx="5847490" cy="4480012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7705780" y="5684456"/>
            <a:ext cx="10021654" cy="1851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⏰ Cronograma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 Sema</a:t>
            </a: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 1 – Preparação → definição de tarefas e seleção de participantes.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 Semana 2 – Aplicação → testes com iniciantes e experientes.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 Semana 3 – Análise → compilar resultados e identificar melhorias.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•  Semana 4 – Ajustes → implementar mudanças iniciais.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691622" y="7861823"/>
            <a:ext cx="8144619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🎯 Co</a:t>
            </a: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nexão com o Design Thinking</a:t>
            </a:r>
          </a:p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Empatia: pesquisa inicial para entender o público.</a:t>
            </a:r>
          </a:p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Definição: segmentação em grupos (iniciantes x experientes).</a:t>
            </a:r>
          </a:p>
          <a:p>
            <a:pPr algn="ctr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Ideação/Teste: planejar cenários de uso diferentes para cada perfil</a:t>
            </a:r>
          </a:p>
          <a:p>
            <a:pPr algn="ctr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2226" y="945354"/>
            <a:ext cx="14523548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CONSIDERAÇÕES FINAIS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16589" y="2342524"/>
            <a:ext cx="7261774" cy="708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</a:pPr>
            <a:r>
              <a:rPr lang="en-US" b="true" sz="4000" spc="200">
                <a:solidFill>
                  <a:srgbClr val="A6A6A6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CONCLUSÃO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14982" y="2342524"/>
            <a:ext cx="9934105" cy="708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</a:pPr>
            <a:r>
              <a:rPr lang="en-US" b="true" sz="4000" spc="200">
                <a:solidFill>
                  <a:srgbClr val="A6A6A6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TRABALHOS FUTUROS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0210" y="3907792"/>
            <a:ext cx="6171823" cy="4822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8470" indent="-229235" lvl="1">
              <a:lnSpc>
                <a:spcPts val="2972"/>
              </a:lnSpc>
              <a:buFont typeface="Arial"/>
              <a:buChar char="•"/>
            </a:pPr>
            <a:r>
              <a:rPr lang="en-US" b="true" sz="2123" spc="212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O VOLUNCHEER SE MOSTROU UMA SOLUÇÃO VIÁVEL PAR</a:t>
            </a:r>
            <a:r>
              <a:rPr lang="en-US" b="true" sz="2123" spc="212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 CONECTAR VOLUNTÁRIOS E ONGS.</a:t>
            </a:r>
          </a:p>
          <a:p>
            <a:pPr algn="l" marL="458470" indent="-229235" lvl="1">
              <a:lnSpc>
                <a:spcPts val="2972"/>
              </a:lnSpc>
              <a:buFont typeface="Arial"/>
              <a:buChar char="•"/>
            </a:pPr>
            <a:r>
              <a:rPr lang="en-US" b="true" sz="2123" spc="212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 PESQUISA E OS TESTES REFORÇARAM A IMPORTÂNCIA DE UMA PLATAFORMA SIMPLES, INCLUSIVA E INTUITIVA.</a:t>
            </a:r>
          </a:p>
          <a:p>
            <a:pPr algn="l" marL="458470" indent="-229235" lvl="1">
              <a:lnSpc>
                <a:spcPts val="2972"/>
              </a:lnSpc>
              <a:buFont typeface="Arial"/>
              <a:buChar char="•"/>
            </a:pPr>
            <a:r>
              <a:rPr lang="en-US" b="true" sz="2123" spc="212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O PROJETO CONTRIBUI PARA A DEMOCRATIZAÇÃO DO VOLUNTARIADO E PARA O FORTALECIMENTO DA CIDADANIA ATIVA.</a:t>
            </a:r>
          </a:p>
          <a:p>
            <a:pPr algn="l" marL="0" indent="0" lvl="0">
              <a:lnSpc>
                <a:spcPts val="297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942359" y="3810250"/>
            <a:ext cx="7316941" cy="465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b="true" sz="1900" spc="19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•GAMIFICAÇÃO → CRIAÇÃO DE BADGES, RANKING DE ENGAJAMENTO E RECOMPENSAS SIMBÓLICAS PARA INCENTIVAR PARTICIPAÇÃO.</a:t>
            </a:r>
          </a:p>
          <a:p>
            <a:pPr algn="l">
              <a:lnSpc>
                <a:spcPts val="2660"/>
              </a:lnSpc>
            </a:pPr>
            <a:r>
              <a:rPr lang="en-US" sz="1900" spc="190" b="true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•  </a:t>
            </a:r>
            <a:r>
              <a:rPr lang="en-US" b="true" sz="1900" spc="19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PERFIS INTERATIVOS → PÁGINAS PERSONALIZADAS PARA VOLUNTÁRIOS E ONGS, COM:</a:t>
            </a:r>
          </a:p>
          <a:p>
            <a:pPr algn="l">
              <a:lnSpc>
                <a:spcPts val="2660"/>
              </a:lnSpc>
            </a:pPr>
            <a:r>
              <a:rPr lang="en-US" b="true" sz="1900" spc="19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➝ FOTO DE PERFIL + CAPA DE FUNDO</a:t>
            </a:r>
          </a:p>
          <a:p>
            <a:pPr algn="l">
              <a:lnSpc>
                <a:spcPts val="2660"/>
              </a:lnSpc>
            </a:pPr>
            <a:r>
              <a:rPr lang="en-US" b="true" sz="1900" spc="19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➝ BIO/DESCRIÇÃO CURTA</a:t>
            </a:r>
          </a:p>
          <a:p>
            <a:pPr algn="l">
              <a:lnSpc>
                <a:spcPts val="2660"/>
              </a:lnSpc>
            </a:pPr>
            <a:r>
              <a:rPr lang="en-US" b="true" sz="1900" spc="19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➝ ÁREA DE ATUAÇÃO/INTERESSES</a:t>
            </a:r>
          </a:p>
          <a:p>
            <a:pPr algn="l">
              <a:lnSpc>
                <a:spcPts val="2660"/>
              </a:lnSpc>
            </a:pPr>
            <a:r>
              <a:rPr lang="en-US" b="true" sz="1900" spc="19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➝ PROJETOS ATIVOS OU EXPERIÊNCIAS JÁ REALIZADAS</a:t>
            </a:r>
          </a:p>
          <a:p>
            <a:pPr algn="l" marL="0" indent="0" lvl="0">
              <a:lnSpc>
                <a:spcPts val="2660"/>
              </a:lnSpc>
            </a:pPr>
            <a:r>
              <a:rPr lang="en-US" b="true" sz="1900" spc="19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•  GALERIA DE EXPERIÊNCIAS → ESPAÇO PARA COMPARTILHAR FOTOS E RELATOS DE AÇÕES VOLUNTÁRIAS, FORTALECENDO A COMUNIDADE.</a:t>
            </a:r>
          </a:p>
        </p:txBody>
      </p:sp>
      <p:sp>
        <p:nvSpPr>
          <p:cNvPr name="AutoShape 7" id="7"/>
          <p:cNvSpPr/>
          <p:nvPr/>
        </p:nvSpPr>
        <p:spPr>
          <a:xfrm>
            <a:off x="9144000" y="5967540"/>
            <a:ext cx="28575" cy="4319460"/>
          </a:xfrm>
          <a:prstGeom prst="line">
            <a:avLst/>
          </a:prstGeom>
          <a:ln cap="flat" w="57150">
            <a:solidFill>
              <a:srgbClr val="1800AD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7259300" y="9258300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4078" y="1326430"/>
            <a:ext cx="21203378" cy="7634140"/>
            <a:chOff x="0" y="0"/>
            <a:chExt cx="11287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58126" y="3970422"/>
            <a:ext cx="12371749" cy="2048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238"/>
              </a:lnSpc>
            </a:pPr>
            <a:r>
              <a:rPr lang="en-US" b="true" sz="11598" spc="579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OBRIGADA!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958126" y="3130005"/>
            <a:ext cx="1237174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Voluncheer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8804211" y="2407282"/>
            <a:ext cx="679579" cy="679579"/>
          </a:xfrm>
          <a:custGeom>
            <a:avLst/>
            <a:gdLst/>
            <a:ahLst/>
            <a:cxnLst/>
            <a:rect r="r" b="b" t="t" l="l"/>
            <a:pathLst>
              <a:path h="679579" w="679579">
                <a:moveTo>
                  <a:pt x="0" y="0"/>
                </a:moveTo>
                <a:lnTo>
                  <a:pt x="679578" y="0"/>
                </a:lnTo>
                <a:lnTo>
                  <a:pt x="679578" y="679579"/>
                </a:lnTo>
                <a:lnTo>
                  <a:pt x="0" y="6795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33462" y="0"/>
            <a:ext cx="0" cy="3768928"/>
          </a:xfrm>
          <a:prstGeom prst="line">
            <a:avLst/>
          </a:prstGeom>
          <a:ln cap="flat" w="57150">
            <a:solidFill>
              <a:srgbClr val="0253D5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8001007" y="0"/>
            <a:ext cx="10286993" cy="10287000"/>
            <a:chOff x="0" y="0"/>
            <a:chExt cx="2709331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1">
                  <a:moveTo>
                    <a:pt x="0" y="0"/>
                  </a:moveTo>
                  <a:lnTo>
                    <a:pt x="2709331" y="0"/>
                  </a:lnTo>
                  <a:lnTo>
                    <a:pt x="270933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70933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04888" y="3964677"/>
            <a:ext cx="6996120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OLÁ!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90063" y="4031352"/>
            <a:ext cx="8693050" cy="2778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Sejam bem-vindos!</a:t>
            </a:r>
          </a:p>
          <a:p>
            <a:pPr algn="l" marL="0" indent="0" lvl="0">
              <a:lnSpc>
                <a:spcPts val="3679"/>
              </a:lnSpc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Hoje apresentamos o projeto Voluncheer, uma iniciativa voltada para conectar voluntários a causas sociais, com o objetivo de enfrentar desafios da comunidade e aproveitar novas oportunidades de impacto positivo.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86612" y="8578721"/>
            <a:ext cx="679579" cy="679579"/>
          </a:xfrm>
          <a:custGeom>
            <a:avLst/>
            <a:gdLst/>
            <a:ahLst/>
            <a:cxnLst/>
            <a:rect r="r" b="b" t="t" l="l"/>
            <a:pathLst>
              <a:path h="679579" w="679579">
                <a:moveTo>
                  <a:pt x="0" y="0"/>
                </a:moveTo>
                <a:lnTo>
                  <a:pt x="679578" y="0"/>
                </a:lnTo>
                <a:lnTo>
                  <a:pt x="679578" y="679579"/>
                </a:lnTo>
                <a:lnTo>
                  <a:pt x="0" y="6795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7141841" cy="8478090"/>
            <a:chOff x="0" y="0"/>
            <a:chExt cx="1106458" cy="1313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6458" cy="1313478"/>
            </a:xfrm>
            <a:custGeom>
              <a:avLst/>
              <a:gdLst/>
              <a:ahLst/>
              <a:cxnLst/>
              <a:rect r="r" b="b" t="t" l="l"/>
              <a:pathLst>
                <a:path h="1313478" w="1106458">
                  <a:moveTo>
                    <a:pt x="0" y="0"/>
                  </a:moveTo>
                  <a:lnTo>
                    <a:pt x="1106458" y="0"/>
                  </a:lnTo>
                  <a:lnTo>
                    <a:pt x="1106458" y="1313478"/>
                  </a:lnTo>
                  <a:lnTo>
                    <a:pt x="0" y="1313478"/>
                  </a:lnTo>
                  <a:close/>
                </a:path>
              </a:pathLst>
            </a:custGeom>
            <a:blipFill>
              <a:blip r:embed="rId2"/>
              <a:stretch>
                <a:fillRect l="0" t="-17391" r="0" b="-17391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>
            <a:off x="550043" y="0"/>
            <a:ext cx="0" cy="3768928"/>
          </a:xfrm>
          <a:prstGeom prst="line">
            <a:avLst/>
          </a:prstGeom>
          <a:ln cap="flat" w="57150">
            <a:solidFill>
              <a:srgbClr val="0253D5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7010810" y="925830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590063" y="8827211"/>
            <a:ext cx="679579" cy="679579"/>
          </a:xfrm>
          <a:custGeom>
            <a:avLst/>
            <a:gdLst/>
            <a:ahLst/>
            <a:cxnLst/>
            <a:rect r="r" b="b" t="t" l="l"/>
            <a:pathLst>
              <a:path h="679579" w="679579">
                <a:moveTo>
                  <a:pt x="0" y="0"/>
                </a:moveTo>
                <a:lnTo>
                  <a:pt x="679579" y="0"/>
                </a:lnTo>
                <a:lnTo>
                  <a:pt x="679579" y="679579"/>
                </a:lnTo>
                <a:lnTo>
                  <a:pt x="0" y="6795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590063" y="866775"/>
            <a:ext cx="8693050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INTRODUÇÃO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90063" y="3099171"/>
            <a:ext cx="8693050" cy="392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19"/>
              </a:lnSpc>
            </a:pPr>
            <a:r>
              <a:rPr lang="en-US" sz="2199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 VolunCheer é um projeto voltado à democratização do acesso ao voluntariado, com o objetivo de promover a cidadania ativa e facilitar a participação da população em ações sociais. Além disso, o nosso projeto surgiu da percepção da falta de uma plataforma digital que conecte voluntários a instituições e iniciativas que realmente necessitam de apoio, visando ser uma plataforma simples, intuitiva, funcional e responsiva para incentivar o engajamento comunitário.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806369" cy="10287000"/>
            <a:chOff x="0" y="0"/>
            <a:chExt cx="179262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26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92624">
                  <a:moveTo>
                    <a:pt x="0" y="0"/>
                  </a:moveTo>
                  <a:lnTo>
                    <a:pt x="1792624" y="0"/>
                  </a:lnTo>
                  <a:lnTo>
                    <a:pt x="17926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9262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0328" y="743085"/>
            <a:ext cx="12522833" cy="8800830"/>
            <a:chOff x="0" y="0"/>
            <a:chExt cx="1841463" cy="12941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41463" cy="1294148"/>
            </a:xfrm>
            <a:custGeom>
              <a:avLst/>
              <a:gdLst/>
              <a:ahLst/>
              <a:cxnLst/>
              <a:rect r="r" b="b" t="t" l="l"/>
              <a:pathLst>
                <a:path h="1294148" w="1841463">
                  <a:moveTo>
                    <a:pt x="0" y="0"/>
                  </a:moveTo>
                  <a:lnTo>
                    <a:pt x="1841463" y="0"/>
                  </a:lnTo>
                  <a:lnTo>
                    <a:pt x="1841463" y="1294148"/>
                  </a:lnTo>
                  <a:lnTo>
                    <a:pt x="0" y="1294148"/>
                  </a:lnTo>
                  <a:close/>
                </a:path>
              </a:pathLst>
            </a:custGeom>
            <a:blipFill>
              <a:blip r:embed="rId2"/>
              <a:stretch>
                <a:fillRect l="-12469" t="0" r="-12469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2904722" y="942975"/>
            <a:ext cx="5029354" cy="1031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30"/>
              </a:lnSpc>
            </a:pPr>
            <a:r>
              <a:rPr lang="en-US" b="true" sz="2879" spc="143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DSW - FLUXOGRAMA DE NAVEGAÇÃO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04722" y="2645071"/>
            <a:ext cx="5180159" cy="6475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9"/>
              </a:lnSpc>
            </a:pPr>
            <a:r>
              <a:rPr lang="en-US" sz="1824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Tópicos:</a:t>
            </a:r>
          </a:p>
          <a:p>
            <a:pPr algn="l" marL="393928" indent="-196964" lvl="1">
              <a:lnSpc>
                <a:spcPts val="2919"/>
              </a:lnSpc>
              <a:buFont typeface="Arial"/>
              <a:buChar char="•"/>
            </a:pPr>
            <a:r>
              <a:rPr lang="en-US" sz="1824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Entrada no sistema: voluntários ou ONGs.</a:t>
            </a:r>
          </a:p>
          <a:p>
            <a:pPr algn="l" marL="393928" indent="-196964" lvl="1">
              <a:lnSpc>
                <a:spcPts val="2919"/>
              </a:lnSpc>
              <a:buFont typeface="Arial"/>
              <a:buChar char="•"/>
            </a:pPr>
            <a:r>
              <a:rPr lang="en-US" sz="1824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Voluntários:</a:t>
            </a:r>
          </a:p>
          <a:p>
            <a:pPr algn="l" marL="787856" indent="-262619" lvl="2">
              <a:lnSpc>
                <a:spcPts val="2919"/>
              </a:lnSpc>
              <a:buFont typeface="Arial"/>
              <a:buChar char="⚬"/>
            </a:pPr>
            <a:r>
              <a:rPr lang="en-US" sz="1824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Procuram oportunidades ou compartilham experiências.</a:t>
            </a:r>
          </a:p>
          <a:p>
            <a:pPr algn="l" marL="787856" indent="-262619" lvl="2">
              <a:lnSpc>
                <a:spcPts val="2919"/>
              </a:lnSpc>
              <a:buFont typeface="Arial"/>
              <a:buChar char="⚬"/>
            </a:pPr>
            <a:r>
              <a:rPr lang="en-US" sz="1824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Fazem cadastro/login.</a:t>
            </a:r>
          </a:p>
          <a:p>
            <a:pPr algn="l" marL="787856" indent="-262619" lvl="2">
              <a:lnSpc>
                <a:spcPts val="2919"/>
              </a:lnSpc>
              <a:buFont typeface="Arial"/>
              <a:buChar char="⚬"/>
            </a:pPr>
            <a:r>
              <a:rPr lang="en-US" sz="1824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Podem se inscrever em eventos e receber atualizações.</a:t>
            </a:r>
          </a:p>
          <a:p>
            <a:pPr algn="l" marL="393928" indent="-196964" lvl="1">
              <a:lnSpc>
                <a:spcPts val="2919"/>
              </a:lnSpc>
              <a:buFont typeface="Arial"/>
              <a:buChar char="•"/>
            </a:pPr>
            <a:r>
              <a:rPr lang="en-US" sz="1824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ONGs:</a:t>
            </a:r>
          </a:p>
          <a:p>
            <a:pPr algn="l" marL="787856" indent="-262619" lvl="2">
              <a:lnSpc>
                <a:spcPts val="2919"/>
              </a:lnSpc>
              <a:buFont typeface="Arial"/>
              <a:buChar char="⚬"/>
            </a:pPr>
            <a:r>
              <a:rPr lang="en-US" sz="1824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Podem se cadastrar ou acessar via login.</a:t>
            </a:r>
          </a:p>
          <a:p>
            <a:pPr algn="l" marL="787856" indent="-262619" lvl="2">
              <a:lnSpc>
                <a:spcPts val="2919"/>
              </a:lnSpc>
              <a:buFont typeface="Arial"/>
              <a:buChar char="⚬"/>
            </a:pPr>
            <a:r>
              <a:rPr lang="en-US" sz="1824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Registram novos eventos.</a:t>
            </a:r>
          </a:p>
          <a:p>
            <a:pPr algn="l" marL="787856" indent="-262619" lvl="2">
              <a:lnSpc>
                <a:spcPts val="2919"/>
              </a:lnSpc>
              <a:buFont typeface="Arial"/>
              <a:buChar char="⚬"/>
            </a:pPr>
            <a:r>
              <a:rPr lang="en-US" sz="1824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Definem inscrições de voluntários.</a:t>
            </a:r>
          </a:p>
          <a:p>
            <a:pPr algn="l" marL="393928" indent="-196964" lvl="1">
              <a:lnSpc>
                <a:spcPts val="2919"/>
              </a:lnSpc>
              <a:buFont typeface="Arial"/>
              <a:buChar char="•"/>
            </a:pPr>
            <a:r>
              <a:rPr lang="en-US" sz="1824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Resultado final: conexão direta entre voluntários e ONGs por meio de cadastro simples e rápido.</a:t>
            </a:r>
          </a:p>
          <a:p>
            <a:pPr algn="l" marL="0" indent="0" lvl="0">
              <a:lnSpc>
                <a:spcPts val="25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79470" y="1353860"/>
            <a:ext cx="15529061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PROJETO - ATUALIZAÇÕES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70643" y="4943475"/>
            <a:ext cx="4775418" cy="1425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</a:pPr>
            <a:r>
              <a:rPr lang="en-US" b="true" sz="8000" spc="400">
                <a:solidFill>
                  <a:srgbClr val="A6A6A6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03261" y="4832818"/>
            <a:ext cx="4775418" cy="1425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</a:pPr>
            <a:r>
              <a:rPr lang="en-US" b="true" sz="8000" spc="400">
                <a:solidFill>
                  <a:srgbClr val="A6A6A6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351" y="6201093"/>
            <a:ext cx="7437966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</a:pPr>
            <a:r>
              <a:rPr lang="en-US" b="true" sz="2300" spc="230">
                <a:solidFill>
                  <a:srgbClr val="0253D5"/>
                </a:solidFill>
                <a:latin typeface="Heebo Bold"/>
                <a:ea typeface="Heebo Bold"/>
                <a:cs typeface="Heebo Bold"/>
                <a:sym typeface="Heebo Bold"/>
              </a:rPr>
              <a:t>ATUALIZAÇÃO DO RELATO DE EXPERIÊNCIA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41094" y="6150609"/>
            <a:ext cx="520279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0253D5"/>
                </a:solidFill>
                <a:latin typeface="Heebo Bold"/>
                <a:ea typeface="Heebo Bold"/>
                <a:cs typeface="Heebo Bold"/>
                <a:sym typeface="Heebo Bold"/>
              </a:rPr>
              <a:t>W</a:t>
            </a:r>
            <a:r>
              <a:rPr lang="en-US" b="true" sz="2299" spc="229">
                <a:solidFill>
                  <a:srgbClr val="0253D5"/>
                </a:solidFill>
                <a:latin typeface="Heebo Bold"/>
                <a:ea typeface="Heebo Bold"/>
                <a:cs typeface="Heebo Bold"/>
                <a:sym typeface="Heebo Bold"/>
              </a:rPr>
              <a:t>EBSITE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39168" y="6201093"/>
            <a:ext cx="6031051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0253D5"/>
                </a:solidFill>
                <a:latin typeface="Heebo Bold"/>
                <a:ea typeface="Heebo Bold"/>
                <a:cs typeface="Heebo Bold"/>
                <a:sym typeface="Heebo Bold"/>
              </a:rPr>
              <a:t>FO</a:t>
            </a:r>
            <a:r>
              <a:rPr lang="en-US" b="true" sz="2299" spc="229">
                <a:solidFill>
                  <a:srgbClr val="0253D5"/>
                </a:solidFill>
                <a:latin typeface="Heebo Bold"/>
                <a:ea typeface="Heebo Bold"/>
                <a:cs typeface="Heebo Bold"/>
                <a:sym typeface="Heebo Bold"/>
              </a:rPr>
              <a:t>RMULÁRIO (CADASTRO DE ONGS)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2608" y="6618476"/>
            <a:ext cx="5043453" cy="340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69935" indent="-184968" lvl="1">
              <a:lnSpc>
                <a:spcPts val="2741"/>
              </a:lnSpc>
              <a:buFont typeface="Arial"/>
              <a:buChar char="•"/>
            </a:pPr>
            <a:r>
              <a:rPr lang="en-US" sz="1713" spc="17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Revisão e ampliação do conteúdo para submissão ao Congresso.</a:t>
            </a:r>
          </a:p>
          <a:p>
            <a:pPr algn="ctr" marL="369935" indent="-184968" lvl="1">
              <a:lnSpc>
                <a:spcPts val="2741"/>
              </a:lnSpc>
              <a:buFont typeface="Arial"/>
              <a:buChar char="•"/>
            </a:pPr>
            <a:r>
              <a:rPr lang="en-US" sz="1713" spc="17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Inclusão de resultados parciais do desenvolvimento do site (Home + páginas + formulário).</a:t>
            </a:r>
          </a:p>
          <a:p>
            <a:pPr algn="ctr" marL="369935" indent="-184968" lvl="1">
              <a:lnSpc>
                <a:spcPts val="2741"/>
              </a:lnSpc>
              <a:buFont typeface="Arial"/>
              <a:buChar char="•"/>
            </a:pPr>
            <a:r>
              <a:rPr lang="en-US" sz="1713" spc="17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Ajustes metodológicos e melhorias na redação.</a:t>
            </a:r>
          </a:p>
          <a:p>
            <a:pPr algn="ctr" marL="369935" indent="-184968" lvl="1">
              <a:lnSpc>
                <a:spcPts val="2741"/>
              </a:lnSpc>
              <a:buFont typeface="Arial"/>
              <a:buChar char="•"/>
            </a:pPr>
            <a:r>
              <a:rPr lang="en-US" sz="1713" spc="17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Ênfase no impacto social do projeto Voluncheer.</a:t>
            </a:r>
          </a:p>
          <a:p>
            <a:pPr algn="ctr" marL="0" indent="0" lvl="0">
              <a:lnSpc>
                <a:spcPts val="274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803261" y="6523673"/>
            <a:ext cx="5208182" cy="4102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62451" indent="-181225" lvl="1">
              <a:lnSpc>
                <a:spcPts val="2686"/>
              </a:lnSpc>
              <a:buFont typeface="Arial"/>
              <a:buChar char="•"/>
            </a:pPr>
            <a:r>
              <a:rPr lang="en-US" sz="1678" spc="16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Estrutura inicial desenvolvida em HTML e CSS, com Home + páginas de ONGs e voluntários + formulário.</a:t>
            </a:r>
          </a:p>
          <a:p>
            <a:pPr algn="ctr" marL="362451" indent="-181225" lvl="1">
              <a:lnSpc>
                <a:spcPts val="2686"/>
              </a:lnSpc>
              <a:buFont typeface="Arial"/>
              <a:buChar char="•"/>
            </a:pPr>
            <a:r>
              <a:rPr lang="en-US" sz="1678" spc="16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Home: apresenta o projeto, objetivo e missão do Voluncheer.</a:t>
            </a:r>
          </a:p>
          <a:p>
            <a:pPr algn="ctr" marL="362451" indent="-181225" lvl="1">
              <a:lnSpc>
                <a:spcPts val="2686"/>
              </a:lnSpc>
              <a:buFont typeface="Arial"/>
              <a:buChar char="•"/>
            </a:pPr>
            <a:r>
              <a:rPr lang="en-US" sz="1678" spc="16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Página de ONGs: organizada por categorias, incluindo seção de eventos futuros.</a:t>
            </a:r>
          </a:p>
          <a:p>
            <a:pPr algn="ctr" marL="362451" indent="-181225" lvl="1">
              <a:lnSpc>
                <a:spcPts val="2686"/>
              </a:lnSpc>
              <a:buFont typeface="Arial"/>
              <a:buChar char="•"/>
            </a:pPr>
            <a:r>
              <a:rPr lang="en-US" sz="1678" spc="16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Estética aprimorada com melhoria no design, nas imagens, no sistema de pesquisa e Footer.</a:t>
            </a:r>
          </a:p>
          <a:p>
            <a:pPr algn="ctr" marL="0" indent="0" lvl="0">
              <a:lnSpc>
                <a:spcPts val="3421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205092" y="6650210"/>
            <a:ext cx="5655967" cy="3495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76445" indent="-188223" lvl="1">
              <a:lnSpc>
                <a:spcPts val="2789"/>
              </a:lnSpc>
              <a:buFont typeface="Arial"/>
              <a:buChar char="•"/>
            </a:pPr>
            <a:r>
              <a:rPr lang="en-US" sz="1743" spc="1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Antigo login simples foi substituído por um formulário completo e detalhado.</a:t>
            </a:r>
          </a:p>
          <a:p>
            <a:pPr algn="ctr" marL="378657" indent="-189329" lvl="1">
              <a:lnSpc>
                <a:spcPts val="2806"/>
              </a:lnSpc>
              <a:buFont typeface="Arial"/>
              <a:buChar char="•"/>
            </a:pPr>
            <a:r>
              <a:rPr lang="en-US" sz="1753" spc="17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Novos campos: Nome da ONG, CNPJ, contato, cidade/estado, área de atuação, site oficial e redes sociais.</a:t>
            </a:r>
          </a:p>
          <a:p>
            <a:pPr algn="ctr" marL="376445" indent="-188223" lvl="1">
              <a:lnSpc>
                <a:spcPts val="2789"/>
              </a:lnSpc>
              <a:buFont typeface="Arial"/>
              <a:buChar char="•"/>
            </a:pPr>
            <a:r>
              <a:rPr lang="en-US" sz="1743" spc="1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Inclusão de descrição da ONG e upload de documento de comprovação, garantindo que apenas representantes autorizados realizem o cadastro.</a:t>
            </a:r>
          </a:p>
          <a:p>
            <a:pPr algn="ctr" marL="0" indent="0" lvl="0">
              <a:lnSpc>
                <a:spcPts val="278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736084" y="4832818"/>
            <a:ext cx="4775418" cy="141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</a:pPr>
            <a:r>
              <a:rPr lang="en-US" b="true" sz="8000" spc="400">
                <a:solidFill>
                  <a:srgbClr val="A6A6A6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03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95325" y="9134055"/>
            <a:ext cx="248490" cy="24849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 flipH="true">
            <a:off x="1033463" y="0"/>
            <a:ext cx="0" cy="3334176"/>
          </a:xfrm>
          <a:prstGeom prst="line">
            <a:avLst/>
          </a:prstGeom>
          <a:ln cap="flat" w="57150">
            <a:solidFill>
              <a:srgbClr val="0253D5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806369" cy="10287000"/>
            <a:chOff x="0" y="0"/>
            <a:chExt cx="179262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26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92624">
                  <a:moveTo>
                    <a:pt x="0" y="0"/>
                  </a:moveTo>
                  <a:lnTo>
                    <a:pt x="1792624" y="0"/>
                  </a:lnTo>
                  <a:lnTo>
                    <a:pt x="17926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9262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928939" y="4038915"/>
            <a:ext cx="8008844" cy="3574500"/>
          </a:xfrm>
          <a:custGeom>
            <a:avLst/>
            <a:gdLst/>
            <a:ahLst/>
            <a:cxnLst/>
            <a:rect r="r" b="b" t="t" l="l"/>
            <a:pathLst>
              <a:path h="3574500" w="8008844">
                <a:moveTo>
                  <a:pt x="0" y="0"/>
                </a:moveTo>
                <a:lnTo>
                  <a:pt x="8008843" y="0"/>
                </a:lnTo>
                <a:lnTo>
                  <a:pt x="8008843" y="3574500"/>
                </a:lnTo>
                <a:lnTo>
                  <a:pt x="0" y="3574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63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40326" y="2869136"/>
            <a:ext cx="2932147" cy="6475298"/>
          </a:xfrm>
          <a:custGeom>
            <a:avLst/>
            <a:gdLst/>
            <a:ahLst/>
            <a:cxnLst/>
            <a:rect r="r" b="b" t="t" l="l"/>
            <a:pathLst>
              <a:path h="6475298" w="2932147">
                <a:moveTo>
                  <a:pt x="0" y="0"/>
                </a:moveTo>
                <a:lnTo>
                  <a:pt x="2932147" y="0"/>
                </a:lnTo>
                <a:lnTo>
                  <a:pt x="2932147" y="6475298"/>
                </a:lnTo>
                <a:lnTo>
                  <a:pt x="0" y="64752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30" t="0" r="-93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199826">
            <a:off x="11951289" y="5735013"/>
            <a:ext cx="2632012" cy="743543"/>
          </a:xfrm>
          <a:custGeom>
            <a:avLst/>
            <a:gdLst/>
            <a:ahLst/>
            <a:cxnLst/>
            <a:rect r="r" b="b" t="t" l="l"/>
            <a:pathLst>
              <a:path h="743543" w="2632012">
                <a:moveTo>
                  <a:pt x="0" y="0"/>
                </a:moveTo>
                <a:lnTo>
                  <a:pt x="2632012" y="0"/>
                </a:lnTo>
                <a:lnTo>
                  <a:pt x="2632012" y="743543"/>
                </a:lnTo>
                <a:lnTo>
                  <a:pt x="0" y="7435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116669"/>
            <a:ext cx="10874796" cy="81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</a:pPr>
            <a:r>
              <a:rPr lang="en-US" b="true" sz="4500" spc="225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APWII-RESPONSIVIDADE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0983" y="2970921"/>
            <a:ext cx="5175324" cy="723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Media Queries e Breakpoints: Adaptação para telas Media Queries:</a:t>
            </a:r>
          </a:p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Até 600px → telas pequenas (celulares)</a:t>
            </a:r>
          </a:p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601px a 900px → telas médias (tablets)</a:t>
            </a:r>
          </a:p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Acima de 900px → telas grandes (desktop)</a:t>
            </a:r>
          </a:p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Semântica:</a:t>
            </a:r>
          </a:p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Uso de tags adequadas (header, nav, main, section, footer)</a:t>
            </a:r>
          </a:p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Estrutura mais clara e acessível</a:t>
            </a:r>
          </a:p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Flexbox:</a:t>
            </a:r>
          </a:p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Layout mais fluido e organizado</a:t>
            </a:r>
          </a:p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Uso de % ao invés de px → melhor adaptação em diferentes telas</a:t>
            </a:r>
          </a:p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Resultado:</a:t>
            </a:r>
          </a:p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Site acessível, adaptável e funcional em qualquer dispositivo</a:t>
            </a:r>
          </a:p>
          <a:p>
            <a:pPr algn="l" marL="0" indent="0" lvl="0">
              <a:lnSpc>
                <a:spcPts val="2916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93037" y="2399367"/>
            <a:ext cx="8499682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b="true" sz="2499" spc="249">
                <a:solidFill>
                  <a:srgbClr val="0253D5"/>
                </a:solidFill>
                <a:latin typeface="Heebo Bold"/>
                <a:ea typeface="Heebo Bold"/>
                <a:cs typeface="Heebo Bold"/>
                <a:sym typeface="Heebo Bold"/>
              </a:rPr>
              <a:t>ADAPTAÇÕES: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806369" cy="10287000"/>
            <a:chOff x="0" y="0"/>
            <a:chExt cx="179262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26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92624">
                  <a:moveTo>
                    <a:pt x="0" y="0"/>
                  </a:moveTo>
                  <a:lnTo>
                    <a:pt x="1792624" y="0"/>
                  </a:lnTo>
                  <a:lnTo>
                    <a:pt x="17926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9262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885355" y="4447008"/>
            <a:ext cx="9864288" cy="5661681"/>
          </a:xfrm>
          <a:custGeom>
            <a:avLst/>
            <a:gdLst/>
            <a:ahLst/>
            <a:cxnLst/>
            <a:rect r="r" b="b" t="t" l="l"/>
            <a:pathLst>
              <a:path h="5661681" w="9864288">
                <a:moveTo>
                  <a:pt x="0" y="0"/>
                </a:moveTo>
                <a:lnTo>
                  <a:pt x="9864289" y="0"/>
                </a:lnTo>
                <a:lnTo>
                  <a:pt x="9864289" y="5661680"/>
                </a:lnTo>
                <a:lnTo>
                  <a:pt x="0" y="5661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08" r="0" b="-30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33275" y="7143241"/>
            <a:ext cx="1145930" cy="323725"/>
          </a:xfrm>
          <a:custGeom>
            <a:avLst/>
            <a:gdLst/>
            <a:ahLst/>
            <a:cxnLst/>
            <a:rect r="r" b="b" t="t" l="l"/>
            <a:pathLst>
              <a:path h="323725" w="1145930">
                <a:moveTo>
                  <a:pt x="0" y="0"/>
                </a:moveTo>
                <a:lnTo>
                  <a:pt x="1145930" y="0"/>
                </a:lnTo>
                <a:lnTo>
                  <a:pt x="1145930" y="323726"/>
                </a:lnTo>
                <a:lnTo>
                  <a:pt x="0" y="3237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510162" y="818730"/>
            <a:ext cx="10565760" cy="549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40"/>
              </a:lnSpc>
            </a:pPr>
            <a:r>
              <a:rPr lang="en-US" b="true" sz="3100" spc="155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LPWII-VERSIONAMENTO E FORMULÁRIO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03185" y="2275527"/>
            <a:ext cx="11341685" cy="1514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5190" indent="-207595" lvl="1">
              <a:lnSpc>
                <a:spcPts val="3076"/>
              </a:lnSpc>
              <a:buFont typeface="Arial"/>
              <a:buChar char="•"/>
            </a:pPr>
            <a:r>
              <a:rPr lang="en-US" sz="1923" spc="1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Projeto integrado ao GitHub para controle de versões</a:t>
            </a:r>
          </a:p>
          <a:p>
            <a:pPr algn="l" marL="415190" indent="-207595" lvl="1">
              <a:lnSpc>
                <a:spcPts val="3076"/>
              </a:lnSpc>
              <a:buFont typeface="Arial"/>
              <a:buChar char="•"/>
            </a:pPr>
            <a:r>
              <a:rPr lang="en-US" sz="1923" spc="1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1923" spc="1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egistro de alterações no código → facilita organização e colaboração</a:t>
            </a:r>
          </a:p>
          <a:p>
            <a:pPr algn="l" marL="415190" indent="-207595" lvl="1">
              <a:lnSpc>
                <a:spcPts val="3076"/>
              </a:lnSpc>
              <a:buFont typeface="Arial"/>
              <a:buChar char="•"/>
            </a:pPr>
            <a:r>
              <a:rPr lang="en-US" sz="1923" spc="1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Permite restaurar versões anteriores e acompanhar evolução do site</a:t>
            </a:r>
          </a:p>
          <a:p>
            <a:pPr algn="l" marL="0" indent="0" lvl="0">
              <a:lnSpc>
                <a:spcPts val="2916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673031" y="1818644"/>
            <a:ext cx="8499682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b="true" sz="2499" spc="249">
                <a:solidFill>
                  <a:srgbClr val="0253D5"/>
                </a:solidFill>
                <a:latin typeface="Heebo Bold"/>
                <a:ea typeface="Heebo Bold"/>
                <a:cs typeface="Heebo Bold"/>
                <a:sym typeface="Heebo Bold"/>
              </a:rPr>
              <a:t>VERSIONAMENTO (GITHUB)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2216" y="4531948"/>
            <a:ext cx="7307036" cy="578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Antes: login simples</a:t>
            </a:r>
          </a:p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Agora: formulário completo para Voluntários e ONGs</a:t>
            </a:r>
          </a:p>
          <a:p>
            <a:pPr algn="l">
              <a:lnSpc>
                <a:spcPts val="2916"/>
              </a:lnSpc>
            </a:pPr>
            <a:r>
              <a:rPr lang="en-US" sz="1823" spc="182">
                <a:solidFill>
                  <a:srgbClr val="1800AD"/>
                </a:solidFill>
                <a:latin typeface="Lato"/>
                <a:ea typeface="Lato"/>
                <a:cs typeface="Lato"/>
                <a:sym typeface="Lato"/>
              </a:rPr>
              <a:t>Voluntários</a:t>
            </a:r>
          </a:p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Campos: nome, email, senha</a:t>
            </a:r>
          </a:p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Cadastro rápido e acessível</a:t>
            </a:r>
          </a:p>
          <a:p>
            <a:pPr algn="l">
              <a:lnSpc>
                <a:spcPts val="2916"/>
              </a:lnSpc>
            </a:pPr>
            <a:r>
              <a:rPr lang="en-US" sz="1823" spc="182">
                <a:solidFill>
                  <a:srgbClr val="1800AD"/>
                </a:solidFill>
                <a:latin typeface="Lato"/>
                <a:ea typeface="Lato"/>
                <a:cs typeface="Lato"/>
                <a:sym typeface="Lato"/>
              </a:rPr>
              <a:t>ONGs</a:t>
            </a:r>
          </a:p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Campos extras: nome, CNPJ, contato, cidade/estado, área de atuação, site/redes sociais</a:t>
            </a:r>
          </a:p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escrição + upload de documento → garante confiabilidade</a:t>
            </a:r>
          </a:p>
          <a:p>
            <a:pPr algn="l">
              <a:lnSpc>
                <a:spcPts val="2916"/>
              </a:lnSpc>
            </a:pPr>
            <a:r>
              <a:rPr lang="en-US" sz="1823" spc="182">
                <a:solidFill>
                  <a:srgbClr val="1800AD"/>
                </a:solidFill>
                <a:latin typeface="Lato"/>
                <a:ea typeface="Lato"/>
                <a:cs typeface="Lato"/>
                <a:sym typeface="Lato"/>
              </a:rPr>
              <a:t>Recursos Técnicos</a:t>
            </a:r>
          </a:p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Máscaras para CNPJ e telefone</a:t>
            </a:r>
          </a:p>
          <a:p>
            <a:pPr algn="l" marL="393601" indent="-196800" lvl="1">
              <a:lnSpc>
                <a:spcPts val="2916"/>
              </a:lnSpc>
              <a:buFont typeface="Arial"/>
              <a:buChar char="•"/>
            </a:pPr>
            <a:r>
              <a:rPr lang="en-US" sz="1823" spc="18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Validação em JavaScript → checagem de campos obrigatórios, formatos corretos e envio seguro</a:t>
            </a:r>
          </a:p>
          <a:p>
            <a:pPr algn="l">
              <a:lnSpc>
                <a:spcPts val="2916"/>
              </a:lnSpc>
            </a:pPr>
          </a:p>
          <a:p>
            <a:pPr algn="l" marL="0" indent="0" lvl="0">
              <a:lnSpc>
                <a:spcPts val="2916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4894159" y="3872332"/>
            <a:ext cx="8499682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</a:pPr>
            <a:r>
              <a:rPr lang="en-US" b="true" sz="2499" spc="249">
                <a:solidFill>
                  <a:srgbClr val="0253D5"/>
                </a:solidFill>
                <a:latin typeface="Heebo Bold"/>
                <a:ea typeface="Heebo Bold"/>
                <a:cs typeface="Heebo Bold"/>
                <a:sym typeface="Heebo Bold"/>
              </a:rPr>
              <a:t>FORMULÁRIO (JAVASCRIPT)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4018367"/>
            <a:ext cx="18288000" cy="0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897117" y="3218267"/>
            <a:ext cx="2002674" cy="1543050"/>
            <a:chOff x="0" y="0"/>
            <a:chExt cx="105490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54906" cy="812800"/>
            </a:xfrm>
            <a:custGeom>
              <a:avLst/>
              <a:gdLst/>
              <a:ahLst/>
              <a:cxnLst/>
              <a:rect r="r" b="b" t="t" l="l"/>
              <a:pathLst>
                <a:path h="812800" w="1054906">
                  <a:moveTo>
                    <a:pt x="0" y="0"/>
                  </a:moveTo>
                  <a:lnTo>
                    <a:pt x="1054906" y="0"/>
                  </a:lnTo>
                  <a:lnTo>
                    <a:pt x="10549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054906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  <a:r>
                <a:rPr lang="en-US" b="true" sz="2300" spc="230">
                  <a:solidFill>
                    <a:srgbClr val="0253D5"/>
                  </a:solidFill>
                  <a:latin typeface="Heebo Bold"/>
                  <a:ea typeface="Heebo Bold"/>
                  <a:cs typeface="Heebo Bold"/>
                  <a:sym typeface="Heebo Bold"/>
                </a:rPr>
                <a:t>GESTÃO DE E</a:t>
              </a:r>
              <a:r>
                <a:rPr lang="en-US" b="true" sz="2300" spc="230">
                  <a:solidFill>
                    <a:srgbClr val="0253D5"/>
                  </a:solidFill>
                  <a:latin typeface="Heebo Bold"/>
                  <a:ea typeface="Heebo Bold"/>
                  <a:cs typeface="Heebo Bold"/>
                  <a:sym typeface="Heebo Bold"/>
                </a:rPr>
                <a:t>RROS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019465" y="3218267"/>
            <a:ext cx="2002674" cy="1543050"/>
            <a:chOff x="0" y="0"/>
            <a:chExt cx="1054906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54906" cy="812800"/>
            </a:xfrm>
            <a:custGeom>
              <a:avLst/>
              <a:gdLst/>
              <a:ahLst/>
              <a:cxnLst/>
              <a:rect r="r" b="b" t="t" l="l"/>
              <a:pathLst>
                <a:path h="812800" w="1054906">
                  <a:moveTo>
                    <a:pt x="0" y="0"/>
                  </a:moveTo>
                  <a:lnTo>
                    <a:pt x="1054906" y="0"/>
                  </a:lnTo>
                  <a:lnTo>
                    <a:pt x="10549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054906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  <a:r>
                <a:rPr lang="en-US" b="true" sz="2300" spc="230">
                  <a:solidFill>
                    <a:srgbClr val="0253D5"/>
                  </a:solidFill>
                  <a:latin typeface="Heebo Bold"/>
                  <a:ea typeface="Heebo Bold"/>
                  <a:cs typeface="Heebo Bold"/>
                  <a:sym typeface="Heebo Bold"/>
                </a:rPr>
                <a:t>EXEMPLO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263965" y="3218267"/>
            <a:ext cx="2002674" cy="1543050"/>
            <a:chOff x="0" y="0"/>
            <a:chExt cx="1054906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54906" cy="812800"/>
            </a:xfrm>
            <a:custGeom>
              <a:avLst/>
              <a:gdLst/>
              <a:ahLst/>
              <a:cxnLst/>
              <a:rect r="r" b="b" t="t" l="l"/>
              <a:pathLst>
                <a:path h="812800" w="1054906">
                  <a:moveTo>
                    <a:pt x="0" y="0"/>
                  </a:moveTo>
                  <a:lnTo>
                    <a:pt x="1054906" y="0"/>
                  </a:lnTo>
                  <a:lnTo>
                    <a:pt x="10549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054906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  <a:r>
                <a:rPr lang="en-US" b="true" sz="2300" spc="230">
                  <a:solidFill>
                    <a:srgbClr val="0253D5"/>
                  </a:solidFill>
                  <a:latin typeface="Heebo Bold"/>
                  <a:ea typeface="Heebo Bold"/>
                  <a:cs typeface="Heebo Bold"/>
                  <a:sym typeface="Heebo Bold"/>
                </a:rPr>
                <a:t>EXEMPLO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141617" y="3218267"/>
            <a:ext cx="2002674" cy="1543050"/>
            <a:chOff x="0" y="0"/>
            <a:chExt cx="1054906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54906" cy="812800"/>
            </a:xfrm>
            <a:custGeom>
              <a:avLst/>
              <a:gdLst/>
              <a:ahLst/>
              <a:cxnLst/>
              <a:rect r="r" b="b" t="t" l="l"/>
              <a:pathLst>
                <a:path h="812800" w="1054906">
                  <a:moveTo>
                    <a:pt x="0" y="0"/>
                  </a:moveTo>
                  <a:lnTo>
                    <a:pt x="1054906" y="0"/>
                  </a:lnTo>
                  <a:lnTo>
                    <a:pt x="10549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1054906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  <a:r>
                <a:rPr lang="en-US" b="true" sz="2300" spc="230">
                  <a:solidFill>
                    <a:srgbClr val="0253D5"/>
                  </a:solidFill>
                  <a:latin typeface="Heebo Bold"/>
                  <a:ea typeface="Heebo Bold"/>
                  <a:cs typeface="Heebo Bold"/>
                  <a:sym typeface="Heebo Bold"/>
                </a:rPr>
                <a:t>C</a:t>
              </a:r>
              <a:r>
                <a:rPr lang="en-US" b="true" sz="2300" spc="230">
                  <a:solidFill>
                    <a:srgbClr val="0253D5"/>
                  </a:solidFill>
                  <a:latin typeface="Heebo Bold"/>
                  <a:ea typeface="Heebo Bold"/>
                  <a:cs typeface="Heebo Bold"/>
                  <a:sym typeface="Heebo Bold"/>
                </a:rPr>
                <a:t>ARGA DE TRABALHO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259300" y="9258300"/>
            <a:ext cx="248490" cy="24849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18088" y="780210"/>
            <a:ext cx="248490" cy="24849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5014017" y="5143500"/>
            <a:ext cx="4013569" cy="3220797"/>
          </a:xfrm>
          <a:custGeom>
            <a:avLst/>
            <a:gdLst/>
            <a:ahLst/>
            <a:cxnLst/>
            <a:rect r="r" b="b" t="t" l="l"/>
            <a:pathLst>
              <a:path h="3220797" w="4013569">
                <a:moveTo>
                  <a:pt x="0" y="0"/>
                </a:moveTo>
                <a:lnTo>
                  <a:pt x="4013569" y="0"/>
                </a:lnTo>
                <a:lnTo>
                  <a:pt x="4013569" y="3220797"/>
                </a:lnTo>
                <a:lnTo>
                  <a:pt x="0" y="32207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401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513489" y="4869877"/>
            <a:ext cx="3503624" cy="4512668"/>
          </a:xfrm>
          <a:custGeom>
            <a:avLst/>
            <a:gdLst/>
            <a:ahLst/>
            <a:cxnLst/>
            <a:rect r="r" b="b" t="t" l="l"/>
            <a:pathLst>
              <a:path h="4512668" w="3503624">
                <a:moveTo>
                  <a:pt x="0" y="0"/>
                </a:moveTo>
                <a:lnTo>
                  <a:pt x="3503625" y="0"/>
                </a:lnTo>
                <a:lnTo>
                  <a:pt x="3503625" y="4512668"/>
                </a:lnTo>
                <a:lnTo>
                  <a:pt x="0" y="45126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966578" y="4923242"/>
            <a:ext cx="3863752" cy="5476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3" indent="-161927" lvl="1">
              <a:lnSpc>
                <a:spcPts val="2400"/>
              </a:lnSpc>
              <a:buFont typeface="Arial"/>
              <a:buChar char="•"/>
            </a:pPr>
            <a:r>
              <a:rPr lang="en-US" b="true" sz="1500" spc="15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Proteção contra Erros</a:t>
            </a:r>
          </a:p>
          <a:p>
            <a:pPr algn="l" marL="323853" indent="-161927" lvl="1">
              <a:lnSpc>
                <a:spcPts val="2400"/>
              </a:lnSpc>
              <a:buFont typeface="Arial"/>
              <a:buChar char="•"/>
            </a:pPr>
            <a:r>
              <a:rPr lang="en-US" sz="1500" spc="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Onde: Campos de formulário de login (nome, e-mail, senha).</a:t>
            </a:r>
          </a:p>
          <a:p>
            <a:pPr algn="l" marL="323855" indent="-161927" lvl="1">
              <a:lnSpc>
                <a:spcPts val="2400"/>
              </a:lnSpc>
              <a:buFont typeface="Arial"/>
              <a:buChar char="•"/>
            </a:pPr>
            <a:r>
              <a:rPr lang="en-US" sz="1500" spc="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Como: Delimitação clara de campos obrigatórios, com validação automática pré-envio para bloquear submissões incompletas.</a:t>
            </a:r>
          </a:p>
          <a:p>
            <a:pPr algn="l" marL="323853" indent="-161927" lvl="1">
              <a:lnSpc>
                <a:spcPts val="2400"/>
              </a:lnSpc>
              <a:buFont typeface="Arial"/>
              <a:buChar char="•"/>
            </a:pPr>
            <a:r>
              <a:rPr lang="en-US" sz="1500" spc="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Resultado: Minimiza cadastros incorretos, reduz frustrações do usuário e permite correções imediatas antes da finalização.</a:t>
            </a:r>
          </a:p>
          <a:p>
            <a:pPr algn="l" marL="323853" indent="-161927" lvl="1">
              <a:lnSpc>
                <a:spcPts val="2400"/>
              </a:lnSpc>
              <a:buFont typeface="Arial"/>
              <a:buChar char="•"/>
            </a:pPr>
            <a:r>
              <a:rPr lang="en-US" sz="1500" spc="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(Isso mantém o foco em prevenção de erros, promovendo uma experiência mais fluida e intuitiva.)</a:t>
            </a:r>
          </a:p>
          <a:p>
            <a:pPr algn="l">
              <a:lnSpc>
                <a:spcPts val="2400"/>
              </a:lnSpc>
            </a:pPr>
          </a:p>
          <a:p>
            <a:pPr algn="l">
              <a:lnSpc>
                <a:spcPts val="240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9248630" y="4923242"/>
            <a:ext cx="3863752" cy="4925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43" indent="-172721" lvl="1">
              <a:lnSpc>
                <a:spcPts val="2560"/>
              </a:lnSpc>
              <a:buFont typeface="Arial"/>
              <a:buChar char="•"/>
            </a:pPr>
            <a:r>
              <a:rPr lang="en-US" sz="1600" spc="1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Densidade Informacional</a:t>
            </a:r>
          </a:p>
          <a:p>
            <a:pPr algn="l" marL="345443" indent="-172721" lvl="1">
              <a:lnSpc>
                <a:spcPts val="2560"/>
              </a:lnSpc>
              <a:buFont typeface="Arial"/>
              <a:buChar char="•"/>
            </a:pPr>
            <a:r>
              <a:rPr lang="en-US" sz="1600" spc="1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Adequação: Design minimalista com baixa densidade de info (ex.: home com resumo objetivo, imagem, menu, pesquisa e ONGs populares com descrições curtas + fotos).</a:t>
            </a:r>
          </a:p>
          <a:p>
            <a:pPr algn="l" marL="345443" indent="-172721" lvl="1">
              <a:lnSpc>
                <a:spcPts val="2560"/>
              </a:lnSpc>
              <a:buFont typeface="Arial"/>
              <a:buChar char="•"/>
            </a:pPr>
            <a:r>
              <a:rPr lang="en-US" sz="1600" spc="1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Elementos: Cores claras para tranquilidade, priorizando conteúdo essencial.</a:t>
            </a:r>
          </a:p>
          <a:p>
            <a:pPr algn="l" marL="345443" indent="-172721" lvl="1">
              <a:lnSpc>
                <a:spcPts val="2560"/>
              </a:lnSpc>
              <a:buFont typeface="Arial"/>
              <a:buChar char="•"/>
            </a:pPr>
            <a:r>
              <a:rPr lang="en-US" sz="1600" spc="1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Benefício: Evita sobrecarga cognitiva, reduzindo esforço mental e melhorando usabilidade.</a:t>
            </a:r>
          </a:p>
          <a:p>
            <a:pPr algn="l">
              <a:lnSpc>
                <a:spcPts val="336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449340" y="1509377"/>
            <a:ext cx="15872082" cy="1732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60"/>
              </a:lnSpc>
            </a:pPr>
            <a:r>
              <a:rPr lang="en-US" b="true" sz="4900" spc="245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IHM-ANÁLISE DOS CRITÉRIOS ERGONÔMICOS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4018367"/>
            <a:ext cx="18288000" cy="0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897117" y="3218267"/>
            <a:ext cx="2002674" cy="1543050"/>
            <a:chOff x="0" y="0"/>
            <a:chExt cx="105490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54906" cy="812800"/>
            </a:xfrm>
            <a:custGeom>
              <a:avLst/>
              <a:gdLst/>
              <a:ahLst/>
              <a:cxnLst/>
              <a:rect r="r" b="b" t="t" l="l"/>
              <a:pathLst>
                <a:path h="812800" w="1054906">
                  <a:moveTo>
                    <a:pt x="0" y="0"/>
                  </a:moveTo>
                  <a:lnTo>
                    <a:pt x="1054906" y="0"/>
                  </a:lnTo>
                  <a:lnTo>
                    <a:pt x="10549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054906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  <a:r>
                <a:rPr lang="en-US" b="true" sz="2300" spc="230">
                  <a:solidFill>
                    <a:srgbClr val="0253D5"/>
                  </a:solidFill>
                  <a:latin typeface="Heebo Bold"/>
                  <a:ea typeface="Heebo Bold"/>
                  <a:cs typeface="Heebo Bold"/>
                  <a:sym typeface="Heebo Bold"/>
                </a:rPr>
                <a:t>ADAPTABILIDADE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019465" y="3218267"/>
            <a:ext cx="2002674" cy="1543050"/>
            <a:chOff x="0" y="0"/>
            <a:chExt cx="1054906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54906" cy="812800"/>
            </a:xfrm>
            <a:custGeom>
              <a:avLst/>
              <a:gdLst/>
              <a:ahLst/>
              <a:cxnLst/>
              <a:rect r="r" b="b" t="t" l="l"/>
              <a:pathLst>
                <a:path h="812800" w="1054906">
                  <a:moveTo>
                    <a:pt x="0" y="0"/>
                  </a:moveTo>
                  <a:lnTo>
                    <a:pt x="1054906" y="0"/>
                  </a:lnTo>
                  <a:lnTo>
                    <a:pt x="10549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054906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  <a:r>
                <a:rPr lang="en-US" b="true" sz="2300" spc="230">
                  <a:solidFill>
                    <a:srgbClr val="0253D5"/>
                  </a:solidFill>
                  <a:latin typeface="Heebo Bold"/>
                  <a:ea typeface="Heebo Bold"/>
                  <a:cs typeface="Heebo Bold"/>
                  <a:sym typeface="Heebo Bold"/>
                </a:rPr>
                <a:t>EXEMPLO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263965" y="3218267"/>
            <a:ext cx="2002674" cy="1543050"/>
            <a:chOff x="0" y="0"/>
            <a:chExt cx="1054906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54906" cy="812800"/>
            </a:xfrm>
            <a:custGeom>
              <a:avLst/>
              <a:gdLst/>
              <a:ahLst/>
              <a:cxnLst/>
              <a:rect r="r" b="b" t="t" l="l"/>
              <a:pathLst>
                <a:path h="812800" w="1054906">
                  <a:moveTo>
                    <a:pt x="0" y="0"/>
                  </a:moveTo>
                  <a:lnTo>
                    <a:pt x="1054906" y="0"/>
                  </a:lnTo>
                  <a:lnTo>
                    <a:pt x="10549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054906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  <a:r>
                <a:rPr lang="en-US" b="true" sz="2300" spc="230">
                  <a:solidFill>
                    <a:srgbClr val="0253D5"/>
                  </a:solidFill>
                  <a:latin typeface="Heebo Bold"/>
                  <a:ea typeface="Heebo Bold"/>
                  <a:cs typeface="Heebo Bold"/>
                  <a:sym typeface="Heebo Bold"/>
                </a:rPr>
                <a:t>EXEMPLO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141617" y="3218267"/>
            <a:ext cx="2002674" cy="1543050"/>
            <a:chOff x="0" y="0"/>
            <a:chExt cx="1054906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54906" cy="812800"/>
            </a:xfrm>
            <a:custGeom>
              <a:avLst/>
              <a:gdLst/>
              <a:ahLst/>
              <a:cxnLst/>
              <a:rect r="r" b="b" t="t" l="l"/>
              <a:pathLst>
                <a:path h="812800" w="1054906">
                  <a:moveTo>
                    <a:pt x="0" y="0"/>
                  </a:moveTo>
                  <a:lnTo>
                    <a:pt x="1054906" y="0"/>
                  </a:lnTo>
                  <a:lnTo>
                    <a:pt x="10549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1054906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  <a:r>
                <a:rPr lang="en-US" b="true" sz="2300" spc="230">
                  <a:solidFill>
                    <a:srgbClr val="0253D5"/>
                  </a:solidFill>
                  <a:latin typeface="Heebo Bold"/>
                  <a:ea typeface="Heebo Bold"/>
                  <a:cs typeface="Heebo Bold"/>
                  <a:sym typeface="Heebo Bold"/>
                </a:rPr>
                <a:t>AD</a:t>
              </a:r>
              <a:r>
                <a:rPr lang="en-US" b="true" sz="2300" spc="230">
                  <a:solidFill>
                    <a:srgbClr val="0253D5"/>
                  </a:solidFill>
                  <a:latin typeface="Heebo Bold"/>
                  <a:ea typeface="Heebo Bold"/>
                  <a:cs typeface="Heebo Bold"/>
                  <a:sym typeface="Heebo Bold"/>
                </a:rPr>
                <a:t>APTABILIDADE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259300" y="9258300"/>
            <a:ext cx="248490" cy="24849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18088" y="780210"/>
            <a:ext cx="248490" cy="24849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4896175" y="4869877"/>
            <a:ext cx="4489206" cy="2921153"/>
          </a:xfrm>
          <a:custGeom>
            <a:avLst/>
            <a:gdLst/>
            <a:ahLst/>
            <a:cxnLst/>
            <a:rect r="r" b="b" t="t" l="l"/>
            <a:pathLst>
              <a:path h="2921153" w="4489206">
                <a:moveTo>
                  <a:pt x="0" y="0"/>
                </a:moveTo>
                <a:lnTo>
                  <a:pt x="4489206" y="0"/>
                </a:lnTo>
                <a:lnTo>
                  <a:pt x="4489206" y="2921152"/>
                </a:lnTo>
                <a:lnTo>
                  <a:pt x="0" y="2921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11" r="0" b="-3211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009630" y="8091594"/>
            <a:ext cx="4262297" cy="758487"/>
          </a:xfrm>
          <a:custGeom>
            <a:avLst/>
            <a:gdLst/>
            <a:ahLst/>
            <a:cxnLst/>
            <a:rect r="r" b="b" t="t" l="l"/>
            <a:pathLst>
              <a:path h="758487" w="4262297">
                <a:moveTo>
                  <a:pt x="0" y="0"/>
                </a:moveTo>
                <a:lnTo>
                  <a:pt x="4262297" y="0"/>
                </a:lnTo>
                <a:lnTo>
                  <a:pt x="4262297" y="758487"/>
                </a:lnTo>
                <a:lnTo>
                  <a:pt x="0" y="7584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26825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293357" y="5234597"/>
            <a:ext cx="4730515" cy="3615484"/>
          </a:xfrm>
          <a:custGeom>
            <a:avLst/>
            <a:gdLst/>
            <a:ahLst/>
            <a:cxnLst/>
            <a:rect r="r" b="b" t="t" l="l"/>
            <a:pathLst>
              <a:path h="3615484" w="4730515">
                <a:moveTo>
                  <a:pt x="0" y="0"/>
                </a:moveTo>
                <a:lnTo>
                  <a:pt x="4730514" y="0"/>
                </a:lnTo>
                <a:lnTo>
                  <a:pt x="4730514" y="3615484"/>
                </a:lnTo>
                <a:lnTo>
                  <a:pt x="0" y="36154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081" t="-1422" r="-8264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66578" y="4923242"/>
            <a:ext cx="3863752" cy="4467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3" indent="-161927" lvl="1">
              <a:lnSpc>
                <a:spcPts val="2400"/>
              </a:lnSpc>
              <a:buFont typeface="Arial"/>
              <a:buChar char="•"/>
            </a:pPr>
            <a:r>
              <a:rPr lang="en-US" b="true" sz="1500" spc="15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Flexibilidade</a:t>
            </a:r>
          </a:p>
          <a:p>
            <a:pPr algn="l" marL="345443" indent="-172721" lvl="1">
              <a:lnSpc>
                <a:spcPts val="2560"/>
              </a:lnSpc>
              <a:buFont typeface="Arial"/>
              <a:buChar char="•"/>
            </a:pPr>
            <a:r>
              <a:rPr lang="en-US" sz="1600" spc="1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Adequação: Navegação para seções de ONGs via múltiplos caminhos: menu principal ("ONG'S") ou links diretos na home (ex.: "ONG'S de Proteção aos Animais").</a:t>
            </a:r>
          </a:p>
          <a:p>
            <a:pPr algn="l" marL="345443" indent="-172721" lvl="1">
              <a:lnSpc>
                <a:spcPts val="2560"/>
              </a:lnSpc>
              <a:buFont typeface="Arial"/>
              <a:buChar char="•"/>
            </a:pPr>
            <a:r>
              <a:rPr lang="en-US" sz="1600" spc="1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Benefício: Oferece opções adaptáveis, atendendo a diferentes estilos de uso e acelerando o acesso ao conteúdo.</a:t>
            </a:r>
          </a:p>
          <a:p>
            <a:pPr algn="l">
              <a:lnSpc>
                <a:spcPts val="2400"/>
              </a:lnSpc>
            </a:pPr>
          </a:p>
          <a:p>
            <a:pPr algn="l">
              <a:lnSpc>
                <a:spcPts val="240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9248630" y="4923242"/>
            <a:ext cx="3863752" cy="557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3" indent="-161927" lvl="1">
              <a:lnSpc>
                <a:spcPts val="2400"/>
              </a:lnSpc>
              <a:buFont typeface="Arial"/>
              <a:buChar char="•"/>
            </a:pPr>
            <a:r>
              <a:rPr lang="en-US" b="true" sz="1500" spc="15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Experiência do Usuário</a:t>
            </a:r>
          </a:p>
          <a:p>
            <a:pPr algn="l" marL="323853" indent="-161927" lvl="1">
              <a:lnSpc>
                <a:spcPts val="2400"/>
              </a:lnSpc>
              <a:buFont typeface="Arial"/>
              <a:buChar char="•"/>
            </a:pPr>
            <a:r>
              <a:rPr lang="en-US" sz="1500" spc="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Situação Atual: Plataformacom usabilidade simples, mas sem opções de personalização ao perfil do usuário (ex.: ausência de dicas automáticas para iniciantes).</a:t>
            </a:r>
          </a:p>
          <a:p>
            <a:pPr algn="l" marL="323853" indent="-161927" lvl="1">
              <a:lnSpc>
                <a:spcPts val="2400"/>
              </a:lnSpc>
              <a:buFont typeface="Arial"/>
              <a:buChar char="•"/>
            </a:pPr>
            <a:r>
              <a:rPr lang="en-US" sz="1500" spc="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Sugestão de Melhoria: Implementar recursos dinâmicos, como dicas de uso que surgem se o usuário demorar em uma página, identificando novatos.</a:t>
            </a:r>
          </a:p>
          <a:p>
            <a:pPr algn="l" marL="323853" indent="-161927" lvl="1">
              <a:lnSpc>
                <a:spcPts val="2400"/>
              </a:lnSpc>
              <a:buFont typeface="Arial"/>
              <a:buChar char="•"/>
            </a:pPr>
            <a:r>
              <a:rPr lang="en-US" sz="1500" spc="1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Benefício: Aumenta a acessibilidade e retenção, adaptando a UX a diferentes níveis de experiência sem complicar a simplicidade geral.</a:t>
            </a:r>
          </a:p>
          <a:p>
            <a:pPr algn="l">
              <a:lnSpc>
                <a:spcPts val="2400"/>
              </a:lnSpc>
            </a:pPr>
          </a:p>
          <a:p>
            <a:pPr algn="l">
              <a:lnSpc>
                <a:spcPts val="3360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449340" y="1509377"/>
            <a:ext cx="15872082" cy="1732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60"/>
              </a:lnSpc>
            </a:pPr>
            <a:r>
              <a:rPr lang="en-US" b="true" sz="4900" spc="245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IHM-ANÁLISE DOS CRITÉRIOS ERGONÔMICOS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DAGz08U2GSU</dc:identifier>
  <dcterms:modified xsi:type="dcterms:W3CDTF">2011-08-01T06:04:30Z</dcterms:modified>
  <cp:revision>1</cp:revision>
  <dc:title>Voluncheer</dc:title>
</cp:coreProperties>
</file>