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6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Revisão do </a:t>
            </a:r>
            <a:r>
              <a:rPr lang="pt-BR" b="1" i="1" dirty="0" err="1" smtClean="0"/>
              <a:t>bortola</a:t>
            </a:r>
            <a:endParaRPr lang="pt-BR" b="1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Bootstrap</a:t>
            </a:r>
            <a:endParaRPr lang="pt-BR" dirty="0" smtClean="0"/>
          </a:p>
          <a:p>
            <a:r>
              <a:rPr lang="pt-BR" dirty="0" err="1" smtClean="0"/>
              <a:t>jQuery</a:t>
            </a:r>
            <a:endParaRPr lang="pt-BR" dirty="0" smtClean="0"/>
          </a:p>
          <a:p>
            <a:r>
              <a:rPr lang="pt-BR" dirty="0" smtClean="0"/>
              <a:t>Angular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4078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41664" y="831273"/>
            <a:ext cx="1999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err="1" smtClean="0"/>
              <a:t>jQuery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1664" y="1731580"/>
            <a:ext cx="107493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i="1" dirty="0" smtClean="0"/>
              <a:t>Manipulando o DOM - </a:t>
            </a:r>
            <a:r>
              <a:rPr lang="pt-BR" sz="2400" b="1" dirty="0" err="1"/>
              <a:t>text</a:t>
            </a:r>
            <a:r>
              <a:rPr lang="pt-BR" sz="2400" b="1" dirty="0"/>
              <a:t>()</a:t>
            </a:r>
            <a:endParaRPr lang="pt-BR" sz="2400" b="1" i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966969" y="3298700"/>
            <a:ext cx="8524757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$("#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btn1").click(function(){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$("#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test1").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("Hello world!");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});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41664" y="2559195"/>
            <a:ext cx="1074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Define </a:t>
            </a:r>
            <a:r>
              <a:rPr lang="pt-BR" sz="2400" dirty="0"/>
              <a:t>ou retorna o conteúdo do texto dos elementos selecionados</a:t>
            </a:r>
            <a:endParaRPr lang="pt-BR" sz="2400" dirty="0"/>
          </a:p>
        </p:txBody>
      </p:sp>
      <p:sp>
        <p:nvSpPr>
          <p:cNvPr id="2" name="Retângulo 1"/>
          <p:cNvSpPr/>
          <p:nvPr/>
        </p:nvSpPr>
        <p:spPr>
          <a:xfrm>
            <a:off x="966969" y="4578438"/>
            <a:ext cx="3483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&lt;p id="test1</a:t>
            </a:r>
            <a:r>
              <a:rPr lang="en-US" dirty="0" smtClean="0"/>
              <a:t>"&gt;</a:t>
            </a:r>
            <a:r>
              <a:rPr lang="en-US" dirty="0" err="1" smtClean="0"/>
              <a:t>Vem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a PS&lt;/</a:t>
            </a:r>
            <a:r>
              <a:rPr lang="en-US" dirty="0"/>
              <a:t>p&gt;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5704248" y="4565695"/>
            <a:ext cx="3291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&lt;p id="test1"&gt;</a:t>
            </a:r>
            <a:r>
              <a:rPr lang="en-US" dirty="0">
                <a:solidFill>
                  <a:srgbClr val="FF0000"/>
                </a:solidFill>
              </a:rPr>
              <a:t>Hello world!</a:t>
            </a:r>
            <a:r>
              <a:rPr lang="en-US" dirty="0"/>
              <a:t>&lt;/p&gt;</a:t>
            </a:r>
            <a:endParaRPr lang="pt-BR" dirty="0"/>
          </a:p>
        </p:txBody>
      </p:sp>
      <p:sp>
        <p:nvSpPr>
          <p:cNvPr id="7" name="Seta para a direita 6"/>
          <p:cNvSpPr/>
          <p:nvPr/>
        </p:nvSpPr>
        <p:spPr>
          <a:xfrm>
            <a:off x="4450680" y="4578438"/>
            <a:ext cx="115163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19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41664" y="831273"/>
            <a:ext cx="1999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err="1" smtClean="0"/>
              <a:t>jQuery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1664" y="1731580"/>
            <a:ext cx="107493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i="1" dirty="0" smtClean="0"/>
              <a:t>Manipulando o DOM - </a:t>
            </a:r>
            <a:r>
              <a:rPr lang="pt-BR" sz="2400" b="1" dirty="0" err="1" smtClean="0"/>
              <a:t>html</a:t>
            </a:r>
            <a:r>
              <a:rPr lang="pt-BR" sz="2400" b="1" dirty="0" smtClean="0"/>
              <a:t>()</a:t>
            </a:r>
            <a:endParaRPr lang="pt-BR" sz="2400" b="1" i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966969" y="3298700"/>
            <a:ext cx="8524757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$("#btn2").click(function(){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$("#test1").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html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("&lt;b&gt;Hello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!&lt;/b&gt;");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41664" y="2559195"/>
            <a:ext cx="1074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Define </a:t>
            </a:r>
            <a:r>
              <a:rPr lang="pt-BR" sz="2400" dirty="0"/>
              <a:t>ou retorna o conteúdo do texto dos elementos selecionados</a:t>
            </a:r>
            <a:endParaRPr lang="pt-BR" sz="2400" dirty="0"/>
          </a:p>
        </p:txBody>
      </p:sp>
      <p:sp>
        <p:nvSpPr>
          <p:cNvPr id="2" name="Retângulo 1"/>
          <p:cNvSpPr/>
          <p:nvPr/>
        </p:nvSpPr>
        <p:spPr>
          <a:xfrm>
            <a:off x="966969" y="4578438"/>
            <a:ext cx="3483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&lt;p id="test1</a:t>
            </a:r>
            <a:r>
              <a:rPr lang="en-US" dirty="0" smtClean="0"/>
              <a:t>"&gt;</a:t>
            </a:r>
            <a:r>
              <a:rPr lang="en-US" dirty="0" err="1" smtClean="0"/>
              <a:t>Vem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a PS&lt;/</a:t>
            </a:r>
            <a:r>
              <a:rPr lang="en-US" dirty="0"/>
              <a:t>p&gt;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5704248" y="4565695"/>
            <a:ext cx="3538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&lt;p id="</a:t>
            </a:r>
            <a:r>
              <a:rPr lang="en-US" dirty="0" smtClean="0"/>
              <a:t>test1"&gt;</a:t>
            </a:r>
            <a:r>
              <a:rPr lang="en-US" b="1" dirty="0">
                <a:solidFill>
                  <a:srgbClr val="FF0000"/>
                </a:solidFill>
              </a:rPr>
              <a:t>Hello world!</a:t>
            </a:r>
            <a:r>
              <a:rPr lang="en-US" dirty="0"/>
              <a:t>&lt;/p&gt;</a:t>
            </a:r>
            <a:endParaRPr lang="pt-BR" dirty="0"/>
          </a:p>
        </p:txBody>
      </p:sp>
      <p:sp>
        <p:nvSpPr>
          <p:cNvPr id="7" name="Seta para a direita 6"/>
          <p:cNvSpPr/>
          <p:nvPr/>
        </p:nvSpPr>
        <p:spPr>
          <a:xfrm>
            <a:off x="4450680" y="4578438"/>
            <a:ext cx="115163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120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41664" y="831273"/>
            <a:ext cx="1999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err="1" smtClean="0"/>
              <a:t>jQuery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1664" y="1731580"/>
            <a:ext cx="107493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i="1" dirty="0" smtClean="0"/>
              <a:t>Manipulando o DOM - </a:t>
            </a:r>
            <a:r>
              <a:rPr lang="pt-BR" sz="2400" b="1" dirty="0" err="1" smtClean="0"/>
              <a:t>val</a:t>
            </a:r>
            <a:r>
              <a:rPr lang="pt-BR" sz="2400" b="1" dirty="0" smtClean="0"/>
              <a:t>()</a:t>
            </a:r>
            <a:endParaRPr lang="pt-BR" sz="2400" b="1" i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966969" y="3298700"/>
            <a:ext cx="8524757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$("#btn2").click(function(){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$("#test3").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tudo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!!!!");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});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41664" y="2559195"/>
            <a:ext cx="1074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Define </a:t>
            </a:r>
            <a:r>
              <a:rPr lang="pt-BR" sz="2400" dirty="0"/>
              <a:t>ou retorna o conteúdo do texto dos elementos selecionados</a:t>
            </a:r>
            <a:endParaRPr lang="pt-BR" sz="2400" dirty="0"/>
          </a:p>
        </p:txBody>
      </p:sp>
      <p:sp>
        <p:nvSpPr>
          <p:cNvPr id="2" name="Retângulo 1"/>
          <p:cNvSpPr/>
          <p:nvPr/>
        </p:nvSpPr>
        <p:spPr>
          <a:xfrm>
            <a:off x="966969" y="4578438"/>
            <a:ext cx="1248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Input </a:t>
            </a:r>
            <a:r>
              <a:rPr lang="pt-BR" dirty="0" err="1"/>
              <a:t>field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5704248" y="456569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dirty="0"/>
          </a:p>
        </p:txBody>
      </p:sp>
      <p:sp>
        <p:nvSpPr>
          <p:cNvPr id="7" name="Seta para a direita 6"/>
          <p:cNvSpPr/>
          <p:nvPr/>
        </p:nvSpPr>
        <p:spPr>
          <a:xfrm>
            <a:off x="4450680" y="4578438"/>
            <a:ext cx="115163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2215166" y="4582799"/>
            <a:ext cx="1532586" cy="360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240923" y="4608557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Aula de revisão</a:t>
            </a:r>
            <a:endParaRPr lang="pt-BR" sz="1400" dirty="0"/>
          </a:p>
        </p:txBody>
      </p:sp>
      <p:sp>
        <p:nvSpPr>
          <p:cNvPr id="14" name="Retângulo 13"/>
          <p:cNvSpPr/>
          <p:nvPr/>
        </p:nvSpPr>
        <p:spPr>
          <a:xfrm>
            <a:off x="6090615" y="4635143"/>
            <a:ext cx="1248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Input </a:t>
            </a:r>
            <a:r>
              <a:rPr lang="pt-BR" dirty="0" err="1"/>
              <a:t>field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7338812" y="4639504"/>
            <a:ext cx="1532586" cy="360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364569" y="4665262"/>
            <a:ext cx="13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Vai com tudo!!!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303693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41664" y="831273"/>
            <a:ext cx="1999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err="1" smtClean="0"/>
              <a:t>jQuery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1664" y="1731580"/>
            <a:ext cx="107493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i="1" dirty="0" smtClean="0"/>
              <a:t>Manipulando o DOM - </a:t>
            </a:r>
            <a:r>
              <a:rPr lang="pt-BR" sz="2400" b="1" dirty="0" err="1"/>
              <a:t>append</a:t>
            </a:r>
            <a:r>
              <a:rPr lang="pt-BR" sz="2400" dirty="0"/>
              <a:t> </a:t>
            </a:r>
            <a:r>
              <a:rPr lang="pt-BR" sz="2400" b="1" dirty="0" smtClean="0"/>
              <a:t>() </a:t>
            </a:r>
            <a:r>
              <a:rPr lang="pt-BR" sz="2400" dirty="0" smtClean="0"/>
              <a:t>e</a:t>
            </a:r>
            <a:r>
              <a:rPr lang="pt-BR" sz="2400" b="1" dirty="0" smtClean="0"/>
              <a:t> </a:t>
            </a:r>
            <a:r>
              <a:rPr lang="pt-BR" sz="2400" b="1" dirty="0" err="1"/>
              <a:t>prepend</a:t>
            </a:r>
            <a:r>
              <a:rPr lang="pt-BR" sz="2400" b="1" dirty="0"/>
              <a:t>() </a:t>
            </a:r>
          </a:p>
          <a:p>
            <a:endParaRPr lang="pt-BR" sz="2400" b="1" i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966969" y="3298700"/>
            <a:ext cx="8524757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$("#btn2").click(function(){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/>
              <a:t>$("p").append</a:t>
            </a:r>
            <a:r>
              <a:rPr lang="en-US" dirty="0" smtClean="0"/>
              <a:t>(“</a:t>
            </a:r>
            <a:r>
              <a:rPr lang="en-US" dirty="0" err="1" smtClean="0"/>
              <a:t>Adiciona</a:t>
            </a:r>
            <a:r>
              <a:rPr lang="en-US" dirty="0" smtClean="0"/>
              <a:t> um </a:t>
            </a:r>
            <a:r>
              <a:rPr lang="en-US" dirty="0" err="1" smtClean="0"/>
              <a:t>texto</a:t>
            </a:r>
            <a:r>
              <a:rPr lang="en-US" dirty="0" smtClean="0"/>
              <a:t> no final.");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});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41664" y="2378889"/>
            <a:ext cx="10749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O método jQuery append () insere conteúdo AT THE END dos elementos HTML selecionados.</a:t>
            </a:r>
            <a:endParaRPr lang="pt-BR" sz="24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994064" y="5460204"/>
            <a:ext cx="8524757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$("#btn2").click(function(){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/>
              <a:t>$("p").prepend</a:t>
            </a:r>
            <a:r>
              <a:rPr lang="en-US" dirty="0" smtClean="0"/>
              <a:t>("</a:t>
            </a:r>
            <a:r>
              <a:rPr lang="en-US" dirty="0"/>
              <a:t> </a:t>
            </a:r>
            <a:r>
              <a:rPr lang="en-US" dirty="0" err="1"/>
              <a:t>Adiciona</a:t>
            </a:r>
            <a:r>
              <a:rPr lang="en-US" dirty="0"/>
              <a:t> um </a:t>
            </a:r>
            <a:r>
              <a:rPr lang="en-US" dirty="0" err="1"/>
              <a:t>texto</a:t>
            </a:r>
            <a:r>
              <a:rPr lang="en-US" dirty="0"/>
              <a:t> no </a:t>
            </a:r>
            <a:r>
              <a:rPr lang="en-US" dirty="0" err="1" smtClean="0"/>
              <a:t>começo</a:t>
            </a:r>
            <a:r>
              <a:rPr lang="en-US" dirty="0" smtClean="0"/>
              <a:t>.");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});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868759" y="4540393"/>
            <a:ext cx="10749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O método jQuery prepend () insere conteúdo AT THE BEGINNING dos elementos HTML selecionados.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40972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41664" y="831273"/>
            <a:ext cx="1999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err="1" smtClean="0"/>
              <a:t>jQuery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1664" y="1731580"/>
            <a:ext cx="107493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i="1" dirty="0" smtClean="0"/>
              <a:t>Manipulando o DOM - </a:t>
            </a:r>
            <a:r>
              <a:rPr lang="pt-BR" sz="2400" b="1" dirty="0" err="1"/>
              <a:t>attr</a:t>
            </a:r>
            <a:r>
              <a:rPr lang="pt-BR" sz="2400" b="1" dirty="0"/>
              <a:t>()</a:t>
            </a:r>
          </a:p>
          <a:p>
            <a:endParaRPr lang="pt-BR" sz="2400" b="1" i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966969" y="3298700"/>
            <a:ext cx="8524757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$("button").click(function(){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b="1" dirty="0"/>
              <a:t>$("#w3s").</a:t>
            </a:r>
            <a:r>
              <a:rPr lang="en-US" b="1" dirty="0" err="1"/>
              <a:t>attr</a:t>
            </a:r>
            <a:r>
              <a:rPr lang="en-US" b="1" dirty="0"/>
              <a:t>("</a:t>
            </a:r>
            <a:r>
              <a:rPr lang="en-US" b="1" dirty="0" err="1"/>
              <a:t>href</a:t>
            </a:r>
            <a:r>
              <a:rPr lang="en-US" b="1" dirty="0"/>
              <a:t>", "https://www.w3schools.com/jquery");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});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41664" y="2378889"/>
            <a:ext cx="10749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O </a:t>
            </a:r>
            <a:r>
              <a:rPr lang="pt-BR" sz="2400" dirty="0"/>
              <a:t>método </a:t>
            </a:r>
            <a:r>
              <a:rPr lang="pt-BR" sz="2400" dirty="0" err="1"/>
              <a:t>jQuery</a:t>
            </a:r>
            <a:r>
              <a:rPr lang="pt-BR" sz="2400" dirty="0"/>
              <a:t> </a:t>
            </a:r>
            <a:r>
              <a:rPr lang="pt-BR" sz="2400" dirty="0" err="1"/>
              <a:t>attr</a:t>
            </a:r>
            <a:r>
              <a:rPr lang="pt-BR" sz="2400" dirty="0"/>
              <a:t> () também é usado para definir / alterar os valores dos atributos.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61702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41664" y="831273"/>
            <a:ext cx="1999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err="1" smtClean="0"/>
              <a:t>jQuery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1664" y="1731580"/>
            <a:ext cx="107493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i="1" dirty="0" smtClean="0"/>
              <a:t>Manipulando o DOM - </a:t>
            </a:r>
            <a:r>
              <a:rPr lang="pt-BR" sz="2400" b="1" dirty="0" smtClean="0"/>
              <a:t>remove()</a:t>
            </a:r>
            <a:endParaRPr lang="pt-BR" sz="2400" b="1" dirty="0"/>
          </a:p>
          <a:p>
            <a:endParaRPr lang="pt-BR" sz="2400" b="1" i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966969" y="3298700"/>
            <a:ext cx="8524757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$("button").click(function(){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b="1" dirty="0" smtClean="0"/>
              <a:t> $("#div1").remove();</a:t>
            </a:r>
          </a:p>
          <a:p>
            <a:r>
              <a:rPr lang="en-US" dirty="0" smtClean="0"/>
              <a:t>});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41664" y="2378889"/>
            <a:ext cx="10749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O </a:t>
            </a:r>
            <a:r>
              <a:rPr lang="pt-BR" sz="2400" dirty="0"/>
              <a:t>método </a:t>
            </a:r>
            <a:r>
              <a:rPr lang="pt-BR" sz="2400" dirty="0" err="1"/>
              <a:t>jQuery</a:t>
            </a:r>
            <a:r>
              <a:rPr lang="pt-BR" sz="2400" dirty="0"/>
              <a:t> remove () remove o (s) elemento (s) selecionado (s) e seus elementos filho.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68875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41664" y="831273"/>
            <a:ext cx="1999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err="1" smtClean="0"/>
              <a:t>jQuery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1664" y="1731580"/>
            <a:ext cx="107493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i="1" dirty="0" smtClean="0"/>
              <a:t>Manipulando o DOM - </a:t>
            </a:r>
            <a:r>
              <a:rPr lang="pt-BR" sz="2400" b="1" dirty="0" err="1"/>
              <a:t>empty</a:t>
            </a:r>
            <a:r>
              <a:rPr lang="pt-BR" sz="2400" dirty="0"/>
              <a:t> </a:t>
            </a:r>
            <a:r>
              <a:rPr lang="pt-BR" sz="2400" b="1" dirty="0" smtClean="0"/>
              <a:t>()</a:t>
            </a:r>
            <a:endParaRPr lang="pt-BR" sz="2400" b="1" dirty="0"/>
          </a:p>
          <a:p>
            <a:endParaRPr lang="pt-BR" sz="2400" b="1" i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966969" y="3298700"/>
            <a:ext cx="8524757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$("button").click(function(){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b="1" dirty="0" smtClean="0"/>
              <a:t> $("#div1").</a:t>
            </a:r>
            <a:r>
              <a:rPr lang="pt-BR" dirty="0"/>
              <a:t> </a:t>
            </a:r>
            <a:r>
              <a:rPr lang="pt-BR" b="1" dirty="0" err="1"/>
              <a:t>empty</a:t>
            </a:r>
            <a:r>
              <a:rPr lang="en-US" b="1" dirty="0" smtClean="0"/>
              <a:t>();</a:t>
            </a:r>
          </a:p>
          <a:p>
            <a:r>
              <a:rPr lang="en-US" dirty="0" smtClean="0"/>
              <a:t>});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41664" y="2378889"/>
            <a:ext cx="10749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O método </a:t>
            </a:r>
            <a:r>
              <a:rPr lang="pt-BR" sz="2400" dirty="0" err="1" smtClean="0"/>
              <a:t>jQuery</a:t>
            </a:r>
            <a:r>
              <a:rPr lang="pt-BR" sz="2400" dirty="0" smtClean="0"/>
              <a:t> </a:t>
            </a:r>
            <a:r>
              <a:rPr lang="pt-BR" sz="2400" dirty="0" err="1"/>
              <a:t>empty</a:t>
            </a:r>
            <a:r>
              <a:rPr lang="pt-BR" sz="2400" dirty="0"/>
              <a:t> </a:t>
            </a:r>
            <a:r>
              <a:rPr lang="pt-BR" sz="2400" dirty="0" smtClean="0"/>
              <a:t>() limpa o(s) elemento (s) selecionado (s) e seus elementos filho.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05554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41664" y="831273"/>
            <a:ext cx="1999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err="1" smtClean="0"/>
              <a:t>jQuery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1664" y="1731580"/>
            <a:ext cx="107493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i="1" dirty="0" smtClean="0"/>
              <a:t>Manipulando o DOM - </a:t>
            </a:r>
            <a:r>
              <a:rPr lang="pt-BR" sz="2400" b="1" dirty="0" err="1"/>
              <a:t>empty</a:t>
            </a:r>
            <a:r>
              <a:rPr lang="pt-BR" sz="2400" dirty="0"/>
              <a:t> </a:t>
            </a:r>
            <a:r>
              <a:rPr lang="pt-BR" sz="2400" b="1" dirty="0" smtClean="0"/>
              <a:t>()</a:t>
            </a:r>
            <a:endParaRPr lang="pt-BR" sz="2400" b="1" dirty="0"/>
          </a:p>
          <a:p>
            <a:endParaRPr lang="pt-BR" sz="2400" b="1" i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966969" y="3298700"/>
            <a:ext cx="8524757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$("button").click(function(){</a:t>
            </a:r>
            <a:br>
              <a:rPr lang="en-US" dirty="0" smtClean="0"/>
            </a:br>
            <a:r>
              <a:rPr lang="en-US" dirty="0" smtClean="0"/>
              <a:t>    </a:t>
            </a:r>
            <a:r>
              <a:rPr lang="en-US" b="1" dirty="0" smtClean="0"/>
              <a:t> $("#div1").</a:t>
            </a:r>
            <a:r>
              <a:rPr lang="pt-BR" dirty="0"/>
              <a:t> </a:t>
            </a:r>
            <a:r>
              <a:rPr lang="pt-BR" b="1" dirty="0" err="1"/>
              <a:t>empty</a:t>
            </a:r>
            <a:r>
              <a:rPr lang="en-US" b="1" dirty="0" smtClean="0"/>
              <a:t>();</a:t>
            </a:r>
          </a:p>
          <a:p>
            <a:r>
              <a:rPr lang="en-US" dirty="0" smtClean="0"/>
              <a:t>});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41664" y="2378889"/>
            <a:ext cx="10749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O método </a:t>
            </a:r>
            <a:r>
              <a:rPr lang="pt-BR" sz="2400" dirty="0" err="1" smtClean="0"/>
              <a:t>jQuery</a:t>
            </a:r>
            <a:r>
              <a:rPr lang="pt-BR" sz="2400" dirty="0" smtClean="0"/>
              <a:t> </a:t>
            </a:r>
            <a:r>
              <a:rPr lang="pt-BR" sz="2400" dirty="0" err="1"/>
              <a:t>empty</a:t>
            </a:r>
            <a:r>
              <a:rPr lang="pt-BR" sz="2400" dirty="0"/>
              <a:t> </a:t>
            </a:r>
            <a:r>
              <a:rPr lang="pt-BR" sz="2400" dirty="0" smtClean="0"/>
              <a:t>() limpa o(s) elemento (s) selecionado (s) e seus elementos filho.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26280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41664" y="831273"/>
            <a:ext cx="1999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err="1" smtClean="0"/>
              <a:t>jQuery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1664" y="1731580"/>
            <a:ext cx="1074932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i="1" dirty="0" smtClean="0"/>
              <a:t>Manipulando o DOM - </a:t>
            </a:r>
            <a:r>
              <a:rPr lang="pt-BR" sz="2400" b="1" dirty="0" err="1"/>
              <a:t>hide</a:t>
            </a:r>
            <a:r>
              <a:rPr lang="pt-BR" sz="2400" b="1" dirty="0"/>
              <a:t>() </a:t>
            </a:r>
            <a:r>
              <a:rPr lang="pt-BR" sz="2400" dirty="0" smtClean="0"/>
              <a:t>e </a:t>
            </a:r>
            <a:r>
              <a:rPr lang="pt-BR" sz="2400" b="1" dirty="0" smtClean="0"/>
              <a:t>show()</a:t>
            </a:r>
          </a:p>
          <a:p>
            <a:endParaRPr lang="pt-BR" sz="2400" b="1" dirty="0"/>
          </a:p>
          <a:p>
            <a:r>
              <a:rPr lang="pt-BR" sz="2400" dirty="0" smtClean="0"/>
              <a:t>Com </a:t>
            </a:r>
            <a:r>
              <a:rPr lang="pt-BR" sz="2400" dirty="0" err="1"/>
              <a:t>jQuery</a:t>
            </a:r>
            <a:r>
              <a:rPr lang="pt-BR" sz="2400" dirty="0"/>
              <a:t>, você pode ocultar e mostrar elementos HTML com os métodos </a:t>
            </a:r>
            <a:r>
              <a:rPr lang="pt-BR" sz="2400" dirty="0" err="1"/>
              <a:t>hide</a:t>
            </a:r>
            <a:r>
              <a:rPr lang="pt-BR" sz="2400" dirty="0"/>
              <a:t> () e show ():</a:t>
            </a:r>
            <a:endParaRPr lang="pt-BR" sz="2400" b="1" dirty="0"/>
          </a:p>
          <a:p>
            <a:endParaRPr lang="pt-BR" sz="2400" b="1" i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966970" y="3789752"/>
            <a:ext cx="8524757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$("#</a:t>
            </a:r>
            <a:r>
              <a:rPr lang="pt-BR" dirty="0" err="1"/>
              <a:t>hide</a:t>
            </a:r>
            <a:r>
              <a:rPr lang="pt-BR" dirty="0"/>
              <a:t>").click(</a:t>
            </a:r>
            <a:r>
              <a:rPr lang="pt-BR" dirty="0" err="1"/>
              <a:t>function</a:t>
            </a:r>
            <a:r>
              <a:rPr lang="pt-BR" dirty="0"/>
              <a:t>(){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 </a:t>
            </a:r>
            <a:r>
              <a:rPr lang="pt-BR" b="1" dirty="0"/>
              <a:t>$("p").</a:t>
            </a:r>
            <a:r>
              <a:rPr lang="pt-BR" b="1" dirty="0" err="1"/>
              <a:t>hide</a:t>
            </a:r>
            <a:r>
              <a:rPr lang="pt-BR" b="1" dirty="0"/>
              <a:t>();</a:t>
            </a:r>
            <a:r>
              <a:rPr lang="pt-BR" b="1" dirty="0"/>
              <a:t/>
            </a:r>
            <a:br>
              <a:rPr lang="pt-BR" b="1" dirty="0"/>
            </a:br>
            <a:r>
              <a:rPr lang="pt-BR" dirty="0"/>
              <a:t>});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966969" y="5191402"/>
            <a:ext cx="8524757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$("#show").click(</a:t>
            </a:r>
            <a:r>
              <a:rPr lang="pt-BR" dirty="0" err="1"/>
              <a:t>function</a:t>
            </a:r>
            <a:r>
              <a:rPr lang="pt-BR" dirty="0"/>
              <a:t>(){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    </a:t>
            </a:r>
            <a:r>
              <a:rPr lang="pt-BR" b="1" dirty="0"/>
              <a:t>$("p").show();</a:t>
            </a:r>
            <a:r>
              <a:rPr lang="pt-BR" b="1" dirty="0"/>
              <a:t/>
            </a:r>
            <a:br>
              <a:rPr lang="pt-BR" b="1" dirty="0"/>
            </a:br>
            <a:r>
              <a:rPr lang="pt-BR" dirty="0"/>
              <a:t>});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23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41664" y="831273"/>
            <a:ext cx="1999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err="1" smtClean="0"/>
              <a:t>jQuery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1664" y="1731580"/>
            <a:ext cx="107493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i="1" dirty="0" smtClean="0"/>
              <a:t>Manipulando o DOM - </a:t>
            </a:r>
            <a:r>
              <a:rPr lang="pt-BR" sz="2400" b="1" dirty="0" err="1"/>
              <a:t>fadeIn</a:t>
            </a:r>
            <a:r>
              <a:rPr lang="pt-BR" sz="2400" b="1" dirty="0" smtClean="0"/>
              <a:t>()</a:t>
            </a:r>
          </a:p>
          <a:p>
            <a:endParaRPr lang="pt-BR" sz="2400" b="1" dirty="0"/>
          </a:p>
          <a:p>
            <a:r>
              <a:rPr lang="pt-PT" sz="2400" dirty="0"/>
              <a:t>O método </a:t>
            </a:r>
            <a:r>
              <a:rPr lang="pt-PT" sz="2400" b="1" dirty="0"/>
              <a:t>fadeIn</a:t>
            </a:r>
            <a:r>
              <a:rPr lang="pt-PT" sz="2400" b="1" dirty="0" smtClean="0"/>
              <a:t>() </a:t>
            </a:r>
            <a:r>
              <a:rPr lang="pt-PT" sz="2400" dirty="0" smtClean="0"/>
              <a:t>jQuery </a:t>
            </a:r>
            <a:r>
              <a:rPr lang="pt-PT" sz="2400" dirty="0"/>
              <a:t>é usado para  </a:t>
            </a:r>
            <a:r>
              <a:rPr lang="pt-PT" sz="2400" dirty="0" smtClean="0"/>
              <a:t>aparecer </a:t>
            </a:r>
            <a:r>
              <a:rPr lang="pt-PT" sz="2400" dirty="0"/>
              <a:t>em um elemento oculto.</a:t>
            </a:r>
            <a:endParaRPr lang="pt-BR" sz="2400" b="1" i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841664" y="3442022"/>
            <a:ext cx="8524757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/>
              <a:t>$("</a:t>
            </a:r>
            <a:r>
              <a:rPr lang="pt-BR" sz="2400" dirty="0" err="1"/>
              <a:t>button</a:t>
            </a:r>
            <a:r>
              <a:rPr lang="pt-BR" sz="2400" dirty="0"/>
              <a:t>").click(</a:t>
            </a:r>
            <a:r>
              <a:rPr lang="pt-BR" sz="2400" dirty="0" err="1"/>
              <a:t>function</a:t>
            </a:r>
            <a:r>
              <a:rPr lang="pt-BR" sz="2400" dirty="0"/>
              <a:t>(){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    $("#div1").</a:t>
            </a:r>
            <a:r>
              <a:rPr lang="pt-BR" sz="2400" dirty="0" err="1"/>
              <a:t>fadeIn</a:t>
            </a:r>
            <a:r>
              <a:rPr lang="pt-BR" sz="2400" dirty="0"/>
              <a:t>();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    $("#div2").</a:t>
            </a:r>
            <a:r>
              <a:rPr lang="pt-BR" sz="2400" dirty="0" err="1"/>
              <a:t>fadeIn</a:t>
            </a:r>
            <a:r>
              <a:rPr lang="pt-BR" sz="2400" dirty="0"/>
              <a:t>("</a:t>
            </a:r>
            <a:r>
              <a:rPr lang="pt-BR" sz="2400" dirty="0" err="1"/>
              <a:t>slow</a:t>
            </a:r>
            <a:r>
              <a:rPr lang="pt-BR" sz="2400" dirty="0"/>
              <a:t>");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    $("#div3").</a:t>
            </a:r>
            <a:r>
              <a:rPr lang="pt-BR" sz="2400" dirty="0" err="1"/>
              <a:t>fadeIn</a:t>
            </a:r>
            <a:r>
              <a:rPr lang="pt-BR" sz="2400" dirty="0"/>
              <a:t>(3000);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});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38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41664" y="831273"/>
            <a:ext cx="2823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err="1" smtClean="0"/>
              <a:t>Bootstrap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953037" y="1636513"/>
            <a:ext cx="822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Que o </a:t>
            </a:r>
            <a:r>
              <a:rPr lang="pt-BR" dirty="0" err="1" smtClean="0"/>
              <a:t>Bootstrap</a:t>
            </a:r>
            <a:r>
              <a:rPr lang="pt-BR" dirty="0" smtClean="0"/>
              <a:t> trabalha </a:t>
            </a:r>
            <a:r>
              <a:rPr lang="pt-BR" dirty="0"/>
              <a:t>dos tipos de "containers" para usar em seus projetos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226051" y="2691355"/>
            <a:ext cx="2081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7030A0"/>
                </a:solidFill>
              </a:rPr>
              <a:t>.</a:t>
            </a:r>
            <a:r>
              <a:rPr lang="pt-BR" sz="3600" dirty="0" smtClean="0">
                <a:solidFill>
                  <a:srgbClr val="7030A0"/>
                </a:solidFill>
              </a:rPr>
              <a:t>container</a:t>
            </a:r>
            <a:endParaRPr lang="pt-BR" sz="3600" dirty="0">
              <a:solidFill>
                <a:srgbClr val="7030A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25713" y="3818084"/>
            <a:ext cx="3614565" cy="1764196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550002" y="3818084"/>
            <a:ext cx="2700300" cy="176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401212" y="2837748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7030A0"/>
                </a:solidFill>
              </a:rPr>
              <a:t>.container-</a:t>
            </a:r>
            <a:r>
              <a:rPr lang="pt-BR" sz="3600" dirty="0" err="1" smtClean="0">
                <a:solidFill>
                  <a:srgbClr val="7030A0"/>
                </a:solidFill>
              </a:rPr>
              <a:t>fluid</a:t>
            </a:r>
            <a:endParaRPr lang="pt-BR" sz="3600" dirty="0">
              <a:solidFill>
                <a:srgbClr val="7030A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232340" y="3970484"/>
            <a:ext cx="3614565" cy="1764196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232340" y="3970484"/>
            <a:ext cx="3614565" cy="176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854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41664" y="831273"/>
            <a:ext cx="1999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err="1" smtClean="0"/>
              <a:t>jQuery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1664" y="1731580"/>
            <a:ext cx="1074932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i="1" dirty="0" smtClean="0"/>
              <a:t>Manipulando o DOM - </a:t>
            </a:r>
            <a:r>
              <a:rPr lang="pt-BR" sz="2400" b="1" dirty="0" err="1" smtClean="0"/>
              <a:t>fadeOut</a:t>
            </a:r>
            <a:r>
              <a:rPr lang="pt-BR" sz="2400" b="1" dirty="0" smtClean="0"/>
              <a:t>()</a:t>
            </a:r>
          </a:p>
          <a:p>
            <a:endParaRPr lang="pt-BR" sz="2400" b="1" dirty="0"/>
          </a:p>
          <a:p>
            <a:r>
              <a:rPr lang="pt-BR" sz="2400" dirty="0"/>
              <a:t>O método </a:t>
            </a:r>
            <a:r>
              <a:rPr lang="pt-BR" sz="2400" dirty="0" err="1"/>
              <a:t>jQuery</a:t>
            </a:r>
            <a:r>
              <a:rPr lang="pt-BR" sz="2400" dirty="0"/>
              <a:t> </a:t>
            </a:r>
            <a:r>
              <a:rPr lang="pt-BR" sz="2400" b="1" dirty="0" err="1"/>
              <a:t>fadeOut</a:t>
            </a:r>
            <a:r>
              <a:rPr lang="pt-BR" sz="2400" b="1" dirty="0"/>
              <a:t> () </a:t>
            </a:r>
            <a:r>
              <a:rPr lang="pt-BR" sz="2400" dirty="0"/>
              <a:t>é usado para desvanecer um elemento visível.</a:t>
            </a:r>
          </a:p>
          <a:p>
            <a:r>
              <a:rPr lang="pt-BR" sz="2400" dirty="0"/>
              <a:t/>
            </a:r>
            <a:br>
              <a:rPr lang="pt-BR" sz="2400" dirty="0"/>
            </a:br>
            <a:endParaRPr lang="pt-BR" sz="2400" b="1" i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841664" y="3442022"/>
            <a:ext cx="8524757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$("button").click(function(){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 $("#div1").</a:t>
            </a:r>
            <a:r>
              <a:rPr lang="en-US" sz="2400" dirty="0" err="1"/>
              <a:t>fadeOut</a:t>
            </a:r>
            <a:r>
              <a:rPr lang="en-US" sz="2400" dirty="0"/>
              <a:t>();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 $("#div2").</a:t>
            </a:r>
            <a:r>
              <a:rPr lang="en-US" sz="2400" dirty="0" err="1"/>
              <a:t>fadeOut</a:t>
            </a:r>
            <a:r>
              <a:rPr lang="en-US" sz="2400" dirty="0"/>
              <a:t>("slow");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 $("#div3").</a:t>
            </a:r>
            <a:r>
              <a:rPr lang="en-US" sz="2400" dirty="0" err="1"/>
              <a:t>fadeOut</a:t>
            </a:r>
            <a:r>
              <a:rPr lang="en-US" sz="2400" dirty="0"/>
              <a:t>(3000);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});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517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41664" y="831273"/>
            <a:ext cx="1999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err="1" smtClean="0"/>
              <a:t>jQuery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1664" y="1731580"/>
            <a:ext cx="1074932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i="1" dirty="0" smtClean="0"/>
              <a:t>Manipulando o DOM - </a:t>
            </a:r>
            <a:r>
              <a:rPr lang="pt-BR" sz="2400" b="1" dirty="0" err="1"/>
              <a:t>slideDown</a:t>
            </a:r>
            <a:r>
              <a:rPr lang="pt-BR" sz="2400" b="1" dirty="0" smtClean="0"/>
              <a:t>()</a:t>
            </a:r>
            <a:r>
              <a:rPr lang="pt-BR" sz="2400" dirty="0" smtClean="0"/>
              <a:t> e 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slideUp</a:t>
            </a:r>
            <a:r>
              <a:rPr lang="pt-BR" sz="2400" b="1" dirty="0" smtClean="0"/>
              <a:t>()</a:t>
            </a:r>
          </a:p>
          <a:p>
            <a:endParaRPr lang="pt-BR" sz="2400" b="1" dirty="0"/>
          </a:p>
          <a:p>
            <a:r>
              <a:rPr lang="pt-BR" sz="2400" dirty="0" smtClean="0"/>
              <a:t>Com </a:t>
            </a:r>
            <a:r>
              <a:rPr lang="pt-BR" sz="2400" dirty="0" err="1"/>
              <a:t>jQuery</a:t>
            </a:r>
            <a:r>
              <a:rPr lang="pt-BR" sz="2400" dirty="0"/>
              <a:t> você pode criar um efeito deslizante sobre os elementos.</a:t>
            </a:r>
            <a:r>
              <a:rPr lang="pt-BR" sz="2400" dirty="0"/>
              <a:t/>
            </a:r>
            <a:br>
              <a:rPr lang="pt-BR" sz="2400" dirty="0"/>
            </a:br>
            <a:endParaRPr lang="pt-BR" sz="2400" b="1" i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841664" y="3442022"/>
            <a:ext cx="8524757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/>
              <a:t>$("#</a:t>
            </a:r>
            <a:r>
              <a:rPr lang="pt-BR" sz="2400" dirty="0" err="1"/>
              <a:t>flip</a:t>
            </a:r>
            <a:r>
              <a:rPr lang="pt-BR" sz="2400" dirty="0"/>
              <a:t>").click(</a:t>
            </a:r>
            <a:r>
              <a:rPr lang="pt-BR" sz="2400" dirty="0" err="1"/>
              <a:t>function</a:t>
            </a:r>
            <a:r>
              <a:rPr lang="pt-BR" sz="2400" dirty="0"/>
              <a:t>(){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    $("#</a:t>
            </a:r>
            <a:r>
              <a:rPr lang="pt-BR" sz="2400" dirty="0" err="1"/>
              <a:t>panel</a:t>
            </a:r>
            <a:r>
              <a:rPr lang="pt-BR" sz="2400" dirty="0"/>
              <a:t>").</a:t>
            </a:r>
            <a:r>
              <a:rPr lang="pt-BR" sz="2400" b="1" dirty="0" err="1"/>
              <a:t>slideDown</a:t>
            </a:r>
            <a:r>
              <a:rPr lang="pt-BR" sz="2400" b="1" dirty="0"/>
              <a:t>();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});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41664" y="5023977"/>
            <a:ext cx="8524757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/>
              <a:t>$("#</a:t>
            </a:r>
            <a:r>
              <a:rPr lang="pt-BR" sz="2400" dirty="0" err="1"/>
              <a:t>flip</a:t>
            </a:r>
            <a:r>
              <a:rPr lang="pt-BR" sz="2400" dirty="0"/>
              <a:t>").click(</a:t>
            </a:r>
            <a:r>
              <a:rPr lang="pt-BR" sz="2400" dirty="0" err="1"/>
              <a:t>function</a:t>
            </a:r>
            <a:r>
              <a:rPr lang="pt-BR" sz="2400" dirty="0"/>
              <a:t>(){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    </a:t>
            </a:r>
            <a:r>
              <a:rPr lang="pt-BR" sz="2400" b="1" dirty="0"/>
              <a:t>$("#</a:t>
            </a:r>
            <a:r>
              <a:rPr lang="pt-BR" sz="2400" b="1" dirty="0" err="1"/>
              <a:t>panel</a:t>
            </a:r>
            <a:r>
              <a:rPr lang="pt-BR" sz="2400" b="1" dirty="0"/>
              <a:t>").</a:t>
            </a:r>
            <a:r>
              <a:rPr lang="pt-BR" sz="2400" b="1" dirty="0" err="1"/>
              <a:t>slideUp</a:t>
            </a:r>
            <a:r>
              <a:rPr lang="pt-BR" sz="2400" b="1" dirty="0"/>
              <a:t>();</a:t>
            </a:r>
            <a:r>
              <a:rPr lang="pt-BR" sz="2400" b="1" dirty="0"/>
              <a:t/>
            </a:r>
            <a:br>
              <a:rPr lang="pt-BR" sz="2400" b="1" dirty="0"/>
            </a:br>
            <a:r>
              <a:rPr lang="pt-BR" sz="2400" dirty="0"/>
              <a:t>});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700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41664" y="831273"/>
            <a:ext cx="1999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err="1" smtClean="0"/>
              <a:t>jQuery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1664" y="1731580"/>
            <a:ext cx="1074932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i="1" dirty="0" smtClean="0"/>
              <a:t>Manipulando o DOM - </a:t>
            </a:r>
            <a:r>
              <a:rPr lang="pt-BR" sz="2400" b="1" dirty="0" err="1"/>
              <a:t>slideToggle</a:t>
            </a:r>
            <a:r>
              <a:rPr lang="pt-BR" sz="2400" b="1" dirty="0"/>
              <a:t>() </a:t>
            </a:r>
          </a:p>
          <a:p>
            <a:endParaRPr lang="pt-BR" sz="2400" b="1" dirty="0"/>
          </a:p>
          <a:p>
            <a:r>
              <a:rPr lang="pt-PT" sz="2400" dirty="0"/>
              <a:t>O método jQuery slideToggle () alterna entre os métodos slideDown () e slideUp ().</a:t>
            </a:r>
            <a:endParaRPr lang="pt-BR" sz="2400" b="1" i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841664" y="3442022"/>
            <a:ext cx="8524757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/>
              <a:t>$("#</a:t>
            </a:r>
            <a:r>
              <a:rPr lang="pt-BR" sz="2400" dirty="0" err="1"/>
              <a:t>flip</a:t>
            </a:r>
            <a:r>
              <a:rPr lang="pt-BR" sz="2400" dirty="0"/>
              <a:t>").click(</a:t>
            </a:r>
            <a:r>
              <a:rPr lang="pt-BR" sz="2400" dirty="0" err="1"/>
              <a:t>function</a:t>
            </a:r>
            <a:r>
              <a:rPr lang="pt-BR" sz="2400" dirty="0"/>
              <a:t>(){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    </a:t>
            </a:r>
            <a:r>
              <a:rPr lang="pt-BR" sz="2400" b="1" dirty="0"/>
              <a:t>$("#</a:t>
            </a:r>
            <a:r>
              <a:rPr lang="pt-BR" sz="2400" b="1" dirty="0" err="1"/>
              <a:t>panel</a:t>
            </a:r>
            <a:r>
              <a:rPr lang="pt-BR" sz="2400" b="1" dirty="0"/>
              <a:t>").</a:t>
            </a:r>
            <a:r>
              <a:rPr lang="pt-BR" sz="2400" b="1" dirty="0" err="1"/>
              <a:t>slideToggle</a:t>
            </a:r>
            <a:r>
              <a:rPr lang="pt-BR" sz="2400" b="1" dirty="0"/>
              <a:t>();</a:t>
            </a:r>
            <a:r>
              <a:rPr lang="pt-BR" sz="2400" b="1" dirty="0"/>
              <a:t/>
            </a:r>
            <a:br>
              <a:rPr lang="pt-BR" sz="2400" b="1" dirty="0"/>
            </a:br>
            <a:r>
              <a:rPr lang="pt-BR" sz="2400" dirty="0"/>
              <a:t>});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425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41664" y="831273"/>
            <a:ext cx="1999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err="1" smtClean="0"/>
              <a:t>jQuery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1664" y="1731580"/>
            <a:ext cx="107493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i="1" dirty="0" smtClean="0"/>
              <a:t>Manipulando o DOM - </a:t>
            </a:r>
            <a:r>
              <a:rPr lang="pt-BR" sz="2400" b="1" dirty="0" err="1"/>
              <a:t>animate</a:t>
            </a:r>
            <a:r>
              <a:rPr lang="pt-BR" sz="2400" b="1" dirty="0"/>
              <a:t>()</a:t>
            </a:r>
          </a:p>
          <a:p>
            <a:endParaRPr lang="pt-BR" sz="2400" b="1" dirty="0"/>
          </a:p>
          <a:p>
            <a:r>
              <a:rPr lang="pt-PT" sz="2400" dirty="0"/>
              <a:t>O método jQuery animate () é usado para criar animações personalizadas.</a:t>
            </a:r>
            <a:endParaRPr lang="pt-BR" sz="2400" b="1" i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841664" y="3442022"/>
            <a:ext cx="8524757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$("button").click(function(){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</a:t>
            </a:r>
            <a:r>
              <a:rPr lang="en-US" sz="2400" b="1" dirty="0"/>
              <a:t> $("div").animate({left: '250px'});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dirty="0"/>
              <a:t>}); 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421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41664" y="831273"/>
            <a:ext cx="1999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err="1" smtClean="0"/>
              <a:t>jQuery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1664" y="1731580"/>
            <a:ext cx="1074932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i="1" dirty="0" smtClean="0"/>
              <a:t>Manipulando o DOM - </a:t>
            </a:r>
            <a:r>
              <a:rPr lang="pt-BR" sz="2400" b="1" dirty="0" err="1"/>
              <a:t>addClass</a:t>
            </a:r>
            <a:r>
              <a:rPr lang="pt-BR" sz="2400" b="1" dirty="0"/>
              <a:t>() </a:t>
            </a:r>
          </a:p>
          <a:p>
            <a:endParaRPr lang="pt-BR" sz="2400" b="1" dirty="0"/>
          </a:p>
          <a:p>
            <a:r>
              <a:rPr lang="pt-BR" sz="2400" dirty="0" err="1" smtClean="0"/>
              <a:t>jQuery</a:t>
            </a:r>
            <a:r>
              <a:rPr lang="pt-BR" sz="2400" dirty="0" smtClean="0"/>
              <a:t> </a:t>
            </a:r>
            <a:r>
              <a:rPr lang="pt-BR" sz="2400" dirty="0"/>
              <a:t>possui vários métodos para manipulação CSS. Examinaremos os seguintes </a:t>
            </a:r>
            <a:r>
              <a:rPr lang="pt-BR" sz="2400" dirty="0" smtClean="0"/>
              <a:t>métodos, </a:t>
            </a:r>
            <a:r>
              <a:rPr lang="pt-PT" sz="2400" dirty="0" smtClean="0"/>
              <a:t>adiciona </a:t>
            </a:r>
            <a:r>
              <a:rPr lang="pt-PT" sz="2400" dirty="0"/>
              <a:t>uma ou mais classes aos elementos </a:t>
            </a:r>
            <a:r>
              <a:rPr lang="pt-PT" sz="2400" dirty="0" smtClean="0"/>
              <a:t>selecionados.</a:t>
            </a:r>
            <a:endParaRPr lang="pt-BR" sz="2400" b="1" i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841664" y="4395058"/>
            <a:ext cx="8524757" cy="1569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$("button").click(function(){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 $("h1, h2, p").</a:t>
            </a:r>
            <a:r>
              <a:rPr lang="en-US" sz="2400" b="1" dirty="0" err="1"/>
              <a:t>addClass</a:t>
            </a:r>
            <a:r>
              <a:rPr lang="en-US" sz="2400" dirty="0"/>
              <a:t>("blue");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 $("div").</a:t>
            </a:r>
            <a:r>
              <a:rPr lang="en-US" sz="2400" b="1" dirty="0" err="1"/>
              <a:t>addClass</a:t>
            </a:r>
            <a:r>
              <a:rPr lang="en-US" sz="2400" dirty="0"/>
              <a:t>("important");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});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64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41664" y="831273"/>
            <a:ext cx="1999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err="1" smtClean="0"/>
              <a:t>jQuery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1664" y="1731580"/>
            <a:ext cx="1074932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i="1" dirty="0" smtClean="0"/>
              <a:t>Manipulando o DOM - </a:t>
            </a:r>
            <a:r>
              <a:rPr lang="pt-BR" sz="2400" b="1" dirty="0" err="1" smtClean="0"/>
              <a:t>removeClass</a:t>
            </a:r>
            <a:r>
              <a:rPr lang="pt-BR" sz="2400" b="1" dirty="0" smtClean="0"/>
              <a:t>()</a:t>
            </a:r>
            <a:r>
              <a:rPr lang="pt-BR" sz="2400" b="1" dirty="0"/>
              <a:t> </a:t>
            </a:r>
          </a:p>
          <a:p>
            <a:endParaRPr lang="pt-BR" sz="2400" b="1" dirty="0"/>
          </a:p>
          <a:p>
            <a:r>
              <a:rPr lang="pt-BR" sz="2400" dirty="0" err="1" smtClean="0"/>
              <a:t>jQuery</a:t>
            </a:r>
            <a:r>
              <a:rPr lang="pt-BR" sz="2400" dirty="0" smtClean="0"/>
              <a:t> </a:t>
            </a:r>
            <a:r>
              <a:rPr lang="pt-BR" sz="2400" dirty="0"/>
              <a:t>possui vários métodos para manipulação CSS. Examinaremos os seguintes </a:t>
            </a:r>
            <a:r>
              <a:rPr lang="pt-BR" sz="2400" dirty="0" smtClean="0"/>
              <a:t>métodos, </a:t>
            </a:r>
            <a:r>
              <a:rPr lang="pt-PT" sz="2400" dirty="0"/>
              <a:t>remover um atributo de classe específico de elementos diferentes:</a:t>
            </a:r>
            <a:endParaRPr lang="pt-BR" sz="2400" b="1" i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841664" y="4395058"/>
            <a:ext cx="8524757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$("button").click(function(){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 </a:t>
            </a:r>
            <a:r>
              <a:rPr lang="en-US" sz="2400" b="1" dirty="0"/>
              <a:t>$("h1, h2, p").</a:t>
            </a:r>
            <a:r>
              <a:rPr lang="en-US" sz="2400" b="1" dirty="0" err="1"/>
              <a:t>removeClass</a:t>
            </a:r>
            <a:r>
              <a:rPr lang="en-US" sz="2400" b="1" dirty="0"/>
              <a:t>("blue");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dirty="0"/>
              <a:t>});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621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41664" y="831273"/>
            <a:ext cx="1999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err="1" smtClean="0"/>
              <a:t>jQuery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1664" y="1731580"/>
            <a:ext cx="1074932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i="1" dirty="0" smtClean="0"/>
              <a:t>Manipulando o DOM - </a:t>
            </a:r>
            <a:r>
              <a:rPr lang="pt-BR" sz="2400" b="1" dirty="0" err="1" smtClean="0"/>
              <a:t>removeClass</a:t>
            </a:r>
            <a:r>
              <a:rPr lang="pt-BR" sz="2400" b="1" dirty="0" smtClean="0"/>
              <a:t>()</a:t>
            </a:r>
            <a:r>
              <a:rPr lang="pt-BR" sz="2400" b="1" dirty="0"/>
              <a:t> </a:t>
            </a:r>
          </a:p>
          <a:p>
            <a:endParaRPr lang="pt-BR" sz="2400" b="1" dirty="0"/>
          </a:p>
          <a:p>
            <a:r>
              <a:rPr lang="pt-BR" sz="2400" dirty="0" err="1" smtClean="0"/>
              <a:t>jQuery</a:t>
            </a:r>
            <a:r>
              <a:rPr lang="pt-BR" sz="2400" dirty="0" smtClean="0"/>
              <a:t> </a:t>
            </a:r>
            <a:r>
              <a:rPr lang="pt-BR" sz="2400" dirty="0"/>
              <a:t>possui vários métodos para manipulação CSS. Examinaremos os seguintes </a:t>
            </a:r>
            <a:r>
              <a:rPr lang="pt-BR" sz="2400" dirty="0" smtClean="0"/>
              <a:t>métodos, </a:t>
            </a:r>
            <a:r>
              <a:rPr lang="pt-PT" sz="2400" dirty="0"/>
              <a:t>remover um atributo de classe específico de elementos diferentes:</a:t>
            </a:r>
            <a:endParaRPr lang="pt-BR" sz="2400" b="1" i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841664" y="4395058"/>
            <a:ext cx="8524757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$("button").click(function(){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 </a:t>
            </a:r>
            <a:r>
              <a:rPr lang="en-US" sz="2400" b="1" dirty="0"/>
              <a:t>$("h1, h2, p").</a:t>
            </a:r>
            <a:r>
              <a:rPr lang="en-US" sz="2400" b="1" dirty="0" err="1"/>
              <a:t>removeClass</a:t>
            </a:r>
            <a:r>
              <a:rPr lang="en-US" sz="2400" b="1" dirty="0"/>
              <a:t>("blue");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dirty="0"/>
              <a:t>});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336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41664" y="831273"/>
            <a:ext cx="1999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err="1" smtClean="0"/>
              <a:t>jQuery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1664" y="1731580"/>
            <a:ext cx="1074932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i="1" dirty="0" smtClean="0"/>
              <a:t>Manipulando o DOM - </a:t>
            </a:r>
            <a:r>
              <a:rPr lang="pt-BR" sz="2400" b="1" dirty="0" err="1" smtClean="0"/>
              <a:t>css</a:t>
            </a:r>
            <a:r>
              <a:rPr lang="pt-BR" sz="2400" b="1" dirty="0" smtClean="0"/>
              <a:t>()</a:t>
            </a:r>
            <a:r>
              <a:rPr lang="pt-BR" sz="2400" b="1" dirty="0"/>
              <a:t> </a:t>
            </a:r>
          </a:p>
          <a:p>
            <a:endParaRPr lang="pt-BR" sz="2400" b="1" dirty="0"/>
          </a:p>
          <a:p>
            <a:r>
              <a:rPr lang="pt-BR" sz="2400" dirty="0" smtClean="0"/>
              <a:t>O </a:t>
            </a:r>
            <a:r>
              <a:rPr lang="pt-BR" sz="2400" dirty="0"/>
              <a:t>método </a:t>
            </a:r>
            <a:r>
              <a:rPr lang="pt-BR" sz="2400" dirty="0" err="1"/>
              <a:t>css</a:t>
            </a:r>
            <a:r>
              <a:rPr lang="pt-BR" sz="2400" dirty="0"/>
              <a:t> () define ou retorna uma ou mais propriedades de estilo para os elementos selecionados.</a:t>
            </a:r>
            <a:endParaRPr lang="pt-BR" sz="2400" b="1" i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841664" y="3622326"/>
            <a:ext cx="10169773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/>
              <a:t>$("p").</a:t>
            </a:r>
            <a:r>
              <a:rPr lang="pt-BR" sz="2400" b="1" dirty="0" err="1"/>
              <a:t>css</a:t>
            </a:r>
            <a:r>
              <a:rPr lang="pt-BR" sz="2400" dirty="0"/>
              <a:t>("background-color", "</a:t>
            </a:r>
            <a:r>
              <a:rPr lang="pt-BR" sz="2400" dirty="0" err="1"/>
              <a:t>yellow</a:t>
            </a:r>
            <a:r>
              <a:rPr lang="pt-BR" sz="2400" dirty="0" smtClean="0"/>
              <a:t>");</a:t>
            </a:r>
          </a:p>
          <a:p>
            <a:endParaRPr lang="pt-BR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/>
              <a:t>$("p").</a:t>
            </a:r>
            <a:r>
              <a:rPr lang="en-US" sz="2400" b="1" dirty="0" err="1"/>
              <a:t>css</a:t>
            </a:r>
            <a:r>
              <a:rPr lang="en-US" sz="2400" dirty="0"/>
              <a:t>({"background-color": "yellow", "font-size": "200%"});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510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41664" y="831273"/>
            <a:ext cx="1999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err="1" smtClean="0"/>
              <a:t>jQuery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1664" y="1731580"/>
            <a:ext cx="1074932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i="1" dirty="0" smtClean="0"/>
              <a:t>Manipulando o DOM – Dimensão</a:t>
            </a:r>
          </a:p>
          <a:p>
            <a:r>
              <a:rPr lang="pt-BR" sz="2400" dirty="0" smtClean="0"/>
              <a:t>Com </a:t>
            </a:r>
            <a:r>
              <a:rPr lang="pt-BR" sz="2400" dirty="0" err="1"/>
              <a:t>jQuery</a:t>
            </a:r>
            <a:r>
              <a:rPr lang="pt-BR" sz="2400" dirty="0"/>
              <a:t>, é fácil trabalhar com as dimensões dos elementos e da janela do navegador.</a:t>
            </a:r>
            <a:r>
              <a:rPr lang="pt-BR" sz="2400" b="1" dirty="0"/>
              <a:t> </a:t>
            </a:r>
            <a:endParaRPr lang="pt-BR" sz="24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width()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height()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err="1"/>
              <a:t>innerWidth</a:t>
            </a:r>
            <a:r>
              <a:rPr lang="en-US" sz="2400" b="1" dirty="0"/>
              <a:t>()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err="1"/>
              <a:t>innerHeight</a:t>
            </a:r>
            <a:r>
              <a:rPr lang="en-US" sz="2400" b="1" dirty="0"/>
              <a:t>()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err="1"/>
              <a:t>outerWidth</a:t>
            </a:r>
            <a:r>
              <a:rPr lang="en-US" sz="2400" b="1" dirty="0"/>
              <a:t>()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err="1"/>
              <a:t>outerHeight</a:t>
            </a:r>
            <a:r>
              <a:rPr lang="en-US" sz="2400" b="1" dirty="0"/>
              <a:t>()</a:t>
            </a:r>
          </a:p>
          <a:p>
            <a:endParaRPr lang="pt-BR" sz="24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4433735" y="3024241"/>
            <a:ext cx="6822400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$("button").click(function(){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   $("#div1").</a:t>
            </a:r>
            <a:r>
              <a:rPr lang="en-US" sz="2400" b="1" dirty="0"/>
              <a:t>width(500</a:t>
            </a:r>
            <a:r>
              <a:rPr lang="en-US" sz="2400" dirty="0"/>
              <a:t>).</a:t>
            </a:r>
            <a:r>
              <a:rPr lang="en-US" sz="2400" b="1" dirty="0"/>
              <a:t>height(500</a:t>
            </a:r>
            <a:r>
              <a:rPr lang="en-US" sz="2400" dirty="0"/>
              <a:t>);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});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998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41664" y="831273"/>
            <a:ext cx="2308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/>
              <a:t>Angular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841664" y="2044005"/>
            <a:ext cx="10890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err="1"/>
              <a:t>AngularJS</a:t>
            </a:r>
            <a:r>
              <a:rPr lang="pt-BR" dirty="0"/>
              <a:t> é um framework para construir aplicações web baseada em HTML5, CSS e </a:t>
            </a:r>
            <a:r>
              <a:rPr lang="pt-BR" dirty="0" err="1"/>
              <a:t>JavaScript</a:t>
            </a:r>
            <a:r>
              <a:rPr lang="pt-BR" dirty="0"/>
              <a:t>, mantido pelo Google.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02996" y="2868162"/>
            <a:ext cx="7070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 – Verificar a versão do </a:t>
            </a:r>
            <a:r>
              <a:rPr lang="pt-BR" b="1" dirty="0" err="1" smtClean="0"/>
              <a:t>nodeJs</a:t>
            </a:r>
            <a:r>
              <a:rPr lang="pt-BR" dirty="0" smtClean="0"/>
              <a:t> Instalado utilizando o comando</a:t>
            </a:r>
          </a:p>
          <a:p>
            <a:r>
              <a:rPr lang="pt-BR" dirty="0" smtClean="0"/>
              <a:t>&gt; </a:t>
            </a:r>
            <a:r>
              <a:rPr lang="pt-BR" b="1" i="1" dirty="0" smtClean="0"/>
              <a:t>node </a:t>
            </a:r>
            <a:r>
              <a:rPr lang="pt-BR" b="1" i="1" dirty="0"/>
              <a:t>-</a:t>
            </a:r>
            <a:r>
              <a:rPr lang="pt-BR" b="1" i="1" dirty="0" smtClean="0"/>
              <a:t>v</a:t>
            </a:r>
          </a:p>
          <a:p>
            <a:endParaRPr lang="pt-BR" b="1" i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62694" y="4303892"/>
            <a:ext cx="64956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 – Instalar os pacotes angular </a:t>
            </a:r>
            <a:r>
              <a:rPr lang="pt-BR" dirty="0" err="1" smtClean="0"/>
              <a:t>cli</a:t>
            </a:r>
            <a:r>
              <a:rPr lang="pt-BR" dirty="0" smtClean="0"/>
              <a:t>, </a:t>
            </a:r>
            <a:r>
              <a:rPr lang="pt-BR" dirty="0"/>
              <a:t>utilizando o comando</a:t>
            </a:r>
            <a:endParaRPr lang="pt-BR" dirty="0" smtClean="0"/>
          </a:p>
          <a:p>
            <a:r>
              <a:rPr lang="pt-BR" dirty="0" smtClean="0"/>
              <a:t>&gt; </a:t>
            </a:r>
            <a:r>
              <a:rPr lang="pt-BR" b="1" i="1" dirty="0" err="1" smtClean="0"/>
              <a:t>npm</a:t>
            </a:r>
            <a:r>
              <a:rPr lang="pt-BR" b="1" i="1" dirty="0" smtClean="0"/>
              <a:t> </a:t>
            </a:r>
            <a:r>
              <a:rPr lang="pt-BR" b="1" i="1" dirty="0" err="1"/>
              <a:t>install</a:t>
            </a:r>
            <a:r>
              <a:rPr lang="pt-BR" b="1" i="1" dirty="0"/>
              <a:t> -g @</a:t>
            </a:r>
            <a:r>
              <a:rPr lang="pt-BR" b="1" i="1" dirty="0" smtClean="0"/>
              <a:t>angular/</a:t>
            </a:r>
            <a:r>
              <a:rPr lang="pt-BR" b="1" i="1" dirty="0" err="1" smtClean="0"/>
              <a:t>cli</a:t>
            </a:r>
            <a:endParaRPr lang="pt-BR" b="1" i="1" dirty="0" smtClean="0"/>
          </a:p>
          <a:p>
            <a:endParaRPr lang="pt-BR" b="1" i="1" dirty="0" smtClean="0"/>
          </a:p>
          <a:p>
            <a:r>
              <a:rPr lang="pt-BR" dirty="0" smtClean="0"/>
              <a:t>4 </a:t>
            </a:r>
            <a:r>
              <a:rPr lang="pt-BR" dirty="0"/>
              <a:t>– </a:t>
            </a:r>
            <a:r>
              <a:rPr lang="pt-BR" dirty="0" smtClean="0"/>
              <a:t>Criar um novo projeto</a:t>
            </a:r>
            <a:endParaRPr lang="pt-BR" dirty="0"/>
          </a:p>
          <a:p>
            <a:r>
              <a:rPr lang="pt-BR" dirty="0" smtClean="0"/>
              <a:t>&gt; </a:t>
            </a:r>
            <a:r>
              <a:rPr lang="pt-BR" b="1" dirty="0" err="1" smtClean="0"/>
              <a:t>ng</a:t>
            </a:r>
            <a:r>
              <a:rPr lang="pt-BR" b="1" dirty="0" smtClean="0"/>
              <a:t> </a:t>
            </a:r>
            <a:r>
              <a:rPr lang="pt-BR" b="1" dirty="0"/>
              <a:t>new </a:t>
            </a:r>
            <a:r>
              <a:rPr lang="pt-BR" b="1" i="1" dirty="0" smtClean="0"/>
              <a:t>nome-da-pasta</a:t>
            </a:r>
          </a:p>
          <a:p>
            <a:endParaRPr lang="pt-BR" b="1" i="1" dirty="0" smtClean="0"/>
          </a:p>
          <a:p>
            <a:r>
              <a:rPr lang="pt-BR" dirty="0" smtClean="0"/>
              <a:t>5 </a:t>
            </a:r>
            <a:r>
              <a:rPr lang="pt-BR" dirty="0"/>
              <a:t>– </a:t>
            </a:r>
            <a:r>
              <a:rPr lang="pt-BR" dirty="0" smtClean="0"/>
              <a:t>Subir o servidor</a:t>
            </a:r>
            <a:endParaRPr lang="pt-BR" dirty="0"/>
          </a:p>
          <a:p>
            <a:r>
              <a:rPr lang="pt-BR" dirty="0"/>
              <a:t>&gt; </a:t>
            </a:r>
            <a:r>
              <a:rPr lang="pt-BR" b="1" dirty="0" err="1"/>
              <a:t>ng</a:t>
            </a:r>
            <a:r>
              <a:rPr lang="pt-BR" b="1" dirty="0"/>
              <a:t> </a:t>
            </a:r>
            <a:r>
              <a:rPr lang="pt-BR" b="1" dirty="0" smtClean="0"/>
              <a:t>serve</a:t>
            </a:r>
            <a:endParaRPr lang="pt-BR" b="1" i="1" dirty="0"/>
          </a:p>
          <a:p>
            <a:endParaRPr lang="pt-BR" b="1" i="1" dirty="0"/>
          </a:p>
          <a:p>
            <a:endParaRPr lang="pt-BR" b="1" i="1" dirty="0"/>
          </a:p>
        </p:txBody>
      </p:sp>
      <p:sp>
        <p:nvSpPr>
          <p:cNvPr id="14" name="Retângulo 13"/>
          <p:cNvSpPr/>
          <p:nvPr/>
        </p:nvSpPr>
        <p:spPr>
          <a:xfrm>
            <a:off x="128755" y="3584473"/>
            <a:ext cx="62720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2 – Instalar os </a:t>
            </a:r>
            <a:r>
              <a:rPr lang="pt-BR" dirty="0" smtClean="0"/>
              <a:t>pacotes do  </a:t>
            </a:r>
            <a:r>
              <a:rPr lang="pt-BR" dirty="0" err="1" smtClean="0"/>
              <a:t>typescript</a:t>
            </a:r>
            <a:endParaRPr lang="pt-BR" dirty="0" smtClean="0"/>
          </a:p>
          <a:p>
            <a:r>
              <a:rPr lang="pt-BR" dirty="0"/>
              <a:t>&gt; </a:t>
            </a:r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r>
              <a:rPr lang="pt-BR" b="1" dirty="0"/>
              <a:t> -g </a:t>
            </a:r>
            <a:r>
              <a:rPr lang="pt-BR" b="1" dirty="0" err="1"/>
              <a:t>typescript</a:t>
            </a:r>
            <a:r>
              <a:rPr lang="pt-BR" b="1" dirty="0"/>
              <a:t> 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6915956" y="2877871"/>
            <a:ext cx="5112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6 </a:t>
            </a:r>
            <a:r>
              <a:rPr lang="pt-BR" dirty="0"/>
              <a:t>– </a:t>
            </a:r>
            <a:r>
              <a:rPr lang="pt-BR" dirty="0" smtClean="0"/>
              <a:t>Criar um novo componente no projeto</a:t>
            </a:r>
            <a:endParaRPr lang="pt-BR" dirty="0"/>
          </a:p>
          <a:p>
            <a:r>
              <a:rPr lang="pt-BR" dirty="0" smtClean="0"/>
              <a:t>&gt; </a:t>
            </a:r>
            <a:r>
              <a:rPr lang="pt-BR" b="1" dirty="0" err="1" smtClean="0"/>
              <a:t>ng</a:t>
            </a:r>
            <a:r>
              <a:rPr lang="pt-BR" b="1" dirty="0" smtClean="0"/>
              <a:t> </a:t>
            </a:r>
            <a:r>
              <a:rPr lang="pt-BR" b="1" dirty="0"/>
              <a:t>g c </a:t>
            </a:r>
            <a:r>
              <a:rPr lang="pt-BR" b="1" dirty="0" smtClean="0"/>
              <a:t>meu-componente2017</a:t>
            </a:r>
          </a:p>
          <a:p>
            <a:endParaRPr lang="pt-BR" b="1" dirty="0" smtClean="0"/>
          </a:p>
          <a:p>
            <a:r>
              <a:rPr lang="pt-BR" dirty="0" smtClean="0"/>
              <a:t>7 - Importar </a:t>
            </a:r>
            <a:r>
              <a:rPr lang="pt-BR" dirty="0" err="1"/>
              <a:t>Bootstrap</a:t>
            </a:r>
            <a:r>
              <a:rPr lang="pt-BR" dirty="0"/>
              <a:t> e </a:t>
            </a:r>
            <a:r>
              <a:rPr lang="pt-BR" dirty="0" err="1"/>
              <a:t>jQuery</a:t>
            </a:r>
            <a:r>
              <a:rPr lang="pt-BR" dirty="0"/>
              <a:t> para o projeto  </a:t>
            </a:r>
          </a:p>
          <a:p>
            <a:r>
              <a:rPr lang="pt-BR" dirty="0" smtClean="0"/>
              <a:t>&gt;</a:t>
            </a:r>
            <a:r>
              <a:rPr lang="pt-BR" b="1" dirty="0" smtClean="0"/>
              <a:t> </a:t>
            </a:r>
            <a:r>
              <a:rPr lang="pt-BR" b="1" dirty="0" err="1" smtClean="0"/>
              <a:t>npm</a:t>
            </a:r>
            <a:r>
              <a:rPr lang="pt-BR" b="1" dirty="0" smtClean="0"/>
              <a:t> </a:t>
            </a:r>
            <a:r>
              <a:rPr lang="pt-BR" b="1" dirty="0" err="1"/>
              <a:t>install</a:t>
            </a:r>
            <a:r>
              <a:rPr lang="pt-BR" b="1" dirty="0"/>
              <a:t> bootstrap@3 </a:t>
            </a:r>
            <a:r>
              <a:rPr lang="pt-BR" b="1" dirty="0" err="1"/>
              <a:t>jquery</a:t>
            </a:r>
            <a:r>
              <a:rPr lang="pt-BR" b="1" dirty="0"/>
              <a:t> –</a:t>
            </a:r>
            <a:r>
              <a:rPr lang="pt-BR" b="1" dirty="0" err="1"/>
              <a:t>save</a:t>
            </a:r>
            <a:r>
              <a:rPr lang="pt-BR" b="1" dirty="0"/>
              <a:t> </a:t>
            </a:r>
            <a:endParaRPr lang="pt-BR" b="1" dirty="0"/>
          </a:p>
        </p:txBody>
      </p:sp>
      <p:cxnSp>
        <p:nvCxnSpPr>
          <p:cNvPr id="17" name="Conector reto 16"/>
          <p:cNvCxnSpPr/>
          <p:nvPr/>
        </p:nvCxnSpPr>
        <p:spPr>
          <a:xfrm>
            <a:off x="6812923" y="2739372"/>
            <a:ext cx="0" cy="3931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00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41664" y="831273"/>
            <a:ext cx="2823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err="1" smtClean="0"/>
              <a:t>Bootstrap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940158" y="1994064"/>
            <a:ext cx="104648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cap="all" dirty="0" smtClean="0"/>
              <a:t>SISTEMA DE GRIDS</a:t>
            </a:r>
          </a:p>
          <a:p>
            <a:endParaRPr lang="pt-BR" b="1" cap="all" dirty="0"/>
          </a:p>
          <a:p>
            <a:endParaRPr lang="pt-BR" dirty="0"/>
          </a:p>
          <a:p>
            <a:r>
              <a:rPr lang="pt-BR" dirty="0"/>
              <a:t>Sistema de </a:t>
            </a:r>
            <a:r>
              <a:rPr lang="pt-BR" dirty="0" err="1"/>
              <a:t>gride</a:t>
            </a:r>
            <a:r>
              <a:rPr lang="pt-BR" dirty="0"/>
              <a:t> é usado para criação de layout de páginas através de uma série de linhas e colunas que abrigam seu conteúdo. Aqui esta como o sistema de grid do </a:t>
            </a:r>
            <a:r>
              <a:rPr lang="pt-BR" dirty="0" err="1"/>
              <a:t>Bootstrap</a:t>
            </a:r>
            <a:r>
              <a:rPr lang="pt-BR" dirty="0"/>
              <a:t> trabalha:</a:t>
            </a:r>
          </a:p>
          <a:p>
            <a:endParaRPr lang="pt-BR" b="1" cap="all" dirty="0"/>
          </a:p>
          <a:p>
            <a:endParaRPr lang="pt-BR" dirty="0" smtClean="0"/>
          </a:p>
        </p:txBody>
      </p:sp>
      <p:sp>
        <p:nvSpPr>
          <p:cNvPr id="14" name="Retângulo 13"/>
          <p:cNvSpPr/>
          <p:nvPr/>
        </p:nvSpPr>
        <p:spPr>
          <a:xfrm>
            <a:off x="1958057" y="4193237"/>
            <a:ext cx="7114182" cy="86409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2152242" y="4437907"/>
            <a:ext cx="4176464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6481106" y="4437907"/>
            <a:ext cx="2370905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3952442" y="3823905"/>
            <a:ext cx="355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12 COLUNAS</a:t>
            </a:r>
            <a:endParaRPr lang="pt-BR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2461928" y="4500623"/>
            <a:ext cx="355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8 COLUNAS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652926" y="4481449"/>
            <a:ext cx="205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 COLUNAS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1936218" y="5489381"/>
            <a:ext cx="7114182" cy="86409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2130403" y="5734051"/>
            <a:ext cx="1389991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6459267" y="5734051"/>
            <a:ext cx="2370905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2073895" y="5782073"/>
            <a:ext cx="152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 COLUNAS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631087" y="5777593"/>
            <a:ext cx="205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4 COLUNAS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3641646" y="5717387"/>
            <a:ext cx="2687060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3649533" y="5765409"/>
            <a:ext cx="267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6 COLUNAS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7539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41664" y="831273"/>
            <a:ext cx="2823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err="1" smtClean="0"/>
              <a:t>Bootstrap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940158" y="1994064"/>
            <a:ext cx="10464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cap="all" dirty="0" smtClean="0"/>
              <a:t>SISTEMA DE </a:t>
            </a:r>
            <a:r>
              <a:rPr lang="pt-BR" b="1" cap="all" dirty="0" smtClean="0"/>
              <a:t>GRIDS</a:t>
            </a:r>
            <a:endParaRPr lang="pt-BR" dirty="0" smtClean="0"/>
          </a:p>
        </p:txBody>
      </p:sp>
      <p:sp>
        <p:nvSpPr>
          <p:cNvPr id="27" name="Retângulo 26"/>
          <p:cNvSpPr/>
          <p:nvPr/>
        </p:nvSpPr>
        <p:spPr>
          <a:xfrm>
            <a:off x="4406329" y="2214117"/>
            <a:ext cx="7114182" cy="417646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4600514" y="2458787"/>
            <a:ext cx="2088231" cy="9074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6777967" y="2458787"/>
            <a:ext cx="4522316" cy="9074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6400714" y="1844785"/>
            <a:ext cx="355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12 COLUNAS</a:t>
            </a:r>
            <a:endParaRPr lang="pt-BR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725777" y="2493601"/>
            <a:ext cx="19442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3 COLUNAS</a:t>
            </a:r>
          </a:p>
          <a:p>
            <a:pPr algn="ctr"/>
            <a:r>
              <a:rPr lang="pt-BR" sz="3200" b="1" dirty="0" smtClean="0"/>
              <a:t>Logotipo</a:t>
            </a:r>
            <a:endParaRPr lang="pt-BR" b="1" dirty="0" smtClean="0"/>
          </a:p>
          <a:p>
            <a:pPr algn="ctr"/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7840874" y="2427429"/>
            <a:ext cx="19442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9 COLUNAS</a:t>
            </a:r>
          </a:p>
          <a:p>
            <a:pPr algn="ctr"/>
            <a:r>
              <a:rPr lang="pt-BR" sz="3200" b="1" dirty="0" smtClean="0"/>
              <a:t>NAVBAR</a:t>
            </a:r>
            <a:endParaRPr lang="pt-BR" b="1" dirty="0" smtClean="0"/>
          </a:p>
          <a:p>
            <a:pPr algn="ctr"/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4600514" y="3529983"/>
            <a:ext cx="5184575" cy="19244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/>
          <p:cNvSpPr/>
          <p:nvPr/>
        </p:nvSpPr>
        <p:spPr>
          <a:xfrm>
            <a:off x="9957805" y="3529984"/>
            <a:ext cx="1342478" cy="19244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4725776" y="3958518"/>
            <a:ext cx="505931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10 COLUNAS</a:t>
            </a:r>
          </a:p>
          <a:p>
            <a:pPr algn="ctr"/>
            <a:r>
              <a:rPr lang="pt-BR" sz="3200" b="1" dirty="0" smtClean="0"/>
              <a:t>ARTICLE</a:t>
            </a:r>
            <a:endParaRPr lang="pt-BR" b="1" dirty="0" smtClean="0"/>
          </a:p>
          <a:p>
            <a:pPr algn="ctr"/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9857098" y="3975989"/>
            <a:ext cx="151216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2 COLUNAS</a:t>
            </a:r>
          </a:p>
          <a:p>
            <a:pPr algn="ctr"/>
            <a:r>
              <a:rPr lang="pt-BR" sz="3200" b="1" dirty="0" smtClean="0"/>
              <a:t>ASIDE</a:t>
            </a:r>
            <a:endParaRPr lang="pt-BR" b="1" dirty="0" smtClean="0"/>
          </a:p>
          <a:p>
            <a:pPr algn="ctr"/>
            <a:endParaRPr lang="pt-BR" dirty="0"/>
          </a:p>
        </p:txBody>
      </p:sp>
      <p:sp>
        <p:nvSpPr>
          <p:cNvPr id="37" name="Retângulo 36"/>
          <p:cNvSpPr/>
          <p:nvPr/>
        </p:nvSpPr>
        <p:spPr>
          <a:xfrm>
            <a:off x="4600515" y="5579329"/>
            <a:ext cx="6699768" cy="66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5311217" y="5560165"/>
            <a:ext cx="505931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12 COLUNAS</a:t>
            </a:r>
          </a:p>
          <a:p>
            <a:pPr algn="ctr"/>
            <a:r>
              <a:rPr lang="pt-BR" sz="3200" b="1" dirty="0" smtClean="0"/>
              <a:t>FOOTER</a:t>
            </a:r>
            <a:endParaRPr lang="pt-BR" b="1" dirty="0" smtClean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55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41664" y="831273"/>
            <a:ext cx="2823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err="1" smtClean="0"/>
              <a:t>Bootstrap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940158" y="1994064"/>
            <a:ext cx="10464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cap="all" dirty="0" smtClean="0"/>
              <a:t>SISTEMA DE </a:t>
            </a:r>
            <a:r>
              <a:rPr lang="pt-BR" b="1" cap="all" dirty="0" smtClean="0"/>
              <a:t>GRIDS para dispositivos</a:t>
            </a:r>
            <a:endParaRPr lang="pt-BR" dirty="0" smtClean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592" y="1899825"/>
            <a:ext cx="5992887" cy="468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120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41664" y="831273"/>
            <a:ext cx="2823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err="1" smtClean="0"/>
              <a:t>Bootstrap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940158" y="1994064"/>
            <a:ext cx="10464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cap="all" dirty="0" smtClean="0"/>
              <a:t>SISTEMA DE </a:t>
            </a:r>
            <a:r>
              <a:rPr lang="pt-BR" b="1" cap="all" dirty="0" smtClean="0"/>
              <a:t>GRIDS</a:t>
            </a:r>
            <a:endParaRPr lang="pt-B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010" y="148212"/>
            <a:ext cx="5455056" cy="3691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90" y="4209246"/>
            <a:ext cx="9648570" cy="2485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411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41664" y="831273"/>
            <a:ext cx="1999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err="1" smtClean="0"/>
              <a:t>jQuery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940158" y="1994064"/>
            <a:ext cx="104648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Com </a:t>
            </a:r>
            <a:r>
              <a:rPr lang="pt-BR" b="1" dirty="0" err="1"/>
              <a:t>jQuery</a:t>
            </a:r>
            <a:r>
              <a:rPr lang="pt-BR" dirty="0"/>
              <a:t> é possível fazer diversos efeitos com poucas linhas e, que custariam dezenas de linhas em </a:t>
            </a:r>
            <a:r>
              <a:rPr lang="pt-BR" dirty="0" err="1"/>
              <a:t>JavaScript</a:t>
            </a:r>
            <a:r>
              <a:rPr lang="pt-BR" dirty="0"/>
              <a:t> puro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Alguns recursos oferecidos facilmente pelo </a:t>
            </a:r>
            <a:r>
              <a:rPr lang="pt-BR" b="1" dirty="0" err="1"/>
              <a:t>jQuery</a:t>
            </a:r>
            <a:r>
              <a:rPr lang="pt-BR" dirty="0"/>
              <a:t>:</a:t>
            </a:r>
          </a:p>
          <a:p>
            <a:endParaRPr lang="pt-BR" dirty="0"/>
          </a:p>
          <a:p>
            <a:pPr marL="342900" indent="-342900">
              <a:buFont typeface="Arial" pitchFamily="34" charset="0"/>
              <a:buChar char="•"/>
            </a:pPr>
            <a:r>
              <a:rPr lang="pt-BR" dirty="0"/>
              <a:t>Seleção e manipulação de elementos HTML;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dirty="0"/>
              <a:t>Manipulação de CSS;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dirty="0"/>
              <a:t>Efeitos e animações;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i="1" dirty="0"/>
              <a:t>Navegação</a:t>
            </a:r>
            <a:r>
              <a:rPr lang="pt-BR" dirty="0"/>
              <a:t> pelo DOM;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dirty="0"/>
              <a:t>Ajax;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dirty="0"/>
              <a:t>Eventos;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699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41664" y="831273"/>
            <a:ext cx="1999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err="1" smtClean="0"/>
              <a:t>jQuery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1664" y="1731580"/>
            <a:ext cx="1074932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O </a:t>
            </a:r>
            <a:r>
              <a:rPr lang="pt-BR" sz="2400" dirty="0" err="1"/>
              <a:t>jQuery</a:t>
            </a:r>
            <a:r>
              <a:rPr lang="pt-BR" sz="2400" dirty="0"/>
              <a:t> é uma grande biblioteca que contém diversas funções que facilitam a vida do programador. 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A </a:t>
            </a:r>
            <a:r>
              <a:rPr lang="pt-BR" sz="2400" dirty="0"/>
              <a:t>mais importante delas, que inicia a maioria dos códigos, é a função </a:t>
            </a:r>
            <a:r>
              <a:rPr lang="pt-BR" sz="2400" b="1" dirty="0" smtClean="0"/>
              <a:t>$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/>
              <a:t>Com ela é possível selecionar elementos com maior facilidade, maior compatibilidade, e com menos código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 smtClean="0"/>
              <a:t> </a:t>
            </a:r>
            <a:r>
              <a:rPr lang="pt-BR" sz="2400" dirty="0"/>
              <a:t>Por exemplo: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623645" y="5381727"/>
            <a:ext cx="662473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('Teste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).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= 5;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194867" y="6146233"/>
            <a:ext cx="662473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pt-BR" dirty="0"/>
              <a:t>$('#Teste').</a:t>
            </a:r>
            <a:r>
              <a:rPr lang="pt-BR" dirty="0" err="1"/>
              <a:t>val</a:t>
            </a:r>
            <a:r>
              <a:rPr lang="pt-BR" dirty="0"/>
              <a:t>(5);</a:t>
            </a:r>
          </a:p>
        </p:txBody>
      </p:sp>
    </p:spTree>
    <p:extLst>
      <p:ext uri="{BB962C8B-B14F-4D97-AF65-F5344CB8AC3E}">
        <p14:creationId xmlns:p14="http://schemas.microsoft.com/office/powerpoint/2010/main" val="63383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41664" y="831273"/>
            <a:ext cx="1999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err="1" smtClean="0"/>
              <a:t>jQuery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1664" y="1731580"/>
            <a:ext cx="107493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i="1" u="sng" dirty="0"/>
              <a:t>Executar somente após carregar</a:t>
            </a:r>
            <a:endParaRPr lang="pt-BR" sz="2400" i="1" u="sng" dirty="0"/>
          </a:p>
        </p:txBody>
      </p:sp>
      <p:sp>
        <p:nvSpPr>
          <p:cNvPr id="8" name="CaixaDeTexto 7"/>
          <p:cNvSpPr txBox="1"/>
          <p:nvPr/>
        </p:nvSpPr>
        <p:spPr>
          <a:xfrm>
            <a:off x="966969" y="3298700"/>
            <a:ext cx="8524757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$(document).ready(function(){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$("#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cabecalho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({"background-color": "#000000"});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})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41664" y="2350025"/>
            <a:ext cx="10749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Essa função </a:t>
            </a:r>
            <a:r>
              <a:rPr lang="pt-BR" sz="2400" b="1" dirty="0"/>
              <a:t>$</a:t>
            </a:r>
            <a:r>
              <a:rPr lang="pt-BR" sz="2400" dirty="0"/>
              <a:t> que recebe uma função anônima como argumento garante que o código dentro dela só será executado ao fim do carregamento </a:t>
            </a:r>
            <a:r>
              <a:rPr lang="pt-BR" sz="2400" dirty="0" smtClean="0"/>
              <a:t>da </a:t>
            </a:r>
            <a:r>
              <a:rPr lang="pt-BR" sz="2400" dirty="0"/>
              <a:t>página.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841296" y="4226881"/>
            <a:ext cx="79403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PT" sz="2400" dirty="0"/>
          </a:p>
          <a:p>
            <a:r>
              <a:rPr lang="pt-PT" sz="2400" dirty="0" smtClean="0"/>
              <a:t>E ainda exite um método mais curto que seria:</a:t>
            </a:r>
            <a:endParaRPr lang="pt-BR" sz="2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945171" y="5082762"/>
            <a:ext cx="8087471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$(function()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$("#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cabecalho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({"background-color": "#000000"});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})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883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184</TotalTime>
  <Words>934</Words>
  <Application>Microsoft Office PowerPoint</Application>
  <PresentationFormat>Personalizar</PresentationFormat>
  <Paragraphs>207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Integral</vt:lpstr>
      <vt:lpstr>Revisão do bortola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Revisão do bortola</dc:title>
  <dc:creator>Renato Bortolin Boschini</dc:creator>
  <cp:lastModifiedBy>renato bortolin</cp:lastModifiedBy>
  <cp:revision>21</cp:revision>
  <dcterms:created xsi:type="dcterms:W3CDTF">2016-10-28T10:31:01Z</dcterms:created>
  <dcterms:modified xsi:type="dcterms:W3CDTF">2017-10-20T01:44:36Z</dcterms:modified>
</cp:coreProperties>
</file>