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848" r:id="rId3"/>
    <p:sldId id="1823" r:id="rId4"/>
    <p:sldId id="1747" r:id="rId5"/>
    <p:sldId id="1748" r:id="rId6"/>
    <p:sldId id="1750" r:id="rId7"/>
    <p:sldId id="1749" r:id="rId8"/>
    <p:sldId id="1785" r:id="rId9"/>
    <p:sldId id="1786" r:id="rId10"/>
    <p:sldId id="1787" r:id="rId11"/>
    <p:sldId id="1803" r:id="rId12"/>
    <p:sldId id="1788" r:id="rId13"/>
    <p:sldId id="1789" r:id="rId14"/>
    <p:sldId id="1751" r:id="rId15"/>
    <p:sldId id="1753" r:id="rId16"/>
    <p:sldId id="1754" r:id="rId17"/>
    <p:sldId id="1755" r:id="rId18"/>
    <p:sldId id="1756" r:id="rId19"/>
    <p:sldId id="1752" r:id="rId20"/>
    <p:sldId id="1760" r:id="rId21"/>
    <p:sldId id="1759" r:id="rId22"/>
    <p:sldId id="1804" r:id="rId23"/>
    <p:sldId id="1761" r:id="rId24"/>
    <p:sldId id="1762" r:id="rId25"/>
    <p:sldId id="1763" r:id="rId26"/>
    <p:sldId id="1764" r:id="rId27"/>
    <p:sldId id="1790" r:id="rId28"/>
    <p:sldId id="1805" r:id="rId29"/>
    <p:sldId id="1806" r:id="rId30"/>
    <p:sldId id="18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 IDLE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5" descr="161780735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1276350"/>
            <a:ext cx="3867785" cy="524002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3</a:t>
            </a:r>
            <a:r>
              <a:rPr lang="zh-CN" altLang="en-US"/>
              <a:t>.2  Anaconda3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10" descr="H8[CN}L}_CX[Y74Y$Y_F8~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501775"/>
            <a:ext cx="5699760" cy="41827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.2  Anaconda3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6" descr="161780885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443355"/>
            <a:ext cx="8164195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4</a:t>
            </a:r>
            <a:r>
              <a:rPr lang="zh-CN" altLang="en-US"/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 fontAlgn="auto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）缩进</a:t>
            </a:r>
            <a:endParaRPr lang="en-US" altLang="x-none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类定义、函数定义、选择结构、循环结构、异常处理结构、</a:t>
            </a:r>
            <a:r>
              <a:rPr lang="en-US" altLang="zh-CN" sz="2400" dirty="0">
                <a:sym typeface="+mn-ea"/>
              </a:rPr>
              <a:t>with</a:t>
            </a:r>
            <a:r>
              <a:rPr lang="zh-CN" altLang="en-US" sz="2400" dirty="0">
                <a:sym typeface="+mn-ea"/>
              </a:rPr>
              <a:t>块，行尾的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冒号</a:t>
            </a:r>
            <a:r>
              <a:rPr lang="zh-CN" altLang="en-US" sz="2400" dirty="0">
                <a:sym typeface="+mn-ea"/>
              </a:rPr>
              <a:t>表示缩进的开始。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python</a:t>
            </a:r>
            <a:r>
              <a:rPr lang="zh-CN" altLang="en-US" sz="2400" dirty="0">
                <a:sym typeface="+mn-ea"/>
              </a:rPr>
              <a:t>程序是依靠代码块的缩进来体现代码之间的逻辑关系的，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缩进结束就表示一个代码块结束了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同一个级别的代码块的缩进量必须相同。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一般而言，以</a:t>
            </a:r>
            <a:r>
              <a:rPr lang="en-US" altLang="x-none" sz="24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个空格</a:t>
            </a:r>
            <a:r>
              <a:rPr lang="zh-CN" altLang="en-US" sz="2400" dirty="0">
                <a:sym typeface="+mn-ea"/>
              </a:rPr>
              <a:t>为基本缩进单位。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3808730"/>
            <a:ext cx="4602480" cy="1150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（2）每个import语句只导入一个模块，最好按</a:t>
            </a:r>
            <a:r>
              <a:rPr lang="zh-CN" altLang="en-US" sz="2400">
                <a:solidFill>
                  <a:srgbClr val="FF0000"/>
                </a:solidFill>
              </a:rPr>
              <a:t>标准库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扩展库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自定义库</a:t>
            </a:r>
            <a:r>
              <a:rPr lang="zh-CN" altLang="en-US" sz="2400"/>
              <a:t>的顺序依次导入。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2885440"/>
            <a:ext cx="4561205" cy="1461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（3）最好在每个类、函数定义和一段完整的功能代码之后增加一个</a:t>
            </a:r>
            <a:r>
              <a:rPr lang="zh-CN" altLang="en-US" sz="2400">
                <a:solidFill>
                  <a:srgbClr val="FF0000"/>
                </a:solidFill>
              </a:rPr>
              <a:t>空行</a:t>
            </a:r>
            <a:r>
              <a:rPr lang="zh-CN" altLang="en-US" sz="2400"/>
              <a:t>，在</a:t>
            </a:r>
            <a:r>
              <a:rPr lang="zh-CN" altLang="en-US" sz="2400">
                <a:solidFill>
                  <a:srgbClr val="FF0000"/>
                </a:solidFill>
              </a:rPr>
              <a:t>运算符两侧</a:t>
            </a:r>
            <a:r>
              <a:rPr lang="zh-CN" altLang="en-US" sz="2400"/>
              <a:t>各增加一个</a:t>
            </a:r>
            <a:r>
              <a:rPr lang="zh-CN" altLang="en-US" sz="2400">
                <a:solidFill>
                  <a:srgbClr val="FF0000"/>
                </a:solidFill>
              </a:rPr>
              <a:t>空格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0000"/>
                </a:solidFill>
              </a:rPr>
              <a:t>逗号后面</a:t>
            </a:r>
            <a:r>
              <a:rPr lang="zh-CN" altLang="en-US" sz="2400"/>
              <a:t>增加一个空格。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2458720"/>
            <a:ext cx="617156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（4）尽量不要写过长的语句。如果语句过长，可以考虑拆分成多个短一些的语句，以保证代码具有较好的</a:t>
            </a:r>
            <a:r>
              <a:rPr lang="zh-CN" altLang="en-US" sz="2400">
                <a:solidFill>
                  <a:srgbClr val="FF0000"/>
                </a:solidFill>
              </a:rPr>
              <a:t>可读性</a:t>
            </a:r>
            <a:r>
              <a:rPr lang="zh-CN" altLang="en-US" sz="2400"/>
              <a:t>。如果语句确实太长而超过屏幕宽度，最好使用</a:t>
            </a:r>
            <a:r>
              <a:rPr lang="zh-CN" altLang="en-US" sz="2400">
                <a:solidFill>
                  <a:srgbClr val="FF0000"/>
                </a:solidFill>
              </a:rPr>
              <a:t>续行符</a:t>
            </a:r>
            <a:r>
              <a:rPr lang="zh-CN" altLang="en-US" sz="2400"/>
              <a:t>（line continuation character）“\”，或者使用圆括号将多行代码括起来表示是一条语句。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820" y="3728720"/>
            <a:ext cx="2721610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（5）虽然Python运算符有明确的优先级，但对于复杂的表达式建议在适当的位置使用</a:t>
            </a:r>
            <a:r>
              <a:rPr lang="zh-CN" altLang="en-US" sz="2400">
                <a:solidFill>
                  <a:srgbClr val="FF0000"/>
                </a:solidFill>
              </a:rPr>
              <a:t>括号</a:t>
            </a:r>
            <a:r>
              <a:rPr lang="zh-CN" altLang="en-US" sz="2400"/>
              <a:t>使得各种运算的隶属关系和顺序更加明确、清晰。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 fontAlgn="base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）注释</a:t>
            </a:r>
            <a:endParaRPr lang="zh-CN" altLang="en-US" sz="2400" strike="noStrike" noProof="1" dirty="0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"/>
            </a:pPr>
            <a:r>
              <a:rPr lang="zh-CN" altLang="en-US" sz="2400" dirty="0">
                <a:sym typeface="+mn-ea"/>
              </a:rPr>
              <a:t> 以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符号# </a:t>
            </a:r>
            <a:r>
              <a:rPr lang="zh-CN" altLang="en-US" sz="2400" dirty="0">
                <a:sym typeface="+mn-ea"/>
              </a:rPr>
              <a:t>开始，表示本行# 之后的内容为注释。</a:t>
            </a:r>
            <a:endParaRPr lang="zh-CN" altLang="en-US" sz="2400" strike="noStrike" noProof="1" dirty="0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 包含在一对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三引号</a:t>
            </a:r>
            <a:r>
              <a:rPr lang="zh-CN" altLang="en-US" sz="2400" dirty="0">
                <a:sym typeface="+mn-ea"/>
              </a:rPr>
              <a:t>'''...'''或"""..."""之间且不属于任何语句的内容将被解释器认为是注释。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4272915"/>
            <a:ext cx="5423535" cy="15601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1.5  </a:t>
            </a:r>
            <a:r>
              <a:rPr lang="zh-CN" altLang="en-US">
                <a:sym typeface="+mn-ea"/>
              </a:rPr>
              <a:t>扩展库安装方法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pip</a:t>
            </a:r>
            <a:r>
              <a:rPr lang="zh-CN" altLang="en-US" sz="2400"/>
              <a:t>在线安装（</a:t>
            </a:r>
            <a:r>
              <a:rPr lang="zh-CN" altLang="en-US" sz="2400">
                <a:solidFill>
                  <a:srgbClr val="FF0000"/>
                </a:solidFill>
              </a:rPr>
              <a:t>命令提示符环境，建议切换至</a:t>
            </a:r>
            <a:r>
              <a:rPr lang="en-US" altLang="zh-CN" sz="2400">
                <a:solidFill>
                  <a:srgbClr val="FF0000"/>
                </a:solidFill>
              </a:rPr>
              <a:t>Python</a:t>
            </a:r>
            <a:r>
              <a:rPr lang="zh-CN" altLang="en-US" sz="2400">
                <a:solidFill>
                  <a:srgbClr val="FF0000"/>
                </a:solidFill>
              </a:rPr>
              <a:t>安装目录中的</a:t>
            </a:r>
            <a:r>
              <a:rPr lang="en-US" altLang="zh-CN" sz="2400">
                <a:solidFill>
                  <a:srgbClr val="FF0000"/>
                </a:solidFill>
              </a:rPr>
              <a:t>scripts</a:t>
            </a:r>
            <a:r>
              <a:rPr lang="zh-CN" altLang="en-US" sz="2400">
                <a:solidFill>
                  <a:srgbClr val="FF0000"/>
                </a:solidFill>
              </a:rPr>
              <a:t>文件夹执行</a:t>
            </a:r>
            <a:r>
              <a:rPr lang="zh-CN" altLang="en-US" sz="2400"/>
              <a:t>）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pip</a:t>
            </a:r>
            <a:r>
              <a:rPr lang="zh-CN" altLang="en-US" sz="2400"/>
              <a:t>离线安装：https://www.lfd.uci.edu/~gohlke/pythonlibs/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exe</a:t>
            </a:r>
            <a:r>
              <a:rPr lang="zh-CN" altLang="en-US" sz="2400"/>
              <a:t>安装，不是每个扩展库都支持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conda</a:t>
            </a:r>
            <a:r>
              <a:rPr lang="zh-CN" altLang="en-US" sz="2400"/>
              <a:t>在线安装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zh-CN" altLang="en-US" sz="2400"/>
              <a:t>如果机器上安装了多个</a:t>
            </a:r>
            <a:r>
              <a:rPr lang="en-US" altLang="zh-CN" sz="2400"/>
              <a:t>Python</a:t>
            </a:r>
            <a:r>
              <a:rPr lang="zh-CN" altLang="en-US" sz="2400"/>
              <a:t>开发环境，那么</a:t>
            </a:r>
            <a:r>
              <a:rPr lang="zh-CN" altLang="en-US" sz="2400">
                <a:solidFill>
                  <a:srgbClr val="FF0000"/>
                </a:solidFill>
              </a:rPr>
              <a:t>在一个环境下安装的扩展库无法在另一个环境下使用，需要分别安装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/>
              <a:t>了解Python语言特点与版本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熟悉Python开发环境搭建与使用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了解Python编码规范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掌握扩展库安装方式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掌握标准库对象与扩展库对象的导入和使用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1.5  </a:t>
            </a:r>
            <a:r>
              <a:rPr lang="zh-CN" altLang="en-US">
                <a:sym typeface="+mn-ea"/>
              </a:rPr>
              <a:t>扩展库安装方法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Table -1"/>
          <p:cNvGraphicFramePr/>
          <p:nvPr/>
        </p:nvGraphicFramePr>
        <p:xfrm>
          <a:off x="942340" y="1520190"/>
          <a:ext cx="10573385" cy="362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0"/>
                <a:gridCol w="5715635"/>
              </a:tblGrid>
              <a:tr h="3314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命令示例</a:t>
                      </a:r>
                      <a:endParaRPr 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下载扩展库的指定版本，不安装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的格式列出已安装模块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列出当前已安装的所有模块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SomePackage.whl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文件离线安装扩展库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依次（在线）安装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等扩展模块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文件中指定的扩展库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SomePackage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升级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卸载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Callout 1 (No Border) 4"/>
          <p:cNvSpPr/>
          <p:nvPr/>
        </p:nvSpPr>
        <p:spPr>
          <a:xfrm>
            <a:off x="942340" y="5324475"/>
            <a:ext cx="2254885" cy="873125"/>
          </a:xfrm>
          <a:prstGeom prst="callout1">
            <a:avLst>
              <a:gd name="adj1" fmla="val -4008"/>
              <a:gd name="adj2" fmla="val 48620"/>
              <a:gd name="adj3" fmla="val -63272"/>
              <a:gd name="adj4" fmla="val 87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把</a:t>
            </a:r>
            <a:r>
              <a:rPr lang="en-US" altLang="zh-CN">
                <a:solidFill>
                  <a:schemeClr val="bg1"/>
                </a:solidFill>
              </a:rPr>
              <a:t>SomePackage</a:t>
            </a:r>
            <a:r>
              <a:rPr lang="zh-CN" altLang="en-US">
                <a:solidFill>
                  <a:schemeClr val="bg1"/>
                </a:solidFill>
              </a:rPr>
              <a:t>替换为实际要安装或卸载的扩展库名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5222240" y="5305425"/>
            <a:ext cx="4597400" cy="758190"/>
          </a:xfrm>
          <a:prstGeom prst="callout1">
            <a:avLst>
              <a:gd name="adj1" fmla="val 49162"/>
              <a:gd name="adj2" fmla="val -237"/>
              <a:gd name="adj3" fmla="val -247068"/>
              <a:gd name="adj4" fmla="val -50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x-none" dirty="0">
                <a:solidFill>
                  <a:schemeClr val="bg1"/>
                </a:solidFill>
                <a:sym typeface="+mn-ea"/>
              </a:rPr>
              <a:t>http://www.lfd.uci.edu/~gohlke/pythonlibs/</a:t>
            </a:r>
            <a:endParaRPr lang="en-US" altLang="x-none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下载时选择合适版本，并且不要修改文件名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1.5  </a:t>
            </a:r>
            <a:r>
              <a:rPr lang="zh-CN" altLang="en-US">
                <a:sym typeface="+mn-ea"/>
              </a:rPr>
              <a:t>扩展库安装方法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 sz="2400"/>
              <a:t>如果由于网速问题导致在线安装速度过慢的话，pip命令支持指定国内的站点来提高下载速度，下面的命令用来从阿里云服务器下载安装扩展库jieba，其他可用的国内服务器地址可以自行查阅。</a:t>
            </a:r>
            <a:endParaRPr lang="zh-CN" altLang="en-US" sz="24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pip install jieba -i http://mirrors.aliyun.com/pypi/simple --trusted-host mirrors.aliyun.com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/>
              <a:t>如果遇到类似于“拒绝访问”的出错提示，可以使用管理员权限启动命令提示符，或者在执行pip命令时在最后增加选项“--user”。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  </a:t>
            </a:r>
            <a:r>
              <a:rPr lang="zh-CN" altLang="en-US"/>
              <a:t>标准库与扩展库对象的导入与使用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Python默认安装仅包含基本或核心模块，启动时也仅加载了基本模块，在需要时再</a:t>
            </a:r>
            <a:r>
              <a:rPr lang="zh-CN" altLang="en-US" sz="2400">
                <a:solidFill>
                  <a:srgbClr val="FF0000"/>
                </a:solidFill>
              </a:rPr>
              <a:t>显式地导入和加载</a:t>
            </a:r>
            <a:r>
              <a:rPr lang="zh-CN" altLang="en-US" sz="2400"/>
              <a:t>标准库和第三方扩展库（需正确安装），这样可以</a:t>
            </a:r>
            <a:r>
              <a:rPr lang="zh-CN" altLang="en-US" sz="2400">
                <a:solidFill>
                  <a:srgbClr val="FF0000"/>
                </a:solidFill>
              </a:rPr>
              <a:t>减小程序运行的压力</a:t>
            </a:r>
            <a:r>
              <a:rPr lang="zh-CN" altLang="en-US" sz="2400"/>
              <a:t>，并且具有很强的</a:t>
            </a:r>
            <a:r>
              <a:rPr lang="zh-CN" altLang="en-US" sz="2400">
                <a:solidFill>
                  <a:srgbClr val="FF0000"/>
                </a:solidFill>
              </a:rPr>
              <a:t>可扩展性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从“木桶原理”的角度来看，这样的设计与安全配置时遵循的“最小权限”原则的思想是一致的，也有助于</a:t>
            </a:r>
            <a:r>
              <a:rPr lang="zh-CN" altLang="en-US" sz="2400">
                <a:solidFill>
                  <a:srgbClr val="FF0000"/>
                </a:solidFill>
              </a:rPr>
              <a:t>提高系统安全性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1.6.1  import </a:t>
            </a:r>
            <a:r>
              <a:rPr lang="zh-CN" altLang="en-US"/>
              <a:t>模块名 </a:t>
            </a:r>
            <a:r>
              <a:rPr lang="en-US" altLang="zh-CN"/>
              <a:t>[as </a:t>
            </a:r>
            <a:r>
              <a:rPr lang="zh-CN" altLang="en-US"/>
              <a:t>别名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9430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math                    # 导入标准库math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math.sin(0.5)                  # 求0.5（单位是弧度）的正弦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0.479425538604203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random                  # 导入标准库random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random.random()            # 获得[0,1) 内的随机小数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random.randint(1,100)      # 获得[1,100]区间上的随机整数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random.randrange(1, 100)   # 返回[1, 100)区间中的随机整数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os.path as path         # 导入标准库os.path，并设置别名为path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path.isfile(r'C:\windows\notepad.exe')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numpy as np             # 导入扩展库numpy，并设置别名为np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 = np.array((1,2,3,4))        # 通过模块的别名来访问其中的对象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print(a)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[1 2 3 4]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1.</a:t>
            </a:r>
            <a:r>
              <a:rPr lang="en-US" altLang="zh-CN"/>
              <a:t>6</a:t>
            </a:r>
            <a:r>
              <a:rPr lang="zh-CN" altLang="en-US"/>
              <a:t>.2  from 包名</a:t>
            </a:r>
            <a:r>
              <a:rPr lang="en-US" altLang="zh-CN"/>
              <a:t>/</a:t>
            </a:r>
            <a:r>
              <a:rPr lang="zh-CN" altLang="en-US"/>
              <a:t>模块名 import 模块名</a:t>
            </a:r>
            <a:r>
              <a:rPr lang="en-US" altLang="zh-CN"/>
              <a:t>/</a:t>
            </a:r>
            <a:r>
              <a:rPr lang="zh-CN" altLang="en-US"/>
              <a:t>对象名[ as 别名]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sin        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 # 只导入模块中的指定对象，访问速度略快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sin(3)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sin as f  </a:t>
            </a:r>
            <a:r>
              <a:rPr lang="en-US" altLang="zh-CN" sz="2000">
                <a:latin typeface="Consolas" panose="020B0609020204030204" charset="0"/>
              </a:rPr>
              <a:t> </a:t>
            </a:r>
            <a:r>
              <a:rPr lang="zh-CN" altLang="en-US" sz="2000">
                <a:latin typeface="Consolas" panose="020B0609020204030204" charset="0"/>
              </a:rPr>
              <a:t>  # 给导入的对象起个别名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f(3)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from os.path import isfile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isfile(r'C:\windows\notepad.exe')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&gt;&gt;&gt; from PIL import Image	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charset="0"/>
              </a:rPr>
              <a:t>        </a:t>
            </a: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导入扩展库中的模块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&gt;&gt;&gt; from urllib import request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charset="0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2000">
                <a:solidFill>
                  <a:schemeClr val="tx1"/>
                </a:solidFill>
                <a:latin typeface="Consolas" panose="020B0609020204030204" charset="0"/>
              </a:rPr>
              <a:t>导入标准库中的模块</a:t>
            </a:r>
            <a:endParaRPr lang="zh-CN" altLang="en-US" sz="2000">
              <a:solidFill>
                <a:schemeClr val="tx1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6</a:t>
            </a:r>
            <a:r>
              <a:rPr lang="zh-CN" altLang="en-US"/>
              <a:t>.3  from 模块名 import 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*         # 导入标准库math中所有对象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sin(3)                     # 求正弦值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gcd(36, 18)                # 最大公约数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18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pi                         # 常数π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e                          # 常数e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2.718281828459045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log2(8)                    # 计算以2为底的对数值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log10(100)                 # 计算以10为底的对数值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2.0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radians(180)               # 把角度转换为弧度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1.7  Python程序的__name__属性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363200" cy="463994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通过Python程序的__name__属性可以识别程序的使用方式：</a:t>
            </a:r>
            <a:endParaRPr lang="zh-CN" alt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/>
              <a:t>如果作为模块被导入，则其__name__属性的值被自动设置为模块名；</a:t>
            </a:r>
            <a:endParaRPr lang="zh-CN" altLang="en-US" sz="20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/>
              <a:t>如果作为程序直接运行，则其__name__属性值被自动设置为字符串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/>
              <a:t>__main__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1.7  Python程序的__name__属性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def main():                       # def是用来定义函数的Python关键字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if __name__ == '__main__':    # 选择结构，识别当前运行方式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print('This program is run directly.')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elif __name__ == 'hello':     # 冒号、换行、缩进表示一个语句块的开始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    print('This program is used as a module.')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main()                            # 调用上面定义的函数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1.7  Python程序的__name__属性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直接运行程序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5465"/>
            <a:ext cx="10975340" cy="3229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1.7  Python程序的__name__属性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作为模块导入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1866900"/>
            <a:ext cx="10735310" cy="31095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 Python语言简介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Python是一门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跨平台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开源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免费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解释型高级动态编程语言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Python支持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命令式编程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How to do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函数式编程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What to do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），完全支持面向对象程序设计，拥有大量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扩展库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胶水语言：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可以把多种不同语言编写的程序融合到一起实现无缝拼接，更好地发挥不同语言和工具的优势，满足不同应用领域的需求。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1.1  Python语言简介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31410"/>
          </a:xfrm>
        </p:spPr>
        <p:txBody>
          <a:bodyPr>
            <a:normAutofit/>
          </a:bodyPr>
          <a:p>
            <a:pPr marL="325755" indent="-325755"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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问题解决：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把列表中的所有数字都加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，得到新列表。（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命令式编程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 = list(range(10))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[0, 1,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y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for num in x: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y.append(num+5)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	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y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[num+5 for num in 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Line Callout 2 4"/>
          <p:cNvSpPr/>
          <p:nvPr/>
        </p:nvSpPr>
        <p:spPr>
          <a:xfrm>
            <a:off x="5263515" y="2924810"/>
            <a:ext cx="2889885" cy="520700"/>
          </a:xfrm>
          <a:prstGeom prst="borderCallout2">
            <a:avLst>
              <a:gd name="adj1" fmla="val 46707"/>
              <a:gd name="adj2" fmla="val -615"/>
              <a:gd name="adj3" fmla="val 46585"/>
              <a:gd name="adj4" fmla="val -16677"/>
              <a:gd name="adj5" fmla="val 102439"/>
              <a:gd name="adj6" fmla="val -66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循环，遍历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中的每个元素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3124200" y="3907155"/>
            <a:ext cx="3069590" cy="572770"/>
          </a:xfrm>
          <a:prstGeom prst="callout1">
            <a:avLst>
              <a:gd name="adj1" fmla="val 50000"/>
              <a:gd name="adj2" fmla="val -248"/>
              <a:gd name="adj3" fmla="val -2439"/>
              <a:gd name="adj4" fmla="val -29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列表方法，在尾部追加元素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28360" y="4711065"/>
            <a:ext cx="1455420" cy="572770"/>
          </a:xfrm>
          <a:prstGeom prst="borderCallout1">
            <a:avLst>
              <a:gd name="adj1" fmla="val 50110"/>
              <a:gd name="adj2" fmla="val -102"/>
              <a:gd name="adj3" fmla="val 55764"/>
              <a:gd name="adj4" fmla="val -110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列表推导式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66155" y="1889125"/>
            <a:ext cx="1393825" cy="384810"/>
          </a:xfrm>
          <a:prstGeom prst="borderCallout1">
            <a:avLst>
              <a:gd name="adj1" fmla="val 45544"/>
              <a:gd name="adj2" fmla="val -338"/>
              <a:gd name="adj3" fmla="val 99009"/>
              <a:gd name="adj4" fmla="val -13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创建列表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2824480" y="2367915"/>
            <a:ext cx="1112520" cy="325120"/>
          </a:xfrm>
          <a:prstGeom prst="borderCallout1">
            <a:avLst>
              <a:gd name="adj1" fmla="val 50195"/>
              <a:gd name="adj2" fmla="val -627"/>
              <a:gd name="adj3" fmla="val 228125"/>
              <a:gd name="adj4" fmla="val -43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空列表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1.1  Python语言简介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76860" indent="-276860" algn="l"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"/>
            </a:pPr>
            <a:r>
              <a:rPr lang="zh-CN" altLang="en-US" sz="2400" b="1">
                <a:latin typeface="Consolas" panose="020B0609020204030204" charset="0"/>
                <a:sym typeface="+mn-ea"/>
              </a:rPr>
              <a:t>问题解决：</a:t>
            </a:r>
            <a:r>
              <a:rPr lang="zh-CN" altLang="en-US" sz="2400">
                <a:latin typeface="Consolas" panose="020B0609020204030204" charset="0"/>
                <a:sym typeface="+mn-ea"/>
              </a:rPr>
              <a:t>把列表中的所有数字都加</a:t>
            </a:r>
            <a:r>
              <a:rPr lang="en-US" altLang="zh-CN" sz="2400">
                <a:latin typeface="Consolas" panose="020B0609020204030204" charset="0"/>
                <a:sym typeface="+mn-ea"/>
              </a:rPr>
              <a:t>5</a:t>
            </a:r>
            <a:r>
              <a:rPr lang="zh-CN" altLang="en-US" sz="2400">
                <a:latin typeface="Consolas" panose="020B0609020204030204" charset="0"/>
                <a:sym typeface="+mn-ea"/>
              </a:rPr>
              <a:t>，得到新列表。（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函数式编程</a:t>
            </a:r>
            <a:r>
              <a:rPr lang="zh-CN" altLang="en-US" sz="2400">
                <a:latin typeface="Consolas" panose="020B0609020204030204" charset="0"/>
                <a:sym typeface="+mn-ea"/>
              </a:rPr>
              <a:t>）</a:t>
            </a:r>
            <a:endParaRPr lang="zh-CN" altLang="en-US" sz="2400">
              <a:latin typeface="Consolas" panose="020B0609020204030204" charset="0"/>
            </a:endParaRPr>
          </a:p>
          <a:p>
            <a:pPr marL="234950" indent="-234950" algn="l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 = list(range(10))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[0, 1,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def add5(num):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return num+5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list(map(add5, x))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list(map(lambda num: num+5, x))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Line Callout 1 4"/>
          <p:cNvSpPr/>
          <p:nvPr/>
        </p:nvSpPr>
        <p:spPr>
          <a:xfrm>
            <a:off x="5175885" y="3044825"/>
            <a:ext cx="2172970" cy="530225"/>
          </a:xfrm>
          <a:prstGeom prst="borderCallout1">
            <a:avLst>
              <a:gd name="adj1" fmla="val 49922"/>
              <a:gd name="adj2" fmla="val -1518"/>
              <a:gd name="adj3" fmla="val 48982"/>
              <a:gd name="adj4" fmla="val -76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定义函数，接收一个数字，加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后返回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141470" y="3717925"/>
            <a:ext cx="3642995" cy="410845"/>
          </a:xfrm>
          <a:prstGeom prst="borderCallout2">
            <a:avLst>
              <a:gd name="adj1" fmla="val 48840"/>
              <a:gd name="adj2" fmla="val -488"/>
              <a:gd name="adj3" fmla="val 49459"/>
              <a:gd name="adj4" fmla="val -16402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把函数</a:t>
            </a:r>
            <a:r>
              <a:rPr lang="en-US" altLang="zh-CN">
                <a:solidFill>
                  <a:schemeClr val="bg1"/>
                </a:solidFill>
              </a:rPr>
              <a:t>add5</a:t>
            </a:r>
            <a:r>
              <a:rPr lang="zh-CN" altLang="en-US">
                <a:solidFill>
                  <a:schemeClr val="bg1"/>
                </a:solidFill>
              </a:rPr>
              <a:t>映射到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中的每个元素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560570" y="5465445"/>
            <a:ext cx="3403600" cy="495935"/>
          </a:xfrm>
          <a:prstGeom prst="borderCallout2">
            <a:avLst>
              <a:gd name="adj1" fmla="val 47887"/>
              <a:gd name="adj2" fmla="val -445"/>
              <a:gd name="adj3" fmla="val 47887"/>
              <a:gd name="adj4" fmla="val -16673"/>
              <a:gd name="adj5" fmla="val -92701"/>
              <a:gd name="adj6" fmla="val -3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</a:rPr>
              <a:t>lambda</a:t>
            </a:r>
            <a:r>
              <a:rPr lang="zh-CN" altLang="en-US">
                <a:solidFill>
                  <a:schemeClr val="bg1"/>
                </a:solidFill>
              </a:rPr>
              <a:t>表达式，等价于函数</a:t>
            </a:r>
            <a:r>
              <a:rPr lang="en-US" altLang="zh-CN">
                <a:solidFill>
                  <a:schemeClr val="bg1"/>
                </a:solidFill>
              </a:rPr>
              <a:t>add5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1.2  Python版本简介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/>
              <a:t>Python 2.x</a:t>
            </a:r>
            <a:r>
              <a:rPr lang="zh-CN" altLang="en-US" sz="2400"/>
              <a:t>已</a:t>
            </a:r>
            <a:r>
              <a:rPr lang="zh-CN" altLang="en-US" sz="2400"/>
              <a:t>正式退出历史舞台，</a:t>
            </a:r>
            <a:r>
              <a:rPr sz="2400"/>
              <a:t>Python 3.x的设计更加合理、高效和人性化，代码开发和运行效率更高，也更适合海量数据的处理，并且几乎所有扩展库都会和Python官方同步推出相应的版本，目前已全面普及。</a:t>
            </a:r>
            <a:endParaRPr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 Python开发环境安装与配置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0993755" cy="4639945"/>
          </a:xfrm>
        </p:spPr>
        <p:txBody>
          <a:bodyPr>
            <a:normAutofit/>
          </a:bodyPr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默认编程环境：</a:t>
            </a:r>
            <a:r>
              <a:rPr lang="en-US" altLang="x-none" sz="2400" b="1" dirty="0">
                <a:solidFill>
                  <a:srgbClr val="FF0000"/>
                </a:solidFill>
                <a:sym typeface="+mn-ea"/>
              </a:rPr>
              <a:t>IDLE</a:t>
            </a:r>
            <a:endParaRPr lang="en-US" altLang="x-none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其他常用开发环境：</a:t>
            </a:r>
            <a:endParaRPr lang="zh-CN" altLang="en-US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Eclipse+PyDev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pyCharm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wingIDE</a:t>
            </a:r>
            <a:endParaRPr lang="en-US" altLang="zh-CN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Eric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PythonWin</a:t>
            </a:r>
            <a:endParaRPr lang="en-US" altLang="zh-CN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Anaconda3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（内含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Jupyter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Spyder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）：https://www.anaconda.com/download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en-US" sz="2400">
                <a:sym typeface="+mn-ea"/>
              </a:rPr>
              <a:t>zwPython</a:t>
            </a:r>
            <a:endParaRPr lang="en-US" altLang="en-US" sz="2400">
              <a:sym typeface="+mn-ea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/>
              <a:t>VS Code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3" descr="161780647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735" y="1365885"/>
            <a:ext cx="6783070" cy="363347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3</a:t>
            </a:r>
            <a:r>
              <a:rPr lang="zh-CN" altLang="en-US"/>
              <a:t>.1  IDLE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线形标注 2(带强调线) 6"/>
          <p:cNvSpPr/>
          <p:nvPr/>
        </p:nvSpPr>
        <p:spPr>
          <a:xfrm>
            <a:off x="6376670" y="5372100"/>
            <a:ext cx="1332865" cy="6800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546"/>
              <a:gd name="adj6" fmla="val -137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命令提示符</a:t>
            </a:r>
            <a:endParaRPr lang="zh-CN" altLang="en-US"/>
          </a:p>
        </p:txBody>
      </p:sp>
      <p:sp>
        <p:nvSpPr>
          <p:cNvPr id="8" name="线形标注 2(带强调线) 7"/>
          <p:cNvSpPr/>
          <p:nvPr/>
        </p:nvSpPr>
        <p:spPr>
          <a:xfrm>
            <a:off x="8454390" y="5102225"/>
            <a:ext cx="1332865" cy="6800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515"/>
              <a:gd name="adj6" fmla="val -84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每次只能执行一条语句</a:t>
            </a:r>
            <a:endParaRPr lang="zh-CN" altLang="en-US"/>
          </a:p>
        </p:txBody>
      </p:sp>
      <p:pic>
        <p:nvPicPr>
          <p:cNvPr id="3" name="图片 1" descr="1617806142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1150303"/>
            <a:ext cx="2417445" cy="506031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 IDLE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1617807065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484630"/>
            <a:ext cx="8521700" cy="391795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4977</Words>
  <Application>WPS 演示</Application>
  <PresentationFormat>宽屏</PresentationFormat>
  <Paragraphs>326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Consolas</vt:lpstr>
      <vt:lpstr>Calibri Light</vt:lpstr>
      <vt:lpstr>Calibri</vt:lpstr>
      <vt:lpstr>微软雅黑</vt:lpstr>
      <vt:lpstr>Arial Unicode MS</vt:lpstr>
      <vt:lpstr>Office 主题</vt:lpstr>
      <vt:lpstr>第1章  概述</vt:lpstr>
      <vt:lpstr>PowerPoint 演示文稿</vt:lpstr>
      <vt:lpstr>1.1  Python语言简介</vt:lpstr>
      <vt:lpstr>1.1  Python语言简介</vt:lpstr>
      <vt:lpstr>1.1  Python语言简介</vt:lpstr>
      <vt:lpstr>1.2  Python版本简介</vt:lpstr>
      <vt:lpstr>1.3  Python开发环境安装与配置</vt:lpstr>
      <vt:lpstr>1.3.1  IDLE</vt:lpstr>
      <vt:lpstr>1.3.1  IDLE</vt:lpstr>
      <vt:lpstr>1.3.1  IDLE</vt:lpstr>
      <vt:lpstr>1.3.2  Anaconda3</vt:lpstr>
      <vt:lpstr>1.3.2  Anaconda3</vt:lpstr>
      <vt:lpstr>1.4  Python编程规范与代码优化建议</vt:lpstr>
      <vt:lpstr>1.4  Python编程规范与代码优化建议</vt:lpstr>
      <vt:lpstr>1.4  Python编程规范与代码优化建议</vt:lpstr>
      <vt:lpstr>1.4  Python编程规范与代码优化建议</vt:lpstr>
      <vt:lpstr>1.4  Python编程规范与代码优化建议</vt:lpstr>
      <vt:lpstr>1.4  Python编程规范与代码优化建议</vt:lpstr>
      <vt:lpstr>1.5  扩展库安装方法</vt:lpstr>
      <vt:lpstr>1.5  扩展库安装方法</vt:lpstr>
      <vt:lpstr>1.5  扩展库安装方法</vt:lpstr>
      <vt:lpstr>1.6  标准库与扩展库对象的导入与使用</vt:lpstr>
      <vt:lpstr>1.6.1  import 模块名 [as 别名]</vt:lpstr>
      <vt:lpstr>1.6.2  from 包名/模块名 import 模块名/对象名[ as 别名]</vt:lpstr>
      <vt:lpstr>1.6.3  from 模块名 import *</vt:lpstr>
      <vt:lpstr>1.7  Python程序的__name__属性</vt:lpstr>
      <vt:lpstr>1.7  Python程序的__name__属性</vt:lpstr>
      <vt:lpstr>1.7  Python程序的__name__属性</vt:lpstr>
      <vt:lpstr>1.7  Python程序的__name__属性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dfg</cp:lastModifiedBy>
  <cp:revision>348</cp:revision>
  <dcterms:created xsi:type="dcterms:W3CDTF">2015-05-05T08:02:00Z</dcterms:created>
  <dcterms:modified xsi:type="dcterms:W3CDTF">2021-07-03T12:58:35Z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30BE0A873BCD419BB9BE7B47A9012A65</vt:lpwstr>
  </property>
</Properties>
</file>