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848" r:id="rId3"/>
    <p:sldId id="1813" r:id="rId4"/>
    <p:sldId id="1773" r:id="rId5"/>
    <p:sldId id="1776" r:id="rId6"/>
    <p:sldId id="1774" r:id="rId7"/>
    <p:sldId id="1791" r:id="rId8"/>
    <p:sldId id="1799" r:id="rId9"/>
    <p:sldId id="1800" r:id="rId10"/>
    <p:sldId id="1801" r:id="rId11"/>
    <p:sldId id="1802" r:id="rId12"/>
    <p:sldId id="1803" r:id="rId13"/>
    <p:sldId id="1804" r:id="rId14"/>
    <p:sldId id="1805" r:id="rId15"/>
    <p:sldId id="1814" r:id="rId16"/>
    <p:sldId id="1777" r:id="rId17"/>
    <p:sldId id="1792" r:id="rId18"/>
    <p:sldId id="1778" r:id="rId19"/>
    <p:sldId id="1779" r:id="rId20"/>
    <p:sldId id="1780" r:id="rId21"/>
    <p:sldId id="1783" r:id="rId22"/>
    <p:sldId id="1784"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00B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05" y="4445"/>
            <a:ext cx="12157075" cy="1002030"/>
          </a:xfrm>
          <a:gradFill>
            <a:gsLst>
              <a:gs pos="100000">
                <a:srgbClr val="0070C0"/>
              </a:gs>
              <a:gs pos="53000">
                <a:schemeClr val="accent1">
                  <a:lumMod val="45000"/>
                  <a:lumOff val="55000"/>
                </a:schemeClr>
              </a:gs>
              <a:gs pos="29000">
                <a:schemeClr val="accent1">
                  <a:lumMod val="45000"/>
                  <a:lumOff val="55000"/>
                </a:schemeClr>
              </a:gs>
              <a:gs pos="1000">
                <a:schemeClr val="accent1">
                  <a:lumMod val="30000"/>
                  <a:lumOff val="70000"/>
                </a:schemeClr>
              </a:gs>
            </a:gsLst>
            <a:lin ang="8100000" scaled="0"/>
          </a:gradFill>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321435"/>
            <a:ext cx="10515600" cy="463994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cxnSp>
        <p:nvCxnSpPr>
          <p:cNvPr id="7" name="直接连接符 6"/>
          <p:cNvCxnSpPr/>
          <p:nvPr userDrawn="1"/>
        </p:nvCxnSpPr>
        <p:spPr>
          <a:xfrm>
            <a:off x="1905" y="1040765"/>
            <a:ext cx="12157075" cy="0"/>
          </a:xfrm>
          <a:prstGeom prst="line">
            <a:avLst/>
          </a:prstGeom>
          <a:ln w="666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9915" y="1062990"/>
            <a:ext cx="0" cy="5121275"/>
          </a:xfrm>
          <a:prstGeom prst="line">
            <a:avLst/>
          </a:prstGeom>
          <a:ln w="47625">
            <a:solidFill>
              <a:srgbClr val="0070C0"/>
            </a:solidFill>
          </a:ln>
        </p:spPr>
        <p:style>
          <a:lnRef idx="1">
            <a:schemeClr val="accent1"/>
          </a:lnRef>
          <a:fillRef idx="0">
            <a:schemeClr val="accent1"/>
          </a:fillRef>
          <a:effectRef idx="0">
            <a:schemeClr val="accent1"/>
          </a:effectRef>
          <a:fontRef idx="minor">
            <a:schemeClr val="tx1"/>
          </a:fontRef>
        </p:style>
      </p:cxnSp>
      <p:pic>
        <p:nvPicPr>
          <p:cNvPr id="112644" name="图片 3" descr="webwxgetmsgimg"/>
          <p:cNvPicPr>
            <a:picLocks noChangeAspect="1"/>
          </p:cNvPicPr>
          <p:nvPr userDrawn="1"/>
        </p:nvPicPr>
        <p:blipFill>
          <a:blip r:embed="rId2"/>
          <a:stretch>
            <a:fillRect/>
          </a:stretch>
        </p:blipFill>
        <p:spPr>
          <a:xfrm>
            <a:off x="10297795" y="4961890"/>
            <a:ext cx="1861185" cy="1862455"/>
          </a:xfrm>
          <a:prstGeom prst="rect">
            <a:avLst/>
          </a:prstGeom>
          <a:noFill/>
          <a:ln w="9525">
            <a:noFill/>
          </a:ln>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40640" y="1122680"/>
            <a:ext cx="12091670" cy="2387600"/>
          </a:xfrm>
        </p:spPr>
        <p:txBody>
          <a:bodyPr/>
          <a:p>
            <a:pPr fontAlgn="auto">
              <a:lnSpc>
                <a:spcPct val="120000"/>
              </a:lnSpc>
            </a:pPr>
            <a:r>
              <a:rPr lang="zh-CN" altLang="en-US"/>
              <a:t>第</a:t>
            </a:r>
            <a:r>
              <a:rPr lang="en-US" altLang="zh-CN"/>
              <a:t>10</a:t>
            </a:r>
            <a:r>
              <a:rPr lang="zh-CN" altLang="en-US"/>
              <a:t>章  异常处理结构</a:t>
            </a:r>
            <a:endParaRPr lang="zh-CN" altLang="en-US"/>
          </a:p>
        </p:txBody>
      </p:sp>
      <p:sp>
        <p:nvSpPr>
          <p:cNvPr id="3" name="副标题 2"/>
          <p:cNvSpPr>
            <a:spLocks noGrp="1"/>
          </p:cNvSpPr>
          <p:nvPr>
            <p:ph type="subTitle" idx="1"/>
          </p:nvPr>
        </p:nvSpPr>
        <p:spPr>
          <a:xfrm>
            <a:off x="1524000" y="3602355"/>
            <a:ext cx="9144000" cy="2298065"/>
          </a:xfrm>
        </p:spPr>
        <p:txBody>
          <a:bodyPr>
            <a:normAutofit/>
          </a:bodyPr>
          <a:p>
            <a:endParaRPr lang="zh-CN" altLang="en-US" sz="2800"/>
          </a:p>
          <a:p>
            <a:r>
              <a:rPr lang="zh-CN" altLang="en-US" sz="2800"/>
              <a:t>董付国</a:t>
            </a:r>
            <a:endParaRPr lang="zh-CN" altLang="en-US" sz="2800"/>
          </a:p>
          <a:p>
            <a:r>
              <a:rPr lang="zh-CN" altLang="en-US" sz="2800"/>
              <a:t>微信公众号：</a:t>
            </a:r>
            <a:r>
              <a:rPr lang="en-US" altLang="zh-CN" sz="2800"/>
              <a:t>Python</a:t>
            </a:r>
            <a:r>
              <a:rPr lang="zh-CN" altLang="en-US" sz="2800"/>
              <a:t>小屋</a:t>
            </a:r>
            <a:endParaRPr lang="zh-CN" altLang="en-US"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10.1  </a:t>
            </a:r>
            <a:r>
              <a:rPr lang="zh-CN" altLang="en-US">
                <a:sym typeface="+mn-ea"/>
              </a:rPr>
              <a:t>异常的概念与表现形式</a:t>
            </a:r>
            <a:endParaRPr lang="zh-CN" altLang="en-US"/>
          </a:p>
        </p:txBody>
      </p:sp>
      <p:sp>
        <p:nvSpPr>
          <p:cNvPr id="3" name="内容占位符 2"/>
          <p:cNvSpPr>
            <a:spLocks noGrp="1"/>
          </p:cNvSpPr>
          <p:nvPr>
            <p:ph idx="1"/>
          </p:nvPr>
        </p:nvSpPr>
        <p:spPr/>
        <p:txBody>
          <a:bodyPr>
            <a:normAutofit/>
          </a:bodyPr>
          <a:p>
            <a:pPr marL="0" indent="0">
              <a:buNone/>
            </a:pPr>
            <a:r>
              <a:rPr lang="zh-CN" altLang="en-US" sz="2000">
                <a:latin typeface="Consolas" panose="020B0609020204030204" charset="0"/>
                <a:cs typeface="Consolas" panose="020B0609020204030204" charset="0"/>
              </a:rPr>
              <a:t>&gt;&gt;&gt; import sqlite3</a:t>
            </a:r>
            <a:endParaRPr lang="zh-CN" altLang="en-US" sz="2000">
              <a:latin typeface="Consolas" panose="020B0609020204030204" charset="0"/>
              <a:cs typeface="Consolas" panose="020B0609020204030204" charset="0"/>
            </a:endParaRPr>
          </a:p>
          <a:p>
            <a:pPr marL="0" indent="0">
              <a:buNone/>
            </a:pPr>
            <a:r>
              <a:rPr lang="zh-CN" altLang="en-US" sz="2000">
                <a:latin typeface="Consolas" panose="020B0609020204030204" charset="0"/>
                <a:cs typeface="Consolas" panose="020B0609020204030204" charset="0"/>
              </a:rPr>
              <a:t>&gt;&gt;&gt; conn = sqlite3.connect('database.db')</a:t>
            </a:r>
            <a:endParaRPr lang="zh-CN" altLang="en-US" sz="2000">
              <a:latin typeface="Consolas" panose="020B0609020204030204" charset="0"/>
              <a:cs typeface="Consolas" panose="020B0609020204030204" charset="0"/>
            </a:endParaRPr>
          </a:p>
          <a:p>
            <a:pPr marL="0" indent="0">
              <a:buNone/>
            </a:pPr>
            <a:r>
              <a:rPr lang="zh-CN" altLang="en-US" sz="2000">
                <a:latin typeface="Consolas" panose="020B0609020204030204" charset="0"/>
                <a:cs typeface="Consolas" panose="020B0609020204030204" charset="0"/>
              </a:rPr>
              <a:t>&gt;&gt;&gt; sql = 'SELECT * FROM student WHERE zhuanye="网络工程"'</a:t>
            </a:r>
            <a:endParaRPr lang="zh-CN" altLang="en-US" sz="2000">
              <a:latin typeface="Consolas" panose="020B0609020204030204" charset="0"/>
              <a:cs typeface="Consolas" panose="020B0609020204030204" charset="0"/>
            </a:endParaRPr>
          </a:p>
          <a:p>
            <a:pPr marL="0" indent="0">
              <a:buNone/>
            </a:pPr>
            <a:r>
              <a:rPr lang="zh-CN" altLang="en-US" sz="2000">
                <a:latin typeface="Consolas" panose="020B0609020204030204" charset="0"/>
                <a:cs typeface="Consolas" panose="020B0609020204030204" charset="0"/>
              </a:rPr>
              <a:t># 数据库中不存在名为student的数据表</a:t>
            </a:r>
            <a:endParaRPr lang="zh-CN" altLang="en-US" sz="2000">
              <a:latin typeface="Consolas" panose="020B0609020204030204" charset="0"/>
              <a:cs typeface="Consolas" panose="020B0609020204030204" charset="0"/>
            </a:endParaRPr>
          </a:p>
          <a:p>
            <a:pPr marL="0" indent="0">
              <a:buNone/>
            </a:pPr>
            <a:r>
              <a:rPr lang="zh-CN" altLang="en-US" sz="2000">
                <a:latin typeface="Consolas" panose="020B0609020204030204" charset="0"/>
                <a:cs typeface="Consolas" panose="020B0609020204030204" charset="0"/>
              </a:rPr>
              <a:t># 此时应检查SQL语句是否有拼写错误以及连接的数据库路径是否正确</a:t>
            </a:r>
            <a:endParaRPr lang="zh-CN" altLang="en-US" sz="2000">
              <a:latin typeface="Consolas" panose="020B0609020204030204" charset="0"/>
              <a:cs typeface="Consolas" panose="020B0609020204030204" charset="0"/>
            </a:endParaRPr>
          </a:p>
          <a:p>
            <a:pPr marL="0" indent="0">
              <a:buNone/>
            </a:pPr>
            <a:r>
              <a:rPr lang="zh-CN" altLang="en-US" sz="2000">
                <a:latin typeface="Consolas" panose="020B0609020204030204" charset="0"/>
                <a:cs typeface="Consolas" panose="020B0609020204030204" charset="0"/>
              </a:rPr>
              <a:t>&gt;&gt;&gt; for row in conn.execute(sql):</a:t>
            </a:r>
            <a:endParaRPr lang="zh-CN" altLang="en-US" sz="2000">
              <a:latin typeface="Consolas" panose="020B0609020204030204" charset="0"/>
              <a:cs typeface="Consolas" panose="020B0609020204030204" charset="0"/>
            </a:endParaRPr>
          </a:p>
          <a:p>
            <a:pPr marL="0" indent="0">
              <a:buNone/>
            </a:pPr>
            <a:r>
              <a:rPr lang="zh-CN" altLang="en-US" sz="2000">
                <a:latin typeface="Consolas" panose="020B0609020204030204" charset="0"/>
                <a:cs typeface="Consolas" panose="020B0609020204030204" charset="0"/>
              </a:rPr>
              <a:t>    print(row)</a:t>
            </a:r>
            <a:endParaRPr lang="zh-CN" altLang="en-US" sz="2000">
              <a:latin typeface="Consolas" panose="020B0609020204030204" charset="0"/>
              <a:cs typeface="Consolas" panose="020B0609020204030204" charset="0"/>
            </a:endParaRPr>
          </a:p>
          <a:p>
            <a:pPr marL="0" indent="0">
              <a:buNone/>
            </a:pPr>
            <a:r>
              <a:rPr lang="zh-CN" altLang="en-US" sz="2000">
                <a:latin typeface="Consolas" panose="020B0609020204030204" charset="0"/>
                <a:cs typeface="Consolas" panose="020B0609020204030204" charset="0"/>
              </a:rPr>
              <a:t>	</a:t>
            </a:r>
            <a:endParaRPr lang="zh-CN" altLang="en-US" sz="2000">
              <a:latin typeface="Consolas" panose="020B0609020204030204" charset="0"/>
              <a:cs typeface="Consolas" panose="020B0609020204030204" charset="0"/>
            </a:endParaRPr>
          </a:p>
          <a:p>
            <a:pPr marL="0" indent="0">
              <a:buNone/>
            </a:pPr>
            <a:r>
              <a:rPr lang="zh-CN" altLang="en-US" sz="2000">
                <a:solidFill>
                  <a:srgbClr val="FF0000"/>
                </a:solidFill>
                <a:latin typeface="Consolas" panose="020B0609020204030204" charset="0"/>
                <a:cs typeface="Consolas" panose="020B0609020204030204" charset="0"/>
              </a:rPr>
              <a:t>sqlite3.OperationalError: no such table: student</a:t>
            </a:r>
            <a:endParaRPr lang="zh-CN" altLang="en-US" sz="2000">
              <a:solidFill>
                <a:srgbClr val="FF000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10.1  </a:t>
            </a:r>
            <a:r>
              <a:rPr lang="zh-CN" altLang="en-US">
                <a:sym typeface="+mn-ea"/>
              </a:rPr>
              <a:t>异常的概念与表现形式</a:t>
            </a:r>
            <a:endParaRPr lang="zh-CN" altLang="en-US"/>
          </a:p>
        </p:txBody>
      </p:sp>
      <p:sp>
        <p:nvSpPr>
          <p:cNvPr id="3" name="内容占位符 2"/>
          <p:cNvSpPr>
            <a:spLocks noGrp="1"/>
          </p:cNvSpPr>
          <p:nvPr>
            <p:ph idx="1"/>
          </p:nvPr>
        </p:nvSpPr>
        <p:spPr/>
        <p:txBody>
          <a:bodyPr>
            <a:noAutofit/>
          </a:bodyPr>
          <a:p>
            <a:pPr marL="0" indent="0" fontAlgn="auto">
              <a:lnSpc>
                <a:spcPct val="100000"/>
              </a:lnSpc>
              <a:spcBef>
                <a:spcPts val="0"/>
              </a:spcBef>
              <a:buNone/>
            </a:pPr>
            <a:r>
              <a:rPr lang="zh-CN" altLang="en-US" sz="1800">
                <a:latin typeface="Consolas" panose="020B0609020204030204" charset="0"/>
                <a:cs typeface="Consolas" panose="020B0609020204030204" charset="0"/>
              </a:rPr>
              <a:t># 输入的内容包含非数字字符，无法转换为整数</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&gt;&gt;&gt; number = int(input('请输入一个正整数：'))</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请输入一个正整数：12,345</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solidFill>
                  <a:srgbClr val="FF0000"/>
                </a:solidFill>
                <a:latin typeface="Consolas" panose="020B0609020204030204" charset="0"/>
                <a:cs typeface="Consolas" panose="020B0609020204030204" charset="0"/>
              </a:rPr>
              <a:t>ValueError: invalid literal for int() with base 10: '12,345'</a:t>
            </a:r>
            <a:endParaRPr lang="zh-CN" altLang="en-US" sz="1800">
              <a:solidFill>
                <a:srgbClr val="FF000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&gt;&gt;&gt; data = [1, 2, 3, 4, 5]</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列表对象没有名为rindex的方法，无法调用</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&gt;&gt;&gt; data.rindex(3)</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solidFill>
                  <a:srgbClr val="FF0000"/>
                </a:solidFill>
                <a:latin typeface="Consolas" panose="020B0609020204030204" charset="0"/>
                <a:cs typeface="Consolas" panose="020B0609020204030204" charset="0"/>
              </a:rPr>
              <a:t>AttributeError: 'list' object has no attribute 'rindex'</a:t>
            </a:r>
            <a:endParaRPr lang="zh-CN" altLang="en-US" sz="1800">
              <a:solidFill>
                <a:srgbClr val="FF000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Python不支持字符串与整数相加</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&gt;&gt;&gt; print('A' + 32)</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solidFill>
                  <a:srgbClr val="FF0000"/>
                </a:solidFill>
                <a:latin typeface="Consolas" panose="020B0609020204030204" charset="0"/>
                <a:cs typeface="Consolas" panose="020B0609020204030204" charset="0"/>
              </a:rPr>
              <a:t>TypeError: can only concatenate str (not "int") to str</a:t>
            </a:r>
            <a:endParaRPr lang="zh-CN" altLang="en-US" sz="1800">
              <a:solidFill>
                <a:srgbClr val="FF000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不支持对复数计算余数</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&gt;&gt;&gt; (3+4j) % (2+1j)</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solidFill>
                  <a:srgbClr val="FF0000"/>
                </a:solidFill>
                <a:latin typeface="Consolas" panose="020B0609020204030204" charset="0"/>
                <a:cs typeface="Consolas" panose="020B0609020204030204" charset="0"/>
              </a:rPr>
              <a:t>TypeError: can't mod complex numbers.</a:t>
            </a:r>
            <a:endParaRPr lang="zh-CN" altLang="en-US" sz="1800">
              <a:solidFill>
                <a:srgbClr val="FF000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3(4+5)不能理解为3*(4+5)</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这样写相当于把3当作函数来调用，出错并提示整数对象不可调用</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&gt;&gt;&gt; print(3(4+5))</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solidFill>
                  <a:srgbClr val="FF0000"/>
                </a:solidFill>
                <a:latin typeface="Consolas" panose="020B0609020204030204" charset="0"/>
                <a:cs typeface="Consolas" panose="020B0609020204030204" charset="0"/>
              </a:rPr>
              <a:t>TypeError: 'int' object is not callable</a:t>
            </a:r>
            <a:endParaRPr lang="zh-CN" altLang="en-US" sz="1800">
              <a:solidFill>
                <a:srgbClr val="FF000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10.1  </a:t>
            </a:r>
            <a:r>
              <a:rPr lang="zh-CN" altLang="en-US">
                <a:sym typeface="+mn-ea"/>
              </a:rPr>
              <a:t>异常的概念与表现形式</a:t>
            </a:r>
            <a:endParaRPr lang="zh-CN" altLang="en-US"/>
          </a:p>
        </p:txBody>
      </p:sp>
      <p:sp>
        <p:nvSpPr>
          <p:cNvPr id="3" name="内容占位符 2"/>
          <p:cNvSpPr>
            <a:spLocks noGrp="1"/>
          </p:cNvSpPr>
          <p:nvPr>
            <p:ph idx="1"/>
          </p:nvPr>
        </p:nvSpPr>
        <p:spPr/>
        <p:txBody>
          <a:bodyPr>
            <a:noAutofit/>
          </a:bodyPr>
          <a:p>
            <a:pPr marL="0" indent="0" fontAlgn="auto">
              <a:lnSpc>
                <a:spcPct val="100000"/>
              </a:lnSpc>
              <a:spcBef>
                <a:spcPts val="0"/>
              </a:spcBef>
              <a:buNone/>
            </a:pPr>
            <a:r>
              <a:rPr lang="zh-CN" altLang="en-US" sz="1800">
                <a:latin typeface="Consolas" panose="020B0609020204030204" charset="0"/>
                <a:cs typeface="Consolas" panose="020B0609020204030204" charset="0"/>
              </a:rPr>
              <a:t># 字符串漏掉了最后的引号，没有闭合</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&gt;&gt;&gt; print('Hello world)      </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solidFill>
                  <a:srgbClr val="FF0000"/>
                </a:solidFill>
                <a:latin typeface="Consolas" panose="020B0609020204030204" charset="0"/>
                <a:cs typeface="Consolas" panose="020B0609020204030204" charset="0"/>
              </a:rPr>
              <a:t>SyntaxError: EOL while scanning string literal</a:t>
            </a:r>
            <a:endParaRPr lang="zh-CN" altLang="en-US" sz="1800">
              <a:solidFill>
                <a:srgbClr val="FF000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集合的大括号没有闭合</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&gt;&gt;&gt; print({3,4,5)      </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solidFill>
                  <a:srgbClr val="FF0000"/>
                </a:solidFill>
                <a:latin typeface="Consolas" panose="020B0609020204030204" charset="0"/>
                <a:cs typeface="Consolas" panose="020B0609020204030204" charset="0"/>
              </a:rPr>
              <a:t>SyntaxError: closing parenthesis ')' does not match opening parenthesis '{'</a:t>
            </a:r>
            <a:endParaRPr lang="zh-CN" altLang="en-US" sz="1800">
              <a:solidFill>
                <a:srgbClr val="FF000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在交互模式中每次只能执行一条语句</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这样的错误一般是从文件中复制了多条语句到交互模式中执行造成的</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&gt;&gt;&gt; x = 3</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y = 5</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solidFill>
                  <a:srgbClr val="FF0000"/>
                </a:solidFill>
                <a:latin typeface="Consolas" panose="020B0609020204030204" charset="0"/>
                <a:cs typeface="Consolas" panose="020B0609020204030204" charset="0"/>
              </a:rPr>
              <a:t>SyntaxError: multiple statements found while compiling a single statement</a:t>
            </a:r>
            <a:endParaRPr lang="zh-CN" altLang="en-US" sz="1800">
              <a:solidFill>
                <a:srgbClr val="FF0000"/>
              </a:solidFill>
              <a:latin typeface="Consolas" panose="020B0609020204030204" charset="0"/>
              <a:cs typeface="Consolas" panose="020B0609020204030204" charset="0"/>
            </a:endParaRPr>
          </a:p>
          <a:p>
            <a:pPr marL="0" indent="0" fontAlgn="auto">
              <a:lnSpc>
                <a:spcPct val="100000"/>
              </a:lnSpc>
              <a:spcBef>
                <a:spcPts val="0"/>
              </a:spcBef>
              <a:buNone/>
            </a:pPr>
            <a:endParaRPr lang="zh-CN" altLang="en-US" sz="1800">
              <a:solidFill>
                <a:srgbClr val="FF000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10.1  </a:t>
            </a:r>
            <a:r>
              <a:rPr lang="zh-CN" altLang="en-US">
                <a:sym typeface="+mn-ea"/>
              </a:rPr>
              <a:t>异常的概念与表现形式</a:t>
            </a:r>
            <a:endParaRPr lang="zh-CN" altLang="en-US"/>
          </a:p>
        </p:txBody>
      </p:sp>
      <p:sp>
        <p:nvSpPr>
          <p:cNvPr id="3" name="内容占位符 2"/>
          <p:cNvSpPr>
            <a:spLocks noGrp="1"/>
          </p:cNvSpPr>
          <p:nvPr>
            <p:ph idx="1"/>
          </p:nvPr>
        </p:nvSpPr>
        <p:spPr/>
        <p:txBody>
          <a:bodyPr>
            <a:normAutofit/>
          </a:bodyPr>
          <a:p>
            <a:pPr marL="0" indent="0" fontAlgn="auto">
              <a:lnSpc>
                <a:spcPct val="100000"/>
              </a:lnSpc>
              <a:spcBef>
                <a:spcPts val="0"/>
              </a:spcBef>
              <a:buNone/>
            </a:pPr>
            <a:r>
              <a:rPr lang="zh-CN" altLang="en-US" sz="2000">
                <a:latin typeface="Consolas" panose="020B0609020204030204" charset="0"/>
                <a:cs typeface="Consolas" panose="020B0609020204030204" charset="0"/>
                <a:sym typeface="+mn-ea"/>
              </a:rPr>
              <a:t># 续行符“\”后面不能再有代码有效字符</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sym typeface="+mn-ea"/>
              </a:rPr>
              <a:t>&gt;&gt;&gt; x = 3 + 5\ - 2</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FF0000"/>
                </a:solidFill>
                <a:latin typeface="Consolas" panose="020B0609020204030204" charset="0"/>
                <a:cs typeface="Consolas" panose="020B0609020204030204" charset="0"/>
                <a:sym typeface="+mn-ea"/>
              </a:rPr>
              <a:t>SyntaxError: unexpected character after line continuation character</a:t>
            </a:r>
            <a:endParaRPr lang="zh-CN" altLang="en-US" sz="2000">
              <a:solidFill>
                <a:srgbClr val="FF000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sym typeface="+mn-ea"/>
              </a:rPr>
              <a:t>&gt;&gt;&gt; from PIL import Image</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sym typeface="+mn-ea"/>
              </a:rPr>
              <a:t>&gt;&gt;&gt; im = Image.open('1234.jpg')</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sym typeface="+mn-ea"/>
              </a:rPr>
              <a:t># 调用方法时传递的实参数量不对，此时应使用help(im.getpixel)查看使用说明</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sym typeface="+mn-ea"/>
              </a:rPr>
              <a:t># 这里正确的用法应该是print(im.getpixel((30,40)))</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sym typeface="+mn-ea"/>
              </a:rPr>
              <a:t># 也就是使用表示横坐标和纵坐标位置的元组(30,40)作为方法getpixel()的参数</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sym typeface="+mn-ea"/>
              </a:rPr>
              <a:t>&gt;&gt;&gt; print(im.getpixel(30,40))</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FF0000"/>
                </a:solidFill>
                <a:latin typeface="Consolas" panose="020B0609020204030204" charset="0"/>
                <a:cs typeface="Consolas" panose="020B0609020204030204" charset="0"/>
                <a:sym typeface="+mn-ea"/>
              </a:rPr>
              <a:t>TypeError: getpixel() takes 2 positional arguments but 3 were given</a:t>
            </a:r>
            <a:endParaRPr lang="zh-CN" altLang="en-US" sz="2000">
              <a:solidFill>
                <a:srgbClr val="FF0000"/>
              </a:solidFill>
              <a:latin typeface="Consolas" panose="020B0609020204030204" charset="0"/>
              <a:cs typeface="Consolas" panose="020B0609020204030204" charset="0"/>
            </a:endParaRPr>
          </a:p>
          <a:p>
            <a:pPr marL="0" indent="0">
              <a:buNone/>
            </a:pPr>
            <a:endParaRPr lang="zh-CN" altLang="en-US" sz="20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10.1  </a:t>
            </a:r>
            <a:r>
              <a:rPr lang="zh-CN" altLang="en-US">
                <a:sym typeface="+mn-ea"/>
              </a:rPr>
              <a:t>异常的概念与表现形式</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897255" y="1234440"/>
            <a:ext cx="9363075" cy="41319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10.2  </a:t>
            </a:r>
            <a:r>
              <a:rPr lang="zh-CN" altLang="en-US"/>
              <a:t>异常处理结构</a:t>
            </a:r>
            <a:endParaRPr lang="zh-CN" altLang="en-US"/>
          </a:p>
        </p:txBody>
      </p:sp>
      <p:sp>
        <p:nvSpPr>
          <p:cNvPr id="3" name="内容占位符 2"/>
          <p:cNvSpPr>
            <a:spLocks noGrp="1"/>
          </p:cNvSpPr>
          <p:nvPr>
            <p:ph idx="1"/>
          </p:nvPr>
        </p:nvSpPr>
        <p:spPr/>
        <p:txBody>
          <a:bodyPr>
            <a:normAutofit lnSpcReduction="10000"/>
          </a:bodyPr>
          <a:p>
            <a:pPr fontAlgn="auto">
              <a:lnSpc>
                <a:spcPct val="150000"/>
              </a:lnSpc>
              <a:spcBef>
                <a:spcPts val="0"/>
              </a:spcBef>
            </a:pPr>
            <a:r>
              <a:rPr lang="zh-CN" altLang="en-US" sz="2400"/>
              <a:t>Python提供了多种不同形式的异常处理结构，基本思路都是一致的：先尝试运行代码，如果没有问题就正常执行，如果发生了错误就尝试着去捕获和处理，最后实在没办法了才崩溃。</a:t>
            </a:r>
            <a:endParaRPr lang="zh-CN"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10.2.1  try...except...</a:t>
            </a:r>
            <a:endParaRPr lang="en-US"/>
          </a:p>
        </p:txBody>
      </p:sp>
      <p:sp>
        <p:nvSpPr>
          <p:cNvPr id="3" name="Content Placeholder 2"/>
          <p:cNvSpPr>
            <a:spLocks noGrp="1"/>
          </p:cNvSpPr>
          <p:nvPr>
            <p:ph idx="1"/>
          </p:nvPr>
        </p:nvSpPr>
        <p:spPr>
          <a:xfrm>
            <a:off x="838200" y="1321435"/>
            <a:ext cx="10515600" cy="4939665"/>
          </a:xfrm>
        </p:spPr>
        <p:txBody>
          <a:bodyPr>
            <a:normAutofit fontScale="90000"/>
          </a:bodyPr>
          <a:p>
            <a:pPr>
              <a:lnSpc>
                <a:spcPct val="130000"/>
              </a:lnSpc>
            </a:pPr>
            <a:r>
              <a:rPr lang="en-US" sz="2400" b="1">
                <a:latin typeface="Consolas" panose="020B0609020204030204" charset="0"/>
                <a:cs typeface="Consolas" panose="020B0609020204030204" charset="0"/>
              </a:rPr>
              <a:t>例10-1</a:t>
            </a:r>
            <a:r>
              <a:rPr lang="en-US" sz="2400">
                <a:latin typeface="Consolas" panose="020B0609020204030204" charset="0"/>
                <a:cs typeface="Consolas" panose="020B0609020204030204" charset="0"/>
              </a:rPr>
              <a:t>  编写程序，接收用户输入，并且要求用户必须输入整数，不接收其他类型的输入。</a:t>
            </a:r>
            <a:endParaRPr lang="en-US" sz="2400">
              <a:latin typeface="Consolas" panose="020B0609020204030204" charset="0"/>
              <a:cs typeface="Consolas" panose="020B0609020204030204" charset="0"/>
            </a:endParaRPr>
          </a:p>
          <a:p>
            <a:pPr marL="0" indent="0">
              <a:buNone/>
            </a:pPr>
            <a:r>
              <a:rPr lang="en-US" sz="2000">
                <a:latin typeface="Consolas" panose="020B0609020204030204" charset="0"/>
              </a:rPr>
              <a:t>&gt;&gt;&gt; while True: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x = input('Please input:')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try:</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sym typeface="+mn-ea"/>
              </a:rPr>
              <a:t>        </a:t>
            </a:r>
            <a:r>
              <a:rPr lang="en-US" sz="2000">
                <a:latin typeface="Consolas" panose="020B0609020204030204" charset="0"/>
              </a:rPr>
              <a:t>x = int(x)</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sym typeface="+mn-ea"/>
              </a:rPr>
              <a:t>        </a:t>
            </a:r>
            <a:r>
              <a:rPr lang="en-US" sz="2000">
                <a:latin typeface="Consolas" panose="020B0609020204030204" charset="0"/>
              </a:rPr>
              <a:t>print('You have input {0}'.format(x))</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sym typeface="+mn-ea"/>
              </a:rPr>
              <a:t>        </a:t>
            </a:r>
            <a:r>
              <a:rPr lang="en-US" sz="2000">
                <a:latin typeface="Consolas" panose="020B0609020204030204" charset="0"/>
              </a:rPr>
              <a:t>break</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sym typeface="+mn-ea"/>
              </a:rPr>
              <a:t>    </a:t>
            </a:r>
            <a:r>
              <a:rPr lang="en-US" sz="2000">
                <a:latin typeface="Consolas" panose="020B0609020204030204" charset="0"/>
              </a:rPr>
              <a:t>except Exception as 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sym typeface="+mn-ea"/>
              </a:rPr>
              <a:t>        </a:t>
            </a:r>
            <a:r>
              <a:rPr lang="en-US" sz="2000">
                <a:latin typeface="Consolas" panose="020B0609020204030204" charset="0"/>
              </a:rPr>
              <a:t>print('Error.')</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Please input:234c</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Error.</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Please input:5</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You have input 5</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a:t>
            </a:r>
            <a:r>
              <a:rPr lang="en-US">
                <a:sym typeface="+mn-ea"/>
              </a:rPr>
              <a:t>0</a:t>
            </a:r>
            <a:r>
              <a:rPr>
                <a:sym typeface="+mn-ea"/>
              </a:rPr>
              <a:t>.2.2  try...except...else...</a:t>
            </a:r>
            <a:endParaRPr>
              <a:sym typeface="+mn-ea"/>
            </a:endParaRPr>
          </a:p>
        </p:txBody>
      </p:sp>
      <p:sp>
        <p:nvSpPr>
          <p:cNvPr id="3" name="内容占位符 2"/>
          <p:cNvSpPr>
            <a:spLocks noGrp="1"/>
          </p:cNvSpPr>
          <p:nvPr>
            <p:ph idx="1"/>
          </p:nvPr>
        </p:nvSpPr>
        <p:spPr>
          <a:xfrm>
            <a:off x="838200" y="1321435"/>
            <a:ext cx="10515600" cy="4965065"/>
          </a:xfrm>
        </p:spPr>
        <p:txBody>
          <a:bodyPr>
            <a:normAutofit fontScale="80000"/>
          </a:bodyPr>
          <a:p>
            <a:r>
              <a:rPr lang="zh-CN" altLang="en-US" sz="3000" b="1">
                <a:latin typeface="Consolas" panose="020B0609020204030204" charset="0"/>
                <a:cs typeface="Consolas" panose="020B0609020204030204" charset="0"/>
              </a:rPr>
              <a:t>例1</a:t>
            </a:r>
            <a:r>
              <a:rPr lang="en-US" altLang="zh-CN" sz="3000" b="1">
                <a:latin typeface="Consolas" panose="020B0609020204030204" charset="0"/>
                <a:cs typeface="Consolas" panose="020B0609020204030204" charset="0"/>
              </a:rPr>
              <a:t>0</a:t>
            </a:r>
            <a:r>
              <a:rPr lang="zh-CN" altLang="en-US" sz="3000" b="1">
                <a:latin typeface="Consolas" panose="020B0609020204030204" charset="0"/>
                <a:cs typeface="Consolas" panose="020B0609020204030204" charset="0"/>
              </a:rPr>
              <a:t>-2</a:t>
            </a:r>
            <a:r>
              <a:rPr lang="zh-CN" altLang="en-US" sz="3000">
                <a:latin typeface="Consolas" panose="020B0609020204030204" charset="0"/>
                <a:cs typeface="Consolas" panose="020B0609020204030204" charset="0"/>
              </a:rPr>
              <a:t>  使用try...except...else...结构改写例1</a:t>
            </a:r>
            <a:r>
              <a:rPr lang="en-US" altLang="zh-CN" sz="3000">
                <a:latin typeface="Consolas" panose="020B0609020204030204" charset="0"/>
                <a:cs typeface="Consolas" panose="020B0609020204030204" charset="0"/>
              </a:rPr>
              <a:t>0</a:t>
            </a:r>
            <a:r>
              <a:rPr lang="zh-CN" altLang="en-US" sz="3000">
                <a:latin typeface="Consolas" panose="020B0609020204030204" charset="0"/>
                <a:cs typeface="Consolas" panose="020B0609020204030204" charset="0"/>
              </a:rPr>
              <a:t>-1的代码。</a:t>
            </a:r>
            <a:endParaRPr lang="zh-CN" altLang="en-US" sz="3000">
              <a:latin typeface="Consolas" panose="020B0609020204030204" charset="0"/>
              <a:cs typeface="Consolas" panose="020B0609020204030204" charset="0"/>
            </a:endParaRPr>
          </a:p>
          <a:p>
            <a:pPr marL="0" indent="0">
              <a:buNone/>
            </a:pPr>
            <a:r>
              <a:rPr lang="zh-CN" altLang="en-US" sz="2400">
                <a:latin typeface="Consolas" panose="020B0609020204030204" charset="0"/>
                <a:cs typeface="Consolas" panose="020B0609020204030204" charset="0"/>
              </a:rPr>
              <a:t>&gt;&gt;&gt; while True:</a:t>
            </a:r>
            <a:endParaRPr lang="zh-CN" altLang="en-US" sz="2400">
              <a:latin typeface="Consolas" panose="020B0609020204030204" charset="0"/>
              <a:cs typeface="Consolas" panose="020B0609020204030204" charset="0"/>
            </a:endParaRPr>
          </a:p>
          <a:p>
            <a:pPr marL="0" indent="0" fontAlgn="auto">
              <a:lnSpc>
                <a:spcPct val="100000"/>
              </a:lnSpc>
              <a:spcBef>
                <a:spcPts val="0"/>
              </a:spcBef>
              <a:buNone/>
            </a:pPr>
            <a:r>
              <a:rPr lang="en-US" sz="2400">
                <a:latin typeface="Consolas" panose="020B0609020204030204" charset="0"/>
                <a:cs typeface="Consolas" panose="020B0609020204030204" charset="0"/>
                <a:sym typeface="+mn-ea"/>
              </a:rPr>
              <a:t>    </a:t>
            </a:r>
            <a:r>
              <a:rPr lang="zh-CN" altLang="en-US" sz="2400">
                <a:latin typeface="Consolas" panose="020B0609020204030204" charset="0"/>
                <a:cs typeface="Consolas" panose="020B0609020204030204" charset="0"/>
              </a:rPr>
              <a:t>x = input('Please input:')</a:t>
            </a:r>
            <a:endParaRPr lang="zh-CN" altLang="en-US" sz="2400">
              <a:latin typeface="Consolas" panose="020B0609020204030204" charset="0"/>
              <a:cs typeface="Consolas" panose="020B0609020204030204" charset="0"/>
            </a:endParaRPr>
          </a:p>
          <a:p>
            <a:pPr marL="0" indent="0" fontAlgn="auto">
              <a:lnSpc>
                <a:spcPct val="100000"/>
              </a:lnSpc>
              <a:spcBef>
                <a:spcPts val="0"/>
              </a:spcBef>
              <a:buNone/>
            </a:pPr>
            <a:r>
              <a:rPr lang="en-US" sz="2400">
                <a:latin typeface="Consolas" panose="020B0609020204030204" charset="0"/>
                <a:cs typeface="Consolas" panose="020B0609020204030204" charset="0"/>
                <a:sym typeface="+mn-ea"/>
              </a:rPr>
              <a:t>    </a:t>
            </a:r>
            <a:r>
              <a:rPr lang="zh-CN" altLang="en-US" sz="2400">
                <a:latin typeface="Consolas" panose="020B0609020204030204" charset="0"/>
                <a:cs typeface="Consolas" panose="020B0609020204030204" charset="0"/>
              </a:rPr>
              <a:t>try:</a:t>
            </a:r>
            <a:endParaRPr lang="zh-CN" altLang="en-US" sz="2400">
              <a:latin typeface="Consolas" panose="020B0609020204030204" charset="0"/>
              <a:cs typeface="Consolas" panose="020B0609020204030204" charset="0"/>
            </a:endParaRPr>
          </a:p>
          <a:p>
            <a:pPr marL="0" indent="0" fontAlgn="auto">
              <a:lnSpc>
                <a:spcPct val="100000"/>
              </a:lnSpc>
              <a:spcBef>
                <a:spcPts val="0"/>
              </a:spcBef>
              <a:buNone/>
            </a:pPr>
            <a:r>
              <a:rPr lang="en-US" sz="2400">
                <a:latin typeface="Consolas" panose="020B0609020204030204" charset="0"/>
                <a:cs typeface="Consolas" panose="020B0609020204030204" charset="0"/>
                <a:sym typeface="+mn-ea"/>
              </a:rPr>
              <a:t>        </a:t>
            </a:r>
            <a:r>
              <a:rPr lang="zh-CN" altLang="en-US" sz="2400">
                <a:latin typeface="Consolas" panose="020B0609020204030204" charset="0"/>
                <a:cs typeface="Consolas" panose="020B0609020204030204" charset="0"/>
              </a:rPr>
              <a:t>x = int(x)</a:t>
            </a:r>
            <a:endParaRPr lang="zh-CN" altLang="en-US" sz="2400">
              <a:latin typeface="Consolas" panose="020B0609020204030204" charset="0"/>
              <a:cs typeface="Consolas" panose="020B0609020204030204" charset="0"/>
            </a:endParaRPr>
          </a:p>
          <a:p>
            <a:pPr marL="0" indent="0" fontAlgn="auto">
              <a:lnSpc>
                <a:spcPct val="100000"/>
              </a:lnSpc>
              <a:spcBef>
                <a:spcPts val="0"/>
              </a:spcBef>
              <a:buNone/>
            </a:pPr>
            <a:r>
              <a:rPr lang="en-US" sz="2400">
                <a:latin typeface="Consolas" panose="020B0609020204030204" charset="0"/>
                <a:cs typeface="Consolas" panose="020B0609020204030204" charset="0"/>
                <a:sym typeface="+mn-ea"/>
              </a:rPr>
              <a:t>    </a:t>
            </a:r>
            <a:r>
              <a:rPr lang="zh-CN" altLang="en-US" sz="2400">
                <a:latin typeface="Consolas" panose="020B0609020204030204" charset="0"/>
                <a:cs typeface="Consolas" panose="020B0609020204030204" charset="0"/>
              </a:rPr>
              <a:t>except Exception as e:</a:t>
            </a:r>
            <a:endParaRPr lang="zh-CN" altLang="en-US" sz="2400">
              <a:latin typeface="Consolas" panose="020B0609020204030204" charset="0"/>
              <a:cs typeface="Consolas" panose="020B0609020204030204" charset="0"/>
            </a:endParaRPr>
          </a:p>
          <a:p>
            <a:pPr marL="0" indent="0" fontAlgn="auto">
              <a:lnSpc>
                <a:spcPct val="100000"/>
              </a:lnSpc>
              <a:spcBef>
                <a:spcPts val="0"/>
              </a:spcBef>
              <a:buNone/>
            </a:pPr>
            <a:r>
              <a:rPr lang="en-US" sz="2400">
                <a:latin typeface="Consolas" panose="020B0609020204030204" charset="0"/>
                <a:cs typeface="Consolas" panose="020B0609020204030204" charset="0"/>
                <a:sym typeface="+mn-ea"/>
              </a:rPr>
              <a:t>        </a:t>
            </a:r>
            <a:r>
              <a:rPr lang="zh-CN" altLang="en-US" sz="2400">
                <a:latin typeface="Consolas" panose="020B0609020204030204" charset="0"/>
                <a:cs typeface="Consolas" panose="020B0609020204030204" charset="0"/>
              </a:rPr>
              <a:t>print('Error.')</a:t>
            </a:r>
            <a:endParaRPr lang="zh-CN" altLang="en-US" sz="2400">
              <a:latin typeface="Consolas" panose="020B0609020204030204" charset="0"/>
              <a:cs typeface="Consolas" panose="020B0609020204030204" charset="0"/>
            </a:endParaRPr>
          </a:p>
          <a:p>
            <a:pPr marL="0" indent="0" fontAlgn="auto">
              <a:lnSpc>
                <a:spcPct val="100000"/>
              </a:lnSpc>
              <a:spcBef>
                <a:spcPts val="0"/>
              </a:spcBef>
              <a:buNone/>
            </a:pPr>
            <a:r>
              <a:rPr lang="en-US" sz="2400">
                <a:latin typeface="Consolas" panose="020B0609020204030204" charset="0"/>
                <a:cs typeface="Consolas" panose="020B0609020204030204" charset="0"/>
                <a:sym typeface="+mn-ea"/>
              </a:rPr>
              <a:t>    </a:t>
            </a:r>
            <a:r>
              <a:rPr lang="zh-CN" altLang="en-US" sz="2400">
                <a:latin typeface="Consolas" panose="020B0609020204030204" charset="0"/>
                <a:cs typeface="Consolas" panose="020B0609020204030204" charset="0"/>
              </a:rPr>
              <a:t>else:</a:t>
            </a:r>
            <a:endParaRPr lang="zh-CN" altLang="en-US" sz="2400">
              <a:latin typeface="Consolas" panose="020B0609020204030204" charset="0"/>
              <a:cs typeface="Consolas" panose="020B0609020204030204" charset="0"/>
            </a:endParaRPr>
          </a:p>
          <a:p>
            <a:pPr marL="0" indent="0" fontAlgn="auto">
              <a:lnSpc>
                <a:spcPct val="100000"/>
              </a:lnSpc>
              <a:spcBef>
                <a:spcPts val="0"/>
              </a:spcBef>
              <a:buNone/>
            </a:pPr>
            <a:r>
              <a:rPr lang="en-US" sz="2400">
                <a:latin typeface="Consolas" panose="020B0609020204030204" charset="0"/>
                <a:cs typeface="Consolas" panose="020B0609020204030204" charset="0"/>
                <a:sym typeface="+mn-ea"/>
              </a:rPr>
              <a:t>        </a:t>
            </a:r>
            <a:r>
              <a:rPr lang="zh-CN" altLang="en-US" sz="2400">
                <a:latin typeface="Consolas" panose="020B0609020204030204" charset="0"/>
                <a:cs typeface="Consolas" panose="020B0609020204030204" charset="0"/>
              </a:rPr>
              <a:t>print('You have input {0}'.format(x))</a:t>
            </a:r>
            <a:endParaRPr lang="zh-CN" altLang="en-US" sz="2400">
              <a:latin typeface="Consolas" panose="020B0609020204030204" charset="0"/>
              <a:cs typeface="Consolas" panose="020B0609020204030204" charset="0"/>
            </a:endParaRPr>
          </a:p>
          <a:p>
            <a:pPr marL="0" indent="0" fontAlgn="auto">
              <a:lnSpc>
                <a:spcPct val="100000"/>
              </a:lnSpc>
              <a:spcBef>
                <a:spcPts val="0"/>
              </a:spcBef>
              <a:buNone/>
            </a:pPr>
            <a:r>
              <a:rPr lang="en-US" sz="2400">
                <a:latin typeface="Consolas" panose="020B0609020204030204" charset="0"/>
                <a:cs typeface="Consolas" panose="020B0609020204030204" charset="0"/>
                <a:sym typeface="+mn-ea"/>
              </a:rPr>
              <a:t>        </a:t>
            </a:r>
            <a:r>
              <a:rPr lang="zh-CN" altLang="en-US" sz="2400">
                <a:latin typeface="Consolas" panose="020B0609020204030204" charset="0"/>
                <a:cs typeface="Consolas" panose="020B0609020204030204" charset="0"/>
              </a:rPr>
              <a:t>break</a:t>
            </a:r>
            <a:endParaRPr lang="zh-CN" altLang="en-US" sz="2400">
              <a:latin typeface="Consolas" panose="020B0609020204030204" charset="0"/>
              <a:cs typeface="Consolas" panose="020B0609020204030204" charset="0"/>
            </a:endParaRPr>
          </a:p>
          <a:p>
            <a:pPr marL="0" indent="0" fontAlgn="auto">
              <a:lnSpc>
                <a:spcPct val="100000"/>
              </a:lnSpc>
              <a:spcBef>
                <a:spcPts val="0"/>
              </a:spcBef>
              <a:buNone/>
            </a:pPr>
            <a:endParaRPr lang="zh-CN" altLang="en-US" sz="2400">
              <a:latin typeface="Consolas" panose="020B0609020204030204" charset="0"/>
              <a:cs typeface="Consolas" panose="020B0609020204030204" charset="0"/>
            </a:endParaRPr>
          </a:p>
          <a:p>
            <a:pPr marL="0" indent="0" fontAlgn="auto">
              <a:lnSpc>
                <a:spcPct val="100000"/>
              </a:lnSpc>
              <a:spcBef>
                <a:spcPts val="0"/>
              </a:spcBef>
              <a:buNone/>
            </a:pPr>
            <a:r>
              <a:rPr lang="zh-CN" altLang="en-US" sz="2400">
                <a:solidFill>
                  <a:srgbClr val="00B0F0"/>
                </a:solidFill>
                <a:latin typeface="Consolas" panose="020B0609020204030204" charset="0"/>
                <a:cs typeface="Consolas" panose="020B0609020204030204" charset="0"/>
              </a:rPr>
              <a:t>Please input:888c</a:t>
            </a:r>
            <a:endParaRPr lang="zh-CN" altLang="en-US" sz="24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400">
                <a:solidFill>
                  <a:srgbClr val="00B0F0"/>
                </a:solidFill>
                <a:latin typeface="Consolas" panose="020B0609020204030204" charset="0"/>
                <a:cs typeface="Consolas" panose="020B0609020204030204" charset="0"/>
              </a:rPr>
              <a:t>Error.</a:t>
            </a:r>
            <a:endParaRPr lang="zh-CN" altLang="en-US" sz="24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400">
                <a:solidFill>
                  <a:srgbClr val="00B0F0"/>
                </a:solidFill>
                <a:latin typeface="Consolas" panose="020B0609020204030204" charset="0"/>
                <a:cs typeface="Consolas" panose="020B0609020204030204" charset="0"/>
              </a:rPr>
              <a:t>Please input:888</a:t>
            </a:r>
            <a:endParaRPr lang="zh-CN" altLang="en-US" sz="24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400">
                <a:solidFill>
                  <a:srgbClr val="00B0F0"/>
                </a:solidFill>
                <a:latin typeface="Consolas" panose="020B0609020204030204" charset="0"/>
                <a:cs typeface="Consolas" panose="020B0609020204030204" charset="0"/>
              </a:rPr>
              <a:t>You have input 888</a:t>
            </a:r>
            <a:endParaRPr lang="zh-CN" altLang="en-US" sz="2400">
              <a:solidFill>
                <a:srgbClr val="00B0F0"/>
              </a:solidFill>
              <a:latin typeface="Consolas" panose="020B0609020204030204" charset="0"/>
              <a:cs typeface="Consolas" panose="020B060902020403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a:t>
            </a:r>
            <a:r>
              <a:rPr lang="en-US">
                <a:sym typeface="+mn-ea"/>
              </a:rPr>
              <a:t>0</a:t>
            </a:r>
            <a:r>
              <a:rPr>
                <a:sym typeface="+mn-ea"/>
              </a:rPr>
              <a:t>.2.3  try...except...finally...</a:t>
            </a:r>
            <a:endParaRPr>
              <a:sym typeface="+mn-ea"/>
            </a:endParaRPr>
          </a:p>
        </p:txBody>
      </p:sp>
      <p:sp>
        <p:nvSpPr>
          <p:cNvPr id="3" name="内容占位符 2"/>
          <p:cNvSpPr>
            <a:spLocks noGrp="1"/>
          </p:cNvSpPr>
          <p:nvPr>
            <p:ph idx="1"/>
          </p:nvPr>
        </p:nvSpPr>
        <p:spPr>
          <a:xfrm>
            <a:off x="838200" y="1321435"/>
            <a:ext cx="10515600" cy="4836795"/>
          </a:xfrm>
        </p:spPr>
        <p:txBody>
          <a:bodyPr>
            <a:normAutofit/>
          </a:bodyPr>
          <a:p>
            <a:pPr>
              <a:lnSpc>
                <a:spcPct val="120000"/>
              </a:lnSpc>
            </a:pPr>
            <a:r>
              <a:rPr lang="zh-CN" altLang="en-US" sz="2400" b="1">
                <a:latin typeface="Consolas" panose="020B0609020204030204" charset="0"/>
                <a:cs typeface="Consolas" panose="020B0609020204030204" charset="0"/>
              </a:rPr>
              <a:t>例1</a:t>
            </a:r>
            <a:r>
              <a:rPr lang="en-US" altLang="zh-CN" sz="2400" b="1">
                <a:latin typeface="Consolas" panose="020B0609020204030204" charset="0"/>
                <a:cs typeface="Consolas" panose="020B0609020204030204" charset="0"/>
              </a:rPr>
              <a:t>0</a:t>
            </a:r>
            <a:r>
              <a:rPr lang="zh-CN" altLang="en-US" sz="2400" b="1">
                <a:latin typeface="Consolas" panose="020B0609020204030204" charset="0"/>
                <a:cs typeface="Consolas" panose="020B0609020204030204" charset="0"/>
              </a:rPr>
              <a:t>-3</a:t>
            </a:r>
            <a:r>
              <a:rPr lang="zh-CN" altLang="en-US" sz="2400">
                <a:latin typeface="Consolas" panose="020B0609020204030204" charset="0"/>
                <a:cs typeface="Consolas" panose="020B0609020204030204" charset="0"/>
              </a:rPr>
              <a:t>  编写程序，接收一个文本文件的名字，预期该文件中只包含一个整数，要求输出该数字加5之后的结果。如果文件不存在就提示不存在；如果文件存在但内容格式不正确，就提示文件内容格式不正确。</a:t>
            </a:r>
            <a:endParaRPr lang="zh-CN" altLang="en-US" sz="24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filename = input('请输入一个文件名：')</a:t>
            </a:r>
            <a:endParaRPr lang="zh-CN" altLang="en-US" sz="1800">
              <a:latin typeface="Consolas" panose="020B0609020204030204" charset="0"/>
            </a:endParaRPr>
          </a:p>
          <a:p>
            <a:pPr marL="0" indent="0" fontAlgn="auto">
              <a:lnSpc>
                <a:spcPct val="100000"/>
              </a:lnSpc>
              <a:spcBef>
                <a:spcPts val="0"/>
              </a:spcBef>
              <a:buNone/>
            </a:pP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try:</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fp = open(filename)          # 尝试打开文件</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try:                         # 尝试读取数据并计算和输出</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print(int(fp.read())+5)</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except:                      # 读取文件或计算失败时执行的代码</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print('文件内容格式不正确。')</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finally:                     # 确保文件能够关闭</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fp.close()</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except:                          # 打开文件失败时执行的代码</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print('文件不存在')</a:t>
            </a:r>
            <a:endParaRPr lang="zh-CN" altLang="en-US" sz="1800">
              <a:latin typeface="Consolas" panose="020B06090202040302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1</a:t>
            </a:r>
            <a:r>
              <a:rPr lang="en-US">
                <a:sym typeface="+mn-ea"/>
              </a:rPr>
              <a:t>0</a:t>
            </a:r>
            <a:r>
              <a:rPr>
                <a:sym typeface="+mn-ea"/>
              </a:rPr>
              <a:t>.2.4  可以捕捉多种异常的异常处理结构</a:t>
            </a:r>
            <a:endParaRPr>
              <a:sym typeface="+mn-ea"/>
            </a:endParaRPr>
          </a:p>
        </p:txBody>
      </p:sp>
      <p:sp>
        <p:nvSpPr>
          <p:cNvPr id="3" name="内容占位符 2"/>
          <p:cNvSpPr>
            <a:spLocks noGrp="1"/>
          </p:cNvSpPr>
          <p:nvPr>
            <p:ph idx="1"/>
          </p:nvPr>
        </p:nvSpPr>
        <p:spPr>
          <a:xfrm>
            <a:off x="838200" y="1321435"/>
            <a:ext cx="10515600" cy="5035550"/>
          </a:xfrm>
        </p:spPr>
        <p:txBody>
          <a:bodyPr>
            <a:normAutofit lnSpcReduction="10000"/>
          </a:bodyPr>
          <a:p>
            <a:pPr fontAlgn="auto">
              <a:lnSpc>
                <a:spcPct val="130000"/>
              </a:lnSpc>
              <a:spcBef>
                <a:spcPts val="0"/>
              </a:spcBef>
            </a:pPr>
            <a:r>
              <a:rPr lang="zh-CN" altLang="en-US" sz="2400" b="1">
                <a:latin typeface="Consolas" panose="020B0609020204030204" charset="0"/>
                <a:cs typeface="Consolas" panose="020B0609020204030204" charset="0"/>
              </a:rPr>
              <a:t>例1</a:t>
            </a:r>
            <a:r>
              <a:rPr lang="en-US" altLang="zh-CN" sz="2400" b="1">
                <a:latin typeface="Consolas" panose="020B0609020204030204" charset="0"/>
                <a:cs typeface="Consolas" panose="020B0609020204030204" charset="0"/>
              </a:rPr>
              <a:t>0</a:t>
            </a:r>
            <a:r>
              <a:rPr lang="zh-CN" altLang="en-US" sz="2400" b="1">
                <a:latin typeface="Consolas" panose="020B0609020204030204" charset="0"/>
                <a:cs typeface="Consolas" panose="020B0609020204030204" charset="0"/>
              </a:rPr>
              <a:t>-4</a:t>
            </a:r>
            <a:r>
              <a:rPr lang="zh-CN" altLang="en-US" sz="2400">
                <a:latin typeface="Consolas" panose="020B0609020204030204" charset="0"/>
                <a:cs typeface="Consolas" panose="020B0609020204030204" charset="0"/>
              </a:rPr>
              <a:t>  使用异常处理结构捕获多种可能的异常。</a:t>
            </a:r>
            <a:endParaRPr lang="zh-CN" altLang="en-US" sz="2400">
              <a:latin typeface="Consolas" panose="020B0609020204030204" charset="0"/>
              <a:cs typeface="Consolas" panose="020B0609020204030204" charset="0"/>
            </a:endParaRPr>
          </a:p>
          <a:p>
            <a:pPr marL="0" indent="0" fontAlgn="auto">
              <a:lnSpc>
                <a:spcPct val="100000"/>
              </a:lnSpc>
              <a:spcBef>
                <a:spcPts val="0"/>
              </a:spcBef>
              <a:buNone/>
            </a:pPr>
            <a:endParaRPr lang="zh-CN" altLang="en-US" sz="2400"/>
          </a:p>
          <a:p>
            <a:pPr marL="0" indent="0" fontAlgn="auto">
              <a:lnSpc>
                <a:spcPct val="110000"/>
              </a:lnSpc>
              <a:spcBef>
                <a:spcPts val="0"/>
              </a:spcBef>
              <a:buNone/>
            </a:pPr>
            <a:r>
              <a:rPr lang="zh-CN" altLang="en-US" sz="2000">
                <a:latin typeface="Consolas" panose="020B0609020204030204" charset="0"/>
              </a:rPr>
              <a:t>&gt;&gt;&gt; try:</a:t>
            </a:r>
            <a:endParaRPr lang="zh-CN" altLang="en-US" sz="2000">
              <a:latin typeface="Consolas" panose="020B0609020204030204" charset="0"/>
            </a:endParaRPr>
          </a:p>
          <a:p>
            <a:pPr marL="0" indent="0" fontAlgn="auto">
              <a:lnSpc>
                <a:spcPct val="110000"/>
              </a:lnSpc>
              <a:spcBef>
                <a:spcPts val="0"/>
              </a:spcBef>
              <a:buNone/>
            </a:pPr>
            <a:r>
              <a:rPr lang="zh-CN" altLang="en-US" sz="2000">
                <a:latin typeface="Consolas" panose="020B0609020204030204" charset="0"/>
              </a:rPr>
              <a:t>    x = float(input('请输入被除数: '))</a:t>
            </a:r>
            <a:endParaRPr lang="zh-CN" altLang="en-US" sz="2000">
              <a:latin typeface="Consolas" panose="020B0609020204030204" charset="0"/>
            </a:endParaRPr>
          </a:p>
          <a:p>
            <a:pPr marL="0" indent="0" fontAlgn="auto">
              <a:lnSpc>
                <a:spcPct val="110000"/>
              </a:lnSpc>
              <a:spcBef>
                <a:spcPts val="0"/>
              </a:spcBef>
              <a:buNone/>
            </a:pPr>
            <a:r>
              <a:rPr lang="zh-CN" altLang="en-US" sz="2000">
                <a:latin typeface="Consolas" panose="020B0609020204030204" charset="0"/>
              </a:rPr>
              <a:t>    y = float(input('请输入除数: '))</a:t>
            </a:r>
            <a:endParaRPr lang="zh-CN" altLang="en-US" sz="2000">
              <a:latin typeface="Consolas" panose="020B0609020204030204" charset="0"/>
            </a:endParaRPr>
          </a:p>
          <a:p>
            <a:pPr marL="0" indent="0" fontAlgn="auto">
              <a:lnSpc>
                <a:spcPct val="110000"/>
              </a:lnSpc>
              <a:spcBef>
                <a:spcPts val="0"/>
              </a:spcBef>
              <a:buNone/>
            </a:pPr>
            <a:r>
              <a:rPr lang="zh-CN" altLang="en-US" sz="2000">
                <a:latin typeface="Consolas" panose="020B0609020204030204" charset="0"/>
              </a:rPr>
              <a:t>    z = x / y</a:t>
            </a:r>
            <a:endParaRPr lang="zh-CN" altLang="en-US" sz="2000">
              <a:latin typeface="Consolas" panose="020B0609020204030204" charset="0"/>
            </a:endParaRPr>
          </a:p>
          <a:p>
            <a:pPr marL="0" indent="0" fontAlgn="auto">
              <a:lnSpc>
                <a:spcPct val="110000"/>
              </a:lnSpc>
              <a:spcBef>
                <a:spcPts val="0"/>
              </a:spcBef>
              <a:buNone/>
            </a:pPr>
            <a:r>
              <a:rPr lang="zh-CN" altLang="en-US" sz="2000">
                <a:latin typeface="Consolas" panose="020B0609020204030204" charset="0"/>
              </a:rPr>
              <a:t>except ZeroDivisionError:</a:t>
            </a:r>
            <a:endParaRPr lang="zh-CN" altLang="en-US" sz="2000">
              <a:latin typeface="Consolas" panose="020B0609020204030204" charset="0"/>
            </a:endParaRPr>
          </a:p>
          <a:p>
            <a:pPr marL="0" indent="0" fontAlgn="auto">
              <a:lnSpc>
                <a:spcPct val="110000"/>
              </a:lnSpc>
              <a:spcBef>
                <a:spcPts val="0"/>
              </a:spcBef>
              <a:buNone/>
            </a:pPr>
            <a:r>
              <a:rPr lang="zh-CN" altLang="en-US" sz="2000">
                <a:latin typeface="Consolas" panose="020B0609020204030204" charset="0"/>
              </a:rPr>
              <a:t>    print('除数不能为零')</a:t>
            </a:r>
            <a:endParaRPr lang="zh-CN" altLang="en-US" sz="2000">
              <a:latin typeface="Consolas" panose="020B0609020204030204" charset="0"/>
            </a:endParaRPr>
          </a:p>
          <a:p>
            <a:pPr marL="0" indent="0" fontAlgn="auto">
              <a:lnSpc>
                <a:spcPct val="110000"/>
              </a:lnSpc>
              <a:spcBef>
                <a:spcPts val="0"/>
              </a:spcBef>
              <a:buNone/>
            </a:pPr>
            <a:r>
              <a:rPr lang="zh-CN" altLang="en-US" sz="2000">
                <a:latin typeface="Consolas" panose="020B0609020204030204" charset="0"/>
              </a:rPr>
              <a:t>except ValueError:</a:t>
            </a:r>
            <a:endParaRPr lang="zh-CN" altLang="en-US" sz="2000">
              <a:latin typeface="Consolas" panose="020B0609020204030204" charset="0"/>
            </a:endParaRPr>
          </a:p>
          <a:p>
            <a:pPr marL="0" indent="0" fontAlgn="auto">
              <a:lnSpc>
                <a:spcPct val="110000"/>
              </a:lnSpc>
              <a:spcBef>
                <a:spcPts val="0"/>
              </a:spcBef>
              <a:buNone/>
            </a:pPr>
            <a:r>
              <a:rPr lang="zh-CN" altLang="en-US" sz="2000">
                <a:latin typeface="Consolas" panose="020B0609020204030204" charset="0"/>
              </a:rPr>
              <a:t>    print('被除数和除数应为数值类型')</a:t>
            </a:r>
            <a:endParaRPr lang="zh-CN" altLang="en-US" sz="2000">
              <a:latin typeface="Consolas" panose="020B0609020204030204" charset="0"/>
            </a:endParaRPr>
          </a:p>
          <a:p>
            <a:pPr marL="0" indent="0" fontAlgn="auto">
              <a:lnSpc>
                <a:spcPct val="110000"/>
              </a:lnSpc>
              <a:spcBef>
                <a:spcPts val="0"/>
              </a:spcBef>
              <a:buNone/>
            </a:pPr>
            <a:r>
              <a:rPr lang="zh-CN" altLang="en-US" sz="2000">
                <a:latin typeface="Consolas" panose="020B0609020204030204" charset="0"/>
              </a:rPr>
              <a:t>except NameError:</a:t>
            </a:r>
            <a:endParaRPr lang="zh-CN" altLang="en-US" sz="2000">
              <a:latin typeface="Consolas" panose="020B0609020204030204" charset="0"/>
            </a:endParaRPr>
          </a:p>
          <a:p>
            <a:pPr marL="0" indent="0" fontAlgn="auto">
              <a:lnSpc>
                <a:spcPct val="110000"/>
              </a:lnSpc>
              <a:spcBef>
                <a:spcPts val="0"/>
              </a:spcBef>
              <a:buNone/>
            </a:pPr>
            <a:r>
              <a:rPr lang="zh-CN" altLang="en-US" sz="2000">
                <a:latin typeface="Consolas" panose="020B0609020204030204" charset="0"/>
              </a:rPr>
              <a:t>    print('变量不存在')</a:t>
            </a:r>
            <a:endParaRPr lang="zh-CN" altLang="en-US" sz="2000">
              <a:latin typeface="Consolas" panose="020B0609020204030204" charset="0"/>
            </a:endParaRPr>
          </a:p>
          <a:p>
            <a:pPr marL="0" indent="0" fontAlgn="auto">
              <a:lnSpc>
                <a:spcPct val="110000"/>
              </a:lnSpc>
              <a:spcBef>
                <a:spcPts val="0"/>
              </a:spcBef>
              <a:buNone/>
            </a:pPr>
            <a:r>
              <a:rPr lang="zh-CN" altLang="en-US" sz="2000">
                <a:latin typeface="Consolas" panose="020B0609020204030204" charset="0"/>
              </a:rPr>
              <a:t>else:</a:t>
            </a:r>
            <a:endParaRPr lang="zh-CN" altLang="en-US" sz="2000">
              <a:latin typeface="Consolas" panose="020B0609020204030204" charset="0"/>
            </a:endParaRPr>
          </a:p>
          <a:p>
            <a:pPr marL="0" indent="0" fontAlgn="auto">
              <a:lnSpc>
                <a:spcPct val="110000"/>
              </a:lnSpc>
              <a:spcBef>
                <a:spcPts val="0"/>
              </a:spcBef>
              <a:buNone/>
            </a:pPr>
            <a:r>
              <a:rPr lang="zh-CN" altLang="en-US" sz="2000">
                <a:latin typeface="Consolas" panose="020B0609020204030204" charset="0"/>
              </a:rPr>
              <a:t>    print(x, '/', y, '=', z)</a:t>
            </a:r>
            <a:endParaRPr lang="zh-CN" altLang="en-US" sz="2000">
              <a:latin typeface="Consolas" panose="020B06090202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本章学习</a:t>
            </a:r>
            <a:r>
              <a:rPr lang="zh-CN" altLang="en-US"/>
              <a:t>目标</a:t>
            </a:r>
            <a:endParaRPr lang="zh-CN" altLang="en-US"/>
          </a:p>
        </p:txBody>
      </p:sp>
      <p:sp>
        <p:nvSpPr>
          <p:cNvPr id="3" name="内容占位符 2"/>
          <p:cNvSpPr>
            <a:spLocks noGrp="1"/>
          </p:cNvSpPr>
          <p:nvPr>
            <p:ph idx="1"/>
          </p:nvPr>
        </p:nvSpPr>
        <p:spPr/>
        <p:txBody>
          <a:bodyPr/>
          <a:p>
            <a:pPr>
              <a:lnSpc>
                <a:spcPct val="120000"/>
              </a:lnSpc>
            </a:pPr>
            <a:r>
              <a:rPr lang="zh-CN" altLang="en-US"/>
              <a:t>了解异常基本概念及其常见表现形式</a:t>
            </a:r>
            <a:endParaRPr lang="zh-CN" altLang="en-US"/>
          </a:p>
          <a:p>
            <a:pPr>
              <a:lnSpc>
                <a:spcPct val="120000"/>
              </a:lnSpc>
            </a:pPr>
            <a:r>
              <a:rPr lang="zh-CN" altLang="en-US"/>
              <a:t>理解出现异常的各种原因和处理异常的必要性</a:t>
            </a:r>
            <a:endParaRPr lang="zh-CN" altLang="en-US"/>
          </a:p>
          <a:p>
            <a:pPr>
              <a:lnSpc>
                <a:spcPct val="120000"/>
              </a:lnSpc>
            </a:pPr>
            <a:r>
              <a:rPr lang="zh-CN" altLang="en-US"/>
              <a:t>掌握常用的异常处理结构</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10.3  </a:t>
            </a:r>
            <a:r>
              <a:rPr lang="zh-CN" altLang="en-US"/>
              <a:t>断言与上下文管理语句</a:t>
            </a:r>
            <a:endParaRPr lang="zh-CN" altLang="en-US"/>
          </a:p>
        </p:txBody>
      </p:sp>
      <p:sp>
        <p:nvSpPr>
          <p:cNvPr id="3" name="内容占位符 2"/>
          <p:cNvSpPr>
            <a:spLocks noGrp="1"/>
          </p:cNvSpPr>
          <p:nvPr>
            <p:ph idx="1"/>
          </p:nvPr>
        </p:nvSpPr>
        <p:spPr/>
        <p:txBody>
          <a:bodyPr>
            <a:normAutofit/>
          </a:bodyPr>
          <a:p>
            <a:pPr fontAlgn="auto">
              <a:lnSpc>
                <a:spcPct val="150000"/>
              </a:lnSpc>
              <a:spcBef>
                <a:spcPct val="0"/>
              </a:spcBef>
            </a:pPr>
            <a:r>
              <a:rPr lang="zh-CN" altLang="en-US" sz="2400"/>
              <a:t>断言语句assert也是一种比较常用的代码调试技术，常用来在程序的某个位置确认指定的条件必须满足，如果满足条件就继续执行后续的代码，否则就抛出异常。一般来说，通过了严格测试的代码在正式发布之前会删除assert语句，这样可以适当提高程序运行速度。</a:t>
            </a:r>
            <a:endParaRPr lang="zh-CN" altLang="en-US" sz="2400"/>
          </a:p>
          <a:p>
            <a:pPr marL="0" indent="0">
              <a:spcBef>
                <a:spcPct val="0"/>
              </a:spcBef>
              <a:buFont typeface="Wingdings" panose="05000000000000000000" charset="0"/>
              <a:buNone/>
            </a:pPr>
            <a:endParaRPr lang="zh-CN" altLang="en-US" sz="2000"/>
          </a:p>
          <a:p>
            <a:pPr marL="0" indent="0">
              <a:spcBef>
                <a:spcPct val="0"/>
              </a:spcBef>
              <a:buFont typeface="Wingdings" panose="05000000000000000000" charset="0"/>
              <a:buNone/>
            </a:pPr>
            <a:r>
              <a:rPr lang="zh-CN" altLang="en-US" sz="2000">
                <a:latin typeface="Consolas" panose="020B0609020204030204" charset="0"/>
                <a:cs typeface="Consolas" panose="020B0609020204030204" charset="0"/>
              </a:rPr>
              <a:t>&gt;&gt;&gt; a = 3</a:t>
            </a:r>
            <a:endParaRPr lang="zh-CN" altLang="en-US" sz="2000">
              <a:latin typeface="Consolas" panose="020B0609020204030204" charset="0"/>
              <a:cs typeface="Consolas" panose="020B0609020204030204" charset="0"/>
            </a:endParaRPr>
          </a:p>
          <a:p>
            <a:pPr marL="0" indent="0">
              <a:spcBef>
                <a:spcPct val="0"/>
              </a:spcBef>
              <a:buFont typeface="Wingdings" panose="05000000000000000000" charset="0"/>
              <a:buNone/>
            </a:pPr>
            <a:r>
              <a:rPr lang="zh-CN" altLang="en-US" sz="2000">
                <a:latin typeface="Consolas" panose="020B0609020204030204" charset="0"/>
                <a:cs typeface="Consolas" panose="020B0609020204030204" charset="0"/>
              </a:rPr>
              <a:t>&gt;&gt;&gt; b = 5</a:t>
            </a:r>
            <a:endParaRPr lang="zh-CN" altLang="en-US" sz="2000">
              <a:latin typeface="Consolas" panose="020B0609020204030204" charset="0"/>
              <a:cs typeface="Consolas" panose="020B0609020204030204" charset="0"/>
            </a:endParaRPr>
          </a:p>
          <a:p>
            <a:pPr marL="0" indent="0">
              <a:spcBef>
                <a:spcPct val="0"/>
              </a:spcBef>
              <a:buFont typeface="Wingdings" panose="05000000000000000000" charset="0"/>
              <a:buNone/>
            </a:pPr>
            <a:r>
              <a:rPr lang="zh-CN" altLang="en-US" sz="2000">
                <a:latin typeface="Consolas" panose="020B0609020204030204" charset="0"/>
                <a:cs typeface="Consolas" panose="020B0609020204030204" charset="0"/>
              </a:rPr>
              <a:t>&gt;&gt;&gt; assert a==b, 'a must be equal to b'</a:t>
            </a:r>
            <a:endParaRPr lang="zh-CN" altLang="en-US" sz="2000">
              <a:latin typeface="Consolas" panose="020B0609020204030204" charset="0"/>
              <a:cs typeface="Consolas" panose="020B0609020204030204" charset="0"/>
            </a:endParaRPr>
          </a:p>
          <a:p>
            <a:pPr marL="0" indent="0">
              <a:spcBef>
                <a:spcPct val="0"/>
              </a:spcBef>
              <a:buFont typeface="Wingdings" panose="05000000000000000000" charset="0"/>
              <a:buNone/>
            </a:pPr>
            <a:endParaRPr lang="zh-CN" altLang="en-US" sz="2000">
              <a:latin typeface="Consolas" panose="020B0609020204030204" charset="0"/>
              <a:cs typeface="Consolas" panose="020B0609020204030204" charset="0"/>
            </a:endParaRPr>
          </a:p>
          <a:p>
            <a:pPr marL="0" indent="0">
              <a:spcBef>
                <a:spcPct val="0"/>
              </a:spcBef>
              <a:buFont typeface="Wingdings" panose="05000000000000000000" charset="0"/>
              <a:buNone/>
            </a:pPr>
            <a:r>
              <a:rPr lang="zh-CN" altLang="en-US" sz="2000">
                <a:solidFill>
                  <a:srgbClr val="FF0000"/>
                </a:solidFill>
                <a:latin typeface="Consolas" panose="020B0609020204030204" charset="0"/>
                <a:cs typeface="Consolas" panose="020B0609020204030204" charset="0"/>
              </a:rPr>
              <a:t>AssertionError: a must be equal to b</a:t>
            </a:r>
            <a:endParaRPr lang="zh-CN" altLang="en-US" sz="2000">
              <a:solidFill>
                <a:srgbClr val="FF0000"/>
              </a:solidFill>
              <a:latin typeface="Consolas" panose="020B0609020204030204" charset="0"/>
              <a:cs typeface="Consolas" panose="020B06090202040302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10.3  </a:t>
            </a:r>
            <a:r>
              <a:rPr lang="zh-CN" altLang="en-US">
                <a:sym typeface="+mn-ea"/>
              </a:rPr>
              <a:t>断言与上下文管理语句</a:t>
            </a:r>
            <a:endParaRPr lang="zh-CN" altLang="en-US"/>
          </a:p>
        </p:txBody>
      </p:sp>
      <p:sp>
        <p:nvSpPr>
          <p:cNvPr id="57346" name="文本占位符 46082"/>
          <p:cNvSpPr>
            <a:spLocks noGrp="1"/>
          </p:cNvSpPr>
          <p:nvPr>
            <p:ph idx="1"/>
          </p:nvPr>
        </p:nvSpPr>
        <p:spPr>
          <a:xfrm>
            <a:off x="845820" y="1376680"/>
            <a:ext cx="10342245" cy="4525645"/>
          </a:xfrm>
        </p:spPr>
        <p:txBody>
          <a:bodyPr anchor="t"/>
          <a:p>
            <a:pPr fontAlgn="auto">
              <a:lnSpc>
                <a:spcPct val="150000"/>
              </a:lnSpc>
              <a:spcBef>
                <a:spcPct val="0"/>
              </a:spcBef>
            </a:pPr>
            <a:r>
              <a:rPr lang="zh-CN" altLang="en-US" sz="2400" dirty="0">
                <a:latin typeface="Consolas" panose="020B0609020204030204" charset="0"/>
              </a:rPr>
              <a:t>上下文管理（context manager）语句with可以自动管理资源，不论因为什么原因（哪怕是代码引发了异常）跳出with块，总能保证文件被正确关闭，并且可以在代码块执行完毕后自动还原进入该代码块时的现场，常用于文件操作、数据库连接、网络通信连接和多线程、多进程同步等场合。</a:t>
            </a:r>
            <a:endParaRPr lang="zh-CN" altLang="en-US" sz="2400" dirty="0">
              <a:latin typeface="Consolas" panose="020B0609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10.1  </a:t>
            </a:r>
            <a:r>
              <a:rPr lang="zh-CN" altLang="en-US">
                <a:sym typeface="+mn-ea"/>
              </a:rPr>
              <a:t>异常的概念与表现形式</a:t>
            </a:r>
            <a:endParaRPr lang="zh-CN" altLang="en-US"/>
          </a:p>
        </p:txBody>
      </p:sp>
      <p:sp>
        <p:nvSpPr>
          <p:cNvPr id="3" name="内容占位符 2"/>
          <p:cNvSpPr>
            <a:spLocks noGrp="1"/>
          </p:cNvSpPr>
          <p:nvPr>
            <p:ph idx="1"/>
          </p:nvPr>
        </p:nvSpPr>
        <p:spPr/>
        <p:txBody>
          <a:bodyPr>
            <a:normAutofit lnSpcReduction="20000"/>
          </a:bodyPr>
          <a:p>
            <a:pPr fontAlgn="auto">
              <a:lnSpc>
                <a:spcPct val="150000"/>
              </a:lnSpc>
              <a:spcBef>
                <a:spcPts val="0"/>
              </a:spcBef>
              <a:buFont typeface="Wingdings" panose="05000000000000000000" charset="0"/>
              <a:buChar char="§"/>
            </a:pPr>
            <a:r>
              <a:rPr lang="zh-CN" altLang="en-US" sz="2400" dirty="0">
                <a:sym typeface="+mn-ea"/>
              </a:rPr>
              <a:t>异常是指程序</a:t>
            </a:r>
            <a:r>
              <a:rPr lang="zh-CN" altLang="en-US" sz="2400" dirty="0">
                <a:solidFill>
                  <a:srgbClr val="FF0000"/>
                </a:solidFill>
                <a:sym typeface="+mn-ea"/>
              </a:rPr>
              <a:t>运行时</a:t>
            </a:r>
            <a:r>
              <a:rPr lang="zh-CN" altLang="en-US" sz="2400" dirty="0">
                <a:sym typeface="+mn-ea"/>
              </a:rPr>
              <a:t>引发的错误，引发错误的原因有很多，例如</a:t>
            </a:r>
            <a:r>
              <a:rPr lang="zh-CN" altLang="en-US" sz="2400" dirty="0">
                <a:solidFill>
                  <a:srgbClr val="FF0000"/>
                </a:solidFill>
                <a:sym typeface="+mn-ea"/>
              </a:rPr>
              <a:t>除零</a:t>
            </a:r>
            <a:r>
              <a:rPr lang="zh-CN" altLang="en-US" sz="2400" dirty="0">
                <a:sym typeface="+mn-ea"/>
              </a:rPr>
              <a:t>、</a:t>
            </a:r>
            <a:r>
              <a:rPr lang="zh-CN" altLang="en-US" sz="2400" dirty="0">
                <a:solidFill>
                  <a:srgbClr val="FF0000"/>
                </a:solidFill>
                <a:sym typeface="+mn-ea"/>
              </a:rPr>
              <a:t>下标越界</a:t>
            </a:r>
            <a:r>
              <a:rPr lang="zh-CN" altLang="en-US" sz="2400" dirty="0">
                <a:sym typeface="+mn-ea"/>
              </a:rPr>
              <a:t>、</a:t>
            </a:r>
            <a:r>
              <a:rPr lang="zh-CN" altLang="en-US" sz="2400" dirty="0">
                <a:solidFill>
                  <a:srgbClr val="FF0000"/>
                </a:solidFill>
                <a:sym typeface="+mn-ea"/>
              </a:rPr>
              <a:t>文件不存在</a:t>
            </a:r>
            <a:r>
              <a:rPr lang="zh-CN" altLang="en-US" sz="2400" dirty="0">
                <a:sym typeface="+mn-ea"/>
              </a:rPr>
              <a:t>、</a:t>
            </a:r>
            <a:r>
              <a:rPr lang="zh-CN" altLang="en-US" sz="2400" dirty="0">
                <a:solidFill>
                  <a:srgbClr val="FF0000"/>
                </a:solidFill>
                <a:sym typeface="+mn-ea"/>
              </a:rPr>
              <a:t>网络异常</a:t>
            </a:r>
            <a:r>
              <a:rPr lang="zh-CN" altLang="en-US" sz="2400" dirty="0">
                <a:sym typeface="+mn-ea"/>
              </a:rPr>
              <a:t>、</a:t>
            </a:r>
            <a:r>
              <a:rPr lang="zh-CN" altLang="en-US" sz="2400" dirty="0">
                <a:solidFill>
                  <a:srgbClr val="FF0000"/>
                </a:solidFill>
                <a:sym typeface="+mn-ea"/>
              </a:rPr>
              <a:t>类型错误</a:t>
            </a:r>
            <a:r>
              <a:rPr lang="zh-CN" altLang="en-US" sz="2400" dirty="0">
                <a:sym typeface="+mn-ea"/>
              </a:rPr>
              <a:t>、</a:t>
            </a:r>
            <a:r>
              <a:rPr lang="zh-CN" altLang="en-US" sz="2400" dirty="0">
                <a:solidFill>
                  <a:srgbClr val="FF0000"/>
                </a:solidFill>
                <a:sym typeface="+mn-ea"/>
              </a:rPr>
              <a:t>名字错误</a:t>
            </a:r>
            <a:r>
              <a:rPr lang="zh-CN" altLang="en-US" sz="2400" dirty="0">
                <a:sym typeface="+mn-ea"/>
              </a:rPr>
              <a:t>、</a:t>
            </a:r>
            <a:r>
              <a:rPr lang="zh-CN" altLang="en-US" sz="2400" dirty="0">
                <a:solidFill>
                  <a:srgbClr val="FF0000"/>
                </a:solidFill>
                <a:sym typeface="+mn-ea"/>
              </a:rPr>
              <a:t>字典键错误</a:t>
            </a:r>
            <a:r>
              <a:rPr lang="zh-CN" altLang="en-US" sz="2400" dirty="0">
                <a:sym typeface="+mn-ea"/>
              </a:rPr>
              <a:t>、</a:t>
            </a:r>
            <a:r>
              <a:rPr lang="zh-CN" altLang="en-US" sz="2400" dirty="0">
                <a:solidFill>
                  <a:srgbClr val="FF0000"/>
                </a:solidFill>
                <a:sym typeface="+mn-ea"/>
              </a:rPr>
              <a:t>磁盘空间不足</a:t>
            </a:r>
            <a:r>
              <a:rPr lang="zh-CN" altLang="en-US" sz="2400" dirty="0">
                <a:sym typeface="+mn-ea"/>
              </a:rPr>
              <a:t>，等等。</a:t>
            </a:r>
            <a:endParaRPr lang="zh-CN" altLang="en-US" sz="2400" dirty="0"/>
          </a:p>
          <a:p>
            <a:pPr fontAlgn="auto">
              <a:lnSpc>
                <a:spcPct val="150000"/>
              </a:lnSpc>
              <a:spcBef>
                <a:spcPts val="0"/>
              </a:spcBef>
              <a:buFont typeface="Wingdings" panose="05000000000000000000" charset="0"/>
              <a:buChar char="§"/>
            </a:pPr>
            <a:r>
              <a:rPr lang="zh-CN" altLang="en-US" sz="2400" dirty="0">
                <a:sym typeface="+mn-ea"/>
              </a:rPr>
              <a:t>如果这些错误得不到正确的处理将会导致程序终止运行，而合理地使用异常处理结构可以使得程序更加</a:t>
            </a:r>
            <a:r>
              <a:rPr lang="zh-CN" altLang="en-US" sz="2400" dirty="0">
                <a:solidFill>
                  <a:srgbClr val="FF0000"/>
                </a:solidFill>
                <a:sym typeface="+mn-ea"/>
              </a:rPr>
              <a:t>健壮</a:t>
            </a:r>
            <a:r>
              <a:rPr lang="zh-CN" altLang="en-US" sz="2400" dirty="0">
                <a:sym typeface="+mn-ea"/>
              </a:rPr>
              <a:t>，具有更强的</a:t>
            </a:r>
            <a:r>
              <a:rPr lang="zh-CN" altLang="en-US" sz="2400" dirty="0">
                <a:solidFill>
                  <a:srgbClr val="FF0000"/>
                </a:solidFill>
                <a:sym typeface="+mn-ea"/>
              </a:rPr>
              <a:t>容错性</a:t>
            </a:r>
            <a:r>
              <a:rPr lang="zh-CN" altLang="en-US" sz="2400" dirty="0">
                <a:sym typeface="+mn-ea"/>
              </a:rPr>
              <a:t>，不会因为用户不小心的错误输入或其他运行时原因而造成程序终止。也可以使用异常处理结构为用户提供更加</a:t>
            </a:r>
            <a:r>
              <a:rPr lang="zh-CN" altLang="en-US" sz="2400" dirty="0">
                <a:solidFill>
                  <a:srgbClr val="FF0000"/>
                </a:solidFill>
                <a:sym typeface="+mn-ea"/>
              </a:rPr>
              <a:t>友好的提示</a:t>
            </a:r>
            <a:r>
              <a:rPr lang="zh-CN" altLang="en-US" sz="2400" dirty="0">
                <a:sym typeface="+mn-ea"/>
              </a:rPr>
              <a:t>。</a:t>
            </a:r>
            <a:endParaRPr lang="zh-CN" altLang="en-US" sz="2400" dirty="0"/>
          </a:p>
          <a:p>
            <a:pPr fontAlgn="auto">
              <a:lnSpc>
                <a:spcPct val="150000"/>
              </a:lnSpc>
              <a:spcBef>
                <a:spcPts val="0"/>
              </a:spcBef>
              <a:buFont typeface="Wingdings" panose="05000000000000000000" charset="0"/>
              <a:buChar char="§"/>
            </a:pPr>
            <a:r>
              <a:rPr lang="zh-CN" altLang="en-US" sz="2400" dirty="0">
                <a:sym typeface="+mn-ea"/>
              </a:rPr>
              <a:t>程序出现异常或错误之后是否能够调试程序并快速定位和解决存在的问题也是程序员综合水平和能力的重要体现方式之一。</a:t>
            </a:r>
            <a:endParaRPr lang="zh-CN"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10.1  </a:t>
            </a:r>
            <a:r>
              <a:rPr lang="zh-CN" altLang="en-US">
                <a:sym typeface="+mn-ea"/>
              </a:rPr>
              <a:t>异常的概念与表现形式</a:t>
            </a:r>
            <a:endParaRPr lang="zh-CN" altLang="en-US"/>
          </a:p>
        </p:txBody>
      </p:sp>
      <p:sp>
        <p:nvSpPr>
          <p:cNvPr id="3" name="内容占位符 2"/>
          <p:cNvSpPr>
            <a:spLocks noGrp="1"/>
          </p:cNvSpPr>
          <p:nvPr>
            <p:ph idx="1"/>
          </p:nvPr>
        </p:nvSpPr>
        <p:spPr/>
        <p:txBody>
          <a:bodyPr>
            <a:normAutofit lnSpcReduction="10000"/>
          </a:bodyPr>
          <a:p>
            <a:pPr fontAlgn="auto">
              <a:lnSpc>
                <a:spcPct val="140000"/>
              </a:lnSpc>
            </a:pPr>
            <a:r>
              <a:rPr lang="zh-CN" altLang="en-US" sz="2400"/>
              <a:t>当程序执行过程中出现错误时Python会自动引发异常，程序员也可以通过raise语句显式地引发异常。</a:t>
            </a:r>
            <a:endParaRPr lang="zh-CN" altLang="en-US" sz="2400"/>
          </a:p>
          <a:p>
            <a:pPr fontAlgn="auto">
              <a:lnSpc>
                <a:spcPct val="140000"/>
              </a:lnSpc>
            </a:pPr>
            <a:r>
              <a:rPr lang="zh-CN" altLang="en-US" sz="2400"/>
              <a:t>异常处理是因为程序执行过程中由于输入不合法导致程序出错而在正常控制流之外采取的行为。</a:t>
            </a:r>
            <a:endParaRPr lang="zh-CN" altLang="en-US" sz="2400"/>
          </a:p>
          <a:p>
            <a:pPr fontAlgn="auto">
              <a:lnSpc>
                <a:spcPct val="140000"/>
              </a:lnSpc>
            </a:pPr>
            <a:r>
              <a:rPr lang="zh-CN" altLang="en-US" sz="2400"/>
              <a:t>严格来说，语法错误和逻辑错误不属于异常，但有些语法错误往往会导致异常，例如由于大小写拼写错误而试图访问不存在的对象，或者试图访问不存在的文件，等等。当Python检测到一个错误时，解释器就会指出当前程序流已经无法再继续执行下去，这时候就出现了异常。</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10.1  </a:t>
            </a:r>
            <a:r>
              <a:rPr lang="zh-CN" altLang="en-US"/>
              <a:t>异常的概念与表现形式</a:t>
            </a:r>
            <a:endParaRPr lang="zh-CN" altLang="en-US"/>
          </a:p>
        </p:txBody>
      </p:sp>
      <p:sp>
        <p:nvSpPr>
          <p:cNvPr id="3" name="内容占位符 2"/>
          <p:cNvSpPr>
            <a:spLocks noGrp="1"/>
          </p:cNvSpPr>
          <p:nvPr>
            <p:ph idx="1"/>
          </p:nvPr>
        </p:nvSpPr>
        <p:spPr>
          <a:xfrm>
            <a:off x="838200" y="1321435"/>
            <a:ext cx="10515600" cy="5305425"/>
          </a:xfrm>
        </p:spPr>
        <p:txBody>
          <a:bodyPr>
            <a:normAutofit/>
          </a:bodyPr>
          <a:p>
            <a:pPr marL="360045" indent="-346710" fontAlgn="auto">
              <a:lnSpc>
                <a:spcPct val="100000"/>
              </a:lnSpc>
              <a:spcBef>
                <a:spcPts val="0"/>
              </a:spcBef>
            </a:pPr>
            <a:r>
              <a:rPr lang="zh-CN" altLang="en-US" sz="2400">
                <a:latin typeface="Consolas" panose="020B0609020204030204" charset="0"/>
                <a:cs typeface="Consolas" panose="020B0609020204030204" charset="0"/>
              </a:rPr>
              <a:t>异常表现形式：</a:t>
            </a:r>
            <a:endParaRPr lang="zh-CN" altLang="en-US" sz="24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&gt;&gt;&gt; [1, 2, 3].find(3)        </a:t>
            </a:r>
            <a:r>
              <a:rPr lang="en-US" altLang="zh-CN" sz="1800">
                <a:latin typeface="Consolas" panose="020B0609020204030204" charset="0"/>
                <a:cs typeface="Consolas" panose="020B0609020204030204" charset="0"/>
              </a:rPr>
              <a:t>       </a:t>
            </a:r>
            <a:r>
              <a:rPr lang="zh-CN" altLang="en-US" sz="1800">
                <a:latin typeface="Consolas" panose="020B0609020204030204" charset="0"/>
                <a:cs typeface="Consolas" panose="020B0609020204030204" charset="0"/>
              </a:rPr>
              <a:t>   # 属性错误，列表没有find()方法</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solidFill>
                  <a:srgbClr val="FF0000"/>
                </a:solidFill>
                <a:latin typeface="Consolas" panose="020B0609020204030204" charset="0"/>
                <a:cs typeface="Consolas" panose="020B0609020204030204" charset="0"/>
              </a:rPr>
              <a:t>AttributeError: 'list' object has no attribute 'find'</a:t>
            </a:r>
            <a:endParaRPr lang="zh-CN" altLang="en-US" sz="1800">
              <a:solidFill>
                <a:srgbClr val="FF000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&gt;&gt;&gt; 3 * 'Hello world          </a:t>
            </a:r>
            <a:r>
              <a:rPr lang="en-US" altLang="zh-CN" sz="1800">
                <a:latin typeface="Consolas" panose="020B0609020204030204" charset="0"/>
                <a:cs typeface="Consolas" panose="020B0609020204030204" charset="0"/>
              </a:rPr>
              <a:t>       </a:t>
            </a:r>
            <a:r>
              <a:rPr lang="zh-CN" altLang="en-US" sz="1800">
                <a:latin typeface="Consolas" panose="020B0609020204030204" charset="0"/>
                <a:cs typeface="Consolas" panose="020B0609020204030204" charset="0"/>
              </a:rPr>
              <a:t>  # 语法错误，后面缺少单引号</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solidFill>
                  <a:srgbClr val="FF0000"/>
                </a:solidFill>
                <a:latin typeface="Consolas" panose="020B0609020204030204" charset="0"/>
                <a:cs typeface="Consolas" panose="020B0609020204030204" charset="0"/>
              </a:rPr>
              <a:t>SyntaxError: EOL while scanning string literal</a:t>
            </a:r>
            <a:endParaRPr lang="zh-CN" altLang="en-US" sz="1800">
              <a:solidFill>
                <a:srgbClr val="FF000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&gt;&gt;&gt; {3, 4, 5} * 3                 </a:t>
            </a:r>
            <a:r>
              <a:rPr lang="en-US" altLang="zh-CN" sz="1800">
                <a:latin typeface="Consolas" panose="020B0609020204030204" charset="0"/>
                <a:cs typeface="Consolas" panose="020B0609020204030204" charset="0"/>
              </a:rPr>
              <a:t>     </a:t>
            </a:r>
            <a:r>
              <a:rPr lang="zh-CN" altLang="en-US" sz="1800">
                <a:latin typeface="Consolas" panose="020B0609020204030204" charset="0"/>
                <a:cs typeface="Consolas" panose="020B0609020204030204" charset="0"/>
              </a:rPr>
              <a:t># 操作数类型不支持</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solidFill>
                  <a:srgbClr val="FF0000"/>
                </a:solidFill>
                <a:latin typeface="Consolas" panose="020B0609020204030204" charset="0"/>
                <a:cs typeface="Consolas" panose="020B0609020204030204" charset="0"/>
              </a:rPr>
              <a:t>TypeError: unsupported operand type(s) for *: 'set' and 'int'</a:t>
            </a:r>
            <a:endParaRPr lang="zh-CN" altLang="en-US" sz="1800">
              <a:solidFill>
                <a:srgbClr val="FF000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&gt;&gt;&gt; print(testStr)             </a:t>
            </a:r>
            <a:r>
              <a:rPr lang="en-US" altLang="zh-CN" sz="1800">
                <a:latin typeface="Consolas" panose="020B0609020204030204" charset="0"/>
                <a:cs typeface="Consolas" panose="020B0609020204030204" charset="0"/>
              </a:rPr>
              <a:t>     </a:t>
            </a:r>
            <a:r>
              <a:rPr lang="zh-CN" altLang="en-US" sz="1800">
                <a:latin typeface="Consolas" panose="020B0609020204030204" charset="0"/>
                <a:cs typeface="Consolas" panose="020B0609020204030204" charset="0"/>
              </a:rPr>
              <a:t>   # 变量名不存在</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solidFill>
                  <a:srgbClr val="FF0000"/>
                </a:solidFill>
                <a:latin typeface="Consolas" panose="020B0609020204030204" charset="0"/>
                <a:cs typeface="Consolas" panose="020B0609020204030204" charset="0"/>
              </a:rPr>
              <a:t>NameError: name 'testStr' is not defined</a:t>
            </a:r>
            <a:endParaRPr lang="zh-CN" altLang="en-US" sz="1800">
              <a:solidFill>
                <a:srgbClr val="FF000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&gt;&gt;&gt; fp = open(r'D:\test.data', 'rb')   # 文件不存在</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solidFill>
                  <a:srgbClr val="FF0000"/>
                </a:solidFill>
                <a:latin typeface="Consolas" panose="020B0609020204030204" charset="0"/>
                <a:cs typeface="Consolas" panose="020B0609020204030204" charset="0"/>
              </a:rPr>
              <a:t>FileNotFoundError: [Errno 2] No such file or directory: 'D:\\test.data'</a:t>
            </a:r>
            <a:endParaRPr lang="zh-CN" altLang="en-US" sz="1800">
              <a:solidFill>
                <a:srgbClr val="FF0000"/>
              </a:solidFill>
              <a:latin typeface="Consolas" panose="020B0609020204030204" charset="0"/>
              <a:cs typeface="Consolas" panose="020B0609020204030204" charset="0"/>
            </a:endParaRPr>
          </a:p>
          <a:p>
            <a:pPr marL="0" indent="0" fontAlgn="auto">
              <a:lnSpc>
                <a:spcPct val="100000"/>
              </a:lnSpc>
              <a:spcBef>
                <a:spcPts val="0"/>
              </a:spcBef>
              <a:buNone/>
            </a:pPr>
            <a:endParaRPr lang="zh-CN" altLang="en-US" sz="1800">
              <a:solidFill>
                <a:srgbClr val="FF0000"/>
              </a:solidFill>
              <a:latin typeface="Consolas" panose="020B0609020204030204" charset="0"/>
              <a:cs typeface="Consolas" panose="020B0609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zh-CN">
                <a:sym typeface="+mn-ea"/>
              </a:rPr>
              <a:t>10.1  </a:t>
            </a:r>
            <a:r>
              <a:rPr lang="zh-CN" altLang="en-US">
                <a:sym typeface="+mn-ea"/>
              </a:rPr>
              <a:t>异常的概念与表现形式</a:t>
            </a:r>
            <a:endParaRPr lang="en-US"/>
          </a:p>
        </p:txBody>
      </p:sp>
      <p:sp>
        <p:nvSpPr>
          <p:cNvPr id="3" name="Content Placeholder 2"/>
          <p:cNvSpPr>
            <a:spLocks noGrp="1"/>
          </p:cNvSpPr>
          <p:nvPr>
            <p:ph idx="1"/>
          </p:nvPr>
        </p:nvSpPr>
        <p:spPr/>
        <p:txBody>
          <a:bodyPr/>
          <a:p>
            <a:pPr marL="0" indent="0" fontAlgn="auto">
              <a:lnSpc>
                <a:spcPct val="100000"/>
              </a:lnSpc>
              <a:spcBef>
                <a:spcPts val="0"/>
              </a:spcBef>
              <a:buNone/>
            </a:pPr>
            <a:r>
              <a:rPr lang="zh-CN" altLang="en-US" sz="2000">
                <a:latin typeface="Consolas" panose="020B0609020204030204" charset="0"/>
                <a:cs typeface="Consolas" panose="020B0609020204030204" charset="0"/>
                <a:sym typeface="+mn-ea"/>
              </a:rPr>
              <a:t>&gt;&gt;&gt; len(3)                        # 参数类型不匹配</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FF0000"/>
                </a:solidFill>
                <a:latin typeface="Consolas" panose="020B0609020204030204" charset="0"/>
                <a:cs typeface="Consolas" panose="020B0609020204030204" charset="0"/>
                <a:sym typeface="+mn-ea"/>
              </a:rPr>
              <a:t>TypeError: object of type 'int' has no len()</a:t>
            </a:r>
            <a:endParaRPr lang="zh-CN" altLang="en-US" sz="2000">
              <a:solidFill>
                <a:srgbClr val="FF000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sym typeface="+mn-ea"/>
              </a:rPr>
              <a:t>&gt;&gt;&gt; list(3)                       # 参数类型不匹配</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FF0000"/>
                </a:solidFill>
                <a:latin typeface="Consolas" panose="020B0609020204030204" charset="0"/>
                <a:cs typeface="Consolas" panose="020B0609020204030204" charset="0"/>
                <a:sym typeface="+mn-ea"/>
              </a:rPr>
              <a:t>TypeError: 'int' object is not iterable</a:t>
            </a:r>
            <a:endParaRPr lang="zh-CN" altLang="en-US" sz="2000">
              <a:solidFill>
                <a:srgbClr val="FF0000"/>
              </a:solidFill>
              <a:latin typeface="Consolas" panose="020B0609020204030204" charset="0"/>
              <a:cs typeface="Consolas" panose="020B0609020204030204" charset="0"/>
            </a:endParaRPr>
          </a:p>
          <a:p>
            <a:pPr marL="0" indent="0">
              <a:buNone/>
            </a:pPr>
            <a:r>
              <a:rPr lang="en-US" sz="2000">
                <a:latin typeface="Consolas" panose="020B0609020204030204" charset="0"/>
                <a:cs typeface="Consolas" panose="020B0609020204030204" charset="0"/>
              </a:rPr>
              <a:t>&gt;&gt;&gt; import socket</a:t>
            </a:r>
            <a:endParaRPr lang="en-US" sz="2000">
              <a:latin typeface="Consolas" panose="020B0609020204030204" charset="0"/>
              <a:cs typeface="Consolas" panose="020B0609020204030204" charset="0"/>
            </a:endParaRPr>
          </a:p>
          <a:p>
            <a:pPr marL="0" indent="0">
              <a:buNone/>
            </a:pPr>
            <a:r>
              <a:rPr lang="en-US" sz="2000">
                <a:latin typeface="Consolas" panose="020B0609020204030204" charset="0"/>
                <a:cs typeface="Consolas" panose="020B0609020204030204" charset="0"/>
              </a:rPr>
              <a:t>&gt;&gt;&gt; sock = socket.socket()</a:t>
            </a:r>
            <a:endParaRPr lang="en-US" sz="2000">
              <a:latin typeface="Consolas" panose="020B0609020204030204" charset="0"/>
              <a:cs typeface="Consolas" panose="020B0609020204030204" charset="0"/>
            </a:endParaRPr>
          </a:p>
          <a:p>
            <a:pPr marL="0" indent="0">
              <a:buNone/>
            </a:pPr>
            <a:r>
              <a:rPr lang="en-US" sz="2000">
                <a:latin typeface="Consolas" panose="020B0609020204030204" charset="0"/>
                <a:cs typeface="Consolas" panose="020B0609020204030204" charset="0"/>
              </a:rPr>
              <a:t>&gt;&gt;&gt; sock.connect(('1.1.1.1', 80)) # 无法连接远程主机</a:t>
            </a:r>
            <a:endParaRPr lang="en-US" sz="2000">
              <a:latin typeface="Consolas" panose="020B0609020204030204" charset="0"/>
              <a:cs typeface="Consolas" panose="020B0609020204030204" charset="0"/>
            </a:endParaRPr>
          </a:p>
          <a:p>
            <a:pPr marL="0" indent="0">
              <a:buNone/>
            </a:pPr>
            <a:r>
              <a:rPr lang="en-US" sz="2000">
                <a:solidFill>
                  <a:srgbClr val="FF0000"/>
                </a:solidFill>
                <a:latin typeface="Consolas" panose="020B0609020204030204" charset="0"/>
                <a:cs typeface="Consolas" panose="020B0609020204030204" charset="0"/>
              </a:rPr>
              <a:t>TimeoutError: [WinError 10060] 由于连接方在一段时间后没有正确答复或连接的主机没有反应，连接尝试失败。</a:t>
            </a:r>
            <a:endParaRPr lang="en-US" sz="2000">
              <a:solidFill>
                <a:srgbClr val="FF0000"/>
              </a:solidFill>
              <a:latin typeface="Consolas" panose="020B0609020204030204" charset="0"/>
              <a:cs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10.1  </a:t>
            </a:r>
            <a:r>
              <a:rPr lang="zh-CN" altLang="en-US">
                <a:sym typeface="+mn-ea"/>
              </a:rPr>
              <a:t>异常的概念与表现形式</a:t>
            </a:r>
            <a:endParaRPr lang="zh-CN" altLang="en-US"/>
          </a:p>
        </p:txBody>
      </p:sp>
      <p:sp>
        <p:nvSpPr>
          <p:cNvPr id="3" name="内容占位符 2"/>
          <p:cNvSpPr>
            <a:spLocks noGrp="1"/>
          </p:cNvSpPr>
          <p:nvPr>
            <p:ph idx="1"/>
          </p:nvPr>
        </p:nvSpPr>
        <p:spPr/>
        <p:txBody>
          <a:bodyPr>
            <a:normAutofit fontScale="70000"/>
          </a:bodyPr>
          <a:p>
            <a:pPr marL="0" indent="0" fontAlgn="auto">
              <a:lnSpc>
                <a:spcPct val="100000"/>
              </a:lnSpc>
              <a:spcBef>
                <a:spcPts val="0"/>
              </a:spcBef>
              <a:buNone/>
            </a:pPr>
            <a:r>
              <a:rPr lang="zh-CN" altLang="en-US">
                <a:latin typeface="Consolas" panose="020B0609020204030204" charset="0"/>
                <a:cs typeface="Consolas" panose="020B0609020204030204" charset="0"/>
              </a:rPr>
              <a:t># 除法运算的除数为0，导致代码崩溃抛出异常</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latin typeface="Consolas" panose="020B0609020204030204" charset="0"/>
                <a:cs typeface="Consolas" panose="020B0609020204030204" charset="0"/>
              </a:rPr>
              <a:t>&gt;&gt;&gt; 3 / 0</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solidFill>
                  <a:srgbClr val="FF0000"/>
                </a:solidFill>
                <a:latin typeface="Consolas" panose="020B0609020204030204" charset="0"/>
                <a:cs typeface="Consolas" panose="020B0609020204030204" charset="0"/>
              </a:rPr>
              <a:t>ZeroDivisionError: division by zero</a:t>
            </a:r>
            <a:endParaRPr lang="zh-CN" altLang="en-US">
              <a:solidFill>
                <a:srgbClr val="FF000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a:latin typeface="Consolas" panose="020B0609020204030204" charset="0"/>
                <a:cs typeface="Consolas" panose="020B0609020204030204" charset="0"/>
              </a:rPr>
              <a:t># 函数用法不对，传递给函数的参数数量不对</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latin typeface="Consolas" panose="020B0609020204030204" charset="0"/>
                <a:cs typeface="Consolas" panose="020B0609020204030204" charset="0"/>
              </a:rPr>
              <a:t># 这时可以使用help(sum)查看一下sum()函数的说明文档</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latin typeface="Consolas" panose="020B0609020204030204" charset="0"/>
                <a:cs typeface="Consolas" panose="020B0609020204030204" charset="0"/>
              </a:rPr>
              <a:t>&gt;&gt;&gt; sum(1, 2, 3)</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solidFill>
                  <a:srgbClr val="FF0000"/>
                </a:solidFill>
                <a:latin typeface="Consolas" panose="020B0609020204030204" charset="0"/>
                <a:cs typeface="Consolas" panose="020B0609020204030204" charset="0"/>
              </a:rPr>
              <a:t>TypeError: sum() takes at most 2 arguments (3 given)</a:t>
            </a:r>
            <a:endParaRPr lang="zh-CN" altLang="en-US">
              <a:solidFill>
                <a:srgbClr val="FF000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a:latin typeface="Consolas" panose="020B0609020204030204" charset="0"/>
                <a:cs typeface="Consolas" panose="020B0609020204030204" charset="0"/>
              </a:rPr>
              <a:t># 函数用法不对，sum()函数的第一个参数必须是可迭代对象</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latin typeface="Consolas" panose="020B0609020204030204" charset="0"/>
                <a:cs typeface="Consolas" panose="020B0609020204030204" charset="0"/>
              </a:rPr>
              <a:t>&gt;&gt;&gt; sum(1, 2)</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solidFill>
                  <a:srgbClr val="FF0000"/>
                </a:solidFill>
                <a:latin typeface="Consolas" panose="020B0609020204030204" charset="0"/>
                <a:cs typeface="Consolas" panose="020B0609020204030204" charset="0"/>
              </a:rPr>
              <a:t>TypeError: 'int' object is not iterable</a:t>
            </a:r>
            <a:endParaRPr lang="zh-CN" altLang="en-US">
              <a:solidFill>
                <a:srgbClr val="FF000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a:latin typeface="Consolas" panose="020B0609020204030204" charset="0"/>
                <a:cs typeface="Consolas" panose="020B0609020204030204" charset="0"/>
              </a:rPr>
              <a:t># 内置函数不可调用，应该是前面把sum当成变量名了</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latin typeface="Consolas" panose="020B0609020204030204" charset="0"/>
                <a:cs typeface="Consolas" panose="020B0609020204030204" charset="0"/>
              </a:rPr>
              <a:t># 在程序中把前面的变量sum改名即可，交互模式中可以使用del sum删除变量之后再次调用</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latin typeface="Consolas" panose="020B0609020204030204" charset="0"/>
                <a:cs typeface="Consolas" panose="020B0609020204030204" charset="0"/>
              </a:rPr>
              <a:t>&gt;&gt;&gt; sum([1, 2, 3])</a:t>
            </a:r>
            <a:endParaRPr lang="zh-CN" altLang="en-US">
              <a:latin typeface="Consolas" panose="020B0609020204030204" charset="0"/>
              <a:cs typeface="Consolas" panose="020B0609020204030204" charset="0"/>
            </a:endParaRPr>
          </a:p>
          <a:p>
            <a:pPr marL="0" indent="0" fontAlgn="auto">
              <a:lnSpc>
                <a:spcPct val="100000"/>
              </a:lnSpc>
              <a:spcBef>
                <a:spcPts val="0"/>
              </a:spcBef>
              <a:buNone/>
            </a:pPr>
            <a:r>
              <a:rPr lang="zh-CN" altLang="en-US">
                <a:solidFill>
                  <a:srgbClr val="FF0000"/>
                </a:solidFill>
                <a:latin typeface="Consolas" panose="020B0609020204030204" charset="0"/>
                <a:cs typeface="Consolas" panose="020B0609020204030204" charset="0"/>
              </a:rPr>
              <a:t>TypeError: 'int' object is not callable</a:t>
            </a:r>
            <a:endParaRPr lang="zh-CN" altLang="en-US">
              <a:solidFill>
                <a:srgbClr val="FF000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10.1  </a:t>
            </a:r>
            <a:r>
              <a:rPr lang="zh-CN" altLang="en-US">
                <a:sym typeface="+mn-ea"/>
              </a:rPr>
              <a:t>异常的概念与表现形式</a:t>
            </a:r>
            <a:endParaRPr lang="zh-CN" altLang="en-US"/>
          </a:p>
        </p:txBody>
      </p:sp>
      <p:sp>
        <p:nvSpPr>
          <p:cNvPr id="3" name="内容占位符 2"/>
          <p:cNvSpPr>
            <a:spLocks noGrp="1"/>
          </p:cNvSpPr>
          <p:nvPr>
            <p:ph idx="1"/>
          </p:nvPr>
        </p:nvSpPr>
        <p:spPr/>
        <p:txBody>
          <a:bodyPr>
            <a:normAutofit fontScale="60000"/>
          </a:bodyPr>
          <a:p>
            <a:pPr marL="0" indent="0" fontAlgn="auto">
              <a:lnSpc>
                <a:spcPct val="100000"/>
              </a:lnSpc>
              <a:spcBef>
                <a:spcPts val="0"/>
              </a:spcBef>
              <a:buNone/>
            </a:pPr>
            <a:r>
              <a:rPr lang="zh-CN" altLang="en-US" sz="3000">
                <a:latin typeface="Consolas" panose="020B0609020204030204" charset="0"/>
                <a:cs typeface="Consolas" panose="020B0609020204030204" charset="0"/>
              </a:rPr>
              <a:t># 函数用法不对，内置函数sorted()必须使用key参数指定排序规则</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 正确用法为sorted([111,22,3], key=str)</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&gt;&gt;&gt; sorted([111,22,3], str)</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FF0000"/>
                </a:solidFill>
                <a:latin typeface="Consolas" panose="020B0609020204030204" charset="0"/>
                <a:cs typeface="Consolas" panose="020B0609020204030204" charset="0"/>
              </a:rPr>
              <a:t>TypeError: sorted expected 1 argument, got 2</a:t>
            </a:r>
            <a:endParaRPr lang="zh-CN" altLang="en-US" sz="3000">
              <a:solidFill>
                <a:srgbClr val="FF000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 函数用法不对，内置函数sorted()第一个参数必须是位置参数</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&gt;&gt;&gt; sorted(iterable=[111,22,3], key=str)</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FF0000"/>
                </a:solidFill>
                <a:latin typeface="Consolas" panose="020B0609020204030204" charset="0"/>
                <a:cs typeface="Consolas" panose="020B0609020204030204" charset="0"/>
              </a:rPr>
              <a:t>TypeError: sorted expected 1 argument, got 0</a:t>
            </a:r>
            <a:endParaRPr lang="zh-CN" altLang="en-US" sz="3000">
              <a:solidFill>
                <a:srgbClr val="FF000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 列表是可变的，属于不可哈希对象，不能作为集合的元素，也不能作为字典元素的“键”</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&gt;&gt;&gt; data = {[1], [2]}</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FF0000"/>
                </a:solidFill>
                <a:latin typeface="Consolas" panose="020B0609020204030204" charset="0"/>
                <a:cs typeface="Consolas" panose="020B0609020204030204" charset="0"/>
              </a:rPr>
              <a:t>TypeError: unhashable type: 'list'</a:t>
            </a:r>
            <a:endParaRPr lang="zh-CN" altLang="en-US" sz="3000">
              <a:solidFill>
                <a:srgbClr val="FF000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 大括号可以用来定义字典和集合，但不能同时包含“键:值”对和非“键:值”对</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&gt;&gt;&gt; data = {'a':97, 'b':98, 99, 100}</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FF0000"/>
                </a:solidFill>
                <a:latin typeface="Consolas" panose="020B0609020204030204" charset="0"/>
                <a:cs typeface="Consolas" panose="020B0609020204030204" charset="0"/>
              </a:rPr>
              <a:t>SyntaxError: invalid syntax</a:t>
            </a:r>
            <a:endParaRPr lang="zh-CN" altLang="en-US" sz="3000">
              <a:solidFill>
                <a:srgbClr val="FF000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 变量不存在，这样的情况一般是拼写错误造成的</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&gt;&gt;&gt; print(age)</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FF0000"/>
                </a:solidFill>
                <a:latin typeface="Consolas" panose="020B0609020204030204" charset="0"/>
                <a:cs typeface="Consolas" panose="020B0609020204030204" charset="0"/>
              </a:rPr>
              <a:t>NameError: name 'age' is not defined</a:t>
            </a:r>
            <a:endParaRPr lang="zh-CN" altLang="en-US" sz="3000">
              <a:solidFill>
                <a:srgbClr val="FF000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10.1  </a:t>
            </a:r>
            <a:r>
              <a:rPr lang="zh-CN" altLang="en-US">
                <a:sym typeface="+mn-ea"/>
              </a:rPr>
              <a:t>异常的概念与表现形式</a:t>
            </a:r>
            <a:endParaRPr lang="zh-CN" altLang="en-US"/>
          </a:p>
        </p:txBody>
      </p:sp>
      <p:sp>
        <p:nvSpPr>
          <p:cNvPr id="3" name="内容占位符 2"/>
          <p:cNvSpPr>
            <a:spLocks noGrp="1"/>
          </p:cNvSpPr>
          <p:nvPr>
            <p:ph idx="1"/>
          </p:nvPr>
        </p:nvSpPr>
        <p:spPr/>
        <p:txBody>
          <a:bodyPr>
            <a:noAutofit/>
          </a:bodyPr>
          <a:p>
            <a:pPr marL="0" indent="0" fontAlgn="auto">
              <a:lnSpc>
                <a:spcPct val="100000"/>
              </a:lnSpc>
              <a:spcBef>
                <a:spcPts val="0"/>
              </a:spcBef>
              <a:buNone/>
            </a:pPr>
            <a:r>
              <a:rPr lang="zh-CN" altLang="en-US" sz="1700">
                <a:latin typeface="Consolas" panose="020B0609020204030204" charset="0"/>
                <a:cs typeface="Consolas" panose="020B0609020204030204" charset="0"/>
              </a:rPr>
              <a:t># 文件不存在，这样的情况一般是路径错误或者拼写错误造成的</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 还有种可能是Windows操作系统隐藏了真正的扩展名，看到的扩展名并不是真的</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 使用字符串表示文件路径时，建议加字母r使用原始字符串</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&gt;&gt;&gt; with open('20200121.txt', encoding='utf8') as fp:</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    content = fp.read()</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FF0000"/>
                </a:solidFill>
                <a:latin typeface="Consolas" panose="020B0609020204030204" charset="0"/>
                <a:cs typeface="Consolas" panose="020B0609020204030204" charset="0"/>
              </a:rPr>
              <a:t>FileNotFoundError: [Errno 2] No such file or directory: '20200121.txt'</a:t>
            </a:r>
            <a:endParaRPr lang="zh-CN" altLang="en-US" sz="1700">
              <a:solidFill>
                <a:srgbClr val="FF000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 读取文本文件时使用了不正确的编码格式</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&gt;&gt;&gt; with open(r'C:/Python38/20200120.txt', encoding='utf8') as fp:</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    print(fp.read())</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	</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FF0000"/>
                </a:solidFill>
                <a:latin typeface="Consolas" panose="020B0609020204030204" charset="0"/>
                <a:cs typeface="Consolas" panose="020B0609020204030204" charset="0"/>
              </a:rPr>
              <a:t>UnicodeDecodeError: 'utf-8' codec can't decode byte 0xb6 in position 0: invalid start byte</a:t>
            </a:r>
            <a:endParaRPr lang="zh-CN" altLang="en-US" sz="1700">
              <a:solidFill>
                <a:srgbClr val="FF000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 以'w'模式打开的文件不能读取其中的内容，以'r'模式打开的文件不能写入内容</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&gt;&gt;&gt; with open('20200726.txt', 'w', encoding='utf8') as fp:</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    print(fp.read())</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latin typeface="Consolas" panose="020B0609020204030204" charset="0"/>
                <a:cs typeface="Consolas" panose="020B0609020204030204" charset="0"/>
              </a:rPr>
              <a:t>	</a:t>
            </a:r>
            <a:endParaRPr lang="zh-CN" altLang="en-US" sz="1700">
              <a:latin typeface="Consolas" panose="020B0609020204030204" charset="0"/>
              <a:cs typeface="Consolas" panose="020B0609020204030204" charset="0"/>
            </a:endParaRPr>
          </a:p>
          <a:p>
            <a:pPr marL="0" indent="0" fontAlgn="auto">
              <a:lnSpc>
                <a:spcPct val="100000"/>
              </a:lnSpc>
              <a:spcBef>
                <a:spcPts val="0"/>
              </a:spcBef>
              <a:buNone/>
            </a:pPr>
            <a:r>
              <a:rPr lang="zh-CN" altLang="en-US" sz="1700">
                <a:solidFill>
                  <a:srgbClr val="FF0000"/>
                </a:solidFill>
                <a:latin typeface="Consolas" panose="020B0609020204030204" charset="0"/>
                <a:cs typeface="Consolas" panose="020B0609020204030204" charset="0"/>
              </a:rPr>
              <a:t>io.UnsupportedOperation: not readable</a:t>
            </a:r>
            <a:endParaRPr lang="zh-CN" altLang="en-US" sz="1700">
              <a:solidFill>
                <a:srgbClr val="FF000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6496</Words>
  <Application>WPS 演示</Application>
  <PresentationFormat>宽屏</PresentationFormat>
  <Paragraphs>277</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宋体</vt:lpstr>
      <vt:lpstr>Wingdings</vt:lpstr>
      <vt:lpstr>Wingdings</vt:lpstr>
      <vt:lpstr>Consolas</vt:lpstr>
      <vt:lpstr>Calibri Light</vt:lpstr>
      <vt:lpstr>Calibri</vt:lpstr>
      <vt:lpstr>微软雅黑</vt:lpstr>
      <vt:lpstr>Arial Unicode MS</vt:lpstr>
      <vt:lpstr>Office 主题</vt:lpstr>
      <vt:lpstr>第10章  异常处理结构</vt:lpstr>
      <vt:lpstr>本章学习目标</vt:lpstr>
      <vt:lpstr>10.1  异常的概念与表现形式</vt:lpstr>
      <vt:lpstr>10.1  异常的概念与表现形式</vt:lpstr>
      <vt:lpstr>10.1  异常的概念与表现形式</vt:lpstr>
      <vt:lpstr>10.1  异常的概念与表现形式</vt:lpstr>
      <vt:lpstr>10.1  异常的概念与表现形式</vt:lpstr>
      <vt:lpstr>10.1  异常的概念与表现形式</vt:lpstr>
      <vt:lpstr>10.1  异常的概念与表现形式</vt:lpstr>
      <vt:lpstr>10.1  异常的概念与表现形式</vt:lpstr>
      <vt:lpstr>10.1  异常的概念与表现形式</vt:lpstr>
      <vt:lpstr>10.1  异常的概念与表现形式</vt:lpstr>
      <vt:lpstr>10.1  异常的概念与表现形式</vt:lpstr>
      <vt:lpstr>10.1  异常的概念与表现形式</vt:lpstr>
      <vt:lpstr>10.2  异常处理结构</vt:lpstr>
      <vt:lpstr>10.2.1  try...except...</vt:lpstr>
      <vt:lpstr>10.2.2  try...except...else...</vt:lpstr>
      <vt:lpstr>10.2.3  try...except...finally...</vt:lpstr>
      <vt:lpstr>10.2.4  可以捕捉多种异常的异常处理结构</vt:lpstr>
      <vt:lpstr>10.3  断言与上下文管理语句</vt:lpstr>
      <vt:lpstr>10.3  断言与上下文管理语句</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Dong</dc:creator>
  <cp:lastModifiedBy>dfg</cp:lastModifiedBy>
  <cp:revision>332</cp:revision>
  <dcterms:created xsi:type="dcterms:W3CDTF">2015-05-05T08:02:00Z</dcterms:created>
  <dcterms:modified xsi:type="dcterms:W3CDTF">2021-07-21T06:46:35Z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2052-11.1.0.10667</vt:lpwstr>
  </property>
  <property fmtid="{D5CDD505-2E9C-101B-9397-08002B2CF9AE}" pid="3" name="ICV">
    <vt:lpwstr>127C743A1D324992955B7DC656D231CF</vt:lpwstr>
  </property>
</Properties>
</file>