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handoutMasterIdLst>
    <p:handoutMasterId r:id="rId71"/>
  </p:handoutMasterIdLst>
  <p:sldIdLst>
    <p:sldId id="848" r:id="rId3"/>
    <p:sldId id="1974" r:id="rId4"/>
    <p:sldId id="1880" r:id="rId5"/>
    <p:sldId id="1881" r:id="rId6"/>
    <p:sldId id="1882" r:id="rId7"/>
    <p:sldId id="1883" r:id="rId8"/>
    <p:sldId id="1884" r:id="rId9"/>
    <p:sldId id="1885" r:id="rId10"/>
    <p:sldId id="1886" r:id="rId11"/>
    <p:sldId id="1887" r:id="rId12"/>
    <p:sldId id="1888" r:id="rId13"/>
    <p:sldId id="1889" r:id="rId14"/>
    <p:sldId id="1890" r:id="rId15"/>
    <p:sldId id="1891" r:id="rId16"/>
    <p:sldId id="1892" r:id="rId17"/>
    <p:sldId id="1893" r:id="rId18"/>
    <p:sldId id="1894" r:id="rId19"/>
    <p:sldId id="1895" r:id="rId20"/>
    <p:sldId id="1896" r:id="rId21"/>
    <p:sldId id="1897" r:id="rId22"/>
    <p:sldId id="1898" r:id="rId23"/>
    <p:sldId id="1900" r:id="rId24"/>
    <p:sldId id="1901" r:id="rId25"/>
    <p:sldId id="1902" r:id="rId26"/>
    <p:sldId id="1903" r:id="rId27"/>
    <p:sldId id="1932" r:id="rId28"/>
    <p:sldId id="1933" r:id="rId29"/>
    <p:sldId id="1904" r:id="rId30"/>
    <p:sldId id="1934" r:id="rId31"/>
    <p:sldId id="1935" r:id="rId32"/>
    <p:sldId id="1936" r:id="rId33"/>
    <p:sldId id="1937" r:id="rId34"/>
    <p:sldId id="1938" r:id="rId35"/>
    <p:sldId id="1939" r:id="rId36"/>
    <p:sldId id="1940" r:id="rId37"/>
    <p:sldId id="1941" r:id="rId38"/>
    <p:sldId id="1942" r:id="rId39"/>
    <p:sldId id="1943" r:id="rId40"/>
    <p:sldId id="1944" r:id="rId41"/>
    <p:sldId id="1945" r:id="rId42"/>
    <p:sldId id="1946" r:id="rId43"/>
    <p:sldId id="1947" r:id="rId44"/>
    <p:sldId id="1948" r:id="rId45"/>
    <p:sldId id="1949" r:id="rId46"/>
    <p:sldId id="1950" r:id="rId47"/>
    <p:sldId id="1951" r:id="rId48"/>
    <p:sldId id="1909" r:id="rId49"/>
    <p:sldId id="1910" r:id="rId50"/>
    <p:sldId id="1911" r:id="rId51"/>
    <p:sldId id="1912" r:id="rId52"/>
    <p:sldId id="1913" r:id="rId53"/>
    <p:sldId id="1914" r:id="rId54"/>
    <p:sldId id="1915" r:id="rId55"/>
    <p:sldId id="1916" r:id="rId56"/>
    <p:sldId id="1917" r:id="rId57"/>
    <p:sldId id="1918" r:id="rId58"/>
    <p:sldId id="1919" r:id="rId59"/>
    <p:sldId id="1920" r:id="rId60"/>
    <p:sldId id="1921" r:id="rId61"/>
    <p:sldId id="1922" r:id="rId62"/>
    <p:sldId id="1923" r:id="rId63"/>
    <p:sldId id="1924" r:id="rId64"/>
    <p:sldId id="1925" r:id="rId65"/>
    <p:sldId id="1926" r:id="rId66"/>
    <p:sldId id="1927" r:id="rId67"/>
    <p:sldId id="1928" r:id="rId68"/>
    <p:sldId id="1929"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notesMaster" Target="notesMasters/notesMaster1.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493375" y="5157470"/>
            <a:ext cx="1665605" cy="166687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t>第1</a:t>
            </a:r>
            <a:r>
              <a:rPr lang="en-US"/>
              <a:t>1</a:t>
            </a:r>
            <a:r>
              <a:t>章  网络爬虫入门与应用</a:t>
            </a:r>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11.1.1  HTML基础</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2400"/>
              <a:t>（7）div标签</a:t>
            </a:r>
            <a:endParaRPr lang="en-US" sz="2400"/>
          </a:p>
          <a:p>
            <a:pPr marL="0" indent="0" fontAlgn="auto">
              <a:lnSpc>
                <a:spcPct val="140000"/>
              </a:lnSpc>
              <a:spcBef>
                <a:spcPts val="0"/>
              </a:spcBef>
              <a:buNone/>
            </a:pPr>
            <a:r>
              <a:rPr lang="en-US" sz="2400"/>
              <a:t>在HTML代码中，div标签用来创建一个块，其中可以包含其他标签，例如：</a:t>
            </a:r>
            <a:endParaRPr lang="en-US" sz="2400"/>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&lt;div id="yellowDiv" style="background-color:yellow;border:#FF0000 1px solid;"&gt;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&lt;ol&gt;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&lt;li&gt;红色&lt;/li&gt;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&lt;li&gt;绿色&lt;/li&gt;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&lt;li&gt;蓝色&lt;/li&gt;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&lt;/ol&gt;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&lt;/div&gt;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&lt;div id="reddiv" style="background-color:red"&gt;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&lt;p&gt;第一段&lt;/p&gt;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&lt;p&gt;第二段&lt;/p&gt;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&lt;/div&gt;</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807075" y="4504690"/>
            <a:ext cx="4358640" cy="1851660"/>
          </a:xfrm>
          <a:prstGeom prst="rect">
            <a:avLst/>
          </a:prstGeom>
          <a:ln>
            <a:solidFill>
              <a:schemeClr val="accent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11.1.2  JavaScript基础</a:t>
            </a:r>
            <a:endParaRPr lang="en-US"/>
          </a:p>
        </p:txBody>
      </p:sp>
      <p:sp>
        <p:nvSpPr>
          <p:cNvPr id="3" name="Content Placeholder 2"/>
          <p:cNvSpPr>
            <a:spLocks noGrp="1"/>
          </p:cNvSpPr>
          <p:nvPr>
            <p:ph idx="1"/>
          </p:nvPr>
        </p:nvSpPr>
        <p:spPr/>
        <p:txBody>
          <a:bodyPr>
            <a:normAutofit fontScale="90000"/>
          </a:bodyPr>
          <a:p>
            <a:pPr marL="0" indent="0">
              <a:buNone/>
            </a:pPr>
            <a:r>
              <a:rPr lang="en-US" sz="2400"/>
              <a:t>（1）在网页中使用JavaScript代码的方式</a:t>
            </a:r>
            <a:endParaRPr lang="en-US" sz="2400"/>
          </a:p>
          <a:p>
            <a:pPr fontAlgn="auto">
              <a:lnSpc>
                <a:spcPct val="150000"/>
              </a:lnSpc>
              <a:spcBef>
                <a:spcPts val="400"/>
              </a:spcBef>
            </a:pPr>
            <a:r>
              <a:rPr lang="en-US" sz="2400"/>
              <a:t>可以在HTML标签的事件属性中直接添加JavaScript代码。例如，把下面的代码保存为index.html文件并使用浏览器打开，单击按钮“保存”，网页会弹出提示“保存成功”。</a:t>
            </a:r>
            <a:endParaRPr lang="en-US" sz="2400"/>
          </a:p>
          <a:p>
            <a:pPr marL="0" indent="0">
              <a:buNone/>
            </a:pP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&lt;html&gt;</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&lt;body&gt;</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&lt;form&gt;</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&lt;input type="button" value="保存" onClick="alert('保存成功');"&gt;</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&lt;/form&gt;</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    &lt;/body&gt;</a:t>
            </a:r>
            <a:endParaRPr lang="en-US" sz="2000">
              <a:latin typeface="Consolas" panose="020B0609020204030204" charset="0"/>
            </a:endParaRPr>
          </a:p>
          <a:p>
            <a:pPr marL="0" indent="0" fontAlgn="auto">
              <a:lnSpc>
                <a:spcPct val="100000"/>
              </a:lnSpc>
              <a:spcBef>
                <a:spcPts val="400"/>
              </a:spcBef>
              <a:buNone/>
            </a:pPr>
            <a:r>
              <a:rPr lang="en-US" sz="2000">
                <a:latin typeface="Consolas" panose="020B0609020204030204" charset="0"/>
              </a:rPr>
              <a:t>&lt;/html&gt;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11.1.2  JavaScript基础</a:t>
            </a:r>
            <a:endParaRPr lang="en-US"/>
          </a:p>
        </p:txBody>
      </p:sp>
      <p:sp>
        <p:nvSpPr>
          <p:cNvPr id="3" name="Content Placeholder 2"/>
          <p:cNvSpPr>
            <a:spLocks noGrp="1"/>
          </p:cNvSpPr>
          <p:nvPr>
            <p:ph idx="1"/>
          </p:nvPr>
        </p:nvSpPr>
        <p:spPr/>
        <p:txBody>
          <a:bodyPr>
            <a:normAutofit lnSpcReduction="20000"/>
          </a:bodyPr>
          <a:p>
            <a:pPr fontAlgn="auto">
              <a:lnSpc>
                <a:spcPct val="150000"/>
              </a:lnSpc>
              <a:spcBef>
                <a:spcPts val="0"/>
              </a:spcBef>
            </a:pPr>
            <a:r>
              <a:rPr lang="en-US" sz="2400"/>
              <a:t>对于较多但仅在个别网页中用到的JavaScript代码，可以写在网页中的&lt;script&gt;标签中。例如，下面的代码保存为index.html并使用浏览器打开，会发现页面上显示的是“动态内容”而不是“静态内容”。</a:t>
            </a:r>
            <a:endParaRPr lang="en-US" sz="2400"/>
          </a:p>
          <a:p>
            <a:pPr marL="0" indent="0" fontAlgn="auto">
              <a:lnSpc>
                <a:spcPct val="100000"/>
              </a:lnSpc>
              <a:spcBef>
                <a:spcPts val="0"/>
              </a:spcBef>
              <a:buNone/>
            </a:pPr>
            <a:r>
              <a:rPr lang="en-US" sz="2000">
                <a:latin typeface="Consolas" panose="020B0609020204030204" charset="0"/>
              </a:rPr>
              <a:t>&lt;html&gt;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&lt;body&gt;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&lt;div id="test"&gt;静态内容&lt;/div&gt;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&lt;/body&gt;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&lt;script type="text/javascript"&gt;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document.getElementById("test").innerHTML="动态内容";</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&lt;/script&gt;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&lt;/html&gt;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534150" y="4391660"/>
            <a:ext cx="3933190" cy="2329815"/>
          </a:xfrm>
          <a:prstGeom prst="rect">
            <a:avLst/>
          </a:prstGeom>
          <a:ln>
            <a:solidFill>
              <a:schemeClr val="accent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11.1.2  JavaScript基础</a:t>
            </a:r>
            <a:endParaRPr lang="en-US"/>
          </a:p>
        </p:txBody>
      </p:sp>
      <p:sp>
        <p:nvSpPr>
          <p:cNvPr id="3" name="Content Placeholder 2"/>
          <p:cNvSpPr>
            <a:spLocks noGrp="1"/>
          </p:cNvSpPr>
          <p:nvPr>
            <p:ph idx="1"/>
          </p:nvPr>
        </p:nvSpPr>
        <p:spPr>
          <a:xfrm>
            <a:off x="838200" y="1321435"/>
            <a:ext cx="10515600" cy="4908550"/>
          </a:xfrm>
        </p:spPr>
        <p:txBody>
          <a:bodyPr>
            <a:normAutofit lnSpcReduction="10000"/>
          </a:bodyPr>
          <a:p>
            <a:pPr fontAlgn="auto">
              <a:lnSpc>
                <a:spcPct val="130000"/>
              </a:lnSpc>
              <a:spcBef>
                <a:spcPts val="0"/>
              </a:spcBef>
            </a:pPr>
            <a:r>
              <a:rPr lang="en-US" sz="2000"/>
              <a:t>如果一个网站中会用到大量的JavaScript代码，一般会把这些代码按功能划分到不同函数中，并把这些函数封装到一个扩展名为js的文件中，然后在网页中使用。例如，和网页在同一个文件夹中的myfunctions.js内容如下：</a:t>
            </a:r>
            <a:endParaRPr lang="en-US" sz="2000"/>
          </a:p>
          <a:p>
            <a:pPr marL="0" indent="0" fontAlgn="auto">
              <a:lnSpc>
                <a:spcPct val="100000"/>
              </a:lnSpc>
              <a:spcBef>
                <a:spcPts val="0"/>
              </a:spcBef>
              <a:buNone/>
            </a:pPr>
            <a:r>
              <a:rPr lang="en-US" sz="1800">
                <a:latin typeface="Consolas" panose="020B0609020204030204" charset="0"/>
              </a:rPr>
              <a:t>function modify(){</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document.getElementById("test").innerHTML="动态内容";</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a:t>
            </a:r>
            <a:endParaRPr lang="en-US" sz="1800">
              <a:latin typeface="Consolas" panose="020B0609020204030204" charset="0"/>
            </a:endParaRPr>
          </a:p>
          <a:p>
            <a:pPr marL="0" indent="0" fontAlgn="auto">
              <a:lnSpc>
                <a:spcPct val="100000"/>
              </a:lnSpc>
              <a:spcBef>
                <a:spcPts val="0"/>
              </a:spcBef>
              <a:buNone/>
            </a:pPr>
            <a:endParaRPr lang="en-US" sz="2000"/>
          </a:p>
          <a:p>
            <a:pPr fontAlgn="auto">
              <a:lnSpc>
                <a:spcPct val="100000"/>
              </a:lnSpc>
              <a:spcBef>
                <a:spcPts val="0"/>
              </a:spcBef>
            </a:pPr>
            <a:r>
              <a:rPr lang="en-US" sz="2000"/>
              <a:t>在下面的页面文件中，把外部文件myfunctions.js导入，然后调用了其中的函数：</a:t>
            </a:r>
            <a:endParaRPr lang="en-US" sz="2000"/>
          </a:p>
          <a:p>
            <a:pPr marL="0" indent="0" fontAlgn="auto">
              <a:lnSpc>
                <a:spcPct val="100000"/>
              </a:lnSpc>
              <a:spcBef>
                <a:spcPts val="0"/>
              </a:spcBef>
              <a:buNone/>
            </a:pPr>
            <a:r>
              <a:rPr lang="en-US" sz="1800">
                <a:latin typeface="Consolas" panose="020B0609020204030204" charset="0"/>
              </a:rPr>
              <a:t>&lt;html&gt;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&lt;head&gt;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&lt;script type="text/javascript" src="myfunctions.js"&gt;&lt;/script&gt;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&lt;/head&gt;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&lt;body&gt;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&lt;div id="test"&gt;静态内容&lt;/div&gt;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&lt;/body&gt;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&lt;script type="text/javascript"&gt;modify();&lt;/script&gt;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&lt;/html&gt;</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11.1.2  JavaScript基础</a:t>
            </a:r>
            <a:endParaRPr lang="en-US"/>
          </a:p>
        </p:txBody>
      </p:sp>
      <p:sp>
        <p:nvSpPr>
          <p:cNvPr id="3" name="Content Placeholder 2"/>
          <p:cNvSpPr>
            <a:spLocks noGrp="1"/>
          </p:cNvSpPr>
          <p:nvPr>
            <p:ph idx="1"/>
          </p:nvPr>
        </p:nvSpPr>
        <p:spPr/>
        <p:txBody>
          <a:bodyPr>
            <a:normAutofit/>
          </a:bodyPr>
          <a:p>
            <a:pPr marL="0" indent="0">
              <a:buNone/>
            </a:pPr>
            <a:r>
              <a:rPr lang="en-US" sz="2400"/>
              <a:t>（2）常用JavaScript事件</a:t>
            </a:r>
            <a:endParaRPr lang="en-US" sz="2400"/>
          </a:p>
          <a:p>
            <a:pPr fontAlgn="auto">
              <a:lnSpc>
                <a:spcPct val="150000"/>
              </a:lnSpc>
              <a:spcBef>
                <a:spcPts val="400"/>
              </a:spcBef>
            </a:pPr>
            <a:r>
              <a:rPr lang="en-US" sz="2400"/>
              <a:t>把下面的代码保存为index.html并使用浏览器打开，会发现在每次页面加载时都会弹出提示，但在页面上进行其他操作时，并不会弹出提示。</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&lt;html&gt;</a:t>
            </a:r>
            <a:endParaRPr lang="en-US" sz="2000">
              <a:latin typeface="Consolas" panose="020B0609020204030204" charset="0"/>
            </a:endParaRPr>
          </a:p>
          <a:p>
            <a:pPr marL="0" indent="0">
              <a:buNone/>
            </a:pPr>
            <a:r>
              <a:rPr lang="en-US" sz="2000">
                <a:latin typeface="Consolas" panose="020B0609020204030204" charset="0"/>
              </a:rPr>
              <a:t>    &lt;body onLoad="alert('页面开始加载');"&gt;</a:t>
            </a:r>
            <a:endParaRPr lang="en-US" sz="2000">
              <a:latin typeface="Consolas" panose="020B0609020204030204" charset="0"/>
            </a:endParaRPr>
          </a:p>
          <a:p>
            <a:pPr marL="0" indent="0">
              <a:buNone/>
            </a:pPr>
            <a:r>
              <a:rPr lang="en-US" sz="2000">
                <a:latin typeface="Consolas" panose="020B0609020204030204" charset="0"/>
              </a:rPr>
              <a:t>        &lt;div id="test"&gt;静态内容&lt;/div&gt;</a:t>
            </a:r>
            <a:endParaRPr lang="en-US" sz="2000">
              <a:latin typeface="Consolas" panose="020B0609020204030204" charset="0"/>
            </a:endParaRPr>
          </a:p>
          <a:p>
            <a:pPr marL="0" indent="0">
              <a:buNone/>
            </a:pPr>
            <a:r>
              <a:rPr lang="en-US" sz="2000">
                <a:latin typeface="Consolas" panose="020B0609020204030204" charset="0"/>
              </a:rPr>
              <a:t>    &lt;/body&gt;</a:t>
            </a:r>
            <a:endParaRPr lang="en-US" sz="2000">
              <a:latin typeface="Consolas" panose="020B0609020204030204" charset="0"/>
            </a:endParaRPr>
          </a:p>
          <a:p>
            <a:pPr marL="0" indent="0">
              <a:buNone/>
            </a:pPr>
            <a:r>
              <a:rPr lang="en-US" sz="2000">
                <a:latin typeface="Consolas" panose="020B0609020204030204" charset="0"/>
              </a:rPr>
              <a:t>&lt;/html&gt;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11.1.2  JavaScript基础</a:t>
            </a:r>
            <a:endParaRPr lang="en-US"/>
          </a:p>
        </p:txBody>
      </p:sp>
      <p:sp>
        <p:nvSpPr>
          <p:cNvPr id="3" name="Content Placeholder 2"/>
          <p:cNvSpPr>
            <a:spLocks noGrp="1"/>
          </p:cNvSpPr>
          <p:nvPr>
            <p:ph idx="1"/>
          </p:nvPr>
        </p:nvSpPr>
        <p:spPr/>
        <p:txBody>
          <a:bodyPr>
            <a:normAutofit lnSpcReduction="10000"/>
          </a:bodyPr>
          <a:p>
            <a:pPr fontAlgn="auto">
              <a:lnSpc>
                <a:spcPct val="150000"/>
              </a:lnSpc>
              <a:spcBef>
                <a:spcPts val="400"/>
              </a:spcBef>
            </a:pPr>
            <a:r>
              <a:rPr lang="en-US" sz="2400"/>
              <a:t>除了常用的事件之外，还有一些特殊的方式可以执行JavaScript代码。例如，下面的代码演示了在链接标签&lt;a&gt;中使用href属性指定JavaScript代码的用法。</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&lt;html&gt;</a:t>
            </a:r>
            <a:endParaRPr lang="en-US" sz="2000">
              <a:latin typeface="Consolas" panose="020B0609020204030204" charset="0"/>
            </a:endParaRPr>
          </a:p>
          <a:p>
            <a:pPr marL="0" indent="0">
              <a:buNone/>
            </a:pPr>
            <a:r>
              <a:rPr lang="en-US" sz="2000">
                <a:latin typeface="Consolas" panose="020B0609020204030204" charset="0"/>
              </a:rPr>
              <a:t>    &lt;script type="text/javascript"&gt;</a:t>
            </a:r>
            <a:endParaRPr lang="en-US" sz="2000">
              <a:latin typeface="Consolas" panose="020B0609020204030204" charset="0"/>
            </a:endParaRPr>
          </a:p>
          <a:p>
            <a:pPr marL="0" indent="0">
              <a:buNone/>
            </a:pPr>
            <a:r>
              <a:rPr lang="en-US" sz="2000">
                <a:latin typeface="Consolas" panose="020B0609020204030204" charset="0"/>
              </a:rPr>
              <a:t>        function test(){alert('提示信息');}</a:t>
            </a:r>
            <a:endParaRPr lang="en-US" sz="2000">
              <a:latin typeface="Consolas" panose="020B0609020204030204" charset="0"/>
            </a:endParaRPr>
          </a:p>
          <a:p>
            <a:pPr marL="0" indent="0">
              <a:buNone/>
            </a:pPr>
            <a:r>
              <a:rPr lang="en-US" sz="2000">
                <a:latin typeface="Consolas" panose="020B0609020204030204" charset="0"/>
              </a:rPr>
              <a:t>    &lt;/script&gt;</a:t>
            </a:r>
            <a:endParaRPr lang="en-US" sz="2000">
              <a:latin typeface="Consolas" panose="020B0609020204030204" charset="0"/>
            </a:endParaRPr>
          </a:p>
          <a:p>
            <a:pPr marL="0" indent="0">
              <a:buNone/>
            </a:pPr>
            <a:r>
              <a:rPr lang="en-US" sz="2000">
                <a:latin typeface="Consolas" panose="020B0609020204030204" charset="0"/>
              </a:rPr>
              <a:t>    &lt;body&gt;</a:t>
            </a:r>
            <a:endParaRPr lang="en-US" sz="2000">
              <a:latin typeface="Consolas" panose="020B0609020204030204" charset="0"/>
            </a:endParaRPr>
          </a:p>
          <a:p>
            <a:pPr marL="0" indent="0">
              <a:buNone/>
            </a:pPr>
            <a:r>
              <a:rPr lang="en-US" sz="2000">
                <a:latin typeface="Consolas" panose="020B0609020204030204" charset="0"/>
              </a:rPr>
              <a:t>        &lt;a href="javascript:test();"&gt;点这里&lt;/a&gt;</a:t>
            </a:r>
            <a:endParaRPr lang="en-US" sz="2000">
              <a:latin typeface="Consolas" panose="020B0609020204030204" charset="0"/>
            </a:endParaRPr>
          </a:p>
          <a:p>
            <a:pPr marL="0" indent="0">
              <a:buNone/>
            </a:pPr>
            <a:r>
              <a:rPr lang="en-US" sz="2000">
                <a:latin typeface="Consolas" panose="020B0609020204030204" charset="0"/>
              </a:rPr>
              <a:t>    &lt;/body&gt;</a:t>
            </a:r>
            <a:endParaRPr lang="en-US" sz="2000">
              <a:latin typeface="Consolas" panose="020B0609020204030204" charset="0"/>
            </a:endParaRPr>
          </a:p>
          <a:p>
            <a:pPr marL="0" indent="0">
              <a:buNone/>
            </a:pPr>
            <a:r>
              <a:rPr lang="en-US" sz="2000">
                <a:latin typeface="Consolas" panose="020B0609020204030204" charset="0"/>
              </a:rPr>
              <a:t>&lt;/html&gt;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11.1.2  JavaScript基础</a:t>
            </a:r>
            <a:endParaRPr lang="en-US"/>
          </a:p>
        </p:txBody>
      </p:sp>
      <p:sp>
        <p:nvSpPr>
          <p:cNvPr id="3" name="Content Placeholder 2"/>
          <p:cNvSpPr>
            <a:spLocks noGrp="1"/>
          </p:cNvSpPr>
          <p:nvPr>
            <p:ph idx="1"/>
          </p:nvPr>
        </p:nvSpPr>
        <p:spPr/>
        <p:txBody>
          <a:bodyPr>
            <a:normAutofit lnSpcReduction="10000"/>
          </a:bodyPr>
          <a:p>
            <a:pPr marL="0" indent="0">
              <a:buNone/>
            </a:pPr>
            <a:r>
              <a:rPr lang="en-US" sz="2400"/>
              <a:t>（3）常用JavaScript对象</a:t>
            </a:r>
            <a:endParaRPr lang="en-US" sz="2400"/>
          </a:p>
          <a:p>
            <a:pPr fontAlgn="auto">
              <a:lnSpc>
                <a:spcPct val="150000"/>
              </a:lnSpc>
            </a:pPr>
            <a:r>
              <a:rPr lang="en-US" sz="2400"/>
              <a:t>下面的代码演示了prompt()方法的用法，将其保存为文件index.html并使用浏览器打开，会提示用户输入任意内容，然后在页面上输出相应的信息。</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&lt;html&gt;</a:t>
            </a:r>
            <a:endParaRPr lang="en-US" sz="2000">
              <a:latin typeface="Consolas" panose="020B0609020204030204" charset="0"/>
            </a:endParaRPr>
          </a:p>
          <a:p>
            <a:pPr marL="0" indent="0">
              <a:buNone/>
            </a:pPr>
            <a:r>
              <a:rPr lang="en-US" sz="2000">
                <a:latin typeface="Consolas" panose="020B0609020204030204" charset="0"/>
              </a:rPr>
              <a:t>    &lt;script type="text/javascript"&gt;</a:t>
            </a:r>
            <a:endParaRPr lang="en-US" sz="2000">
              <a:latin typeface="Consolas" panose="020B0609020204030204" charset="0"/>
            </a:endParaRPr>
          </a:p>
          <a:p>
            <a:pPr marL="0" indent="0">
              <a:buNone/>
            </a:pPr>
            <a:r>
              <a:rPr lang="en-US" sz="2000">
                <a:latin typeface="Consolas" panose="020B0609020204030204" charset="0"/>
              </a:rPr>
              <a:t>        var city = prompt("请输入一个城市名称：", "烟台");</a:t>
            </a:r>
            <a:endParaRPr lang="en-US" sz="2000">
              <a:latin typeface="Consolas" panose="020B0609020204030204" charset="0"/>
            </a:endParaRPr>
          </a:p>
          <a:p>
            <a:pPr marL="0" indent="0">
              <a:buNone/>
            </a:pPr>
            <a:r>
              <a:rPr lang="en-US" sz="2000">
                <a:latin typeface="Consolas" panose="020B0609020204030204" charset="0"/>
              </a:rPr>
              <a:t>        document.write("你输入的是："+city);</a:t>
            </a:r>
            <a:endParaRPr lang="en-US" sz="2000">
              <a:latin typeface="Consolas" panose="020B0609020204030204" charset="0"/>
            </a:endParaRPr>
          </a:p>
          <a:p>
            <a:pPr marL="0" indent="0">
              <a:buNone/>
            </a:pPr>
            <a:r>
              <a:rPr lang="en-US" sz="2000">
                <a:latin typeface="Consolas" panose="020B0609020204030204" charset="0"/>
              </a:rPr>
              <a:t>    &lt;/script&gt;</a:t>
            </a:r>
            <a:endParaRPr lang="en-US" sz="2000">
              <a:latin typeface="Consolas" panose="020B0609020204030204" charset="0"/>
            </a:endParaRPr>
          </a:p>
          <a:p>
            <a:pPr marL="0" indent="0">
              <a:buNone/>
            </a:pPr>
            <a:r>
              <a:rPr lang="en-US" sz="2000">
                <a:latin typeface="Consolas" panose="020B0609020204030204" charset="0"/>
              </a:rPr>
              <a:t>    &lt;body&gt;&lt;/body&gt;</a:t>
            </a:r>
            <a:endParaRPr lang="en-US" sz="2000">
              <a:latin typeface="Consolas" panose="020B0609020204030204" charset="0"/>
            </a:endParaRPr>
          </a:p>
          <a:p>
            <a:pPr marL="0" indent="0">
              <a:buNone/>
            </a:pPr>
            <a:r>
              <a:rPr lang="en-US" sz="2000">
                <a:latin typeface="Consolas" panose="020B0609020204030204" charset="0"/>
              </a:rPr>
              <a:t>&lt;/html&gt;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11.1.2  JavaScript基础</a:t>
            </a:r>
            <a:endParaRPr lang="en-US"/>
          </a:p>
        </p:txBody>
      </p:sp>
      <p:sp>
        <p:nvSpPr>
          <p:cNvPr id="3" name="Content Placeholder 2"/>
          <p:cNvSpPr>
            <a:spLocks noGrp="1"/>
          </p:cNvSpPr>
          <p:nvPr>
            <p:ph idx="1"/>
          </p:nvPr>
        </p:nvSpPr>
        <p:spPr>
          <a:xfrm>
            <a:off x="838200" y="1321435"/>
            <a:ext cx="10908665" cy="4639945"/>
          </a:xfrm>
        </p:spPr>
        <p:txBody>
          <a:bodyPr/>
          <a:p>
            <a:pPr fontAlgn="auto">
              <a:lnSpc>
                <a:spcPct val="150000"/>
              </a:lnSpc>
              <a:spcBef>
                <a:spcPts val="400"/>
              </a:spcBef>
            </a:pPr>
            <a:r>
              <a:rPr lang="en-US" sz="2400"/>
              <a:t>把下面的代码保存为文件index.html，此时页面上会显示图像文件1.jpg的内容，单击该图像时会切换成为2.jpg的内容。</a:t>
            </a:r>
            <a:endParaRPr lang="en-US" sz="2400"/>
          </a:p>
          <a:p>
            <a:pPr marL="0" indent="0">
              <a:buNone/>
            </a:pPr>
            <a:endParaRPr lang="en-US" sz="2000"/>
          </a:p>
          <a:p>
            <a:pPr marL="0" indent="0">
              <a:buNone/>
            </a:pPr>
            <a:r>
              <a:rPr lang="en-US" sz="2000">
                <a:latin typeface="Consolas" panose="020B0609020204030204" charset="0"/>
              </a:rPr>
              <a:t>&lt;html&gt;</a:t>
            </a:r>
            <a:endParaRPr lang="en-US" sz="2000">
              <a:latin typeface="Consolas" panose="020B0609020204030204" charset="0"/>
            </a:endParaRPr>
          </a:p>
          <a:p>
            <a:pPr marL="0" indent="0">
              <a:buNone/>
            </a:pPr>
            <a:r>
              <a:rPr lang="en-US" sz="2000">
                <a:latin typeface="Consolas" panose="020B0609020204030204" charset="0"/>
              </a:rPr>
              <a:t>    &lt;body&gt;</a:t>
            </a:r>
            <a:endParaRPr lang="en-US" sz="2000">
              <a:latin typeface="Consolas" panose="020B0609020204030204" charset="0"/>
            </a:endParaRPr>
          </a:p>
          <a:p>
            <a:pPr marL="0" indent="0">
              <a:buNone/>
            </a:pPr>
            <a:r>
              <a:rPr lang="en-US" sz="2000">
                <a:latin typeface="Consolas" panose="020B0609020204030204" charset="0"/>
              </a:rPr>
              <a:t>        &lt;img name="img1" src="1.jpg" onClick="document.img1.src='2.jpg';" /&gt;</a:t>
            </a:r>
            <a:endParaRPr lang="en-US" sz="2000">
              <a:latin typeface="Consolas" panose="020B0609020204030204" charset="0"/>
            </a:endParaRPr>
          </a:p>
          <a:p>
            <a:pPr marL="0" indent="0">
              <a:buNone/>
            </a:pPr>
            <a:r>
              <a:rPr lang="en-US" sz="2000">
                <a:latin typeface="Consolas" panose="020B0609020204030204" charset="0"/>
              </a:rPr>
              <a:t>    &lt;/body&gt;</a:t>
            </a:r>
            <a:endParaRPr lang="en-US" sz="2000">
              <a:latin typeface="Consolas" panose="020B0609020204030204" charset="0"/>
            </a:endParaRPr>
          </a:p>
          <a:p>
            <a:pPr marL="0" indent="0">
              <a:buNone/>
            </a:pPr>
            <a:r>
              <a:rPr lang="en-US" sz="2000">
                <a:latin typeface="Consolas" panose="020B0609020204030204" charset="0"/>
              </a:rPr>
              <a:t>&lt;/html&gt;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11.2  urllib基本应用与爬虫案例</a:t>
            </a:r>
            <a:endParaRPr lang="en-US"/>
          </a:p>
        </p:txBody>
      </p:sp>
      <p:sp>
        <p:nvSpPr>
          <p:cNvPr id="3" name="Content Placeholder 2"/>
          <p:cNvSpPr>
            <a:spLocks noGrp="1"/>
          </p:cNvSpPr>
          <p:nvPr>
            <p:ph idx="1"/>
          </p:nvPr>
        </p:nvSpPr>
        <p:spPr/>
        <p:txBody>
          <a:bodyPr/>
          <a:p>
            <a:pPr fontAlgn="auto">
              <a:lnSpc>
                <a:spcPct val="150000"/>
              </a:lnSpc>
            </a:pPr>
            <a:r>
              <a:rPr lang="en-US" sz="2400"/>
              <a:t>Python 3.x标准库urllib提供了urllib.request、urllib.response、urllib.parse</a:t>
            </a:r>
            <a:r>
              <a:rPr lang="zh-CN" altLang="en-US" sz="2400"/>
              <a:t>、robotparser</a:t>
            </a:r>
            <a:r>
              <a:rPr lang="en-US" sz="2400"/>
              <a:t>和urllib.error</a:t>
            </a:r>
            <a:r>
              <a:rPr lang="zh-CN" altLang="en-US" sz="2400"/>
              <a:t>五</a:t>
            </a:r>
            <a:r>
              <a:rPr lang="en-US" sz="2400"/>
              <a:t>个模块，很好地支持了网页内容读取功能。再结合Python字符串方法</a:t>
            </a:r>
            <a:r>
              <a:rPr lang="zh-CN" altLang="en-US" sz="2400"/>
              <a:t>、</a:t>
            </a:r>
            <a:r>
              <a:rPr lang="en-US" sz="2400"/>
              <a:t>正则表达式</a:t>
            </a:r>
            <a:r>
              <a:rPr lang="zh-CN" altLang="en-US" sz="2400"/>
              <a:t>、文件操作和多线程编程技术</a:t>
            </a:r>
            <a:r>
              <a:rPr lang="en-US" sz="2400"/>
              <a:t>，可以完成</a:t>
            </a:r>
            <a:r>
              <a:rPr lang="zh-CN" altLang="en-US" sz="2400"/>
              <a:t>大部分</a:t>
            </a:r>
            <a:r>
              <a:rPr lang="en-US" sz="2400"/>
              <a:t>网页内容爬取工作，也是理解和使用其他爬虫库的基础。</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11.2.1  urllib的基本应用</a:t>
            </a:r>
            <a:endParaRPr lang="en-US"/>
          </a:p>
        </p:txBody>
      </p:sp>
      <p:sp>
        <p:nvSpPr>
          <p:cNvPr id="3" name="Content Placeholder 2"/>
          <p:cNvSpPr>
            <a:spLocks noGrp="1"/>
          </p:cNvSpPr>
          <p:nvPr>
            <p:ph idx="1"/>
          </p:nvPr>
        </p:nvSpPr>
        <p:spPr/>
        <p:txBody>
          <a:bodyPr/>
          <a:p>
            <a:pPr marL="0" indent="0">
              <a:buNone/>
            </a:pPr>
            <a:r>
              <a:rPr lang="en-US" sz="2400"/>
              <a:t>1.读取并显示网页内容</a:t>
            </a:r>
            <a:endParaRPr lang="en-US" sz="2400"/>
          </a:p>
          <a:p>
            <a:pPr marL="0" indent="0">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import urllib.request</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fp = urllib.request.urlopen(r'https://www.python.org')</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print(fp.read(100))              # 读取100个字节</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print(fp.read(100).decode())     # 使用UTF8进行解码</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fp.close()                       # 关闭连接</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本章学习</a:t>
            </a:r>
            <a:r>
              <a:rPr lang="zh-CN" altLang="en-US"/>
              <a:t>目标</a:t>
            </a:r>
            <a:endParaRPr lang="zh-CN" altLang="en-US"/>
          </a:p>
        </p:txBody>
      </p:sp>
      <p:sp>
        <p:nvSpPr>
          <p:cNvPr id="3" name="内容占位符 2"/>
          <p:cNvSpPr>
            <a:spLocks noGrp="1"/>
          </p:cNvSpPr>
          <p:nvPr>
            <p:ph idx="1"/>
          </p:nvPr>
        </p:nvSpPr>
        <p:spPr/>
        <p:txBody>
          <a:bodyPr/>
          <a:p>
            <a:pPr>
              <a:lnSpc>
                <a:spcPct val="120000"/>
              </a:lnSpc>
            </a:pPr>
            <a:r>
              <a:rPr lang="zh-CN" altLang="en-US" sz="2400"/>
              <a:t>了解常用的HTML标签</a:t>
            </a:r>
            <a:endParaRPr lang="zh-CN" altLang="en-US" sz="2400"/>
          </a:p>
          <a:p>
            <a:pPr>
              <a:lnSpc>
                <a:spcPct val="120000"/>
              </a:lnSpc>
            </a:pPr>
            <a:r>
              <a:rPr lang="zh-CN" altLang="en-US" sz="2400"/>
              <a:t>了解在网页中使用JavaScript代码的几种方式</a:t>
            </a:r>
            <a:endParaRPr lang="zh-CN" altLang="en-US" sz="2400"/>
          </a:p>
          <a:p>
            <a:pPr>
              <a:lnSpc>
                <a:spcPct val="120000"/>
              </a:lnSpc>
            </a:pPr>
            <a:r>
              <a:rPr lang="zh-CN" altLang="en-US" sz="2400"/>
              <a:t>熟练掌握阅读和分析网页源代码的方法</a:t>
            </a:r>
            <a:endParaRPr lang="zh-CN" altLang="en-US" sz="2400"/>
          </a:p>
          <a:p>
            <a:pPr>
              <a:lnSpc>
                <a:spcPct val="120000"/>
              </a:lnSpc>
            </a:pPr>
            <a:r>
              <a:rPr lang="zh-CN" altLang="en-US" sz="2400"/>
              <a:t>掌握Python标准库urllib的用法</a:t>
            </a:r>
            <a:endParaRPr lang="zh-CN" altLang="en-US" sz="2400"/>
          </a:p>
          <a:p>
            <a:pPr>
              <a:lnSpc>
                <a:spcPct val="120000"/>
              </a:lnSpc>
            </a:pPr>
            <a:r>
              <a:rPr lang="zh-CN" altLang="en-US" sz="2400"/>
              <a:t>掌握Python扩展库scrapy的用法</a:t>
            </a:r>
            <a:endParaRPr lang="zh-CN" altLang="en-US" sz="2400"/>
          </a:p>
          <a:p>
            <a:pPr>
              <a:lnSpc>
                <a:spcPct val="120000"/>
              </a:lnSpc>
            </a:pPr>
            <a:r>
              <a:rPr lang="zh-CN" altLang="en-US" sz="2400"/>
              <a:t>掌握Python扩展库BeautifulSoup4的用法</a:t>
            </a:r>
            <a:endParaRPr lang="zh-CN" altLang="en-US" sz="2400"/>
          </a:p>
          <a:p>
            <a:pPr>
              <a:lnSpc>
                <a:spcPct val="120000"/>
              </a:lnSpc>
            </a:pPr>
            <a:r>
              <a:rPr lang="zh-CN" altLang="en-US" sz="2400"/>
              <a:t>掌握Python扩展库requests的用法</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11.2.1  urllib的基本应用</a:t>
            </a:r>
            <a:endParaRPr lang="en-US"/>
          </a:p>
        </p:txBody>
      </p:sp>
      <p:sp>
        <p:nvSpPr>
          <p:cNvPr id="3" name="Content Placeholder 2"/>
          <p:cNvSpPr>
            <a:spLocks noGrp="1"/>
          </p:cNvSpPr>
          <p:nvPr>
            <p:ph idx="1"/>
          </p:nvPr>
        </p:nvSpPr>
        <p:spPr/>
        <p:txBody>
          <a:bodyPr/>
          <a:p>
            <a:pPr marL="0" indent="0">
              <a:buNone/>
            </a:pPr>
            <a:r>
              <a:rPr lang="en-US" sz="2400"/>
              <a:t>2.提交网页参数</a:t>
            </a:r>
            <a:endParaRPr lang="en-US" sz="2400"/>
          </a:p>
          <a:p>
            <a:pPr marL="0" indent="0">
              <a:buNone/>
            </a:pPr>
            <a:r>
              <a:rPr lang="en-US" sz="2400"/>
              <a:t>（1）下面的代码演示了如何使用GET方法读取并显示指定url的内容。</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import urllib.request</a:t>
            </a:r>
            <a:endParaRPr lang="en-US" sz="2000">
              <a:latin typeface="Consolas" panose="020B0609020204030204" charset="0"/>
            </a:endParaRPr>
          </a:p>
          <a:p>
            <a:pPr marL="0" indent="0">
              <a:buNone/>
            </a:pPr>
            <a:r>
              <a:rPr lang="en-US" sz="2000">
                <a:latin typeface="Consolas" panose="020B0609020204030204" charset="0"/>
              </a:rPr>
              <a:t>import urllib.parse</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params = urllib.parse.urlencode({'spam': 1, 'eggs': 2, 'bacon': 0})</a:t>
            </a:r>
            <a:endParaRPr lang="en-US" sz="2000">
              <a:latin typeface="Consolas" panose="020B0609020204030204" charset="0"/>
            </a:endParaRPr>
          </a:p>
          <a:p>
            <a:pPr marL="0" indent="0">
              <a:buNone/>
            </a:pPr>
            <a:r>
              <a:rPr lang="en-US" sz="2000">
                <a:latin typeface="Consolas" panose="020B0609020204030204" charset="0"/>
              </a:rPr>
              <a:t>url = "http://www.musi-cal.com/cgi-bin/query?%s" % params</a:t>
            </a:r>
            <a:endParaRPr lang="en-US" sz="2000">
              <a:latin typeface="Consolas" panose="020B0609020204030204" charset="0"/>
            </a:endParaRPr>
          </a:p>
          <a:p>
            <a:pPr marL="0" indent="0">
              <a:buNone/>
            </a:pPr>
            <a:r>
              <a:rPr lang="en-US" sz="2000">
                <a:latin typeface="Consolas" panose="020B0609020204030204" charset="0"/>
              </a:rPr>
              <a:t>with urllib.request.urlopen(url) as f:</a:t>
            </a:r>
            <a:endParaRPr lang="en-US" sz="2000">
              <a:latin typeface="Consolas" panose="020B0609020204030204" charset="0"/>
            </a:endParaRPr>
          </a:p>
          <a:p>
            <a:pPr marL="0" indent="0">
              <a:buNone/>
            </a:pPr>
            <a:r>
              <a:rPr lang="en-US" sz="2000">
                <a:latin typeface="Consolas" panose="020B0609020204030204" charset="0"/>
              </a:rPr>
              <a:t>    print(f.read().decode('utf-8'))</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11.2.1  urllib的基本应用</a:t>
            </a:r>
            <a:endParaRPr lang="en-US"/>
          </a:p>
        </p:txBody>
      </p:sp>
      <p:sp>
        <p:nvSpPr>
          <p:cNvPr id="3" name="Content Placeholder 2"/>
          <p:cNvSpPr>
            <a:spLocks noGrp="1"/>
          </p:cNvSpPr>
          <p:nvPr>
            <p:ph idx="1"/>
          </p:nvPr>
        </p:nvSpPr>
        <p:spPr>
          <a:xfrm>
            <a:off x="838200" y="1321435"/>
            <a:ext cx="10985500" cy="4639945"/>
          </a:xfrm>
        </p:spPr>
        <p:txBody>
          <a:bodyPr/>
          <a:p>
            <a:pPr marL="0" indent="0">
              <a:buNone/>
            </a:pPr>
            <a:r>
              <a:rPr lang="en-US" sz="2400"/>
              <a:t>（2）下面的代码演示了如何使用POST方法提交参数并读取指定页面内容。</a:t>
            </a:r>
            <a:endParaRPr lang="en-US" sz="2400"/>
          </a:p>
          <a:p>
            <a:pPr marL="0" indent="0">
              <a:buNone/>
            </a:pPr>
            <a:r>
              <a:rPr lang="en-US" sz="2000">
                <a:latin typeface="Consolas" panose="020B0609020204030204" charset="0"/>
              </a:rPr>
              <a:t>import urllib.request</a:t>
            </a:r>
            <a:endParaRPr lang="en-US" sz="2000">
              <a:latin typeface="Consolas" panose="020B0609020204030204" charset="0"/>
            </a:endParaRPr>
          </a:p>
          <a:p>
            <a:pPr marL="0" indent="0">
              <a:buNone/>
            </a:pPr>
            <a:r>
              <a:rPr lang="en-US" sz="2000">
                <a:latin typeface="Consolas" panose="020B0609020204030204" charset="0"/>
              </a:rPr>
              <a:t>import urllib.parse</a:t>
            </a:r>
            <a:endParaRPr lang="en-US" sz="2000">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data = urllib.parse.urlencode({'spam': 1, 'eggs': 2, 'bacon': 0})</a:t>
            </a:r>
            <a:endParaRPr lang="en-US" sz="2000">
              <a:latin typeface="Consolas" panose="020B0609020204030204" charset="0"/>
            </a:endParaRPr>
          </a:p>
          <a:p>
            <a:pPr marL="0" indent="0">
              <a:buNone/>
            </a:pPr>
            <a:r>
              <a:rPr lang="en-US" sz="2000">
                <a:latin typeface="Consolas" panose="020B0609020204030204" charset="0"/>
              </a:rPr>
              <a:t>data = data.encode('ascii')</a:t>
            </a:r>
            <a:endParaRPr lang="en-US" sz="2000">
              <a:latin typeface="Consolas" panose="020B0609020204030204" charset="0"/>
            </a:endParaRPr>
          </a:p>
          <a:p>
            <a:pPr marL="0" indent="0">
              <a:buNone/>
            </a:pPr>
            <a:r>
              <a:rPr lang="en-US" sz="2000">
                <a:latin typeface="Consolas" panose="020B0609020204030204" charset="0"/>
              </a:rPr>
              <a:t>with urllib.request.urlopen("http://requestb.in/xrbl82xr", data) as f:</a:t>
            </a:r>
            <a:endParaRPr lang="en-US" sz="2000">
              <a:latin typeface="Consolas" panose="020B0609020204030204" charset="0"/>
            </a:endParaRPr>
          </a:p>
          <a:p>
            <a:pPr marL="0" indent="0">
              <a:buNone/>
            </a:pPr>
            <a:r>
              <a:rPr lang="en-US" sz="2000">
                <a:latin typeface="Consolas" panose="020B0609020204030204" charset="0"/>
              </a:rPr>
              <a:t>    print(f.read().decode('utf-8'))</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11.2.2 urllib爬虫案例</a:t>
            </a:r>
            <a:endParaRPr lang="en-US"/>
          </a:p>
        </p:txBody>
      </p:sp>
      <p:sp>
        <p:nvSpPr>
          <p:cNvPr id="3" name="Content Placeholder 2"/>
          <p:cNvSpPr>
            <a:spLocks noGrp="1"/>
          </p:cNvSpPr>
          <p:nvPr>
            <p:ph idx="1"/>
          </p:nvPr>
        </p:nvSpPr>
        <p:spPr/>
        <p:txBody>
          <a:bodyPr/>
          <a:p>
            <a:r>
              <a:rPr lang="en-US" sz="2400" b="1"/>
              <a:t>例11-1</a:t>
            </a:r>
            <a:r>
              <a:rPr lang="en-US" sz="2400"/>
              <a:t>  爬取公众号文章中的图片。</a:t>
            </a:r>
            <a:endParaRPr lang="en-US" sz="2400"/>
          </a:p>
          <a:p>
            <a:pPr>
              <a:lnSpc>
                <a:spcPct val="120000"/>
              </a:lnSpc>
              <a:buFont typeface="Wingdings" panose="05000000000000000000" charset="0"/>
              <a:buChar char=""/>
            </a:pPr>
            <a:r>
              <a:rPr lang="en-US" sz="2000"/>
              <a:t>第1步  确定公众号文章的地址，以微信公众号“Python小屋”里的一篇文章为例，文章标题为“报告PPT（163页）：基于Python语言的课程群建设探讨与实践”，地址为：</a:t>
            </a:r>
            <a:endParaRPr lang="en-US" sz="2000"/>
          </a:p>
          <a:p>
            <a:pPr marL="0" indent="0">
              <a:buNone/>
            </a:pPr>
            <a:endParaRPr lang="en-US" sz="2000"/>
          </a:p>
          <a:p>
            <a:pPr marL="0" indent="0">
              <a:buNone/>
            </a:pPr>
            <a:r>
              <a:rPr lang="en-US" sz="2000"/>
              <a:t>https://mp.weixin.qq.com/s/P9Wke8FSNPxOvfLyaPcv8Q</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11.2.2 urllib爬虫案例</a:t>
            </a:r>
            <a:endParaRPr lang="en-US"/>
          </a:p>
        </p:txBody>
      </p:sp>
      <p:sp>
        <p:nvSpPr>
          <p:cNvPr id="3" name="Content Placeholder 2"/>
          <p:cNvSpPr>
            <a:spLocks noGrp="1"/>
          </p:cNvSpPr>
          <p:nvPr>
            <p:ph idx="1"/>
          </p:nvPr>
        </p:nvSpPr>
        <p:spPr/>
        <p:txBody>
          <a:bodyPr/>
          <a:p>
            <a:pPr>
              <a:lnSpc>
                <a:spcPct val="130000"/>
              </a:lnSpc>
              <a:buFont typeface="Wingdings" panose="05000000000000000000" charset="0"/>
              <a:buChar char=""/>
            </a:pPr>
            <a:r>
              <a:rPr lang="en-US" sz="2000"/>
              <a:t>第2步  在浏览器（以Chrome为例）中打开该文章，然后单击鼠标右键，选择“查看网页源代码”，分析后发现，公众号文章中的图片链接格式为：</a:t>
            </a:r>
            <a:endParaRPr lang="en-US" sz="2000"/>
          </a:p>
          <a:p>
            <a:pPr marL="0" indent="0">
              <a:buNone/>
            </a:pPr>
            <a:endParaRPr lang="en-US" sz="2000"/>
          </a:p>
          <a:p>
            <a:pPr marL="0" indent="0">
              <a:buNone/>
            </a:pPr>
            <a:r>
              <a:rPr lang="en-US" sz="2000"/>
              <a:t>&lt;p&gt;&lt;img data-s="300,640" data-type="png" data-src="http://mmbiz.qpic.cn/mmbiz_png/xXrickrc6JTO9TThicnuGGR7DtzWtslaBlYS5QJ73u2WpzPW8KX8iaCdWcNYia5YjYpx89K78YwrDamtkxmUXuXJfA/0?wx_fmt=png" style="" class="" data-ratio="0.5580865603644647" data-w="878"  /&gt;&lt;/p&gt;</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11.2.2 urllib爬虫案例</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sz="2000"/>
              <a:t>第3步  根据前面的分析，确定用来提取文章中图片链接的正则表达式：</a:t>
            </a:r>
            <a:endParaRPr lang="en-US" sz="2000"/>
          </a:p>
          <a:p>
            <a:pPr marL="0" indent="0">
              <a:buNone/>
            </a:pPr>
            <a:endParaRPr lang="en-US" sz="2000"/>
          </a:p>
          <a:p>
            <a:pPr marL="0" indent="0">
              <a:buNone/>
            </a:pPr>
            <a:r>
              <a:rPr lang="en-US" sz="2000"/>
              <a:t>pattern = 'data-type="png" data-src="(.+?)"'</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11.2.2 urllib爬虫案例</a:t>
            </a:r>
            <a:endParaRPr lang="en-US"/>
          </a:p>
        </p:txBody>
      </p:sp>
      <p:sp>
        <p:nvSpPr>
          <p:cNvPr id="3" name="Content Placeholder 2"/>
          <p:cNvSpPr>
            <a:spLocks noGrp="1"/>
          </p:cNvSpPr>
          <p:nvPr>
            <p:ph idx="1"/>
          </p:nvPr>
        </p:nvSpPr>
        <p:spPr>
          <a:xfrm>
            <a:off x="838200" y="1321435"/>
            <a:ext cx="10515600" cy="4908550"/>
          </a:xfrm>
        </p:spPr>
        <p:txBody>
          <a:bodyPr>
            <a:normAutofit fontScale="90000"/>
          </a:bodyPr>
          <a:p>
            <a:pPr fontAlgn="auto">
              <a:lnSpc>
                <a:spcPct val="100000"/>
              </a:lnSpc>
              <a:spcBef>
                <a:spcPts val="0"/>
              </a:spcBef>
              <a:buFont typeface="Wingdings" panose="05000000000000000000" charset="0"/>
              <a:buChar char=""/>
            </a:pPr>
            <a:r>
              <a:rPr lang="en-US" sz="2000">
                <a:latin typeface="Consolas" panose="020B0609020204030204" charset="0"/>
              </a:rPr>
              <a:t>第4步  编写并运行Python爬虫程序，代码如下：</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re import findall</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from urllib.request import urlopen</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url = 'https://mp.weixin.qq.com/s/P9Wke8FSNPxOvfLyaPcv8Q'</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with urlopen(url) as fp: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content = fp.read().decode()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pattern = 'data-type="png" data-src="(.+?)"'</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查找所有图片链接地址</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result = findall(pattern, content)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逐个读取图片数据，并写入本地文件</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for index, item in enumerate(result):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with urlopen(str(item)) as fp: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with open(str(index)+'.png', 'wb') as fp1: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fp1.write(fp.read())</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11.2.2 urllib爬虫案例</a:t>
            </a:r>
            <a:endParaRPr lang="zh-CN" altLang="en-US"/>
          </a:p>
        </p:txBody>
      </p:sp>
      <p:sp>
        <p:nvSpPr>
          <p:cNvPr id="3" name="内容占位符 2"/>
          <p:cNvSpPr>
            <a:spLocks noGrp="1"/>
          </p:cNvSpPr>
          <p:nvPr>
            <p:ph idx="1"/>
          </p:nvPr>
        </p:nvSpPr>
        <p:spPr/>
        <p:txBody>
          <a:bodyPr/>
          <a:p>
            <a:pPr>
              <a:lnSpc>
                <a:spcPct val="120000"/>
              </a:lnSpc>
            </a:pPr>
            <a:r>
              <a:rPr lang="zh-CN" altLang="en-US" sz="2400" b="1">
                <a:latin typeface="Consolas" panose="020B0609020204030204" charset="0"/>
                <a:cs typeface="Consolas" panose="020B0609020204030204" charset="0"/>
              </a:rPr>
              <a:t>例11-2</a:t>
            </a:r>
            <a:r>
              <a:rPr lang="zh-CN" altLang="en-US" sz="2400">
                <a:latin typeface="Consolas" panose="020B0609020204030204" charset="0"/>
                <a:cs typeface="Consolas" panose="020B0609020204030204" charset="0"/>
              </a:rPr>
              <a:t>  微信公众号“Python小屋”中维护了一个实时更新的历史文章清单，地址如下，</a:t>
            </a:r>
            <a:endParaRPr lang="zh-CN" altLang="en-US" sz="2400">
              <a:latin typeface="Consolas" panose="020B0609020204030204" charset="0"/>
              <a:cs typeface="Consolas" panose="020B0609020204030204" charset="0"/>
            </a:endParaRPr>
          </a:p>
          <a:p>
            <a:pPr marL="0" indent="0">
              <a:lnSpc>
                <a:spcPct val="120000"/>
              </a:lnSpc>
              <a:buNone/>
            </a:pPr>
            <a:r>
              <a:rPr lang="zh-CN" altLang="en-US" sz="2000">
                <a:latin typeface="Consolas" panose="020B0609020204030204" charset="0"/>
                <a:cs typeface="Consolas" panose="020B0609020204030204" charset="0"/>
              </a:rPr>
              <a:t>https://mp.weixin.qq.com/s/u9FeqoBaA3Mr0fPCUMbpqA</a:t>
            </a:r>
            <a:endParaRPr lang="zh-CN" altLang="en-US" sz="2000">
              <a:latin typeface="Consolas" panose="020B0609020204030204" charset="0"/>
              <a:cs typeface="Consolas" panose="020B0609020204030204" charset="0"/>
            </a:endParaRPr>
          </a:p>
          <a:p>
            <a:pPr marL="0" indent="0">
              <a:lnSpc>
                <a:spcPct val="120000"/>
              </a:lnSpc>
              <a:buNone/>
            </a:pPr>
            <a:r>
              <a:rPr lang="zh-CN" altLang="en-US" sz="2400">
                <a:latin typeface="Consolas" panose="020B0609020204030204" charset="0"/>
                <a:cs typeface="Consolas" panose="020B0609020204030204" charset="0"/>
              </a:rPr>
              <a:t>在这篇文章链接的最后有几段放在中文全角方括号内的文字，编写网络爬虫程序读取方括号内的文字，写入本地文件readme.txt，然后自动打开这个文件显示其中的内容。</a:t>
            </a:r>
            <a:endParaRPr lang="zh-CN" altLang="en-US" sz="24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11.2.2 urllib爬虫案例</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800">
                <a:latin typeface="Consolas" panose="020B0609020204030204" charset="0"/>
                <a:cs typeface="Consolas" panose="020B0609020204030204" charset="0"/>
              </a:rPr>
              <a:t>from os import startfile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from re import findall, sub</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from urllib.request import urlopen</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url = r'https://mp.weixin.qq.com/s/u9FeqoBaA3Mr0fPCUMbpqA'</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读取网页源代码</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with urlopen(url) as fp:</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content = fp.read().decode()</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提取中文全角方括号内的文本</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pattern = r'【(.+?)】'</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text = sub('&lt;p.*?&gt;|&lt;br *?/&gt;', '',</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findall(pattern, content)[0]).replace('&lt;/p&gt;', '\n')</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写入本地文本文件</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with open('readme.txt', 'w', encoding='utf8') as fp:</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fp.write(text)</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 打开文件，自动关联记事本程序</a:t>
            </a:r>
            <a:endParaRPr lang="zh-CN" altLang="en-US" sz="1800">
              <a:latin typeface="Consolas" panose="020B0609020204030204" charset="0"/>
              <a:cs typeface="Consolas" panose="020B0609020204030204" charset="0"/>
            </a:endParaRPr>
          </a:p>
          <a:p>
            <a:pPr marL="0" indent="0" fontAlgn="auto">
              <a:lnSpc>
                <a:spcPct val="100000"/>
              </a:lnSpc>
              <a:spcBef>
                <a:spcPts val="0"/>
              </a:spcBef>
              <a:buNone/>
            </a:pPr>
            <a:r>
              <a:rPr lang="zh-CN" altLang="en-US" sz="1800">
                <a:latin typeface="Consolas" panose="020B0609020204030204" charset="0"/>
                <a:cs typeface="Consolas" panose="020B0609020204030204" charset="0"/>
              </a:rPr>
              <a:t>startfile('readme.txt')</a:t>
            </a:r>
            <a:endParaRPr lang="zh-CN" altLang="en-US" sz="18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11.3  scrapy爬虫案例</a:t>
            </a:r>
            <a:endParaRPr lang="en-US"/>
          </a:p>
        </p:txBody>
      </p:sp>
      <p:sp>
        <p:nvSpPr>
          <p:cNvPr id="3" name="Content Placeholder 2"/>
          <p:cNvSpPr>
            <a:spLocks noGrp="1"/>
          </p:cNvSpPr>
          <p:nvPr>
            <p:ph idx="1"/>
          </p:nvPr>
        </p:nvSpPr>
        <p:spPr/>
        <p:txBody>
          <a:bodyPr/>
          <a:p>
            <a:pPr>
              <a:lnSpc>
                <a:spcPct val="110000"/>
              </a:lnSpc>
            </a:pPr>
            <a:r>
              <a:rPr lang="en-US" sz="2400">
                <a:latin typeface="Consolas" panose="020B0609020204030204" charset="0"/>
              </a:rPr>
              <a:t>Scrapy 是一套基于Twisted的异步处理框架，是纯python实现的开源爬虫框架，支持使用XPath选择器和CSS选择器从网页上快速提取指定的内容，对编写网络爬虫程序需要的功能进行了高度封装，用户甚至不需要懂太多原理，只需要按照标准套路创建爬虫项目之后填写几个文件的内容就可以轻松完成一个爬虫程序，使用非常简单，大幅度降低了编写网络爬虫程序的门槛。</a:t>
            </a:r>
            <a:endParaRPr lang="en-US" sz="2400">
              <a:latin typeface="Consolas" panose="020B0609020204030204" charset="0"/>
            </a:endParaRPr>
          </a:p>
          <a:p>
            <a:pPr>
              <a:lnSpc>
                <a:spcPct val="110000"/>
              </a:lnSpc>
            </a:pPr>
            <a:r>
              <a:rPr lang="en-US" sz="2400">
                <a:latin typeface="Consolas" panose="020B0609020204030204" charset="0"/>
              </a:rPr>
              <a:t>Scrapy使用自带的XPath选择器和CSS选择器来选择HTML文档中特定部分的内容，XPath是用来选择XML和HTML文档中节点的语言，CSS是为HTML文档元素应用层叠样式表的语言，也可以用来选择具有特定样式的HTML元素。</a:t>
            </a:r>
            <a:r>
              <a:rPr lang="zh-CN" altLang="en-US" sz="2400">
                <a:latin typeface="Consolas" panose="020B0609020204030204" charset="0"/>
              </a:rPr>
              <a:t>选择器语法：https://mp.weixin.qq.com/s/sceuUpmkMuA-TWyEyA_elA</a:t>
            </a:r>
            <a:endParaRPr lang="zh-CN" altLang="en-US" sz="24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a:lnSpc>
                <a:spcPct val="130000"/>
              </a:lnSpc>
            </a:pPr>
            <a:r>
              <a:rPr lang="zh-CN" altLang="en-US" sz="2400"/>
              <a:t>除了技术层面的内容，编写和使用网络爬虫程序时还应遵守一定的规范和规则，不能利用自己掌握的技术在网络上随意妄为对别人造成伤害。在编写爬虫程序时至少需要考虑以下几个方面的内容：1）采集的信息中是否包含个人隐私或商业机密；2）对方是否同意或授权采集这些信息；3）对方是否同意公开或授权转载这些信息，不可擅作主张转载到自己的平台；4）采集到的信息如何使用，公开展示时是否需要脱敏处理，是否用于盈利；5）网络爬虫程序运行时是否会对对方服务器造成伤害，例如拖垮宕机、影响正常业务。</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11.1  HTML与JavaScript基础</a:t>
            </a:r>
            <a:endParaRPr lang="en-US"/>
          </a:p>
        </p:txBody>
      </p:sp>
      <p:sp>
        <p:nvSpPr>
          <p:cNvPr id="3" name="Content Placeholder 2"/>
          <p:cNvSpPr>
            <a:spLocks noGrp="1"/>
          </p:cNvSpPr>
          <p:nvPr>
            <p:ph idx="1"/>
          </p:nvPr>
        </p:nvSpPr>
        <p:spPr/>
        <p:txBody>
          <a:bodyPr/>
          <a:p>
            <a:pPr fontAlgn="auto">
              <a:lnSpc>
                <a:spcPct val="150000"/>
              </a:lnSpc>
            </a:pPr>
            <a:r>
              <a:rPr lang="en-US" sz="2400">
                <a:latin typeface="Consolas" panose="020B0609020204030204" charset="0"/>
                <a:cs typeface="Consolas" panose="020B0609020204030204" charset="0"/>
              </a:rPr>
              <a:t>如果只是编写爬虫程序的话，毕竟不是开发网站，所以只要能够看懂HTML</a:t>
            </a:r>
            <a:r>
              <a:rPr lang="zh-CN" altLang="en-US" sz="2400">
                <a:latin typeface="Consolas" panose="020B0609020204030204" charset="0"/>
                <a:cs typeface="Consolas" panose="020B0609020204030204" charset="0"/>
              </a:rPr>
              <a:t>和</a:t>
            </a:r>
            <a:r>
              <a:rPr lang="en-US" altLang="zh-CN" sz="2400">
                <a:latin typeface="Consolas" panose="020B0609020204030204" charset="0"/>
                <a:cs typeface="Consolas" panose="020B0609020204030204" charset="0"/>
              </a:rPr>
              <a:t>CSS</a:t>
            </a:r>
            <a:r>
              <a:rPr lang="en-US" sz="2400">
                <a:latin typeface="Consolas" panose="020B0609020204030204" charset="0"/>
                <a:cs typeface="Consolas" panose="020B0609020204030204" charset="0"/>
              </a:rPr>
              <a:t>代码基本上就可以了，不要求能编写。</a:t>
            </a:r>
            <a:endParaRPr lang="en-US" sz="2400">
              <a:latin typeface="Consolas" panose="020B0609020204030204" charset="0"/>
              <a:cs typeface="Consolas" panose="020B0609020204030204" charset="0"/>
            </a:endParaRPr>
          </a:p>
          <a:p>
            <a:pPr fontAlgn="auto">
              <a:lnSpc>
                <a:spcPct val="150000"/>
              </a:lnSpc>
            </a:pPr>
            <a:r>
              <a:rPr lang="en-US" sz="2400">
                <a:latin typeface="Consolas" panose="020B0609020204030204" charset="0"/>
                <a:cs typeface="Consolas" panose="020B0609020204030204" charset="0"/>
              </a:rPr>
              <a:t>当然，对于一些高级爬虫和特殊的网站，还需要具有深厚的JavaScript功底，或者JQuery、AJAX等知识。</a:t>
            </a:r>
            <a:endParaRPr lang="en-US" sz="24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a:xfrm>
            <a:off x="838200" y="1321435"/>
            <a:ext cx="10935335" cy="4639945"/>
          </a:xfrm>
        </p:spPr>
        <p:txBody>
          <a:bodyPr/>
          <a:p>
            <a:pPr>
              <a:lnSpc>
                <a:spcPct val="130000"/>
              </a:lnSpc>
            </a:pPr>
            <a:r>
              <a:rPr lang="zh-CN" altLang="en-US" sz="2400" b="1">
                <a:latin typeface="Consolas" panose="020B0609020204030204" charset="0"/>
                <a:cs typeface="Consolas" panose="020B0609020204030204" charset="0"/>
              </a:rPr>
              <a:t>例11-3</a:t>
            </a:r>
            <a:r>
              <a:rPr lang="zh-CN" altLang="en-US" sz="2400">
                <a:latin typeface="Consolas" panose="020B0609020204030204" charset="0"/>
                <a:cs typeface="Consolas" panose="020B0609020204030204" charset="0"/>
              </a:rPr>
              <a:t>  编写网络爬虫程序，采集天涯小说“大宗师”全文并保存为本地记事本文件。把代码保存为文件“爬取天涯小说.py”，然后切换到命令提示符环境cmd或PowerShell，执行命令“scrapy runspider 爬取天涯小说.py”运行爬虫程序，稍等几分钟即可在当前文件夹中得到小说全文的文件result.txt。如果程序无法正常运行，确保代码没有拼写错误和缩进错误之后，检查一下扩展库scrapy是否安装正确，并确保安装了扩展库scrapy的Python安装路径在系统环境变量Path中。如果本机有多个Python版本，确保Path变量中带scrapy的Python安装路径在其他版本Python的前面。</a:t>
            </a:r>
            <a:endParaRPr lang="zh-CN" altLang="en-US" sz="24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normAutofit/>
          </a:bodyPr>
          <a:p>
            <a:pPr marL="0" indent="0" fontAlgn="auto">
              <a:lnSpc>
                <a:spcPct val="100000"/>
              </a:lnSpc>
              <a:spcBef>
                <a:spcPts val="0"/>
              </a:spcBef>
              <a:buNone/>
            </a:pPr>
            <a:r>
              <a:rPr lang="zh-CN" altLang="en-US" sz="2000">
                <a:latin typeface="Consolas" panose="020B0609020204030204" charset="0"/>
                <a:cs typeface="Consolas" panose="020B0609020204030204" charset="0"/>
              </a:rPr>
              <a:t>from re import sub</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from os import remove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import scrapy</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from scrapy.utils.url import urljoin_rfc</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类的名字可以修改，但必须继承scrapy.spiders.Spider类</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class MySpider(scrapy.spiders.Spider):</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爬虫的名字，每个爬虫必须有不同的名字</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name = 'spiderYichangGuishi'</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要爬取的小说首页</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运行爬虫程序时，自动请求start_urls列表中指定的页面</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如果需要跟踪链接并继续爬取，需要自己提取下一页的链接并创建Response对象</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start_urls = ['http://bbs.tianya.cn/post-16-1126849-1.shtml']</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cs typeface="Consolas" panose="020B0609020204030204" charset="0"/>
              </a:rPr>
              <a:t>    def __init__(self):</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类的构造方法，创建爬虫对象时自动调用</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每次运行爬虫程序时，尝试删除之前的文件</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try:</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remove('result.txt')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except:</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pass</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600">
                <a:latin typeface="Consolas" panose="020B0609020204030204" charset="0"/>
                <a:cs typeface="Consolas" panose="020B0609020204030204" charset="0"/>
              </a:rPr>
              <a:t>    def parse(self, response):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对start_urls列表中每个要爬取的页面，会自动调用这个方法</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13357319是小说作者蛇从革的天涯账号</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遍历作者主动发的所有帖子所在的div节点</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for author_div in response.xpath('//div[@_hostid="13357319"]'):</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提取class属性中包含".bbs-content"的节点文本</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也就是作者发帖内容</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j =  author_div.css('.bbs-content::text').getall()</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for c in j:</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删除空白字符和干扰符号</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c = sub(r'\n|\r|\t|\u3000|\|', '', c.strip())</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把提取到的文本追加到文件中</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with open('result.txt', 'a', encoding='utf8') as fp:</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fp.write(c+'\n')</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获取下一页网址并继续爬取</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next_url = response.xpath('//a[text()="下页"]/@href').get()</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if next_url:</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把相对地址转换为绝对地址</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next_url = urljoin_rfc(response.url, next_url).decode()</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 指定使用parse()方法处理服务器返回的Reponse对象</a:t>
            </a:r>
            <a:endParaRPr lang="zh-CN" altLang="en-US" sz="1600">
              <a:latin typeface="Consolas" panose="020B0609020204030204" charset="0"/>
              <a:cs typeface="Consolas" panose="020B0609020204030204" charset="0"/>
            </a:endParaRPr>
          </a:p>
          <a:p>
            <a:pPr marL="0" indent="0" fontAlgn="auto">
              <a:lnSpc>
                <a:spcPct val="100000"/>
              </a:lnSpc>
              <a:spcBef>
                <a:spcPts val="0"/>
              </a:spcBef>
              <a:buNone/>
            </a:pPr>
            <a:r>
              <a:rPr lang="zh-CN" altLang="en-US" sz="1600">
                <a:latin typeface="Consolas" panose="020B0609020204030204" charset="0"/>
                <a:cs typeface="Consolas" panose="020B0609020204030204" charset="0"/>
              </a:rPr>
              <a:t>            yield scrapy.Request(url=next_url, callback=self.parse)</a:t>
            </a:r>
            <a:endParaRPr lang="zh-CN" altLang="en-US" sz="16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a:lnSpc>
                <a:spcPct val="140000"/>
              </a:lnSpc>
            </a:pPr>
            <a:r>
              <a:rPr lang="zh-CN" altLang="en-US" sz="2400" b="1">
                <a:latin typeface="Consolas" panose="020B0609020204030204" charset="0"/>
                <a:cs typeface="Consolas" panose="020B0609020204030204" charset="0"/>
              </a:rPr>
              <a:t>例11-4</a:t>
            </a:r>
            <a:r>
              <a:rPr lang="zh-CN" altLang="en-US" sz="2400">
                <a:latin typeface="Consolas" panose="020B0609020204030204" charset="0"/>
                <a:cs typeface="Consolas" panose="020B0609020204030204" charset="0"/>
              </a:rPr>
              <a:t>  编写网络爬虫程序，采集山东省各城市未来7天的天气预报数据。在上例中演示了只包含单个Python程序的简单scrapy爬虫，不适合复杂的大型数据采集任务。对于复杂的爬虫，需要创建一个项目（或称作工程）自动生成大部分文件作为框架，然后像搭积木和填空一样逐步完善相应的文件（也可以根据需要创建必要的新文件）。</a:t>
            </a:r>
            <a:endParaRPr lang="zh-CN" altLang="en-US" sz="24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marL="0" indent="0" fontAlgn="auto" latinLnBrk="1">
              <a:lnSpc>
                <a:spcPct val="110000"/>
              </a:lnSpc>
              <a:buNone/>
            </a:pPr>
            <a:r>
              <a:rPr lang="zh-CN" altLang="en-US" sz="2400">
                <a:latin typeface="Consolas" panose="020B0609020204030204" charset="0"/>
                <a:cs typeface="Consolas" panose="020B0609020204030204" charset="0"/>
              </a:rPr>
              <a:t>1）使用浏览器（编写网络爬虫程序前分析网页源代码时建议使用Chrome浏览器）打开山东省天气预报首页地址http://www.weather.com.cn/shandong/index.shtml，查看网页源代码，定位山东省各地市天气预报链接地址</a:t>
            </a:r>
            <a:endParaRPr lang="zh-CN" altLang="en-US" sz="24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77" name="图片 77" descr="Q~ON[5K9EW}U6Z9K)6CSAI2"/>
          <p:cNvPicPr>
            <a:picLocks noChangeAspect="1"/>
          </p:cNvPicPr>
          <p:nvPr/>
        </p:nvPicPr>
        <p:blipFill>
          <a:blip r:embed="rId1"/>
          <a:srcRect r="735"/>
          <a:stretch>
            <a:fillRect/>
          </a:stretch>
        </p:blipFill>
        <p:spPr>
          <a:xfrm>
            <a:off x="2256155" y="2656205"/>
            <a:ext cx="5473700" cy="3794125"/>
          </a:xfrm>
          <a:prstGeom prst="rect">
            <a:avLst/>
          </a:prstGeom>
          <a:ln>
            <a:solidFill>
              <a:srgbClr val="0000FF"/>
            </a:solid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sz="2400"/>
              <a:t>2）在页面上找到并打开烟台市天气预报链接，查看网页源代码，定位未来7天的天气预报数据所在位置。</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86" name="图片 86" descr="ZVA5B5)TRTAG_JOEV_($IX4"/>
          <p:cNvPicPr>
            <a:picLocks noChangeAspect="1"/>
          </p:cNvPicPr>
          <p:nvPr/>
        </p:nvPicPr>
        <p:blipFill>
          <a:blip r:embed="rId1"/>
          <a:stretch>
            <a:fillRect/>
          </a:stretch>
        </p:blipFill>
        <p:spPr>
          <a:xfrm>
            <a:off x="4748530" y="1866900"/>
            <a:ext cx="3027680" cy="4758690"/>
          </a:xfrm>
          <a:prstGeom prst="rect">
            <a:avLst/>
          </a:prstGeom>
          <a:ln>
            <a:solidFill>
              <a:srgbClr val="0000FF"/>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a:xfrm>
            <a:off x="838200" y="1361440"/>
            <a:ext cx="10681335" cy="4639945"/>
          </a:xfrm>
        </p:spPr>
        <p:txBody>
          <a:bodyPr/>
          <a:p>
            <a:pPr marL="0" indent="0">
              <a:lnSpc>
                <a:spcPct val="130000"/>
              </a:lnSpc>
              <a:buNone/>
            </a:pPr>
            <a:r>
              <a:rPr lang="zh-CN" altLang="en-US" sz="2400">
                <a:latin typeface="Consolas" panose="020B0609020204030204" charset="0"/>
                <a:cs typeface="Consolas" panose="020B0609020204030204" charset="0"/>
              </a:rPr>
              <a:t>3）打开命令提示符窗口，切换到工作目录下，执行命令“scrapy startproject sdWeatherSpider”创建爬虫项目，其中sdWeatherSpider是爬虫项目的名字。</a:t>
            </a:r>
            <a:endParaRPr lang="zh-CN" altLang="en-US" sz="24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87" name="图片 87" descr="NW`SXCF[_PIR]VKB]$J$K]K"/>
          <p:cNvPicPr>
            <a:picLocks noChangeAspect="1"/>
          </p:cNvPicPr>
          <p:nvPr/>
        </p:nvPicPr>
        <p:blipFill>
          <a:blip r:embed="rId1"/>
          <a:stretch>
            <a:fillRect/>
          </a:stretch>
        </p:blipFill>
        <p:spPr>
          <a:xfrm>
            <a:off x="1778000" y="3004820"/>
            <a:ext cx="7338060" cy="2317115"/>
          </a:xfrm>
          <a:prstGeom prst="rect">
            <a:avLst/>
          </a:prstGeom>
          <a:ln>
            <a:solidFill>
              <a:srgbClr val="0000FF"/>
            </a:solid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marL="0" indent="0">
              <a:lnSpc>
                <a:spcPct val="140000"/>
              </a:lnSpc>
              <a:buNone/>
            </a:pPr>
            <a:r>
              <a:rPr lang="zh-CN" altLang="en-US" sz="2400">
                <a:latin typeface="Consolas" panose="020B0609020204030204" charset="0"/>
                <a:cs typeface="Consolas" panose="020B0609020204030204" charset="0"/>
              </a:rPr>
              <a:t>按照图中执行命令成功后的提示信息，继续执行命令“cd sdWeatherSpider”进行爬虫项目的文件夹，然后执行命令“scrapy genspider everyCityinSD www.weather.com.cn”创建爬虫程序。</a:t>
            </a:r>
            <a:endParaRPr lang="zh-CN" altLang="en-US" sz="24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88" name="图片 88" descr="6LU]GUHI84$1XKE`B]RJ}FG"/>
          <p:cNvPicPr>
            <a:picLocks noChangeAspect="1"/>
          </p:cNvPicPr>
          <p:nvPr/>
        </p:nvPicPr>
        <p:blipFill>
          <a:blip r:embed="rId1"/>
          <a:stretch>
            <a:fillRect/>
          </a:stretch>
        </p:blipFill>
        <p:spPr>
          <a:xfrm>
            <a:off x="1731010" y="3061970"/>
            <a:ext cx="8133715" cy="2026285"/>
          </a:xfrm>
          <a:prstGeom prst="rect">
            <a:avLst/>
          </a:prstGeom>
          <a:ln>
            <a:solidFill>
              <a:srgbClr val="0000FF"/>
            </a:solid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sz="2400">
                <a:latin typeface="Consolas" panose="020B0609020204030204" charset="0"/>
                <a:cs typeface="Consolas" panose="020B0609020204030204" charset="0"/>
              </a:rPr>
              <a:t>此时已经成功创建了爬虫项目和爬虫程序，可以使用资源管理器查看爬虫项目文件夹的结构，也可以在命令提示符cmd或Powershell中使用Windows命令dir查看，爬虫项目文件夹结构与主要文件功能如图。</a:t>
            </a:r>
            <a:endParaRPr lang="zh-CN" altLang="en-US" sz="24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89" name="图片 89" descr="FK_PQ54T7{RD_FM3}P%BB1B"/>
          <p:cNvPicPr>
            <a:picLocks noChangeAspect="1"/>
          </p:cNvPicPr>
          <p:nvPr/>
        </p:nvPicPr>
        <p:blipFill>
          <a:blip r:embed="rId1"/>
          <a:stretch>
            <a:fillRect/>
          </a:stretch>
        </p:blipFill>
        <p:spPr>
          <a:xfrm>
            <a:off x="2708275" y="2762885"/>
            <a:ext cx="6256020" cy="3827780"/>
          </a:xfrm>
          <a:prstGeom prst="rect">
            <a:avLst/>
          </a:prstGeom>
          <a:ln>
            <a:solidFill>
              <a:srgbClr val="0000FF"/>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11.1.1  HTML基础</a:t>
            </a:r>
            <a:endParaRPr lang="en-US"/>
          </a:p>
        </p:txBody>
      </p:sp>
      <p:sp>
        <p:nvSpPr>
          <p:cNvPr id="3" name="Content Placeholder 2"/>
          <p:cNvSpPr>
            <a:spLocks noGrp="1"/>
          </p:cNvSpPr>
          <p:nvPr>
            <p:ph idx="1"/>
          </p:nvPr>
        </p:nvSpPr>
        <p:spPr/>
        <p:txBody>
          <a:bodyPr/>
          <a:p>
            <a:pPr marL="0" indent="0">
              <a:buNone/>
            </a:pPr>
            <a:r>
              <a:rPr lang="en-US" sz="2400"/>
              <a:t>（1）h标签</a:t>
            </a:r>
            <a:endParaRPr lang="en-US" sz="2400"/>
          </a:p>
          <a:p>
            <a:pPr marL="0" indent="0">
              <a:lnSpc>
                <a:spcPct val="120000"/>
              </a:lnSpc>
              <a:buNone/>
            </a:pPr>
            <a:r>
              <a:rPr lang="en-US" sz="2400"/>
              <a:t>在HTML代码中，使用h1到h6表示不同级别的标题，其中h1级别的标题字体最大，h6级别的标题字体最小。该标签的用法为：</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&lt;h1&gt;一级标题&lt;/h1&gt;</a:t>
            </a:r>
            <a:endParaRPr lang="en-US" sz="2000">
              <a:latin typeface="Consolas" panose="020B0609020204030204" charset="0"/>
            </a:endParaRPr>
          </a:p>
          <a:p>
            <a:pPr marL="0" indent="0">
              <a:buNone/>
            </a:pPr>
            <a:r>
              <a:rPr lang="en-US" sz="2000">
                <a:latin typeface="Consolas" panose="020B0609020204030204" charset="0"/>
              </a:rPr>
              <a:t>&lt;h2&gt;二级标题&lt;/h2&gt;</a:t>
            </a:r>
            <a:endParaRPr lang="en-US" sz="2000">
              <a:latin typeface="Consolas" panose="020B0609020204030204" charset="0"/>
            </a:endParaRPr>
          </a:p>
          <a:p>
            <a:pPr marL="0" indent="0">
              <a:buNone/>
            </a:pPr>
            <a:r>
              <a:rPr lang="en-US" sz="2000">
                <a:latin typeface="Consolas" panose="020B0609020204030204" charset="0"/>
              </a:rPr>
              <a:t>&lt;h3&gt;三级标题&lt;/h3&gt;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normAutofit lnSpcReduction="10000"/>
          </a:bodyPr>
          <a:p>
            <a:pPr marL="0" indent="0">
              <a:lnSpc>
                <a:spcPct val="120000"/>
              </a:lnSpc>
              <a:buNone/>
            </a:pPr>
            <a:r>
              <a:rPr lang="zh-CN" altLang="en-US" sz="2400">
                <a:latin typeface="Consolas" panose="020B0609020204030204" charset="0"/>
                <a:cs typeface="Consolas" panose="020B0609020204030204" charset="0"/>
              </a:rPr>
              <a:t>4）打开文件sdWeatherSpider\sdWeatherSpider\items.py，删除其中的pass语句，增加下面代码中的最后两行，新增两个数据成员city和weather，指定要采集的信息包括城市名称和天气信息。</a:t>
            </a:r>
            <a:endParaRPr lang="zh-CN" altLang="en-US" sz="24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import scrapy</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class SdweatherspiderItem(scrapy.Item):</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 define the fields for your item here like:</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city = scrapy.Field()</a:t>
            </a:r>
            <a:endParaRPr lang="zh-CN" altLang="en-US" sz="2000">
              <a:latin typeface="Consolas" panose="020B0609020204030204" charset="0"/>
              <a:cs typeface="Consolas" panose="020B0609020204030204" charset="0"/>
            </a:endParaRPr>
          </a:p>
          <a:p>
            <a:pPr marL="0" indent="0" fontAlgn="auto">
              <a:lnSpc>
                <a:spcPct val="100000"/>
              </a:lnSpc>
              <a:spcBef>
                <a:spcPts val="0"/>
              </a:spcBef>
              <a:buNone/>
            </a:pPr>
            <a:r>
              <a:rPr lang="zh-CN" altLang="en-US" sz="2000">
                <a:latin typeface="Consolas" panose="020B0609020204030204" charset="0"/>
                <a:cs typeface="Consolas" panose="020B0609020204030204" charset="0"/>
              </a:rPr>
              <a:t>    weather = scrapy.Field()</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a:xfrm>
            <a:off x="838200" y="1321435"/>
            <a:ext cx="10515600" cy="4864100"/>
          </a:xfrm>
        </p:spPr>
        <p:txBody>
          <a:bodyPr>
            <a:normAutofit fontScale="50000"/>
          </a:bodyPr>
          <a:p>
            <a:pPr marL="0" indent="0" fontAlgn="auto" latinLnBrk="1">
              <a:lnSpc>
                <a:spcPct val="120000"/>
              </a:lnSpc>
              <a:buNone/>
            </a:pPr>
            <a:r>
              <a:rPr lang="zh-CN" altLang="en-US" sz="4800">
                <a:latin typeface="Consolas" panose="020B0609020204030204" charset="0"/>
                <a:cs typeface="Consolas" panose="020B0609020204030204" charset="0"/>
              </a:rPr>
              <a:t>5）打开文件sdWeatherSpider\sdWeatherSpider\spiders\everyCityinSD.py，增加代码，实现信息采集的功能。</a:t>
            </a:r>
            <a:endParaRPr lang="zh-CN" altLang="en-US" sz="48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import scrapy</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from os import remove</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from sdWeatherSpider.items import SdweatherspiderItem</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class EverycityinsdSpider(scrapy.Spider):</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    name = 'everyCityinSD'</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    allowed_domains = ['www.weather.com.cn']</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    # 首页，爬虫开始工作的页面</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    start_urls = ['http://www.weather.com.cn/shandong/index.shtml']</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    try:</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        remove('weather.txt')</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    except:</a:t>
            </a:r>
            <a:endParaRPr lang="zh-CN" altLang="en-US" sz="3200">
              <a:latin typeface="Consolas" panose="020B0609020204030204" charset="0"/>
              <a:cs typeface="Consolas" panose="020B0609020204030204" charset="0"/>
            </a:endParaRPr>
          </a:p>
          <a:p>
            <a:pPr marL="0" indent="0" fontAlgn="auto">
              <a:lnSpc>
                <a:spcPct val="100000"/>
              </a:lnSpc>
              <a:spcBef>
                <a:spcPts val="0"/>
              </a:spcBef>
              <a:buNone/>
            </a:pPr>
            <a:r>
              <a:rPr lang="zh-CN" altLang="en-US" sz="3200">
                <a:latin typeface="Consolas" panose="020B0609020204030204" charset="0"/>
                <a:cs typeface="Consolas" panose="020B0609020204030204" charset="0"/>
              </a:rPr>
              <a:t>        pass</a:t>
            </a:r>
            <a:endParaRPr lang="zh-CN" altLang="en-US" sz="32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marL="0" indent="0">
              <a:buNone/>
            </a:pPr>
            <a:r>
              <a:rPr lang="zh-CN" altLang="en-US" sz="1800">
                <a:latin typeface="Consolas" panose="020B0609020204030204" charset="0"/>
                <a:cs typeface="Consolas" panose="020B0609020204030204" charset="0"/>
              </a:rPr>
              <a:t>    def parse(self, response):</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 获取每个地市的链接地址</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urls = response.css('dt&gt;a[title]::attr(href)').getall()</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for url in urls:</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 针对每个链接地址发起请求</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 指定使用parse_city()方法处理服务器返回的Reponse对象</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yield scrapy.Request(url=url, callback=self.parse_city)</a:t>
            </a:r>
            <a:endParaRPr lang="zh-CN" altLang="en-US" sz="18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noAutofit/>
          </a:bodyPr>
          <a:p>
            <a:pPr marL="0" indent="0" fontAlgn="auto">
              <a:lnSpc>
                <a:spcPct val="100000"/>
              </a:lnSpc>
              <a:spcBef>
                <a:spcPts val="0"/>
              </a:spcBef>
              <a:buNone/>
            </a:pPr>
            <a:r>
              <a:rPr lang="zh-CN" altLang="en-US" sz="1200">
                <a:latin typeface="Consolas" panose="020B0609020204030204" charset="0"/>
                <a:cs typeface="Consolas" panose="020B0609020204030204" charset="0"/>
              </a:rPr>
              <a:t>    def parse_city(self, response):</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'''处理每个地市天气预报链接地址的实例方法'''</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 用来存储采集到的信息的对象</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item = SdweatherspiderItem()</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 获取城市名称</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city = response.xpath('//div[@class="crumbs fl"]/a[3]/text()')</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item['city'] = city.get()</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 定位包含天气预报信息的ul节点，其中每个li节点存放一天的天气</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selector = response.xpath('//ul[@class="t clearfix"]')[0]</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weather = []</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 遍历当前ul节点中的所有li节点，提取每天的天气信息</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for li in selector.xpath('./li'):</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 提取日期</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date = li.xpath('./h1/text()').get()</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 云的情况</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cloud = li.xpath('./p[@title]/text()').get()</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 晚上页面中不显示今天的高温，返回字符串'none'</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high = li.xpath('./p[@class="tem"]/span/text()').get('none')</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low = li.xpath('./p[@class="tem"]/i/text()').get()</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wind = li.xpath('./p[@class="win"]/em/span[1]/@title').get()</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wind += ','+li.xpath('./p[@class="win"]/i/text()').get()</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weather.append(f'{date}:{cloud},{high}/{low},{wind}')</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item['weather'] = '\n'.join(weather)</a:t>
            </a:r>
            <a:endParaRPr lang="zh-CN" altLang="en-US" sz="1200">
              <a:latin typeface="Consolas" panose="020B0609020204030204" charset="0"/>
              <a:cs typeface="Consolas" panose="020B0609020204030204" charset="0"/>
            </a:endParaRPr>
          </a:p>
          <a:p>
            <a:pPr marL="0" indent="0" fontAlgn="auto">
              <a:lnSpc>
                <a:spcPct val="100000"/>
              </a:lnSpc>
              <a:spcBef>
                <a:spcPts val="0"/>
              </a:spcBef>
              <a:buNone/>
            </a:pPr>
            <a:r>
              <a:rPr lang="zh-CN" altLang="en-US" sz="1200">
                <a:latin typeface="Consolas" panose="020B0609020204030204" charset="0"/>
                <a:cs typeface="Consolas" panose="020B0609020204030204" charset="0"/>
              </a:rPr>
              <a:t>        return [item]</a:t>
            </a:r>
            <a:endParaRPr lang="zh-CN" altLang="en-US" sz="12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sz="2400">
                <a:latin typeface="Consolas" panose="020B0609020204030204" charset="0"/>
                <a:cs typeface="Consolas" panose="020B0609020204030204" charset="0"/>
              </a:rPr>
              <a:t>6）打开文件sdWeatherSpider\sdWeatherSpider\pipelines.py，增加代码，把采集到的信息写入本地文本文件weather.txt中。</a:t>
            </a:r>
            <a:endParaRPr lang="zh-CN" altLang="en-US" sz="24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class SdweatherspiderPipeline(object):</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def process_item(self, item, spider):</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with open('weather.txt', 'a', encoding='utf8') as fp:</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fp.write(item['city']+'\n')</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fp.write(item['weather']+'\n\n')</a:t>
            </a:r>
            <a:endParaRPr lang="zh-CN" altLang="en-US" sz="1800">
              <a:latin typeface="Consolas" panose="020B0609020204030204" charset="0"/>
              <a:cs typeface="Consolas" panose="020B0609020204030204" charset="0"/>
            </a:endParaRPr>
          </a:p>
          <a:p>
            <a:pPr marL="0" indent="0">
              <a:buNone/>
            </a:pPr>
            <a:r>
              <a:rPr lang="zh-CN" altLang="en-US" sz="1800">
                <a:latin typeface="Consolas" panose="020B0609020204030204" charset="0"/>
                <a:cs typeface="Consolas" panose="020B0609020204030204" charset="0"/>
              </a:rPr>
              <a:t>        return item</a:t>
            </a:r>
            <a:endParaRPr lang="zh-CN" altLang="en-US" sz="18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sz="2400">
                <a:latin typeface="Consolas" panose="020B0609020204030204" charset="0"/>
                <a:cs typeface="Consolas" panose="020B0609020204030204" charset="0"/>
              </a:rPr>
              <a:t>7）打开文件sdWeatherSpider\sdWeatherSpider\settings.py，找到下面代码中的字典ITEM_PIPELINES，解除注释并设置值为1，该操作用来分派任务，指定处理采集到的信息的管道。</a:t>
            </a:r>
            <a:endParaRPr lang="zh-CN" altLang="en-US" sz="24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ITEM_PIPELINES = {</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'sdWeatherSpider.pipelines.SdweatherspiderPipeline':1,</a:t>
            </a:r>
            <a:endParaRPr lang="zh-CN" altLang="en-US" sz="2000">
              <a:latin typeface="Consolas" panose="020B0609020204030204" charset="0"/>
              <a:cs typeface="Consolas" panose="020B0609020204030204" charset="0"/>
            </a:endParaRPr>
          </a:p>
          <a:p>
            <a:pPr marL="0" indent="0">
              <a:buNone/>
            </a:pPr>
            <a:r>
              <a:rPr lang="zh-CN" altLang="en-US" sz="2000">
                <a:latin typeface="Consolas" panose="020B0609020204030204" charset="0"/>
                <a:cs typeface="Consolas" panose="020B0609020204030204" charset="0"/>
              </a:rPr>
              <a:t>    }</a:t>
            </a:r>
            <a:endParaRPr lang="zh-CN" altLang="en-US" sz="20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11.3  scrapy爬虫案例</a:t>
            </a:r>
            <a:endParaRPr lang="zh-CN" altLang="en-US"/>
          </a:p>
        </p:txBody>
      </p:sp>
      <p:sp>
        <p:nvSpPr>
          <p:cNvPr id="3" name="内容占位符 2"/>
          <p:cNvSpPr>
            <a:spLocks noGrp="1"/>
          </p:cNvSpPr>
          <p:nvPr>
            <p:ph idx="1"/>
          </p:nvPr>
        </p:nvSpPr>
        <p:spPr/>
        <p:txBody>
          <a:bodyPr/>
          <a:p>
            <a:pPr marL="0" indent="0">
              <a:lnSpc>
                <a:spcPct val="120000"/>
              </a:lnSpc>
              <a:buNone/>
            </a:pPr>
            <a:r>
              <a:rPr lang="zh-CN" altLang="en-US" sz="2400">
                <a:latin typeface="Consolas" panose="020B0609020204030204" charset="0"/>
                <a:cs typeface="Consolas" panose="020B0609020204030204" charset="0"/>
              </a:rPr>
              <a:t>8）至此，爬虫项目全部完成。切换到命令提示符窗口，确保当前处于爬虫项目文件夹中，执行命令“scrapy crawl everyCityinSD”运行爬虫项目，观察运行过程，如果运行正常的话会在爬虫项目的文件夹中得到文本文件weather.txt。如果运行失败，可以仔细阅读运行过程中给出的错误提示，然后检查上面的步骤是否有遗漏或代码是否有错误，修改后重新运行爬虫项目，直到得到正确结果。</a:t>
            </a:r>
            <a:endParaRPr lang="zh-CN" altLang="en-US" sz="2400">
              <a:latin typeface="Consolas" panose="020B0609020204030204" charset="0"/>
              <a:cs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11.4  BeautifulSoup用法简介</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from bs4 import BeautifulSoup</a:t>
            </a:r>
            <a:endParaRPr lang="en-US" sz="2000">
              <a:latin typeface="Consolas" panose="020B0609020204030204" charset="0"/>
            </a:endParaRPr>
          </a:p>
          <a:p>
            <a:pPr marL="0" indent="0">
              <a:buNone/>
            </a:pPr>
            <a:r>
              <a:rPr lang="en-US" sz="2000">
                <a:latin typeface="Consolas" panose="020B0609020204030204" charset="0"/>
              </a:rPr>
              <a:t>&gt;&gt;&gt; BeautifulSoup('hello world!', 'lxml')         # 自动添加标签</a:t>
            </a:r>
            <a:endParaRPr lang="en-US" sz="2000">
              <a:latin typeface="Consolas" panose="020B0609020204030204" charset="0"/>
            </a:endParaRPr>
          </a:p>
          <a:p>
            <a:pPr marL="0" indent="0">
              <a:buNone/>
            </a:pPr>
            <a:r>
              <a:rPr lang="en-US" sz="2000">
                <a:solidFill>
                  <a:srgbClr val="00B0F0"/>
                </a:solidFill>
                <a:latin typeface="Consolas" panose="020B0609020204030204" charset="0"/>
              </a:rPr>
              <a:t>&lt;html&gt;&lt;body&gt;&lt;p&gt;hello world!&lt;/p&gt;&lt;/body&gt;&lt;/html&gt;</a:t>
            </a:r>
            <a:endParaRPr lang="en-US" sz="2000">
              <a:solidFill>
                <a:srgbClr val="00B0F0"/>
              </a:solidFill>
              <a:latin typeface="Consolas" panose="020B0609020204030204" charset="0"/>
            </a:endParaRPr>
          </a:p>
          <a:p>
            <a:pPr marL="0" indent="0">
              <a:buNone/>
            </a:pPr>
            <a:endParaRPr lang="en-US" sz="2000">
              <a:latin typeface="Consolas" panose="020B0609020204030204" charset="0"/>
            </a:endParaRPr>
          </a:p>
          <a:p>
            <a:pPr marL="0" indent="0">
              <a:buNone/>
            </a:pPr>
            <a:r>
              <a:rPr lang="en-US" sz="2000">
                <a:latin typeface="Consolas" panose="020B0609020204030204" charset="0"/>
              </a:rPr>
              <a:t>&gt;&gt;&gt; BeautifulSoup('&lt;span&gt;hello world!', 'lxml')   # 自动补全标签</a:t>
            </a:r>
            <a:endParaRPr lang="en-US" sz="2000">
              <a:latin typeface="Consolas" panose="020B0609020204030204" charset="0"/>
            </a:endParaRPr>
          </a:p>
          <a:p>
            <a:pPr marL="0" indent="0">
              <a:buNone/>
            </a:pPr>
            <a:r>
              <a:rPr lang="en-US" sz="2000">
                <a:solidFill>
                  <a:srgbClr val="00B0F0"/>
                </a:solidFill>
                <a:latin typeface="Consolas" panose="020B0609020204030204" charset="0"/>
              </a:rPr>
              <a:t>&lt;html&gt;&lt;body&gt;&lt;span&gt;hello world!&lt;/span&gt;&lt;/body&gt;&lt;/html&gt;</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1600">
                <a:latin typeface="Consolas" panose="020B0609020204030204" charset="0"/>
              </a:rPr>
              <a:t>&gt;&gt;&gt; html_doc = """</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&lt;html&gt;&lt;head&gt;&lt;title&gt;The Dormouse's story&lt;/title&gt;&lt;/head&gt;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&lt;body&gt;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&lt;p class="title"&gt;&lt;b&gt;The Dormouse's story&lt;/b&gt;&lt;/p&gt;</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&lt;p class="story"&gt;Once upon a time there were three little sisters; and their names were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&lt;a href="http://example.com/elsie" class="sister" id="link1"&gt;Elsie&lt;/a&gt;,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&lt;a href="http://example.com/lacie" class="sister" id="link2"&gt;Lacie&lt;/a&gt; and</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&lt;a href="http://example.com/tillie" class="sister" id="link3"&gt;Tillie&lt;/a&gt;;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and they lived at the bottom of a well.&lt;/p&gt;</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&lt;p class="story"&gt;...&lt;/p&gt;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a:t>
            </a:r>
            <a:endParaRPr lang="en-US" sz="16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a:xfrm>
            <a:off x="838200" y="1321435"/>
            <a:ext cx="10515600" cy="5035550"/>
          </a:xfrm>
        </p:spPr>
        <p:txBody>
          <a:bodyPr>
            <a:noAutofit/>
          </a:bodyPr>
          <a:p>
            <a:pPr marL="0" indent="0" fontAlgn="auto">
              <a:lnSpc>
                <a:spcPct val="100000"/>
              </a:lnSpc>
              <a:spcBef>
                <a:spcPts val="0"/>
              </a:spcBef>
              <a:buNone/>
            </a:pPr>
            <a:r>
              <a:rPr lang="en-US" sz="1600">
                <a:latin typeface="Consolas" panose="020B0609020204030204" charset="0"/>
              </a:rPr>
              <a:t>&gt;&gt;&gt; soup = BeautifulSoup(html_doc, 'html.parser') </a:t>
            </a:r>
            <a:r>
              <a:rPr lang="en-US" sz="1600">
                <a:latin typeface="Consolas" panose="020B0609020204030204" charset="0"/>
                <a:sym typeface="+mn-ea"/>
              </a:rPr>
              <a:t># </a:t>
            </a:r>
            <a:r>
              <a:rPr lang="en-US" sz="1600">
                <a:latin typeface="Consolas" panose="020B0609020204030204" charset="0"/>
                <a:sym typeface="+mn-ea"/>
              </a:rPr>
              <a:t>也可以指定lxml或其他解析器</a:t>
            </a:r>
            <a:r>
              <a:rPr lang="en-US" sz="1600">
                <a:latin typeface="Consolas" panose="020B0609020204030204" charset="0"/>
              </a:rPr>
              <a:t>                                   </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&gt;&gt;&gt; print(soup.prettify())                        # 以优雅的方式显示出来</a:t>
            </a:r>
            <a:endParaRPr lang="en-US" sz="1600">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&lt;html&gt;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&lt;head&gt;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&lt;title&gt;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The Dormouse's story</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&lt;/title&gt;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&lt;/head&gt;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&lt;body&gt;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&lt;p class="title"&gt;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&lt;b&gt;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The Dormouse's story</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&lt;/b&gt;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&lt;/p&gt;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&lt;p class="story"&gt;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Once upon a time there were three little sisters; and their names were</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&lt;a class="sister" href="http://example.com/elsie" id="link1"&gt;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Elsie</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&lt;/a&gt;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&lt;a class="sister" href="http://example.com/lacie" id="link2"&gt;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Lacie</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&lt;/a&gt;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and</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&lt;a class="sister" href="http://example.com/tillie" id="link3"&gt;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Tillie</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&lt;/a&gt;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and they lived at the bottom of a well.</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&lt;/p&gt;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&lt;p class="story"&gt;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&lt;/p&gt;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 &lt;/body&gt;</a:t>
            </a:r>
            <a:endParaRPr lang="en-US" sz="800">
              <a:solidFill>
                <a:srgbClr val="00B0F0"/>
              </a:solidFill>
              <a:latin typeface="Consolas" panose="020B0609020204030204" charset="0"/>
            </a:endParaRPr>
          </a:p>
          <a:p>
            <a:pPr marL="0" indent="0" fontAlgn="auto">
              <a:lnSpc>
                <a:spcPct val="100000"/>
              </a:lnSpc>
              <a:spcBef>
                <a:spcPts val="0"/>
              </a:spcBef>
              <a:buNone/>
            </a:pPr>
            <a:r>
              <a:rPr lang="en-US" sz="800">
                <a:solidFill>
                  <a:srgbClr val="00B0F0"/>
                </a:solidFill>
                <a:latin typeface="Consolas" panose="020B0609020204030204" charset="0"/>
              </a:rPr>
              <a:t>&lt;/html&gt;</a:t>
            </a:r>
            <a:endParaRPr lang="en-US" sz="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11.1.1  HTML基础</a:t>
            </a:r>
            <a:endParaRPr lang="en-US"/>
          </a:p>
        </p:txBody>
      </p:sp>
      <p:sp>
        <p:nvSpPr>
          <p:cNvPr id="3" name="Content Placeholder 2"/>
          <p:cNvSpPr>
            <a:spLocks noGrp="1"/>
          </p:cNvSpPr>
          <p:nvPr>
            <p:ph idx="1"/>
          </p:nvPr>
        </p:nvSpPr>
        <p:spPr/>
        <p:txBody>
          <a:bodyPr/>
          <a:p>
            <a:pPr marL="0" indent="0">
              <a:buNone/>
            </a:pPr>
            <a:r>
              <a:rPr lang="en-US" sz="2400"/>
              <a:t>（2）p标签</a:t>
            </a:r>
            <a:endParaRPr lang="en-US" sz="2400"/>
          </a:p>
          <a:p>
            <a:pPr marL="0" indent="0">
              <a:buNone/>
            </a:pPr>
            <a:r>
              <a:rPr lang="en-US" sz="2400"/>
              <a:t>在HTML代码中，p标签表示段落，用法为：</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&lt;p&gt;这是一个段落&lt;/p&gt;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1800">
                <a:latin typeface="Consolas" panose="020B0609020204030204" charset="0"/>
              </a:rPr>
              <a:t>&gt;&gt;&gt; soup.title                              # 访问&lt;title&gt;标签的内容</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&lt;title&gt;The Dormouse's story&lt;/title&gt;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soup.title.name                         # 查看标签的名字</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'title'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soup.title.text                         # 查看标签的文本</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"The Dormouse's story"</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soup.title.string                       # 查看标签的文本</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"The Dormouse's story"</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soup.title.parent                       # 查看上一级标签</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&lt;head&gt;&lt;title&gt;The Dormouse's story&lt;/title&gt;&lt;/head&gt;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soup.head</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&lt;head&gt;&lt;title&gt;The Dormouse's story&lt;/title&gt;&lt;/head&gt;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soup.b                                   # 访问&lt;b&gt;标签的内容</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&lt;b&gt;The Dormouse's story&lt;/b&gt;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soup.body.b                              # 访问&lt;body&gt;中&lt;b&gt;标签的内容</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&lt;b&gt;The Dormouse's story&lt;/b&gt;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soup.name                  # 把整个BeautifulSoup对象看作标签对象</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'[document]'</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p:txBody>
          <a:bodyPr>
            <a:normAutofit/>
          </a:bodyPr>
          <a:p>
            <a:pPr marL="0" indent="0">
              <a:buNone/>
            </a:pPr>
            <a:r>
              <a:rPr lang="en-US" sz="1600">
                <a:latin typeface="Consolas" panose="020B0609020204030204" charset="0"/>
              </a:rPr>
              <a:t>&gt;&gt;&gt; soup.body                  # 查看body标签内容</a:t>
            </a:r>
            <a:endParaRPr lang="en-US" sz="1600">
              <a:latin typeface="Consolas" panose="020B0609020204030204" charset="0"/>
            </a:endParaRPr>
          </a:p>
          <a:p>
            <a:pPr marL="0" indent="0">
              <a:buNone/>
            </a:pPr>
            <a:r>
              <a:rPr lang="en-US" sz="1600">
                <a:solidFill>
                  <a:srgbClr val="00B0F0"/>
                </a:solidFill>
                <a:latin typeface="Consolas" panose="020B0609020204030204" charset="0"/>
              </a:rPr>
              <a:t>&lt;body&gt;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&lt;p class="title"&gt;&lt;b&gt;The Dormouse's story&lt;/b&gt;&lt;/p&gt;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&lt;p class="story"&gt;Once upon a time there were three little sisters; and their names were</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&lt;a class="sister" href="http://example.com/elsie" id="link1"&gt;Elsie&lt;/a&gt;,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&lt;a class="sister" href="http://example.com/lacie" id="link2"&gt;Lacie&lt;/a&gt; and</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&lt;a class="sister" href="http://example.com/tillie" id="link3"&gt;Tillie&lt;/a&gt;;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and they lived at the bottom of a well.&lt;/p&gt;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&lt;p class="story"&gt;...&lt;/p&gt;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&lt;/body&gt;</a:t>
            </a:r>
            <a:endParaRPr lang="en-US" sz="16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1800">
                <a:latin typeface="Consolas" panose="020B0609020204030204" charset="0"/>
              </a:rPr>
              <a:t>&gt;&gt;&gt; soup.p                             # 查看段落信息</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&lt;p class="title"&gt;&lt;b&gt;The Dormouse's story&lt;/b&gt;&lt;/p&gt;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soup.p['class']                    # 查看标签属性</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['title']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soup.p.get('class')                # 也可以这样查看标签属性</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['title']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soup.p.text                        # 查看段落文本</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"The Dormouse's story"</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soup.p.contents                    # 查看段落内容</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[&lt;b&gt;The Dormouse's story&lt;/b&gt;]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soup.a</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&lt;a class="sister" href="http://example.com/elsie" id="link1"&gt;Elsie&lt;/a&gt;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soup.a.attrs                       # 查看标签所有属性</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{'class': ['sister'], 'href': 'http://example.com/elsie', 'id': 'link1'}</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p:txBody>
          <a:bodyPr/>
          <a:p>
            <a:pPr marL="0" indent="0">
              <a:buNone/>
            </a:pPr>
            <a:r>
              <a:rPr lang="en-US" sz="1800">
                <a:latin typeface="Consolas" panose="020B0609020204030204" charset="0"/>
              </a:rPr>
              <a:t>&gt;&gt;&gt; soup.find_all('a')                # 查找所有&lt;a&gt;标签</a:t>
            </a:r>
            <a:endParaRPr lang="en-US" sz="1800">
              <a:latin typeface="Consolas" panose="020B0609020204030204" charset="0"/>
            </a:endParaRPr>
          </a:p>
          <a:p>
            <a:pPr marL="0" indent="0">
              <a:buNone/>
            </a:pPr>
            <a:r>
              <a:rPr lang="en-US" sz="1800">
                <a:solidFill>
                  <a:srgbClr val="00B0F0"/>
                </a:solidFill>
                <a:latin typeface="Consolas" panose="020B0609020204030204" charset="0"/>
              </a:rPr>
              <a:t>[&lt;a class="sister" href="http://example.com/elsie" id="link1"&gt;Elsie&lt;/a&gt;, &lt;a class="sister" href="http://example.com/lacie" id="link2"&gt;Lacie&lt;/a&gt;, &lt;a class="sister" href="http://example.com/tillie" id="link3"&gt;Tillie&lt;/a&gt;]</a:t>
            </a:r>
            <a:endParaRPr lang="en-US" sz="1800">
              <a:solidFill>
                <a:srgbClr val="00B0F0"/>
              </a:solidFill>
              <a:latin typeface="Consolas" panose="020B0609020204030204" charset="0"/>
            </a:endParaRPr>
          </a:p>
          <a:p>
            <a:pPr marL="0" indent="0">
              <a:buNone/>
            </a:pPr>
            <a:r>
              <a:rPr lang="en-US" sz="1800">
                <a:latin typeface="Consolas" panose="020B0609020204030204" charset="0"/>
              </a:rPr>
              <a:t>&gt;&gt;&gt; soup.find_all(['a', 'b'])        # 同时查找&lt;a&gt;和&lt;b&gt;标签</a:t>
            </a:r>
            <a:endParaRPr lang="en-US" sz="1800">
              <a:latin typeface="Consolas" panose="020B0609020204030204" charset="0"/>
            </a:endParaRPr>
          </a:p>
          <a:p>
            <a:pPr marL="0" indent="0">
              <a:buNone/>
            </a:pPr>
            <a:r>
              <a:rPr lang="en-US" sz="1800">
                <a:solidFill>
                  <a:srgbClr val="00B0F0"/>
                </a:solidFill>
                <a:latin typeface="Consolas" panose="020B0609020204030204" charset="0"/>
              </a:rPr>
              <a:t>[&lt;b&gt;The Dormouse's story&lt;/b&gt;, &lt;a class="sister" href="http://example.com/elsie" id="link1"&gt;Elsie&lt;/a&gt;, &lt;a class="sister" href="http://example.com/lacie" id="link2"&gt;Lacie&lt;/a&gt;, &lt;a class="sister" href="http://example.com/tillie" id="link3"&gt;Tillie&lt;/a&gt;]</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1800">
                <a:latin typeface="Consolas" panose="020B0609020204030204" charset="0"/>
              </a:rPr>
              <a:t>&gt;&gt;&gt; import re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soup.find_all(href=re.compile("elsie"))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 查找href包含特定关键字的标签</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[&lt;a class="sister" href="http://example.com/elsie" id="link1"&gt;Elsie&lt;/a&gt;]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soup.find(id='link3')             # 查找属性id='link3'的标签</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&lt;a class="sister" href="http://example.com/tillie" id="link3"&gt;Tillie&lt;/a&gt;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soup.find_all('a', id='link3')    # 查找属性'link3'的a标签</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[&lt;a class="sister" href="http://example.com/tillie" id="link3"&gt;Tillie&lt;/a&gt;]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for link in soup.find_all('a'):</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print(link.text,':',link.get('href'))</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Elsie : http://example.com/elsie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Lacie : http://example.com/lacie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Tillie : http://example.com/tillie</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1800">
                <a:latin typeface="Consolas" panose="020B0609020204030204" charset="0"/>
              </a:rPr>
              <a:t>&gt;&gt;&gt; print(soup.get_text())                 # 返回所有文本</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The Dormouse's story</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The Dormouse's story</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Once upon a time there were three little sisters; and their names were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Elsie,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Lacie and</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Tillie;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and they lived at the bottom of a well.</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soup.a['id'] = 'test_link1'           # 修改标签属性的值</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soup.a</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&lt;a class="sister" href="http://example.com/elsie" id="test_link1"&gt;Elsie&lt;/a&gt;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soup.a.string.replace_with('test_Elsie') # 修改标签文本</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'Elsie'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soup.a.string</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'test_Elsie'</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p:txBody>
          <a:bodyPr>
            <a:normAutofit/>
          </a:bodyPr>
          <a:p>
            <a:pPr marL="0" indent="0">
              <a:buNone/>
            </a:pPr>
            <a:r>
              <a:rPr lang="en-US" sz="1600">
                <a:latin typeface="Consolas" panose="020B0609020204030204" charset="0"/>
              </a:rPr>
              <a:t>&gt;&gt;&gt; for child in soup.body.children:     # 遍历直接子标签</a:t>
            </a:r>
            <a:endParaRPr lang="en-US" sz="1600">
              <a:latin typeface="Consolas" panose="020B0609020204030204" charset="0"/>
            </a:endParaRPr>
          </a:p>
          <a:p>
            <a:pPr marL="0" indent="0">
              <a:buNone/>
            </a:pPr>
            <a:r>
              <a:rPr lang="en-US" sz="1600">
                <a:latin typeface="Consolas" panose="020B0609020204030204" charset="0"/>
              </a:rPr>
              <a:t>    print(child)</a:t>
            </a:r>
            <a:endParaRPr lang="en-US" sz="1600">
              <a:latin typeface="Consolas" panose="020B0609020204030204" charset="0"/>
            </a:endParaRPr>
          </a:p>
          <a:p>
            <a:pPr marL="0" indent="0">
              <a:buNone/>
            </a:pPr>
            <a:endParaRPr lang="en-US" sz="1600">
              <a:latin typeface="Consolas" panose="020B0609020204030204" charset="0"/>
            </a:endParaRPr>
          </a:p>
          <a:p>
            <a:pPr marL="0" indent="0">
              <a:buNone/>
            </a:pPr>
            <a:r>
              <a:rPr lang="en-US" sz="1600">
                <a:solidFill>
                  <a:srgbClr val="00B0F0"/>
                </a:solidFill>
                <a:latin typeface="Consolas" panose="020B0609020204030204" charset="0"/>
              </a:rPr>
              <a:t>&lt;p class="title"&gt;&lt;b&gt;The Dormouse's story&lt;/b&gt;&lt;/p&gt;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&lt;p class="story"&gt;Once upon a time there were three little sisters; and their names were</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&lt;a class="sister" href="http://example.com/elsie" id="test_link1"&gt;test_Elsie&lt;/a&gt;,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&lt;a class="sister" href="http://example.com/lacie" id="link2"&gt;Lacie&lt;/a&gt; and</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&lt;a class="sister" href="http://example.com/tillie" id="link3"&gt;Tillie&lt;/a&gt;;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and they lived at the bottom of a well.&lt;/p&gt;</a:t>
            </a:r>
            <a:endParaRPr lang="en-US" sz="1600">
              <a:solidFill>
                <a:srgbClr val="00B0F0"/>
              </a:solidFill>
              <a:latin typeface="Consolas" panose="020B0609020204030204" charset="0"/>
            </a:endParaRPr>
          </a:p>
          <a:p>
            <a:pPr marL="0" indent="0">
              <a:buNone/>
            </a:pPr>
            <a:r>
              <a:rPr lang="en-US" sz="1600">
                <a:solidFill>
                  <a:srgbClr val="00B0F0"/>
                </a:solidFill>
                <a:latin typeface="Consolas" panose="020B0609020204030204" charset="0"/>
              </a:rPr>
              <a:t>&lt;p class="story"&gt;...&lt;/p&gt;</a:t>
            </a:r>
            <a:endParaRPr lang="en-US" sz="16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11.4  BeautifulSoup用法简介</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1800">
                <a:latin typeface="Consolas" panose="020B0609020204030204" charset="0"/>
              </a:rPr>
              <a:t>&gt;&gt;&gt; test_doc = '&lt;html&gt;&lt;head&gt;&lt;/head&gt;&lt;body&gt;&lt;p&gt;&lt;/p&gt;&lt;p&gt;&lt;/p&gt;&lt;/body&gt;&lt;/heml&gt;'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 = BeautifulSoup(test_doc, 'lxml')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for child in s.html.children:        # 遍历直接子标签</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print(child)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&lt;head&gt;&lt;/head&gt;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&lt;body&gt;&lt;p&gt;&lt;/p&gt;&lt;p&gt;&lt;/p&gt;&lt;/body&gt;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for child in s.html.descendants:     # 遍历子孙标签</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print(child)</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&lt;head&gt;&lt;/head&gt;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&lt;body&gt;&lt;p&gt;&lt;/p&gt;&lt;p&gt;&lt;/p&gt;&lt;/body&gt;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&lt;p&gt;&lt;/p&gt;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&lt;p&gt;&lt;/p&gt;</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11.5  requests基本操作与爬虫案例</a:t>
            </a:r>
            <a:endParaRPr lang="en-US"/>
          </a:p>
        </p:txBody>
      </p:sp>
      <p:sp>
        <p:nvSpPr>
          <p:cNvPr id="3" name="Content Placeholder 2"/>
          <p:cNvSpPr>
            <a:spLocks noGrp="1"/>
          </p:cNvSpPr>
          <p:nvPr>
            <p:ph idx="1"/>
          </p:nvPr>
        </p:nvSpPr>
        <p:spPr/>
        <p:txBody>
          <a:bodyPr/>
          <a:p>
            <a:pPr>
              <a:lnSpc>
                <a:spcPct val="130000"/>
              </a:lnSpc>
            </a:pPr>
            <a:r>
              <a:rPr lang="en-US" sz="2400"/>
              <a:t>Python扩展库requests可以使用比标准库urllib更简洁的形式来处理HTTP协议和解析网页内容，也是比较常用的爬虫工具之一，完美支持Python 3.x，使用pip可以直接在线安装。</a:t>
            </a:r>
            <a:endParaRPr lang="en-US" sz="2400"/>
          </a:p>
          <a:p>
            <a:r>
              <a:rPr lang="en-US" sz="2400"/>
              <a:t>安装成功之后，使用下面的方式导入这个库：</a:t>
            </a:r>
            <a:endParaRPr lang="en-US" sz="2400"/>
          </a:p>
          <a:p>
            <a:pPr marL="0" indent="0">
              <a:buNone/>
            </a:pPr>
            <a:r>
              <a:rPr lang="en-US" sz="2000">
                <a:latin typeface="Consolas" panose="020B0609020204030204" charset="0"/>
              </a:rPr>
              <a:t>&gt;&gt;&gt; import requests</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11.5.1  requests基本操作</a:t>
            </a:r>
            <a:endParaRPr lang="en-US"/>
          </a:p>
        </p:txBody>
      </p:sp>
      <p:sp>
        <p:nvSpPr>
          <p:cNvPr id="3" name="Content Placeholder 2"/>
          <p:cNvSpPr>
            <a:spLocks noGrp="1"/>
          </p:cNvSpPr>
          <p:nvPr>
            <p:ph idx="1"/>
          </p:nvPr>
        </p:nvSpPr>
        <p:spPr/>
        <p:txBody>
          <a:bodyPr/>
          <a:p>
            <a:pPr marL="0" indent="0">
              <a:buNone/>
            </a:pPr>
            <a:r>
              <a:rPr lang="en-US" sz="2400"/>
              <a:t>（1）增加头部并设置</a:t>
            </a:r>
            <a:r>
              <a:rPr lang="zh-CN" altLang="en-US" sz="2400"/>
              <a:t>用户</a:t>
            </a:r>
            <a:r>
              <a:rPr lang="en-US" sz="2400"/>
              <a:t>代理</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&gt;&gt;&gt; url = 'https://api.github.com/some/endpoint'</a:t>
            </a:r>
            <a:endParaRPr lang="en-US" sz="2000">
              <a:latin typeface="Consolas" panose="020B0609020204030204" charset="0"/>
            </a:endParaRPr>
          </a:p>
          <a:p>
            <a:pPr marL="0" indent="0">
              <a:buNone/>
            </a:pPr>
            <a:r>
              <a:rPr lang="en-US" sz="2000">
                <a:latin typeface="Consolas" panose="020B0609020204030204" charset="0"/>
              </a:rPr>
              <a:t>&gt;&gt;&gt; headers = {'user-agent': 'Chrome/89.37.20'}    # </a:t>
            </a:r>
            <a:r>
              <a:rPr lang="zh-CN" altLang="en-US" sz="2000">
                <a:latin typeface="Consolas" panose="020B0609020204030204" charset="0"/>
              </a:rPr>
              <a:t>浏览器的版本信息</a:t>
            </a:r>
            <a:endParaRPr lang="en-US" sz="2000">
              <a:latin typeface="Consolas" panose="020B0609020204030204" charset="0"/>
            </a:endParaRPr>
          </a:p>
          <a:p>
            <a:pPr marL="0" indent="0">
              <a:buNone/>
            </a:pPr>
            <a:r>
              <a:rPr lang="en-US" sz="2000">
                <a:latin typeface="Consolas" panose="020B0609020204030204" charset="0"/>
              </a:rPr>
              <a:t>&gt;&gt;&gt; r = requests.get(url, headers=headers)</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11.1.1  HTML基础</a:t>
            </a:r>
            <a:endParaRPr lang="en-US"/>
          </a:p>
        </p:txBody>
      </p:sp>
      <p:sp>
        <p:nvSpPr>
          <p:cNvPr id="3" name="Content Placeholder 2"/>
          <p:cNvSpPr>
            <a:spLocks noGrp="1"/>
          </p:cNvSpPr>
          <p:nvPr>
            <p:ph idx="1"/>
          </p:nvPr>
        </p:nvSpPr>
        <p:spPr/>
        <p:txBody>
          <a:bodyPr/>
          <a:p>
            <a:pPr marL="0" indent="0">
              <a:buNone/>
            </a:pPr>
            <a:r>
              <a:rPr lang="en-US" sz="2400"/>
              <a:t>（3）a标签</a:t>
            </a:r>
            <a:endParaRPr lang="en-US" sz="2400"/>
          </a:p>
          <a:p>
            <a:pPr marL="0" indent="0">
              <a:lnSpc>
                <a:spcPct val="120000"/>
              </a:lnSpc>
              <a:buNone/>
            </a:pPr>
            <a:r>
              <a:rPr lang="en-US" sz="2400"/>
              <a:t>在HTML代码中，a标签表示超链接，使用时需要指定链接地址（由href属性来指定）和在页面上显示的文本，用法为：</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&lt;a href="http://www.baidu.com"&gt;点这里&lt;/a&gt;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086350" y="4215765"/>
            <a:ext cx="1005840" cy="495300"/>
          </a:xfrm>
          <a:prstGeom prst="rect">
            <a:avLst/>
          </a:prstGeom>
          <a:ln>
            <a:solidFill>
              <a:schemeClr val="accent1"/>
            </a:solid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11.5.1  requests基本操作</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400"/>
              <a:t>（2）访问网页并提交数据</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payload = {'key1': 'value1', 'key2': 'value2'}</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r = requests.post("http://httpbin.org/post", data=payload)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print(r.text)        # 查看网页信息，略去输出结果</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url = 'https://api.github.com/some/endpoint'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payload = {'some': 'data'}</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r = requests.post(url, json=payload)</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print(r.text)        # 查看网页信息，略去输出结果</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print(r.headers)     # 查看头部信息，略去输出结果</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print(r.headers['Content-Type'])</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application/json; charset=utf-8</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print(r.headers['Content-Encoding'])</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gzip</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11.5.1  requests基本操作</a:t>
            </a:r>
            <a:endParaRPr lang="en-US"/>
          </a:p>
        </p:txBody>
      </p:sp>
      <p:sp>
        <p:nvSpPr>
          <p:cNvPr id="3" name="Content Placeholder 2"/>
          <p:cNvSpPr>
            <a:spLocks noGrp="1"/>
          </p:cNvSpPr>
          <p:nvPr>
            <p:ph idx="1"/>
          </p:nvPr>
        </p:nvSpPr>
        <p:spPr/>
        <p:txBody>
          <a:bodyPr/>
          <a:p>
            <a:pPr marL="0" indent="0">
              <a:buNone/>
            </a:pPr>
            <a:r>
              <a:rPr lang="en-US" sz="2400"/>
              <a:t>（3）获取和设置cookies</a:t>
            </a:r>
            <a:endParaRPr lang="en-US" sz="2400"/>
          </a:p>
          <a:p>
            <a:pPr>
              <a:buFont typeface="Wingdings" panose="05000000000000000000" charset="0"/>
              <a:buChar char=""/>
            </a:pPr>
            <a:r>
              <a:rPr lang="en-US" sz="2400"/>
              <a:t>下面的代码演示了使用get()方法获取网页信息时cookies属性的用法：</a:t>
            </a:r>
            <a:endParaRPr lang="en-US" sz="2400"/>
          </a:p>
          <a:p>
            <a:pPr marL="0" indent="0">
              <a:buFont typeface="Wingdings" panose="05000000000000000000" charset="0"/>
              <a:buNone/>
            </a:pPr>
            <a:endParaRPr lang="en-US" sz="2400"/>
          </a:p>
          <a:p>
            <a:pPr marL="0" indent="0">
              <a:buNone/>
            </a:pPr>
            <a:r>
              <a:rPr lang="en-US" sz="2000">
                <a:latin typeface="Consolas" panose="020B0609020204030204" charset="0"/>
              </a:rPr>
              <a:t>&gt;&gt;&gt; r = requests.get("http://www.baidu.com/")</a:t>
            </a:r>
            <a:endParaRPr lang="en-US" sz="2000">
              <a:latin typeface="Consolas" panose="020B0609020204030204" charset="0"/>
            </a:endParaRPr>
          </a:p>
          <a:p>
            <a:pPr marL="0" indent="0">
              <a:buNone/>
            </a:pPr>
            <a:r>
              <a:rPr lang="en-US" sz="2000">
                <a:latin typeface="Consolas" panose="020B0609020204030204" charset="0"/>
              </a:rPr>
              <a:t>&gt;&gt;&gt; r.cookies            # 查看cookies</a:t>
            </a:r>
            <a:endParaRPr lang="en-US" sz="2000">
              <a:latin typeface="Consolas" panose="020B0609020204030204" charset="0"/>
            </a:endParaRPr>
          </a:p>
          <a:p>
            <a:pPr marL="0" indent="0">
              <a:buNone/>
            </a:pPr>
            <a:r>
              <a:rPr lang="en-US" sz="2000">
                <a:solidFill>
                  <a:srgbClr val="00B0F0"/>
                </a:solidFill>
                <a:latin typeface="Consolas" panose="020B0609020204030204" charset="0"/>
              </a:rPr>
              <a:t>&lt;RequestsCookieJar[Cookie(version=0, name='BDORZ', value='27315', port=None, port_specified=False, domain='.baidu.com', domain_specified=True, domain_initial_dot=True, path='/', path_specified=True, secure=False, expires=1521533127, discard=False, comment=None, comment_url=None, rest={}, rfc2109=False)]&gt;</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11.5.1  requests基本操作</a:t>
            </a:r>
            <a:endParaRPr lang="en-US"/>
          </a:p>
        </p:txBody>
      </p:sp>
      <p:sp>
        <p:nvSpPr>
          <p:cNvPr id="3" name="Content Placeholder 2"/>
          <p:cNvSpPr>
            <a:spLocks noGrp="1"/>
          </p:cNvSpPr>
          <p:nvPr>
            <p:ph idx="1"/>
          </p:nvPr>
        </p:nvSpPr>
        <p:spPr/>
        <p:txBody>
          <a:bodyPr>
            <a:normAutofit/>
          </a:bodyPr>
          <a:p>
            <a:pPr>
              <a:buFont typeface="Wingdings" panose="05000000000000000000" charset="0"/>
              <a:buChar char=""/>
            </a:pPr>
            <a:r>
              <a:rPr lang="en-US" sz="2400"/>
              <a:t>下面的代码演示了使用get()方法获取网页信息时设置cookies参数的用法：</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&gt;&gt;&gt; url = 'http://httpbin.org/cookies'</a:t>
            </a:r>
            <a:endParaRPr lang="en-US" sz="2000">
              <a:latin typeface="Consolas" panose="020B0609020204030204" charset="0"/>
            </a:endParaRPr>
          </a:p>
          <a:p>
            <a:pPr marL="0" indent="0">
              <a:buNone/>
            </a:pPr>
            <a:r>
              <a:rPr lang="en-US" sz="2000">
                <a:latin typeface="Consolas" panose="020B0609020204030204" charset="0"/>
              </a:rPr>
              <a:t>&gt;&gt;&gt; cookies = dict(cookies_are='working')</a:t>
            </a:r>
            <a:endParaRPr lang="en-US" sz="2000">
              <a:latin typeface="Consolas" panose="020B0609020204030204" charset="0"/>
            </a:endParaRPr>
          </a:p>
          <a:p>
            <a:pPr marL="0" indent="0">
              <a:buNone/>
            </a:pPr>
            <a:r>
              <a:rPr lang="en-US" sz="2000">
                <a:latin typeface="Consolas" panose="020B0609020204030204" charset="0"/>
              </a:rPr>
              <a:t>&gt;&gt;&gt; r = requests.get(url, cookies=cookies)  # 设置cookies</a:t>
            </a:r>
            <a:endParaRPr lang="en-US" sz="2000">
              <a:latin typeface="Consolas" panose="020B0609020204030204" charset="0"/>
            </a:endParaRPr>
          </a:p>
          <a:p>
            <a:pPr marL="0" indent="0">
              <a:buNone/>
            </a:pPr>
            <a:r>
              <a:rPr lang="en-US" sz="2000">
                <a:latin typeface="Consolas" panose="020B0609020204030204" charset="0"/>
              </a:rPr>
              <a:t>&gt;&gt;&gt; print(r.text)</a:t>
            </a:r>
            <a:endParaRPr lang="en-US" sz="2000">
              <a:latin typeface="Consolas" panose="020B0609020204030204" charset="0"/>
            </a:endParaRPr>
          </a:p>
          <a:p>
            <a:pPr marL="0" indent="0">
              <a:buNone/>
            </a:pPr>
            <a:r>
              <a:rPr lang="en-US" sz="2000">
                <a:solidFill>
                  <a:srgbClr val="00B0F0"/>
                </a:solidFill>
                <a:latin typeface="Consolas" panose="020B0609020204030204" charset="0"/>
              </a:rPr>
              <a:t>{</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  "cookies": {</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    "cookies_are": "working"</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  }</a:t>
            </a:r>
            <a:endParaRPr lang="en-US" sz="2000">
              <a:solidFill>
                <a:srgbClr val="00B0F0"/>
              </a:solidFill>
              <a:latin typeface="Consolas" panose="020B0609020204030204" charset="0"/>
            </a:endParaRPr>
          </a:p>
          <a:p>
            <a:pPr marL="0" indent="0">
              <a:buNone/>
            </a:pPr>
            <a:r>
              <a:rPr lang="en-US" sz="2000">
                <a:solidFill>
                  <a:srgbClr val="00B0F0"/>
                </a:solidFill>
                <a:latin typeface="Consolas" panose="020B0609020204030204" charset="0"/>
              </a:rPr>
              <a:t>}</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11.5.2  requests爬虫案例</a:t>
            </a:r>
            <a:endParaRPr lang="en-US"/>
          </a:p>
        </p:txBody>
      </p:sp>
      <p:sp>
        <p:nvSpPr>
          <p:cNvPr id="3" name="Content Placeholder 2"/>
          <p:cNvSpPr>
            <a:spLocks noGrp="1"/>
          </p:cNvSpPr>
          <p:nvPr>
            <p:ph idx="1"/>
          </p:nvPr>
        </p:nvSpPr>
        <p:spPr/>
        <p:txBody>
          <a:bodyPr/>
          <a:p>
            <a:pPr fontAlgn="auto">
              <a:lnSpc>
                <a:spcPct val="150000"/>
              </a:lnSpc>
            </a:pPr>
            <a:r>
              <a:rPr lang="en-US" sz="2400" b="1">
                <a:latin typeface="Consolas" panose="020B0609020204030204" charset="0"/>
                <a:cs typeface="Consolas" panose="020B0609020204030204" charset="0"/>
              </a:rPr>
              <a:t>例11-5</a:t>
            </a:r>
            <a:r>
              <a:rPr lang="en-US" sz="2400">
                <a:latin typeface="Consolas" panose="020B0609020204030204" charset="0"/>
                <a:cs typeface="Consolas" panose="020B0609020204030204" charset="0"/>
              </a:rPr>
              <a:t>  使用requests库爬取微信公众号“Python小屋”文章“Python使用集合实现素数筛选法”中的所有超链接。</a:t>
            </a:r>
            <a:endParaRPr lang="en-US" sz="2400">
              <a:latin typeface="Consolas" panose="020B0609020204030204" charset="0"/>
              <a:cs typeface="Consolas" panose="020B0609020204030204" charset="0"/>
            </a:endParaRPr>
          </a:p>
          <a:p>
            <a:pPr marL="0" indent="0">
              <a:buNone/>
            </a:pPr>
            <a:endParaRPr lang="en-US" sz="2400">
              <a:latin typeface="Consolas" panose="020B0609020204030204" charset="0"/>
              <a:cs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11.5.2  requests爬虫案例</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1800">
                <a:latin typeface="Consolas" panose="020B0609020204030204" charset="0"/>
              </a:rPr>
              <a:t>&gt;&gt;&gt; import requests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url = 'https://mp.weixin.qq.com/s/sNej_3G0q4fbhSGR4jwpnw'</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r = requests.get(url)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r.status_code       # 响应状态码</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200</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r.text[:300]        # 查看网页源代码前300个字符</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'&lt;!DOCTYPE html&gt;\n&lt;!--headTrap&lt;body&gt;&lt;/body&gt;&lt;head&gt;&lt;/head&gt;&lt;html&gt;&lt;/html&gt;--&gt;&lt;html&gt;\n    &lt;head&gt;\n        &lt;meta http-equiv="Content-Type" content="text/html; charset=utf-8"&gt;\n&lt;meta http-equiv="X-UA-Compatible" content="IE=edge"&gt;\n&lt;meta name="viewport" content="width=device-width,initial-scale=1.0,maximum-scale='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'筛选法' in r.text  # 测试网页源代码中是否包含字符串'筛选法'</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True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r.encoding          # 查看网页编码格式</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'UTF-8'</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11.5.2  requests爬虫案例</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import re</a:t>
            </a:r>
            <a:endParaRPr lang="en-US" sz="2000">
              <a:latin typeface="Consolas" panose="020B0609020204030204" charset="0"/>
            </a:endParaRPr>
          </a:p>
          <a:p>
            <a:pPr marL="0" indent="0">
              <a:buNone/>
            </a:pPr>
            <a:r>
              <a:rPr lang="en-US" sz="2000">
                <a:latin typeface="Consolas" panose="020B0609020204030204" charset="0"/>
              </a:rPr>
              <a:t>&gt;&gt;&gt; links = re.findall(r'&lt;a .*?href="(.+?)"', r.text)</a:t>
            </a:r>
            <a:endParaRPr lang="en-US" sz="2000">
              <a:latin typeface="Consolas" panose="020B0609020204030204" charset="0"/>
            </a:endParaRPr>
          </a:p>
          <a:p>
            <a:pPr marL="0" indent="0">
              <a:buNone/>
            </a:pPr>
            <a:r>
              <a:rPr lang="en-US" sz="2000">
                <a:latin typeface="Consolas" panose="020B0609020204030204" charset="0"/>
              </a:rPr>
              <a:t>                          # 使用正则表达式查找所有超链接地址</a:t>
            </a:r>
            <a:endParaRPr lang="en-US" sz="2000">
              <a:latin typeface="Consolas" panose="020B0609020204030204" charset="0"/>
            </a:endParaRPr>
          </a:p>
          <a:p>
            <a:pPr marL="0" indent="0">
              <a:buNone/>
            </a:pPr>
            <a:r>
              <a:rPr lang="en-US" sz="2000">
                <a:latin typeface="Consolas" panose="020B0609020204030204" charset="0"/>
              </a:rPr>
              <a:t>&gt;&gt;&gt; for link in links:</a:t>
            </a:r>
            <a:endParaRPr lang="en-US" sz="2000">
              <a:latin typeface="Consolas" panose="020B0609020204030204" charset="0"/>
            </a:endParaRPr>
          </a:p>
          <a:p>
            <a:pPr marL="0" indent="0">
              <a:buNone/>
            </a:pPr>
            <a:r>
              <a:rPr lang="en-US" sz="2000">
                <a:latin typeface="Consolas" panose="020B0609020204030204" charset="0"/>
              </a:rPr>
              <a:t>    if link.startswith('http'):</a:t>
            </a:r>
            <a:endParaRPr lang="en-US" sz="2000">
              <a:latin typeface="Consolas" panose="020B0609020204030204" charset="0"/>
            </a:endParaRPr>
          </a:p>
          <a:p>
            <a:pPr marL="0" indent="0">
              <a:buNone/>
            </a:pPr>
            <a:r>
              <a:rPr lang="en-US" sz="2000">
                <a:latin typeface="Consolas" panose="020B0609020204030204" charset="0"/>
              </a:rPr>
              <a:t>        print(link)</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11.5.2  requests爬虫案例</a:t>
            </a:r>
            <a:endParaRPr lang="en-US"/>
          </a:p>
        </p:txBody>
      </p:sp>
      <p:sp>
        <p:nvSpPr>
          <p:cNvPr id="3" name="Content Placeholder 2"/>
          <p:cNvSpPr>
            <a:spLocks noGrp="1"/>
          </p:cNvSpPr>
          <p:nvPr>
            <p:ph idx="1"/>
          </p:nvPr>
        </p:nvSpPr>
        <p:spPr/>
        <p:txBody>
          <a:bodyPr/>
          <a:p>
            <a:pPr marL="0" indent="0">
              <a:buNone/>
            </a:pPr>
            <a:r>
              <a:rPr lang="en-US" sz="2000">
                <a:latin typeface="Consolas" panose="020B0609020204030204" charset="0"/>
              </a:rPr>
              <a:t>&gt;&gt;&gt; from bs4 import BeautifulSoup</a:t>
            </a:r>
            <a:endParaRPr lang="en-US" sz="2000">
              <a:latin typeface="Consolas" panose="020B0609020204030204" charset="0"/>
            </a:endParaRPr>
          </a:p>
          <a:p>
            <a:pPr marL="0" indent="0">
              <a:buNone/>
            </a:pPr>
            <a:r>
              <a:rPr lang="en-US" sz="2000">
                <a:latin typeface="Consolas" panose="020B0609020204030204" charset="0"/>
              </a:rPr>
              <a:t>&gt;&gt;&gt; soup = BeautifulSoup(r.content, 'lxml')</a:t>
            </a:r>
            <a:endParaRPr lang="en-US" sz="2000">
              <a:latin typeface="Consolas" panose="020B0609020204030204" charset="0"/>
            </a:endParaRPr>
          </a:p>
          <a:p>
            <a:pPr marL="0" indent="0">
              <a:buNone/>
            </a:pPr>
            <a:r>
              <a:rPr lang="en-US" sz="2000">
                <a:latin typeface="Consolas" panose="020B0609020204030204" charset="0"/>
              </a:rPr>
              <a:t>&gt;&gt;&gt; for link in soup.findAll('a'):   # 使用BeautifulSoup查找超链接地址</a:t>
            </a:r>
            <a:endParaRPr lang="en-US" sz="2000">
              <a:latin typeface="Consolas" panose="020B0609020204030204" charset="0"/>
            </a:endParaRPr>
          </a:p>
          <a:p>
            <a:pPr marL="0" indent="0">
              <a:buNone/>
            </a:pPr>
            <a:r>
              <a:rPr lang="en-US" sz="2000">
                <a:latin typeface="Consolas" panose="020B0609020204030204" charset="0"/>
              </a:rPr>
              <a:t>    href = link.get('href')</a:t>
            </a:r>
            <a:endParaRPr lang="en-US" sz="2000">
              <a:latin typeface="Consolas" panose="020B0609020204030204" charset="0"/>
            </a:endParaRPr>
          </a:p>
          <a:p>
            <a:pPr marL="0" indent="0">
              <a:buNone/>
            </a:pPr>
            <a:r>
              <a:rPr lang="en-US" sz="2000">
                <a:latin typeface="Consolas" panose="020B0609020204030204" charset="0"/>
              </a:rPr>
              <a:t>    if href.startswith('http'):      # 只输出绝对地址</a:t>
            </a:r>
            <a:endParaRPr lang="en-US" sz="2000">
              <a:latin typeface="Consolas" panose="020B0609020204030204" charset="0"/>
            </a:endParaRPr>
          </a:p>
          <a:p>
            <a:pPr marL="0" indent="0">
              <a:buNone/>
            </a:pPr>
            <a:r>
              <a:rPr lang="en-US" sz="2000">
                <a:latin typeface="Consolas" panose="020B0609020204030204" charset="0"/>
              </a:rPr>
              <a:t>        print(href)</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11.5.2  requests爬虫案例</a:t>
            </a:r>
            <a:endParaRPr lang="en-US"/>
          </a:p>
        </p:txBody>
      </p:sp>
      <p:sp>
        <p:nvSpPr>
          <p:cNvPr id="3" name="Content Placeholder 2"/>
          <p:cNvSpPr>
            <a:spLocks noGrp="1"/>
          </p:cNvSpPr>
          <p:nvPr>
            <p:ph idx="1"/>
          </p:nvPr>
        </p:nvSpPr>
        <p:spPr/>
        <p:txBody>
          <a:bodyPr>
            <a:normAutofit/>
          </a:bodyPr>
          <a:p>
            <a:r>
              <a:rPr lang="en-US" sz="2400" b="1">
                <a:latin typeface="Consolas" panose="020B0609020204030204" charset="0"/>
                <a:cs typeface="Consolas" panose="020B0609020204030204" charset="0"/>
              </a:rPr>
              <a:t>例11-6</a:t>
            </a:r>
            <a:r>
              <a:rPr lang="en-US" sz="2400">
                <a:latin typeface="Consolas" panose="020B0609020204030204" charset="0"/>
                <a:cs typeface="Consolas" panose="020B0609020204030204" charset="0"/>
              </a:rPr>
              <a:t>  读取并下载指定的URL的图片文件。</a:t>
            </a:r>
            <a:endParaRPr lang="en-US" sz="2400">
              <a:latin typeface="Consolas" panose="020B0609020204030204" charset="0"/>
              <a:cs typeface="Consolas" panose="020B0609020204030204" charset="0"/>
            </a:endParaRPr>
          </a:p>
          <a:p>
            <a:pPr marL="0" indent="0">
              <a:buNone/>
            </a:pPr>
            <a:endParaRPr lang="en-US" sz="2000"/>
          </a:p>
          <a:p>
            <a:pPr marL="0" indent="0">
              <a:buNone/>
            </a:pPr>
            <a:r>
              <a:rPr lang="en-US" sz="1800">
                <a:latin typeface="Consolas" panose="020B0609020204030204" charset="0"/>
              </a:rPr>
              <a:t>&gt;&gt;&gt; import requests</a:t>
            </a:r>
            <a:endParaRPr lang="en-US" sz="1800">
              <a:latin typeface="Consolas" panose="020B0609020204030204" charset="0"/>
            </a:endParaRPr>
          </a:p>
          <a:p>
            <a:pPr marL="0" indent="0">
              <a:buNone/>
            </a:pPr>
            <a:r>
              <a:rPr lang="en-US" sz="1800">
                <a:latin typeface="Consolas" panose="020B0609020204030204" charset="0"/>
              </a:rPr>
              <a:t>&gt;&gt;&gt; picUrl = r'https://www.python.org/static/opengraph-icon-200x200.png'</a:t>
            </a:r>
            <a:endParaRPr lang="en-US" sz="1800">
              <a:latin typeface="Consolas" panose="020B0609020204030204" charset="0"/>
            </a:endParaRPr>
          </a:p>
          <a:p>
            <a:pPr marL="0" indent="0">
              <a:buNone/>
            </a:pPr>
            <a:r>
              <a:rPr lang="en-US" sz="1800">
                <a:latin typeface="Consolas" panose="020B0609020204030204" charset="0"/>
              </a:rPr>
              <a:t>&gt;&gt;&gt; r = requests.get(picUrl)</a:t>
            </a:r>
            <a:endParaRPr lang="en-US" sz="1800">
              <a:latin typeface="Consolas" panose="020B0609020204030204" charset="0"/>
            </a:endParaRPr>
          </a:p>
          <a:p>
            <a:pPr marL="0" indent="0">
              <a:buNone/>
            </a:pPr>
            <a:r>
              <a:rPr lang="en-US" sz="1800">
                <a:latin typeface="Consolas" panose="020B0609020204030204" charset="0"/>
              </a:rPr>
              <a:t>&gt;&gt;&gt; r.status_code</a:t>
            </a:r>
            <a:endParaRPr lang="en-US" sz="1800">
              <a:latin typeface="Consolas" panose="020B0609020204030204" charset="0"/>
            </a:endParaRPr>
          </a:p>
          <a:p>
            <a:pPr marL="0" indent="0">
              <a:buNone/>
            </a:pPr>
            <a:r>
              <a:rPr lang="en-US" sz="1800">
                <a:solidFill>
                  <a:srgbClr val="00B0F0"/>
                </a:solidFill>
                <a:latin typeface="Consolas" panose="020B0609020204030204" charset="0"/>
              </a:rPr>
              <a:t>200</a:t>
            </a:r>
            <a:endParaRPr lang="en-US" sz="1800">
              <a:solidFill>
                <a:srgbClr val="00B0F0"/>
              </a:solidFill>
              <a:latin typeface="Consolas" panose="020B0609020204030204" charset="0"/>
            </a:endParaRPr>
          </a:p>
          <a:p>
            <a:pPr marL="0" indent="0">
              <a:buNone/>
            </a:pPr>
            <a:r>
              <a:rPr lang="en-US" sz="1800">
                <a:latin typeface="Consolas" panose="020B0609020204030204" charset="0"/>
              </a:rPr>
              <a:t>&gt;&gt;&gt; with open('pic.png', 'wb') as fp:</a:t>
            </a:r>
            <a:endParaRPr lang="en-US" sz="1800">
              <a:latin typeface="Consolas" panose="020B0609020204030204" charset="0"/>
            </a:endParaRPr>
          </a:p>
          <a:p>
            <a:pPr marL="0" indent="0">
              <a:buNone/>
            </a:pPr>
            <a:r>
              <a:rPr lang="en-US" sz="1800">
                <a:latin typeface="Consolas" panose="020B0609020204030204" charset="0"/>
              </a:rPr>
              <a:t>    fp.write(r.content)                # 把图像数据写入本地文件</a:t>
            </a:r>
            <a:endParaRPr lang="en-US" sz="18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11.1.1  HTML基础</a:t>
            </a:r>
            <a:endParaRPr lang="en-US"/>
          </a:p>
        </p:txBody>
      </p:sp>
      <p:sp>
        <p:nvSpPr>
          <p:cNvPr id="3" name="Content Placeholder 2"/>
          <p:cNvSpPr>
            <a:spLocks noGrp="1"/>
          </p:cNvSpPr>
          <p:nvPr>
            <p:ph idx="1"/>
          </p:nvPr>
        </p:nvSpPr>
        <p:spPr/>
        <p:txBody>
          <a:bodyPr/>
          <a:p>
            <a:pPr marL="0" indent="0">
              <a:buNone/>
            </a:pPr>
            <a:r>
              <a:rPr lang="en-US" sz="2400"/>
              <a:t>（4）img标签</a:t>
            </a:r>
            <a:endParaRPr lang="en-US" sz="2400"/>
          </a:p>
          <a:p>
            <a:pPr marL="0" indent="0">
              <a:lnSpc>
                <a:spcPct val="120000"/>
              </a:lnSpc>
              <a:buNone/>
            </a:pPr>
            <a:r>
              <a:rPr lang="en-US" sz="2400"/>
              <a:t>在HTML代码中，img标签用来显示一个图像，并使用src属性指定图像文件地址，可以使用本地文件，也可以指定网络上的图片。例如：</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&lt;img src="Python可以这样学.jpg" width="200" height="300" /&gt;</a:t>
            </a:r>
            <a:endParaRPr lang="en-US" sz="2000">
              <a:latin typeface="Consolas" panose="020B0609020204030204" charset="0"/>
            </a:endParaRPr>
          </a:p>
          <a:p>
            <a:pPr marL="0" indent="0">
              <a:buNone/>
            </a:pPr>
            <a:r>
              <a:rPr lang="en-US" sz="2000">
                <a:latin typeface="Consolas" panose="020B0609020204030204" charset="0"/>
              </a:rPr>
              <a:t>&lt;img src="http://www.tup.tsinghua.edu.cn/upload/bigbookimg/072406-01.jpg" width="200" height="300" /&gt;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11.1.1  HTML基础</a:t>
            </a:r>
            <a:endParaRPr lang="en-US"/>
          </a:p>
        </p:txBody>
      </p:sp>
      <p:sp>
        <p:nvSpPr>
          <p:cNvPr id="3" name="Content Placeholder 2"/>
          <p:cNvSpPr>
            <a:spLocks noGrp="1"/>
          </p:cNvSpPr>
          <p:nvPr>
            <p:ph idx="1"/>
          </p:nvPr>
        </p:nvSpPr>
        <p:spPr>
          <a:xfrm>
            <a:off x="838200" y="1321435"/>
            <a:ext cx="10515600" cy="4879975"/>
          </a:xfrm>
        </p:spPr>
        <p:txBody>
          <a:bodyPr>
            <a:normAutofit/>
          </a:bodyPr>
          <a:p>
            <a:pPr marL="0" indent="0" fontAlgn="auto">
              <a:lnSpc>
                <a:spcPct val="100000"/>
              </a:lnSpc>
              <a:spcBef>
                <a:spcPts val="400"/>
              </a:spcBef>
              <a:buNone/>
            </a:pPr>
            <a:r>
              <a:rPr lang="en-US" sz="2400"/>
              <a:t>（5）table、tr、td标签</a:t>
            </a:r>
            <a:endParaRPr lang="en-US" sz="2400"/>
          </a:p>
          <a:p>
            <a:pPr marL="0" indent="0" fontAlgn="auto">
              <a:lnSpc>
                <a:spcPct val="130000"/>
              </a:lnSpc>
              <a:spcBef>
                <a:spcPts val="400"/>
              </a:spcBef>
              <a:buNone/>
            </a:pPr>
            <a:r>
              <a:rPr lang="en-US" sz="2400"/>
              <a:t>在HTML代码中，table标签用来创建表格，tr用来创建行，td用来创建单元格，用法为：</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&lt;table border="1"&gt;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&lt;tr&gt;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&lt;td&gt;第一行第一列&lt;/td&gt;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&lt;td&gt;第一行第二列&lt;/td&gt;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&lt;/tr&gt;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&lt;tr&gt;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&lt;td&gt;第二行第一列&lt;/td&gt;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&lt;td&gt;第二行第二列&lt;/td&gt;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&lt;/tr&gt;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&lt;/table&gt;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682615" y="3009900"/>
            <a:ext cx="4372610" cy="1343660"/>
          </a:xfrm>
          <a:prstGeom prst="rect">
            <a:avLst/>
          </a:prstGeom>
          <a:ln>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11.1.1  HTML基础</a:t>
            </a:r>
            <a:endParaRPr lang="en-US"/>
          </a:p>
        </p:txBody>
      </p:sp>
      <p:sp>
        <p:nvSpPr>
          <p:cNvPr id="3" name="Content Placeholder 2"/>
          <p:cNvSpPr>
            <a:spLocks noGrp="1"/>
          </p:cNvSpPr>
          <p:nvPr>
            <p:ph idx="1"/>
          </p:nvPr>
        </p:nvSpPr>
        <p:spPr/>
        <p:txBody>
          <a:bodyPr/>
          <a:p>
            <a:pPr marL="0" indent="0">
              <a:buNone/>
            </a:pPr>
            <a:r>
              <a:rPr lang="en-US" sz="2400"/>
              <a:t>（6）ul、ol、li</a:t>
            </a:r>
            <a:endParaRPr lang="en-US" sz="2400"/>
          </a:p>
          <a:p>
            <a:pPr marL="0" indent="0">
              <a:lnSpc>
                <a:spcPct val="130000"/>
              </a:lnSpc>
              <a:buNone/>
            </a:pPr>
            <a:r>
              <a:rPr lang="en-US" sz="2400"/>
              <a:t>在HTML代码中，ul标签用来创建无序列表，ol标签用来创建有序列表，li标签用来创建其中的列表项。例如，下面是ul和li标签的用法：</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&lt;ul id="colors" name="myColor"&gt;</a:t>
            </a:r>
            <a:endParaRPr lang="en-US" sz="2000">
              <a:latin typeface="Consolas" panose="020B0609020204030204" charset="0"/>
            </a:endParaRPr>
          </a:p>
          <a:p>
            <a:pPr marL="0" indent="0">
              <a:buNone/>
            </a:pPr>
            <a:r>
              <a:rPr lang="en-US" sz="2000">
                <a:latin typeface="Consolas" panose="020B0609020204030204" charset="0"/>
              </a:rPr>
              <a:t>    &lt;li&gt;红色&lt;/li&gt;</a:t>
            </a:r>
            <a:endParaRPr lang="en-US" sz="2000">
              <a:latin typeface="Consolas" panose="020B0609020204030204" charset="0"/>
            </a:endParaRPr>
          </a:p>
          <a:p>
            <a:pPr marL="0" indent="0">
              <a:buNone/>
            </a:pPr>
            <a:r>
              <a:rPr lang="en-US" sz="2000">
                <a:latin typeface="Consolas" panose="020B0609020204030204" charset="0"/>
              </a:rPr>
              <a:t>    &lt;li&gt;绿色&lt;/li&gt;</a:t>
            </a:r>
            <a:endParaRPr lang="en-US" sz="2000">
              <a:latin typeface="Consolas" panose="020B0609020204030204" charset="0"/>
            </a:endParaRPr>
          </a:p>
          <a:p>
            <a:pPr marL="0" indent="0">
              <a:buNone/>
            </a:pPr>
            <a:r>
              <a:rPr lang="en-US" sz="2000">
                <a:latin typeface="Consolas" panose="020B0609020204030204" charset="0"/>
              </a:rPr>
              <a:t>    &lt;li&gt;蓝色&lt;/li&gt;</a:t>
            </a:r>
            <a:endParaRPr lang="en-US" sz="2000">
              <a:latin typeface="Consolas" panose="020B0609020204030204" charset="0"/>
            </a:endParaRPr>
          </a:p>
          <a:p>
            <a:pPr marL="0" indent="0">
              <a:buNone/>
            </a:pPr>
            <a:r>
              <a:rPr lang="en-US" sz="2000">
                <a:latin typeface="Consolas" panose="020B0609020204030204" charset="0"/>
              </a:rPr>
              <a:t>&lt;/ul&gt;</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7139305" y="4573905"/>
            <a:ext cx="1471295" cy="1224280"/>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21180</Words>
  <Application>WPS 演示</Application>
  <PresentationFormat>宽屏</PresentationFormat>
  <Paragraphs>888</Paragraphs>
  <Slides>67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67</vt:i4>
      </vt:variant>
    </vt:vector>
  </HeadingPairs>
  <TitlesOfParts>
    <vt:vector size="77" baseType="lpstr">
      <vt:lpstr>Arial</vt:lpstr>
      <vt:lpstr>宋体</vt:lpstr>
      <vt:lpstr>Wingdings</vt:lpstr>
      <vt:lpstr>Consolas</vt:lpstr>
      <vt:lpstr>Calibri Light</vt:lpstr>
      <vt:lpstr>Calibri</vt:lpstr>
      <vt:lpstr>微软雅黑</vt:lpstr>
      <vt:lpstr>Arial Unicode MS</vt:lpstr>
      <vt:lpstr>Wingdings</vt:lpstr>
      <vt:lpstr>Office 主题</vt:lpstr>
      <vt:lpstr>第11章  网络爬虫入门与应用</vt:lpstr>
      <vt:lpstr>本章学习目标</vt:lpstr>
      <vt:lpstr>11.1  HTML与JavaScript基础</vt:lpstr>
      <vt:lpstr>11.1.1  HTML基础</vt:lpstr>
      <vt:lpstr>11.1.1  HTML基础</vt:lpstr>
      <vt:lpstr>11.1.1  HTML基础</vt:lpstr>
      <vt:lpstr>11.1.1  HTML基础</vt:lpstr>
      <vt:lpstr>11.1.1  HTML基础</vt:lpstr>
      <vt:lpstr>11.1.1  HTML基础</vt:lpstr>
      <vt:lpstr>11.1.1  HTML基础</vt:lpstr>
      <vt:lpstr>11.1.2  JavaScript基础</vt:lpstr>
      <vt:lpstr>11.1.2  JavaScript基础</vt:lpstr>
      <vt:lpstr>11.1.2  JavaScript基础</vt:lpstr>
      <vt:lpstr>11.1.2  JavaScript基础</vt:lpstr>
      <vt:lpstr>11.1.2  JavaScript基础</vt:lpstr>
      <vt:lpstr>11.1.2  JavaScript基础</vt:lpstr>
      <vt:lpstr>11.1.2  JavaScript基础</vt:lpstr>
      <vt:lpstr>11.2  urllib基本应用与爬虫案例</vt:lpstr>
      <vt:lpstr>11.2.1  urllib的基本应用</vt:lpstr>
      <vt:lpstr>11.2.1  urllib的基本应用</vt:lpstr>
      <vt:lpstr>11.2.1  urllib的基本应用</vt:lpstr>
      <vt:lpstr>11.2.2 urllib爬虫案例</vt:lpstr>
      <vt:lpstr>11.2.2 urllib爬虫案例</vt:lpstr>
      <vt:lpstr>11.2.2 urllib爬虫案例</vt:lpstr>
      <vt:lpstr>11.2.2 urllib爬虫案例</vt:lpstr>
      <vt:lpstr>11.2.2 urllib爬虫案例</vt:lpstr>
      <vt:lpstr>11.2.2 urllib爬虫案例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11.3  scrapy爬虫案例</vt:lpstr>
      <vt:lpstr>11.4  BeautifulSoup用法简介</vt:lpstr>
      <vt:lpstr>11.4  BeautifulSoup用法简介</vt:lpstr>
      <vt:lpstr>11.4  BeautifulSoup用法简介</vt:lpstr>
      <vt:lpstr>11.4  BeautifulSoup用法简介</vt:lpstr>
      <vt:lpstr>11.4  BeautifulSoup用法简介</vt:lpstr>
      <vt:lpstr>11.4  BeautifulSoup用法简介</vt:lpstr>
      <vt:lpstr>11.4  BeautifulSoup用法简介</vt:lpstr>
      <vt:lpstr>11.4  BeautifulSoup用法简介</vt:lpstr>
      <vt:lpstr>11.4  BeautifulSoup用法简介</vt:lpstr>
      <vt:lpstr>11.4  BeautifulSoup用法简介</vt:lpstr>
      <vt:lpstr>11.4  BeautifulSoup用法简介</vt:lpstr>
      <vt:lpstr>11.5  requests基本操作与爬虫案例</vt:lpstr>
      <vt:lpstr>11.5.1  requests基本操作</vt:lpstr>
      <vt:lpstr>11.5.1  requests基本操作</vt:lpstr>
      <vt:lpstr>11.5.1  requests基本操作</vt:lpstr>
      <vt:lpstr>11.5.1  requests基本操作</vt:lpstr>
      <vt:lpstr>11.5.2  requests爬虫案例</vt:lpstr>
      <vt:lpstr>11.5.2  requests爬虫案例</vt:lpstr>
      <vt:lpstr>11.5.2  requests爬虫案例</vt:lpstr>
      <vt:lpstr>11.5.2  requests爬虫案例</vt:lpstr>
      <vt:lpstr>11.5.2  requests爬虫案例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dfg</cp:lastModifiedBy>
  <cp:revision>393</cp:revision>
  <dcterms:created xsi:type="dcterms:W3CDTF">2015-05-05T08:02:00Z</dcterms:created>
  <dcterms:modified xsi:type="dcterms:W3CDTF">2021-07-21T00:36:34Z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2052-11.1.0.10667</vt:lpwstr>
  </property>
  <property fmtid="{D5CDD505-2E9C-101B-9397-08002B2CF9AE}" pid="3" name="ICV">
    <vt:lpwstr>42A0BD5A5FFB40688F8B67AC5D83D804</vt:lpwstr>
  </property>
</Properties>
</file>