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1"/>
  </p:notesMasterIdLst>
  <p:handoutMasterIdLst>
    <p:handoutMasterId r:id="rId122"/>
  </p:handoutMasterIdLst>
  <p:sldIdLst>
    <p:sldId id="1785" r:id="rId3"/>
    <p:sldId id="2783" r:id="rId4"/>
    <p:sldId id="2576" r:id="rId5"/>
    <p:sldId id="2577" r:id="rId6"/>
    <p:sldId id="2578" r:id="rId7"/>
    <p:sldId id="2108" r:id="rId8"/>
    <p:sldId id="2109" r:id="rId9"/>
    <p:sldId id="2346" r:id="rId10"/>
    <p:sldId id="2579" r:id="rId11"/>
    <p:sldId id="2580" r:id="rId12"/>
    <p:sldId id="2581" r:id="rId13"/>
    <p:sldId id="2582" r:id="rId14"/>
    <p:sldId id="2110" r:id="rId15"/>
    <p:sldId id="2111" r:id="rId16"/>
    <p:sldId id="2447" r:id="rId17"/>
    <p:sldId id="2112" r:id="rId18"/>
    <p:sldId id="2448" r:id="rId19"/>
    <p:sldId id="2449" r:id="rId20"/>
    <p:sldId id="2450" r:id="rId21"/>
    <p:sldId id="2583" r:id="rId22"/>
    <p:sldId id="2584" r:id="rId23"/>
    <p:sldId id="2585" r:id="rId24"/>
    <p:sldId id="2586" r:id="rId25"/>
    <p:sldId id="2587" r:id="rId26"/>
    <p:sldId id="2689" r:id="rId27"/>
    <p:sldId id="2588" r:id="rId28"/>
    <p:sldId id="2589" r:id="rId29"/>
    <p:sldId id="2590" r:id="rId30"/>
    <p:sldId id="2591" r:id="rId31"/>
    <p:sldId id="2115" r:id="rId32"/>
    <p:sldId id="2116" r:id="rId33"/>
    <p:sldId id="2347" r:id="rId34"/>
    <p:sldId id="2348" r:id="rId35"/>
    <p:sldId id="2592" r:id="rId36"/>
    <p:sldId id="2349" r:id="rId37"/>
    <p:sldId id="2350" r:id="rId38"/>
    <p:sldId id="2351" r:id="rId39"/>
    <p:sldId id="2352" r:id="rId40"/>
    <p:sldId id="2353" r:id="rId41"/>
    <p:sldId id="2451" r:id="rId42"/>
    <p:sldId id="2354" r:id="rId43"/>
    <p:sldId id="2355" r:id="rId44"/>
    <p:sldId id="2357" r:id="rId45"/>
    <p:sldId id="2356" r:id="rId46"/>
    <p:sldId id="2358" r:id="rId47"/>
    <p:sldId id="2359" r:id="rId48"/>
    <p:sldId id="2360" r:id="rId49"/>
    <p:sldId id="2520" r:id="rId50"/>
    <p:sldId id="2522" r:id="rId51"/>
    <p:sldId id="2521" r:id="rId52"/>
    <p:sldId id="2523" r:id="rId53"/>
    <p:sldId id="2524" r:id="rId54"/>
    <p:sldId id="2361" r:id="rId55"/>
    <p:sldId id="2362" r:id="rId56"/>
    <p:sldId id="2363" r:id="rId57"/>
    <p:sldId id="2364" r:id="rId58"/>
    <p:sldId id="2365" r:id="rId59"/>
    <p:sldId id="2366" r:id="rId60"/>
    <p:sldId id="2600" r:id="rId61"/>
    <p:sldId id="2601" r:id="rId62"/>
    <p:sldId id="2602" r:id="rId63"/>
    <p:sldId id="2367" r:id="rId64"/>
    <p:sldId id="2368" r:id="rId65"/>
    <p:sldId id="2369" r:id="rId66"/>
    <p:sldId id="2594" r:id="rId67"/>
    <p:sldId id="2595" r:id="rId68"/>
    <p:sldId id="2596" r:id="rId69"/>
    <p:sldId id="2597" r:id="rId70"/>
    <p:sldId id="2598" r:id="rId71"/>
    <p:sldId id="2599" r:id="rId72"/>
    <p:sldId id="2370" r:id="rId73"/>
    <p:sldId id="2371" r:id="rId74"/>
    <p:sldId id="2372" r:id="rId75"/>
    <p:sldId id="2373" r:id="rId76"/>
    <p:sldId id="2374" r:id="rId77"/>
    <p:sldId id="2378" r:id="rId78"/>
    <p:sldId id="2379" r:id="rId79"/>
    <p:sldId id="2416" r:id="rId80"/>
    <p:sldId id="2380" r:id="rId81"/>
    <p:sldId id="2381" r:id="rId82"/>
    <p:sldId id="2382" r:id="rId83"/>
    <p:sldId id="2383" r:id="rId84"/>
    <p:sldId id="2603" r:id="rId85"/>
    <p:sldId id="2384" r:id="rId86"/>
    <p:sldId id="2385" r:id="rId87"/>
    <p:sldId id="2386" r:id="rId88"/>
    <p:sldId id="2387" r:id="rId89"/>
    <p:sldId id="2388" r:id="rId90"/>
    <p:sldId id="2389" r:id="rId91"/>
    <p:sldId id="2390" r:id="rId92"/>
    <p:sldId id="2604" r:id="rId93"/>
    <p:sldId id="2605" r:id="rId94"/>
    <p:sldId id="2606" r:id="rId95"/>
    <p:sldId id="2607" r:id="rId96"/>
    <p:sldId id="2608" r:id="rId97"/>
    <p:sldId id="2690" r:id="rId98"/>
    <p:sldId id="2691" r:id="rId99"/>
    <p:sldId id="2609" r:id="rId100"/>
    <p:sldId id="2610" r:id="rId101"/>
    <p:sldId id="2391" r:id="rId102"/>
    <p:sldId id="2611" r:id="rId103"/>
    <p:sldId id="2612" r:id="rId104"/>
    <p:sldId id="2613" r:id="rId105"/>
    <p:sldId id="2395" r:id="rId106"/>
    <p:sldId id="2396" r:id="rId107"/>
    <p:sldId id="2397" r:id="rId108"/>
    <p:sldId id="2398" r:id="rId109"/>
    <p:sldId id="2399" r:id="rId110"/>
    <p:sldId id="2400" r:id="rId111"/>
    <p:sldId id="2401" r:id="rId112"/>
    <p:sldId id="2402" r:id="rId113"/>
    <p:sldId id="2403" r:id="rId114"/>
    <p:sldId id="2404" r:id="rId115"/>
    <p:sldId id="2405" r:id="rId116"/>
    <p:sldId id="2406" r:id="rId117"/>
    <p:sldId id="2407" r:id="rId118"/>
    <p:sldId id="2408" r:id="rId119"/>
    <p:sldId id="2409" r:id="rId1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notesMaster" Target="notesMasters/notesMaster1.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5121"/>
          <p:cNvSpPr>
            <a:spLocks noGrp="1"/>
          </p:cNvSpPr>
          <p:nvPr>
            <p:ph type="ctrTitle"/>
          </p:nvPr>
        </p:nvSpPr>
        <p:spPr>
          <a:xfrm>
            <a:off x="346710" y="2573655"/>
            <a:ext cx="11600180" cy="2387600"/>
          </a:xfrm>
        </p:spPr>
        <p:txBody>
          <a:bodyPr anchor="ctr">
            <a:normAutofit/>
          </a:bodyPr>
          <a:p>
            <a:pPr defTabSz="914400">
              <a:buNone/>
            </a:pPr>
            <a:r>
              <a:rPr sz="4400" kern="1200" baseline="0" dirty="0">
                <a:latin typeface="+mj-lt"/>
                <a:ea typeface="+mj-ea"/>
                <a:cs typeface="+mj-cs"/>
              </a:rPr>
              <a:t>第1</a:t>
            </a:r>
            <a:r>
              <a:rPr lang="en-US" sz="4400" kern="1200" baseline="0" dirty="0">
                <a:latin typeface="+mj-lt"/>
                <a:ea typeface="+mj-ea"/>
                <a:cs typeface="+mj-cs"/>
              </a:rPr>
              <a:t>2</a:t>
            </a:r>
            <a:r>
              <a:rPr sz="4400" kern="1200" baseline="0" dirty="0">
                <a:latin typeface="+mj-lt"/>
                <a:ea typeface="+mj-ea"/>
                <a:cs typeface="+mj-cs"/>
              </a:rPr>
              <a:t>章  </a:t>
            </a:r>
            <a:r>
              <a:rPr lang="en-US" sz="4400" kern="1200" baseline="0" dirty="0">
                <a:latin typeface="+mj-lt"/>
                <a:ea typeface="+mj-ea"/>
                <a:cs typeface="+mj-cs"/>
              </a:rPr>
              <a:t>pandas</a:t>
            </a:r>
            <a:r>
              <a:rPr sz="4400" kern="1200" baseline="0" dirty="0">
                <a:latin typeface="+mj-lt"/>
                <a:ea typeface="+mj-ea"/>
                <a:cs typeface="+mj-cs"/>
              </a:rPr>
              <a:t>数据分析与处理</a:t>
            </a:r>
            <a:br>
              <a:rPr lang="zh-CN" altLang="en-US" kern="1200" baseline="0" dirty="0">
                <a:latin typeface="+mj-lt"/>
                <a:ea typeface="+mj-ea"/>
                <a:cs typeface="+mj-cs"/>
              </a:rPr>
            </a:br>
            <a:br>
              <a:rPr lang="zh-CN" altLang="en-US" kern="1200" baseline="0" dirty="0">
                <a:latin typeface="+mj-lt"/>
                <a:ea typeface="+mj-ea"/>
                <a:cs typeface="+mj-cs"/>
              </a:rPr>
            </a:br>
            <a:r>
              <a:rPr lang="zh-CN" altLang="en-US" sz="2800" kern="1200" baseline="0" dirty="0">
                <a:latin typeface="+mj-lt"/>
                <a:ea typeface="+mj-ea"/>
                <a:cs typeface="+mj-cs"/>
              </a:rPr>
              <a:t>董付国</a:t>
            </a:r>
            <a:br>
              <a:rPr lang="zh-CN" altLang="en-US" sz="2800" kern="1200" baseline="0" dirty="0">
                <a:latin typeface="+mj-lt"/>
                <a:ea typeface="+mj-ea"/>
                <a:cs typeface="+mj-cs"/>
              </a:rPr>
            </a:br>
            <a:r>
              <a:rPr lang="zh-CN" altLang="en-US" sz="2800" kern="1200" baseline="0" dirty="0">
                <a:latin typeface="+mj-lt"/>
                <a:ea typeface="+mj-ea"/>
                <a:cs typeface="+mj-cs"/>
              </a:rPr>
              <a:t>微信公众号：</a:t>
            </a:r>
            <a:r>
              <a:rPr lang="en-US" altLang="zh-CN" sz="2800" kern="1200" baseline="0" dirty="0">
                <a:latin typeface="+mj-lt"/>
                <a:ea typeface="+mj-ea"/>
                <a:cs typeface="+mj-cs"/>
              </a:rPr>
              <a:t>Python</a:t>
            </a:r>
            <a:r>
              <a:rPr lang="zh-CN" altLang="en-US" sz="2800" kern="1200" baseline="0" dirty="0">
                <a:latin typeface="+mj-lt"/>
                <a:ea typeface="+mj-ea"/>
                <a:cs typeface="+mj-cs"/>
              </a:rPr>
              <a:t>小屋</a:t>
            </a:r>
            <a:endParaRPr lang="zh-CN" altLang="en-US" sz="2800" kern="1200" baseline="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fontScale="70000"/>
          </a:bodyPr>
          <a:p>
            <a:pPr marL="0" indent="0" fontAlgn="auto">
              <a:lnSpc>
                <a:spcPct val="100000"/>
              </a:lnSpc>
              <a:spcBef>
                <a:spcPts val="0"/>
              </a:spcBef>
              <a:buNone/>
            </a:pPr>
            <a:r>
              <a:rPr lang="zh-CN" altLang="en-US">
                <a:latin typeface="Consolas" panose="020B0609020204030204" charset="0"/>
                <a:cs typeface="Consolas" panose="020B0609020204030204" charset="0"/>
              </a:rPr>
              <a:t>&gt;&gt;&gt; scores.add_suffix('_张三')        # 为所有标签添加后缀</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R_张三			90</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C++_张三		86</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Python_张三		97</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Java_张三		87</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高数_张三		79</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dtype: int64</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scores.add_prefix('张三_')        # 为所有标签添加前缀</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张三_R			90</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张三_C++		86</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张三_Python		97</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张三_Java		87</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张三_高数		79</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dtype: int64</a:t>
            </a:r>
            <a:endParaRPr lang="zh-CN" altLang="en-US">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p>
            <a:pPr marL="0" indent="0">
              <a:buNone/>
            </a:pPr>
            <a:r>
              <a:rPr lang="en-US" sz="2400"/>
              <a:t>（15）读写文件</a:t>
            </a:r>
            <a:endParaRPr lang="en-US" sz="2400"/>
          </a:p>
          <a:p>
            <a:pPr marL="0" indent="0">
              <a:buNone/>
            </a:pPr>
            <a:r>
              <a:rPr lang="en-US" sz="2000">
                <a:latin typeface="Consolas" panose="020B0609020204030204" charset="0"/>
              </a:rPr>
              <a:t>&gt;&gt;&gt; df.to_excel('d:\\test.xlsx', sheet_name='dfg')</a:t>
            </a:r>
            <a:endParaRPr lang="en-US" sz="2000">
              <a:latin typeface="Consolas" panose="020B0609020204030204" charset="0"/>
            </a:endParaRPr>
          </a:p>
          <a:p>
            <a:pPr marL="0" indent="0">
              <a:buNone/>
            </a:pPr>
            <a:r>
              <a:rPr lang="en-US" sz="2000">
                <a:latin typeface="Consolas" panose="020B0609020204030204" charset="0"/>
              </a:rPr>
              <a:t>                                      # 将数据保存为Excel文件</a:t>
            </a:r>
            <a:endParaRPr lang="en-US" sz="2000">
              <a:latin typeface="Consolas" panose="020B0609020204030204" charset="0"/>
            </a:endParaRPr>
          </a:p>
          <a:p>
            <a:pPr marL="0" indent="0">
              <a:buNone/>
            </a:pPr>
            <a:r>
              <a:rPr lang="en-US" sz="2000">
                <a:latin typeface="Consolas" panose="020B0609020204030204" charset="0"/>
              </a:rPr>
              <a:t>&gt;&gt;&gt; df = pd.read_excel('d:\\test.xlsx', 'dfg',</a:t>
            </a:r>
            <a:endParaRPr lang="en-US" sz="2000">
              <a:latin typeface="Consolas" panose="020B0609020204030204" charset="0"/>
            </a:endParaRPr>
          </a:p>
          <a:p>
            <a:pPr marL="0" indent="0">
              <a:buNone/>
            </a:pPr>
            <a:r>
              <a:rPr lang="en-US" sz="2000">
                <a:latin typeface="Consolas" panose="020B0609020204030204" charset="0"/>
              </a:rPr>
              <a:t>                       index_col=None, na_values=['NA'])</a:t>
            </a:r>
            <a:endParaRPr lang="en-US" sz="2000">
              <a:latin typeface="Consolas" panose="020B0609020204030204" charset="0"/>
            </a:endParaRPr>
          </a:p>
          <a:p>
            <a:pPr marL="0" indent="0">
              <a:buNone/>
            </a:pPr>
            <a:r>
              <a:rPr lang="en-US" sz="2000">
                <a:latin typeface="Consolas" panose="020B0609020204030204" charset="0"/>
              </a:rPr>
              <a:t>&gt;&gt;&gt; df.to_csv('d:\\test.csv')         # 将数据保存为csv文件</a:t>
            </a:r>
            <a:endParaRPr lang="en-US" sz="2000">
              <a:latin typeface="Consolas" panose="020B0609020204030204" charset="0"/>
            </a:endParaRPr>
          </a:p>
          <a:p>
            <a:pPr marL="0" indent="0">
              <a:buNone/>
            </a:pPr>
            <a:r>
              <a:rPr lang="en-US" sz="2000">
                <a:latin typeface="Consolas" panose="020B0609020204030204" charset="0"/>
              </a:rPr>
              <a:t>&gt;&gt;&gt; df = pd.read_csv('d:\\test.csv')  # 读取csv文件中的数据</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a:xfrm>
            <a:off x="838200" y="1321435"/>
            <a:ext cx="10856595" cy="4639945"/>
          </a:xfrm>
        </p:spPr>
        <p:txBody>
          <a:bodyPr>
            <a:normAutofit/>
          </a:bodyPr>
          <a:p>
            <a:pPr>
              <a:lnSpc>
                <a:spcPct val="110000"/>
              </a:lnSpc>
            </a:pPr>
            <a:r>
              <a:rPr lang="zh-CN" altLang="en-US" sz="2665"/>
              <a:t>pandas中函数read_excel()的完整语法如下</a:t>
            </a:r>
            <a:endParaRPr lang="zh-CN" altLang="en-US" sz="2665"/>
          </a:p>
          <a:p>
            <a:pPr marL="0" indent="0" fontAlgn="auto">
              <a:lnSpc>
                <a:spcPct val="100000"/>
              </a:lnSpc>
              <a:spcBef>
                <a:spcPts val="0"/>
              </a:spcBef>
              <a:buNone/>
            </a:pPr>
            <a:r>
              <a:rPr lang="zh-CN" altLang="en-US" sz="2000">
                <a:latin typeface="Consolas" panose="020B0609020204030204" charset="0"/>
                <a:cs typeface="Consolas" panose="020B0609020204030204" charset="0"/>
              </a:rPr>
              <a:t>read_excel(io, sheet_name=0, header=0, names=None, index_col=None,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usecols=None, squeeze=False, dtype=None, engine=None,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converters=None, true_values=None, false_values=None,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skiprows=None, nrows=None, na_values=None, keep_default_na=True,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na_filter=True, verbose=False, parse_dates=False,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date_parser=None, thousands=None, comment=None, skipfooter=0,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convert_float=True, mangle_dupe_cols=True,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 storage_options: Union[Dict[str, Any], NoneType] = None)</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a:bodyPr>
          <a:p>
            <a:pPr marL="0" indent="0">
              <a:lnSpc>
                <a:spcPct val="120000"/>
              </a:lnSpc>
              <a:buNone/>
            </a:pPr>
            <a:r>
              <a:rPr lang="zh-CN" altLang="en-US" sz="2000">
                <a:sym typeface="+mn-ea"/>
              </a:rPr>
              <a:t>1）参数io用来指定要读取的Excel文件，可以是字符串形式的文件路径、url或文件对象；</a:t>
            </a:r>
            <a:endParaRPr lang="zh-CN" altLang="en-US" sz="2000">
              <a:sym typeface="+mn-ea"/>
            </a:endParaRPr>
          </a:p>
          <a:p>
            <a:pPr marL="0" indent="0">
              <a:lnSpc>
                <a:spcPct val="120000"/>
              </a:lnSpc>
              <a:buNone/>
            </a:pPr>
            <a:r>
              <a:rPr lang="zh-CN" altLang="en-US" sz="2000">
                <a:sym typeface="+mn-ea"/>
              </a:rPr>
              <a:t>2）参数sheet_name用来指定要读取的worksheet，可以是表示worksheet序号的整数或表示worksheet名字的字符串，如果要同时读取多个worksheet可以使用形如[0, 1, 'sheet3']的列表，如果指定该参数为None则表示读取所有worksheet并返回包含多个DataFrame结构的字典，该参数默认为0（表示读取第一个worksheet中的数据）；</a:t>
            </a:r>
            <a:endParaRPr lang="zh-CN" altLang="en-US" sz="2000">
              <a:sym typeface="+mn-ea"/>
            </a:endParaRPr>
          </a:p>
          <a:p>
            <a:pPr marL="0" indent="0">
              <a:lnSpc>
                <a:spcPct val="120000"/>
              </a:lnSpc>
              <a:buNone/>
            </a:pPr>
            <a:r>
              <a:rPr lang="zh-CN" altLang="en-US" sz="2000">
                <a:sym typeface="+mn-ea"/>
              </a:rPr>
              <a:t>3）参数headers用来指定worksheet中表示表头或列名的行索引，默认为0，如果没有作为表头的行，必须显式指定headers=None；</a:t>
            </a:r>
            <a:endParaRPr lang="zh-CN" altLang="en-US" sz="2000">
              <a:sym typeface="+mn-ea"/>
            </a:endParaRPr>
          </a:p>
          <a:p>
            <a:pPr marL="0" indent="0">
              <a:lnSpc>
                <a:spcPct val="120000"/>
              </a:lnSpc>
              <a:buNone/>
            </a:pPr>
            <a:r>
              <a:rPr lang="zh-CN" altLang="en-US" sz="2000">
                <a:sym typeface="+mn-ea"/>
              </a:rPr>
              <a:t>4）参数skiprows用来指定要跳过的行索引组成的列表；</a:t>
            </a:r>
            <a:endParaRPr lang="zh-CN" altLang="en-US" sz="2000">
              <a:sym typeface="+mn-ea"/>
            </a:endParaRPr>
          </a:p>
          <a:p>
            <a:pPr marL="0" indent="0">
              <a:lnSpc>
                <a:spcPct val="120000"/>
              </a:lnSpc>
              <a:buNone/>
            </a:pPr>
            <a:r>
              <a:rPr lang="zh-CN" altLang="en-US" sz="2000">
                <a:sym typeface="+mn-ea"/>
              </a:rPr>
              <a:t>5）参数index_col用来指定作为DataFrame索引的列下标，可以是包含若干列下标的列表；</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a:bodyPr>
          <a:p>
            <a:pPr marL="0" indent="0">
              <a:lnSpc>
                <a:spcPct val="120000"/>
              </a:lnSpc>
              <a:buNone/>
            </a:pPr>
            <a:r>
              <a:rPr lang="zh-CN" altLang="en-US" sz="2000">
                <a:sym typeface="+mn-ea"/>
              </a:rPr>
              <a:t>6）参数names用来指定读取数据后使用的列名，如果文件中没有表头时必须显式设置header=None；</a:t>
            </a:r>
            <a:endParaRPr lang="zh-CN" altLang="en-US" sz="2000">
              <a:sym typeface="+mn-ea"/>
            </a:endParaRPr>
          </a:p>
          <a:p>
            <a:pPr marL="0" indent="0">
              <a:lnSpc>
                <a:spcPct val="120000"/>
              </a:lnSpc>
              <a:buNone/>
            </a:pPr>
            <a:r>
              <a:rPr lang="zh-CN" altLang="en-US" sz="2000">
                <a:sym typeface="+mn-ea"/>
              </a:rPr>
              <a:t>7）参数thousands用来指定文本转换为数字时的千分符，如果Excel中有以文本形式存储的数字，可以使用该参数；</a:t>
            </a:r>
            <a:endParaRPr lang="zh-CN" altLang="en-US" sz="2000">
              <a:sym typeface="+mn-ea"/>
            </a:endParaRPr>
          </a:p>
          <a:p>
            <a:pPr marL="0" indent="0">
              <a:lnSpc>
                <a:spcPct val="120000"/>
              </a:lnSpc>
              <a:buNone/>
            </a:pPr>
            <a:r>
              <a:rPr lang="zh-CN" altLang="en-US" sz="2000">
                <a:sym typeface="+mn-ea"/>
              </a:rPr>
              <a:t>8）参数usecols用来指定要读取的列的索引或名字；</a:t>
            </a:r>
            <a:endParaRPr lang="zh-CN" altLang="en-US" sz="2000">
              <a:sym typeface="+mn-ea"/>
            </a:endParaRPr>
          </a:p>
          <a:p>
            <a:pPr marL="0" indent="0">
              <a:lnSpc>
                <a:spcPct val="120000"/>
              </a:lnSpc>
              <a:buNone/>
            </a:pPr>
            <a:r>
              <a:rPr lang="zh-CN" altLang="en-US" sz="2000">
                <a:sym typeface="+mn-ea"/>
              </a:rPr>
              <a:t>9）参数na_values用来指定哪些值被解释为缺失值；</a:t>
            </a:r>
            <a:endParaRPr lang="zh-CN" altLang="en-US" sz="2000">
              <a:sym typeface="+mn-ea"/>
            </a:endParaRPr>
          </a:p>
          <a:p>
            <a:pPr marL="0" indent="0">
              <a:lnSpc>
                <a:spcPct val="120000"/>
              </a:lnSpc>
              <a:buNone/>
            </a:pPr>
            <a:r>
              <a:rPr lang="zh-CN" altLang="en-US" sz="2000">
                <a:sym typeface="+mn-ea"/>
              </a:rPr>
              <a:t>10）参数skiprows用来指定要跳过哪些行，可以是整数、列表或可调用对象；</a:t>
            </a:r>
            <a:endParaRPr lang="zh-CN" altLang="en-US" sz="2000">
              <a:sym typeface="+mn-ea"/>
            </a:endParaRPr>
          </a:p>
          <a:p>
            <a:pPr marL="0" indent="0">
              <a:lnSpc>
                <a:spcPct val="120000"/>
              </a:lnSpc>
              <a:buNone/>
            </a:pPr>
            <a:r>
              <a:rPr lang="zh-CN" altLang="en-US" sz="2000">
                <a:sym typeface="+mn-ea"/>
              </a:rPr>
              <a:t>11）参数engine值为'xlrd'时支持.xls格式的Excel文件，值为'openpyxl'时支持Excel 2007之后的Excel文件，值为'odf'时支持.odf、.ods、.odt格式的OpenDocument文件。</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12.3  pandas应用案例</a:t>
            </a:r>
            <a:endParaRPr lang="en-US"/>
          </a:p>
        </p:txBody>
      </p:sp>
      <p:sp>
        <p:nvSpPr>
          <p:cNvPr id="3" name="Content Placeholder 2"/>
          <p:cNvSpPr>
            <a:spLocks noGrp="1"/>
          </p:cNvSpPr>
          <p:nvPr>
            <p:ph idx="1"/>
          </p:nvPr>
        </p:nvSpPr>
        <p:spPr/>
        <p:txBody>
          <a:bodyPr>
            <a:normAutofit lnSpcReduction="10000"/>
          </a:bodyPr>
          <a:p>
            <a:pPr indent="-214630" fontAlgn="auto">
              <a:lnSpc>
                <a:spcPct val="100000"/>
              </a:lnSpc>
              <a:spcBef>
                <a:spcPts val="0"/>
              </a:spcBef>
            </a:pPr>
            <a:r>
              <a:rPr lang="en-US" sz="2400" b="1"/>
              <a:t>例12-1</a:t>
            </a:r>
            <a:r>
              <a:rPr lang="en-US" sz="2400"/>
              <a:t>  模拟转盘抽奖游戏，统计不同奖项的获奖概率。</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numpy as np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pandas as pd</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模拟转盘100000次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data = np.random.ranf(100000)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奖项等级划分</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category = (0.0, 0.08, 0.3, 1.0)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labels = ('一等奖', '二等奖', '三等奖')</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对模拟数据进行划分</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result = pd.cut(data, category, labels=labels)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统计每个奖项的获奖次数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result = pd.value_counts(result)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查看结果</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print(result)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custDataLst>
              <p:tags r:id="rId1"/>
            </p:custDataLst>
          </p:nvPr>
        </p:nvPicPr>
        <p:blipFill>
          <a:blip r:embed="rId2"/>
          <a:stretch>
            <a:fillRect/>
          </a:stretch>
        </p:blipFill>
        <p:spPr>
          <a:xfrm>
            <a:off x="7543165" y="1795145"/>
            <a:ext cx="3267710" cy="326771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p:txBody>
          <a:bodyPr/>
          <a:p>
            <a:pPr fontAlgn="auto">
              <a:lnSpc>
                <a:spcPct val="150000"/>
              </a:lnSpc>
            </a:pPr>
            <a:r>
              <a:rPr lang="en-US" sz="2400" b="1"/>
              <a:t>例12-2</a:t>
            </a:r>
            <a:r>
              <a:rPr lang="en-US" sz="2400"/>
              <a:t>  假设有个Excel 2007文件“电影导演演员.xlsx”，其中有三列分别为电影名称、导演和演员列表（同一个电影可能会有多个演员，每个演员姓名之间使用逗号分隔），要求统计每个演员的参演电影数量，并统计最受欢迎的前3个演员。</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29" name="图片 2"/>
          <p:cNvPicPr>
            <a:picLocks noChangeAspect="1" noChangeArrowheads="1"/>
          </p:cNvPicPr>
          <p:nvPr/>
        </p:nvPicPr>
        <p:blipFill>
          <a:blip r:embed="rId1" cstate="print"/>
          <a:srcRect/>
          <a:stretch>
            <a:fillRect/>
          </a:stretch>
        </p:blipFill>
        <p:spPr>
          <a:xfrm>
            <a:off x="4886960" y="3051493"/>
            <a:ext cx="3790950" cy="3381375"/>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p:txBody>
          <a:bodyPr>
            <a:noAutofit/>
          </a:bodyPr>
          <a:p>
            <a:pPr marL="0" indent="0" fontAlgn="auto">
              <a:lnSpc>
                <a:spcPct val="100000"/>
              </a:lnSpc>
              <a:spcBef>
                <a:spcPts val="0"/>
              </a:spcBef>
              <a:buNone/>
            </a:pPr>
            <a:r>
              <a:rPr lang="en-US" sz="1600">
                <a:latin typeface="Consolas" panose="020B0609020204030204" charset="0"/>
              </a:rPr>
              <a:t>&gt;&gt;&gt; import pandas as pd</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&gt;&gt;&gt; df = pd.read_excel('电影导演演员.xlsx')  # 从Excel文件中读取数据</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&gt;&gt;&gt; df</a:t>
            </a:r>
            <a:endParaRPr lang="en-US" sz="1600">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    电影名称   导演                  演员</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0    电影1  导演1     演员1，演员2，演员3，演员4</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1    电影2  导演2     演员3，演员2，演员4，演员5</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2    电影3  导演3     演员1，演员5，演员3，演员6</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3    电影4  导演1     演员1，演员4，演员3，演员7</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4    电影5  导演2     演员1，演员2，演员3，演员8</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5    电影6  导演3     演员5，演员7，演员3，演员9</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6    电影7  导演4     演员1，演员4，演员6，演员7</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7    电影8  导演1     演员1，演员4，演员3，演员8</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8    电影9  导演2     演员5，演员4，演员3，演员9</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9   电影10  导演3    演员1，演员4，演员5，演员10</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10  电影11  导演1    演员1，演员4，演员3，演员11</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11  电影12  导演2    演员7，演员4，演员9，演员12</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12  电影13  导演3    演员1，演员7，演员3，演员13</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13  电影14  导演4   演员10，演员4，演员9，演员14</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14  电影15  导演5   演员1，演员8，演员11，演员15</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15  电影16  导演6  演员14，演员4，演员13，演员16</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16  电影17  导演7         演员3，演员4，演员9</a:t>
            </a:r>
            <a:endParaRPr lang="en-US" sz="1400">
              <a:solidFill>
                <a:srgbClr val="00B0F0"/>
              </a:solidFill>
              <a:latin typeface="Consolas" panose="020B0609020204030204" charset="0"/>
            </a:endParaRPr>
          </a:p>
          <a:p>
            <a:pPr marL="0" indent="0" fontAlgn="auto">
              <a:lnSpc>
                <a:spcPct val="100000"/>
              </a:lnSpc>
              <a:spcBef>
                <a:spcPts val="0"/>
              </a:spcBef>
              <a:buNone/>
            </a:pPr>
            <a:r>
              <a:rPr lang="en-US" sz="1400">
                <a:solidFill>
                  <a:srgbClr val="00B0F0"/>
                </a:solidFill>
                <a:latin typeface="Consolas" panose="020B0609020204030204" charset="0"/>
              </a:rPr>
              <a:t>17  电影18  导演8        演员3，演员4，演员10</a:t>
            </a:r>
            <a:endParaRPr lang="en-US" sz="14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a:xfrm>
            <a:off x="838200" y="1321435"/>
            <a:ext cx="10905490" cy="4639945"/>
          </a:xfrm>
        </p:spPr>
        <p:txBody>
          <a:bodyPr/>
          <a:p>
            <a:pPr marL="0" indent="0" fontAlgn="auto">
              <a:lnSpc>
                <a:spcPct val="100000"/>
              </a:lnSpc>
              <a:spcBef>
                <a:spcPts val="0"/>
              </a:spcBef>
              <a:buNone/>
            </a:pPr>
            <a:r>
              <a:rPr lang="en-US" sz="2000">
                <a:latin typeface="Consolas" panose="020B0609020204030204" charset="0"/>
                <a:ea typeface="华文中宋" panose="02010600040101010101" charset="-122"/>
                <a:cs typeface="Consolas" panose="020B0609020204030204" charset="0"/>
              </a:rPr>
              <a:t>&gt;&gt;&gt; pairs = []</a:t>
            </a:r>
            <a:endParaRPr lang="en-US" sz="2000">
              <a:latin typeface="Consolas" panose="020B0609020204030204" charset="0"/>
              <a:ea typeface="华文中宋" panose="02010600040101010101" charset="-122"/>
              <a:cs typeface="Consolas" panose="020B0609020204030204" charset="0"/>
            </a:endParaRPr>
          </a:p>
          <a:p>
            <a:pPr marL="0" indent="0" fontAlgn="auto">
              <a:lnSpc>
                <a:spcPct val="100000"/>
              </a:lnSpc>
              <a:spcBef>
                <a:spcPts val="0"/>
              </a:spcBef>
              <a:buNone/>
            </a:pPr>
            <a:r>
              <a:rPr lang="en-US" sz="2000">
                <a:latin typeface="Consolas" panose="020B0609020204030204" charset="0"/>
                <a:ea typeface="华文中宋" panose="02010600040101010101" charset="-122"/>
                <a:cs typeface="Consolas" panose="020B0609020204030204" charset="0"/>
              </a:rPr>
              <a:t>&gt;&gt;&gt; for i in range(len(df)):			# 遍历每一行数据</a:t>
            </a:r>
            <a:endParaRPr lang="en-US" sz="2000">
              <a:latin typeface="Consolas" panose="020B0609020204030204" charset="0"/>
              <a:ea typeface="华文中宋" panose="02010600040101010101" charset="-122"/>
              <a:cs typeface="Consolas" panose="020B0609020204030204" charset="0"/>
            </a:endParaRPr>
          </a:p>
          <a:p>
            <a:pPr marL="0" indent="0" fontAlgn="auto">
              <a:lnSpc>
                <a:spcPct val="100000"/>
              </a:lnSpc>
              <a:spcBef>
                <a:spcPts val="0"/>
              </a:spcBef>
              <a:buNone/>
            </a:pPr>
            <a:r>
              <a:rPr lang="en-US" sz="2000">
                <a:latin typeface="Consolas" panose="020B0609020204030204" charset="0"/>
                <a:ea typeface="华文中宋" panose="02010600040101010101" charset="-122"/>
                <a:cs typeface="Consolas" panose="020B0609020204030204" charset="0"/>
              </a:rPr>
              <a:t>    actors = df.at[i, '演员'].split('，')	# 获取当前行的演员清单</a:t>
            </a:r>
            <a:endParaRPr lang="en-US" sz="2000">
              <a:latin typeface="Consolas" panose="020B0609020204030204" charset="0"/>
              <a:ea typeface="华文中宋" panose="02010600040101010101" charset="-122"/>
              <a:cs typeface="Consolas" panose="020B0609020204030204" charset="0"/>
            </a:endParaRPr>
          </a:p>
          <a:p>
            <a:pPr marL="0" indent="0" fontAlgn="auto">
              <a:lnSpc>
                <a:spcPct val="100000"/>
              </a:lnSpc>
              <a:spcBef>
                <a:spcPts val="0"/>
              </a:spcBef>
              <a:buNone/>
            </a:pPr>
            <a:r>
              <a:rPr lang="en-US" sz="2000">
                <a:latin typeface="Consolas" panose="020B0609020204030204" charset="0"/>
                <a:ea typeface="华文中宋" panose="02010600040101010101" charset="-122"/>
                <a:cs typeface="Consolas" panose="020B0609020204030204" charset="0"/>
              </a:rPr>
              <a:t>    for actor in actors:				# 遍历每个演员</a:t>
            </a:r>
            <a:endParaRPr lang="en-US" sz="2000">
              <a:latin typeface="Consolas" panose="020B0609020204030204" charset="0"/>
              <a:ea typeface="华文中宋" panose="02010600040101010101" charset="-122"/>
              <a:cs typeface="Consolas" panose="020B0609020204030204" charset="0"/>
            </a:endParaRPr>
          </a:p>
          <a:p>
            <a:pPr marL="0" indent="0" fontAlgn="auto">
              <a:lnSpc>
                <a:spcPct val="100000"/>
              </a:lnSpc>
              <a:spcBef>
                <a:spcPts val="0"/>
              </a:spcBef>
              <a:buNone/>
            </a:pPr>
            <a:r>
              <a:rPr lang="en-US" sz="2000">
                <a:latin typeface="Consolas" panose="020B0609020204030204" charset="0"/>
                <a:ea typeface="华文中宋" panose="02010600040101010101" charset="-122"/>
                <a:cs typeface="Consolas" panose="020B0609020204030204" charset="0"/>
              </a:rPr>
              <a:t>        pair = (actor, df.at[i, '电影名称'])</a:t>
            </a:r>
            <a:endParaRPr lang="en-US" sz="2000">
              <a:latin typeface="Consolas" panose="020B0609020204030204" charset="0"/>
              <a:ea typeface="华文中宋" panose="02010600040101010101" charset="-122"/>
              <a:cs typeface="Consolas" panose="020B0609020204030204" charset="0"/>
            </a:endParaRPr>
          </a:p>
          <a:p>
            <a:pPr marL="0" indent="0" fontAlgn="auto">
              <a:lnSpc>
                <a:spcPct val="100000"/>
              </a:lnSpc>
              <a:spcBef>
                <a:spcPts val="0"/>
              </a:spcBef>
              <a:buNone/>
            </a:pPr>
            <a:r>
              <a:rPr lang="en-US" sz="2000">
                <a:latin typeface="Consolas" panose="020B0609020204030204" charset="0"/>
                <a:ea typeface="华文中宋" panose="02010600040101010101" charset="-122"/>
                <a:cs typeface="Consolas" panose="020B0609020204030204" charset="0"/>
              </a:rPr>
              <a:t>        pairs.append(pair)</a:t>
            </a:r>
            <a:endParaRPr lang="en-US" sz="2000">
              <a:latin typeface="Consolas" panose="020B0609020204030204" charset="0"/>
              <a:ea typeface="华文中宋" panose="02010600040101010101" charset="-122"/>
              <a:cs typeface="Consolas" panose="020B0609020204030204" charset="0"/>
            </a:endParaRPr>
          </a:p>
          <a:p>
            <a:pPr marL="0" indent="0" fontAlgn="auto">
              <a:lnSpc>
                <a:spcPct val="100000"/>
              </a:lnSpc>
              <a:spcBef>
                <a:spcPts val="0"/>
              </a:spcBef>
              <a:buNone/>
            </a:pPr>
            <a:r>
              <a:rPr lang="en-US" sz="2000">
                <a:latin typeface="Consolas" panose="020B0609020204030204" charset="0"/>
                <a:ea typeface="华文中宋" panose="02010600040101010101" charset="-122"/>
                <a:cs typeface="Consolas" panose="020B0609020204030204" charset="0"/>
              </a:rPr>
              <a:t>&gt;&gt;&gt; pairs = sorted(pairs, key=lambda item:int(item[0][2:]))</a:t>
            </a:r>
            <a:endParaRPr lang="en-US" sz="2000">
              <a:latin typeface="Consolas" panose="020B0609020204030204" charset="0"/>
              <a:ea typeface="华文中宋" panose="02010600040101010101" charset="-122"/>
              <a:cs typeface="Consolas" panose="020B0609020204030204" charset="0"/>
            </a:endParaRPr>
          </a:p>
          <a:p>
            <a:pPr marL="0" indent="0" fontAlgn="auto">
              <a:lnSpc>
                <a:spcPct val="100000"/>
              </a:lnSpc>
              <a:spcBef>
                <a:spcPts val="0"/>
              </a:spcBef>
              <a:buNone/>
            </a:pPr>
            <a:r>
              <a:rPr lang="en-US" sz="2000">
                <a:latin typeface="Consolas" panose="020B0609020204030204" charset="0"/>
                <a:ea typeface="华文中宋" panose="02010600040101010101" charset="-122"/>
                <a:cs typeface="Consolas" panose="020B0609020204030204" charset="0"/>
              </a:rPr>
              <a:t>                                         # 按演员编号进行排序</a:t>
            </a:r>
            <a:endParaRPr lang="en-US" sz="2000">
              <a:latin typeface="Consolas" panose="020B0609020204030204" charset="0"/>
              <a:ea typeface="华文中宋" panose="02010600040101010101" charset="-122"/>
              <a:cs typeface="Consolas" panose="020B0609020204030204" charset="0"/>
            </a:endParaRPr>
          </a:p>
          <a:p>
            <a:pPr marL="0" indent="0" fontAlgn="auto">
              <a:lnSpc>
                <a:spcPct val="100000"/>
              </a:lnSpc>
              <a:spcBef>
                <a:spcPts val="0"/>
              </a:spcBef>
              <a:buNone/>
            </a:pPr>
            <a:r>
              <a:rPr lang="en-US" sz="2000">
                <a:latin typeface="Consolas" panose="020B0609020204030204" charset="0"/>
                <a:ea typeface="华文中宋" panose="02010600040101010101" charset="-122"/>
                <a:cs typeface="Consolas" panose="020B0609020204030204" charset="0"/>
              </a:rPr>
              <a:t>                                         # </a:t>
            </a:r>
            <a:r>
              <a:rPr lang="zh-CN" altLang="en-US" sz="2000">
                <a:latin typeface="Consolas" panose="020B0609020204030204" charset="0"/>
                <a:ea typeface="华文中宋" panose="02010600040101010101" charset="-122"/>
                <a:cs typeface="Consolas" panose="020B0609020204030204" charset="0"/>
              </a:rPr>
              <a:t>也可以直接使用</a:t>
            </a:r>
            <a:r>
              <a:rPr lang="en-US" altLang="zh-CN" sz="2000">
                <a:latin typeface="Consolas" panose="020B0609020204030204" charset="0"/>
                <a:ea typeface="华文中宋" panose="02010600040101010101" charset="-122"/>
                <a:cs typeface="Consolas" panose="020B0609020204030204" charset="0"/>
              </a:rPr>
              <a:t>pairs</a:t>
            </a:r>
            <a:r>
              <a:rPr lang="zh-CN" altLang="en-US" sz="2000">
                <a:latin typeface="Consolas" panose="020B0609020204030204" charset="0"/>
                <a:ea typeface="华文中宋" panose="02010600040101010101" charset="-122"/>
                <a:cs typeface="Consolas" panose="020B0609020204030204" charset="0"/>
              </a:rPr>
              <a:t>列表的</a:t>
            </a:r>
            <a:r>
              <a:rPr lang="en-US" altLang="zh-CN" sz="2000">
                <a:latin typeface="Consolas" panose="020B0609020204030204" charset="0"/>
                <a:ea typeface="华文中宋" panose="02010600040101010101" charset="-122"/>
                <a:cs typeface="Consolas" panose="020B0609020204030204" charset="0"/>
              </a:rPr>
              <a:t>sort()</a:t>
            </a:r>
            <a:r>
              <a:rPr lang="zh-CN" altLang="en-US" sz="2000">
                <a:latin typeface="Consolas" panose="020B0609020204030204" charset="0"/>
                <a:ea typeface="华文中宋" panose="02010600040101010101" charset="-122"/>
                <a:cs typeface="Consolas" panose="020B0609020204030204" charset="0"/>
              </a:rPr>
              <a:t>方法</a:t>
            </a:r>
            <a:endParaRPr lang="zh-CN" altLang="en-US" sz="2000">
              <a:latin typeface="Consolas" panose="020B0609020204030204" charset="0"/>
              <a:ea typeface="华文中宋" panose="02010600040101010101" charset="-122"/>
              <a:cs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p:txBody>
          <a:bodyPr>
            <a:normAutofit lnSpcReduction="20000"/>
          </a:bodyPr>
          <a:p>
            <a:pPr marL="0" indent="0" fontAlgn="auto">
              <a:lnSpc>
                <a:spcPct val="100000"/>
              </a:lnSpc>
              <a:spcBef>
                <a:spcPts val="0"/>
              </a:spcBef>
              <a:buNone/>
            </a:pPr>
            <a:r>
              <a:rPr lang="en-US" sz="1800">
                <a:latin typeface="Consolas" panose="020B0609020204030204" charset="0"/>
              </a:rPr>
              <a:t>&gt;&gt;&gt; pairs</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[('演员1', '电影1'), ('演员1', '电影3'), ('演员1', '电影4'), ('演员1', '电影5'), ('演员1', '电影7'), ('演员1', '电影8'), ('演员1', '电影10'), ('演员1', '电影11'), ('演员1', '电影13'), ('演员1', '电影15'), ('演员2', '电影1'), ('演员2', '电影2'), ('演员2', '电影5'), ('演员3', '电影1'), ('演员3', '电影2'), ('演员3', '电影3'), ('演员3', '电影4'), ('演员3', '电影5'), ('演员3', '电影6'), ('演员3', '电影8'), ('演员3', '电影9'), ('演员3', '电影11'), ('演员3', '电影13'), ('演员3', '电影17'), ('演员3', '电影18'), ('演员4', '电影1'), ('演员4', '电影2'), ('演员4', '电影4'), ('演员4', '电影7'), ('演员4', '电影8'), ('演员4', '电影9'), ('演员4', '电影10'), ('演员4', '电影11'), ('演员4', '电影12'), ('演员4', '电影14'), ('演员4', '电影16'), ('演员4', '电影17'), ('演员4', '电影18'), ('演员5', '电影2'), ('演员5', '电影3'), ('演员5', '电影6'), ('演员5', '电影9'), ('演员5', '电影10'), ('演员6', '电影3'), ('演员6', '电影7'), ('演员7', '电影4'), ('演员7', '电影6'), ('演员7', '电影7'), ('演员7', '电影12'), ('演员7', '电影13'), ('演员8', '电影5'), ('演员8', '电影8'), ('演员8', '电影15'), ('演员9', '电影6'), ('演员9', '电影9'), ('演员9', '电影12'), ('演员9', '电影14'), ('演员9', '电影17'), ('演员10', '电影10'), ('演员10', '电影14'), ('演员10', '电影18'), ('演员11', '电影11'), ('演员11', '电影15'), ('演员12', '电影12'), ('演员13', '电影13'), ('演员13', '电影16'), ('演员14', '电影14'), ('演员14', '电影16'), ('演员15', '电影15'), ('演员16', '电影16')]</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index = [item[0] for item in pairs]</a:t>
            </a:r>
            <a:endParaRPr lang="en-US" sz="2000">
              <a:latin typeface="Consolas" panose="020B0609020204030204" charset="0"/>
            </a:endParaRPr>
          </a:p>
          <a:p>
            <a:pPr marL="0" indent="0">
              <a:buNone/>
            </a:pPr>
            <a:r>
              <a:rPr lang="en-US" sz="2000">
                <a:latin typeface="Consolas" panose="020B0609020204030204" charset="0"/>
              </a:rPr>
              <a:t>&gt;&gt;&gt; data = [item[1] for item in pairs]</a:t>
            </a:r>
            <a:endParaRPr lang="en-US" sz="2000">
              <a:latin typeface="Consolas" panose="020B0609020204030204" charset="0"/>
            </a:endParaRPr>
          </a:p>
          <a:p>
            <a:pPr marL="0" indent="0">
              <a:buNone/>
            </a:pPr>
            <a:r>
              <a:rPr lang="en-US" sz="2000">
                <a:latin typeface="Consolas" panose="020B0609020204030204" charset="0"/>
              </a:rPr>
              <a:t>&gt;&gt;&gt; df1 = pd.DataFrame({'演员':index, '电影名称':data})</a:t>
            </a:r>
            <a:endParaRPr lang="en-US" sz="2000">
              <a:latin typeface="Consolas" panose="020B0609020204030204" charset="0"/>
            </a:endParaRPr>
          </a:p>
          <a:p>
            <a:pPr marL="0" indent="0">
              <a:buNone/>
            </a:pPr>
            <a:r>
              <a:rPr lang="en-US" sz="2000">
                <a:latin typeface="Consolas" panose="020B0609020204030204" charset="0"/>
              </a:rPr>
              <a:t>&gt;&gt;&gt; result = df1.groupby('演员', as_index=False).count()</a:t>
            </a:r>
            <a:endParaRPr lang="en-US" sz="2000">
              <a:latin typeface="Consolas" panose="020B0609020204030204" charset="0"/>
            </a:endParaRPr>
          </a:p>
          <a:p>
            <a:pPr marL="0" indent="0">
              <a:buNone/>
            </a:pPr>
            <a:r>
              <a:rPr lang="en-US" sz="2000">
                <a:latin typeface="Consolas" panose="020B0609020204030204" charset="0"/>
              </a:rPr>
              <a:t>                                      # 分组，统计每个演员的参演电影数量</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700">
                <a:latin typeface="Consolas" panose="020B0609020204030204" charset="0"/>
                <a:cs typeface="Consolas" panose="020B0609020204030204" charset="0"/>
              </a:rPr>
              <a:t>&gt;&gt;&gt; scores.argmax(), scores.idxmax() </a:t>
            </a:r>
            <a:r>
              <a:rPr lang="en-US" altLang="zh-CN" sz="1700">
                <a:latin typeface="Consolas" panose="020B0609020204030204" charset="0"/>
                <a:cs typeface="Consolas" panose="020B0609020204030204" charset="0"/>
              </a:rPr>
              <a:t> </a:t>
            </a:r>
            <a:r>
              <a:rPr lang="zh-CN" altLang="en-US" sz="1700">
                <a:latin typeface="Consolas" panose="020B0609020204030204" charset="0"/>
                <a:cs typeface="Consolas" panose="020B0609020204030204" charset="0"/>
              </a:rPr>
              <a:t># </a:t>
            </a:r>
            <a:r>
              <a:rPr lang="zh-CN" altLang="en-US" sz="1700">
                <a:latin typeface="Consolas" panose="020B0609020204030204" charset="0"/>
                <a:cs typeface="Consolas" panose="020B0609020204030204" charset="0"/>
              </a:rPr>
              <a:t>最大值的序号和标签</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 'Python')</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scores[scores&gt;=90]            </a:t>
            </a:r>
            <a:r>
              <a:rPr lang="en-US" altLang="zh-CN" sz="1700">
                <a:latin typeface="Consolas" panose="020B0609020204030204" charset="0"/>
                <a:cs typeface="Consolas" panose="020B0609020204030204" charset="0"/>
              </a:rPr>
              <a:t> </a:t>
            </a:r>
            <a:r>
              <a:rPr lang="zh-CN" altLang="en-US" sz="1700">
                <a:latin typeface="Consolas" panose="020B0609020204030204" charset="0"/>
                <a:cs typeface="Consolas" panose="020B0609020204030204" charset="0"/>
              </a:rPr>
              <a:t>   # 分数大于或等于90的数据</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R		90</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Python		97</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dtype: int64</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scores.median()             </a:t>
            </a:r>
            <a:r>
              <a:rPr lang="en-US" altLang="zh-CN" sz="1700">
                <a:latin typeface="Consolas" panose="020B0609020204030204" charset="0"/>
                <a:cs typeface="Consolas" panose="020B0609020204030204" charset="0"/>
              </a:rPr>
              <a:t> </a:t>
            </a:r>
            <a:r>
              <a:rPr lang="zh-CN" altLang="en-US" sz="1700">
                <a:latin typeface="Consolas" panose="020B0609020204030204" charset="0"/>
                <a:cs typeface="Consolas" panose="020B0609020204030204" charset="0"/>
              </a:rPr>
              <a:t>     # 中值</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87.0</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scores[scores&gt;scores.median()]    # 分数高于中值的数据</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R		90</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Python		97</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dtype: int64</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scores.mean()                     # 平均值</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87.8</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scores[scores&gt;scores.mean()]      # 分数高于平均值的数据</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R		90</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Python		97</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dtype: int64</a:t>
            </a:r>
            <a:endParaRPr lang="zh-CN" altLang="en-US" sz="17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a:xfrm>
            <a:off x="838200" y="1321435"/>
            <a:ext cx="10515600" cy="4956810"/>
          </a:xfrm>
        </p:spPr>
        <p:txBody>
          <a:bodyPr>
            <a:normAutofit lnSpcReduction="10000"/>
          </a:bodyPr>
          <a:p>
            <a:pPr marL="0" indent="0" fontAlgn="auto">
              <a:lnSpc>
                <a:spcPct val="100000"/>
              </a:lnSpc>
              <a:spcBef>
                <a:spcPts val="0"/>
              </a:spcBef>
              <a:buNone/>
            </a:pPr>
            <a:r>
              <a:rPr lang="en-US" sz="1800">
                <a:latin typeface="Consolas" panose="020B0609020204030204" charset="0"/>
              </a:rPr>
              <a:t>&gt;&gt;&gt; result</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演员  电影名称</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0    演员1    10</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   演员10     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2   演员11     2</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   演员12     1</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4   演员13     2</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5   演员14     2</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6   演员15     1</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7   演员16     1</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8    演员2     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9    演员3    12</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10   演员4    13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11   演员5     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12   演员6     2</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13   演员7     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14   演员8     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15   演员9     5</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p:txBody>
          <a:bodyPr>
            <a:noAutofit/>
          </a:bodyPr>
          <a:p>
            <a:pPr marL="0" indent="0" fontAlgn="auto">
              <a:lnSpc>
                <a:spcPct val="100000"/>
              </a:lnSpc>
              <a:spcBef>
                <a:spcPts val="0"/>
              </a:spcBef>
              <a:buNone/>
            </a:pPr>
            <a:r>
              <a:rPr lang="en-US" sz="1800">
                <a:latin typeface="Consolas" panose="020B0609020204030204" charset="0"/>
              </a:rPr>
              <a:t>&gt;&gt;&gt; result.columns = ['演员', '参演电影数量']  # 修改列名</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result</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演员  参演电影数量</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0    演员1      10</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   演员10       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2   演员11       2</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   演员12       1</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4   演员13       2</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5   演员14       2</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6   演员15       1</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7   演员16       1</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8    演员2       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9    演员3      12</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10   演员4      13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11   演员5       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12   演员6       2</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13   演员7       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14   演员8       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15   演员9       5</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result.nlargest(3, '参演电影数量')   # 参演电影数量最多的3个演员</a:t>
            </a:r>
            <a:endParaRPr lang="en-US" sz="2000">
              <a:latin typeface="Consolas" panose="020B0609020204030204" charset="0"/>
            </a:endParaRPr>
          </a:p>
          <a:p>
            <a:pPr marL="0" indent="0">
              <a:buNone/>
            </a:pPr>
            <a:r>
              <a:rPr lang="en-US" sz="2000">
                <a:solidFill>
                  <a:srgbClr val="00B0F0"/>
                </a:solidFill>
                <a:latin typeface="Consolas" panose="020B0609020204030204" charset="0"/>
              </a:rPr>
              <a:t>     演员  参演电影数量</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10  演员4      13</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9   演员3      12</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0   演员1      10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a:xfrm>
            <a:off x="838200" y="1321435"/>
            <a:ext cx="10515600" cy="4859655"/>
          </a:xfrm>
        </p:spPr>
        <p:txBody>
          <a:bodyPr>
            <a:normAutofit fontScale="90000"/>
          </a:bodyPr>
          <a:p>
            <a:pPr indent="-217805" fontAlgn="auto">
              <a:lnSpc>
                <a:spcPct val="100000"/>
              </a:lnSpc>
              <a:spcBef>
                <a:spcPts val="0"/>
              </a:spcBef>
            </a:pPr>
            <a:r>
              <a:rPr lang="en-US" sz="2400" b="1"/>
              <a:t>例12-3</a:t>
            </a:r>
            <a:r>
              <a:rPr lang="en-US" sz="2400"/>
              <a:t>  运行下面的程序，在当前文件夹中生成饭店营业额模拟数据文件data.csv。</a:t>
            </a:r>
            <a:endParaRPr lang="en-US" sz="2400"/>
          </a:p>
          <a:p>
            <a:pPr marL="0" indent="0" fontAlgn="auto">
              <a:lnSpc>
                <a:spcPct val="100000"/>
              </a:lnSpc>
              <a:spcBef>
                <a:spcPts val="0"/>
              </a:spcBef>
              <a:buNone/>
            </a:pPr>
            <a:r>
              <a:rPr lang="en-US" sz="1800">
                <a:latin typeface="Consolas" panose="020B0609020204030204" charset="0"/>
              </a:rPr>
              <a:t>import csv</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import random</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import datetime</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fn = 'data.csv'</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with open(fn, 'w', encoding='cp936') as fp:</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创建csv文件写入对象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wr = csv.writer(fp)</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写入表头</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wr.writerow(['日期', '销量'])</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startDate = datetime.date(2021, 1,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生成365个模拟数据，可以根据需要进行调整</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 in range(365):</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amount = 300 + i*5 + random.randrange(100)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wr.writerow([str(startDate), amount])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startDate = startDate + datetime.timedelta(days=1)</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400"/>
              </a:spcBef>
              <a:buNone/>
            </a:pPr>
            <a:r>
              <a:rPr lang="en-US" sz="2400"/>
              <a:t>然后完成下面的任务：</a:t>
            </a:r>
            <a:endParaRPr lang="en-US" sz="2400"/>
          </a:p>
          <a:p>
            <a:pPr marL="0" indent="0" fontAlgn="auto">
              <a:lnSpc>
                <a:spcPct val="100000"/>
              </a:lnSpc>
              <a:spcBef>
                <a:spcPts val="0"/>
              </a:spcBef>
              <a:buNone/>
            </a:pPr>
            <a:r>
              <a:rPr lang="en-US" sz="2400"/>
              <a:t>1）使用pandas读取文件data.csv中的数据，创建DataFrame对象，并删除其中所有缺失值；</a:t>
            </a:r>
            <a:endParaRPr lang="en-US" sz="2400"/>
          </a:p>
          <a:p>
            <a:pPr marL="0" indent="0" fontAlgn="auto">
              <a:lnSpc>
                <a:spcPct val="100000"/>
              </a:lnSpc>
              <a:spcBef>
                <a:spcPts val="0"/>
              </a:spcBef>
              <a:buNone/>
            </a:pPr>
            <a:r>
              <a:rPr lang="en-US" sz="2400"/>
              <a:t>2）使用matplotlib生成折线图，反应该饭店每天的营业额情况，并把图形保存为本地文件first.jpg；</a:t>
            </a:r>
            <a:endParaRPr lang="en-US" sz="2400"/>
          </a:p>
          <a:p>
            <a:pPr marL="0" indent="0" fontAlgn="auto">
              <a:lnSpc>
                <a:spcPct val="100000"/>
              </a:lnSpc>
              <a:spcBef>
                <a:spcPts val="0"/>
              </a:spcBef>
              <a:buNone/>
            </a:pPr>
            <a:r>
              <a:rPr lang="en-US" sz="2400"/>
              <a:t>3）按月份进行统计，使用matplotlib绘制柱状图显示每个月份的营业额，并把图形保存为本地文件second.jpg；</a:t>
            </a:r>
            <a:endParaRPr lang="en-US" sz="2400"/>
          </a:p>
          <a:p>
            <a:pPr marL="0" indent="0" fontAlgn="auto">
              <a:lnSpc>
                <a:spcPct val="100000"/>
              </a:lnSpc>
              <a:spcBef>
                <a:spcPts val="0"/>
              </a:spcBef>
              <a:buNone/>
            </a:pPr>
            <a:r>
              <a:rPr lang="en-US" sz="2400"/>
              <a:t>4）按月份进行统计，找出相邻两个月最大涨幅，并把涨幅最大的月份写入maxMonth.txt；</a:t>
            </a:r>
            <a:endParaRPr lang="en-US" sz="2400"/>
          </a:p>
          <a:p>
            <a:pPr marL="0" indent="0" fontAlgn="auto">
              <a:lnSpc>
                <a:spcPct val="100000"/>
              </a:lnSpc>
              <a:spcBef>
                <a:spcPts val="0"/>
              </a:spcBef>
              <a:buNone/>
            </a:pPr>
            <a:r>
              <a:rPr lang="en-US" sz="2400"/>
              <a:t>5）按季度统计该饭店2021年的营业额数据，使用matplotlib生成饼状图显示2021年4个季度的营业额分布情况，并把图形保存为本地文件third.jpg。</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import pandas as pd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matplotlib.pyplot as plt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plt.rcParams['font.sans-serif'] = ['simhei']</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读取数据，丢弃缺失值</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df = pd.read_csv('data.csv', encoding='cp936')</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df = df.dropna()</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生成并保存营业额折线图</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plt.figure()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df.plot(x='日期')</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plt.savefig('first.jpg')</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7158355" y="1191895"/>
            <a:ext cx="4907280" cy="368046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p:txBody>
          <a:bodyPr/>
          <a:p>
            <a:pPr marL="0" indent="0" fontAlgn="auto">
              <a:lnSpc>
                <a:spcPct val="100000"/>
              </a:lnSpc>
              <a:spcBef>
                <a:spcPts val="0"/>
              </a:spcBef>
              <a:buNone/>
            </a:pPr>
            <a:r>
              <a:rPr lang="en-US" sz="2000">
                <a:latin typeface="Consolas" panose="020B0609020204030204" charset="0"/>
              </a:rPr>
              <a:t># 按月统计，生成并保存柱状图</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plt.figure()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copy import deepcopy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df1 = deepcopy(df)</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df1['month'] = df1['日期'].map(lambda x: x[:x.rindex('-')])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df1['month'] = df1['日期'].str.slice(0,7)</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df1 = df1.groupby(by='month', as_index=False).sum()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df1.plot(x='month', kind='bar')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plt.savefig('second.jpg')</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6095365" y="3275330"/>
            <a:ext cx="4490085" cy="336804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 查找涨幅最大的月份，写入文件</a:t>
            </a:r>
            <a:endParaRPr lang="en-US" sz="2000">
              <a:latin typeface="Consolas" panose="020B0609020204030204" charset="0"/>
            </a:endParaRPr>
          </a:p>
          <a:p>
            <a:pPr marL="0" indent="0">
              <a:buNone/>
            </a:pPr>
            <a:r>
              <a:rPr lang="en-US" sz="2000">
                <a:latin typeface="Consolas" panose="020B0609020204030204" charset="0"/>
              </a:rPr>
              <a:t>df2 = df1.drop('month', axis=1).diff()</a:t>
            </a:r>
            <a:endParaRPr lang="en-US" sz="2000">
              <a:latin typeface="Consolas" panose="020B0609020204030204" charset="0"/>
            </a:endParaRPr>
          </a:p>
          <a:p>
            <a:pPr marL="0" indent="0">
              <a:buNone/>
            </a:pPr>
            <a:r>
              <a:rPr lang="en-US" sz="2000">
                <a:latin typeface="Consolas" panose="020B0609020204030204" charset="0"/>
              </a:rPr>
              <a:t>m = df2['销量'].nlargest(1).keys()[0]</a:t>
            </a:r>
            <a:endParaRPr lang="en-US" sz="2000">
              <a:latin typeface="Consolas" panose="020B0609020204030204" charset="0"/>
            </a:endParaRPr>
          </a:p>
          <a:p>
            <a:pPr marL="0" indent="0">
              <a:buNone/>
            </a:pPr>
            <a:r>
              <a:rPr lang="en-US" sz="2000">
                <a:latin typeface="Consolas" panose="020B0609020204030204" charset="0"/>
              </a:rPr>
              <a:t>with open('maxMonth.txt', 'w') as fp:</a:t>
            </a:r>
            <a:endParaRPr lang="en-US" sz="2000">
              <a:latin typeface="Consolas" panose="020B0609020204030204" charset="0"/>
            </a:endParaRPr>
          </a:p>
          <a:p>
            <a:pPr marL="0" indent="0">
              <a:buNone/>
            </a:pPr>
            <a:r>
              <a:rPr lang="en-US" sz="2000">
                <a:latin typeface="Consolas" panose="020B0609020204030204" charset="0"/>
              </a:rPr>
              <a:t>    fp.write(df1.loc[m, 'month'])</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pandas应用案例</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 按季度统计，生成并保存饼状图</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plt.figure()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one = df1[:3]['销量'].sum()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two = df1[3:6]['销量'].sum()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three = df1[6:9]['销量'].sum()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four = df1[9:12]['销量'].sum()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plt.pie([one, two, three, four],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labels=['one', 'two', 'three', 'four'])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plt.savefig('third.jpg')</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6401435" y="1184910"/>
            <a:ext cx="5563870" cy="41738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500">
                <a:latin typeface="Consolas" panose="020B0609020204030204" charset="0"/>
                <a:cs typeface="Consolas" panose="020B0609020204030204" charset="0"/>
              </a:rPr>
              <a:t>&gt;&gt;&gt; scores.nsmallest(2)             </a:t>
            </a: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  </a:t>
            </a: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 # 分数最低的两个数据</a:t>
            </a:r>
            <a:endParaRPr lang="zh-CN" altLang="en-US" sz="1500">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高数		79</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C++		86</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dtype: int64</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latin typeface="Consolas" panose="020B0609020204030204" charset="0"/>
                <a:cs typeface="Consolas" panose="020B0609020204030204" charset="0"/>
              </a:rPr>
              <a:t>&gt;&gt;&gt; scores.std(), scores.var(), scores.sem()</a:t>
            </a: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     </a:t>
            </a: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 </a:t>
            </a: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 # 标准差，方差，无偏标准差</a:t>
            </a:r>
            <a:endParaRPr lang="zh-CN" altLang="en-US" sz="1500">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(6.534523701081817, 42.7, 2.9223278392404914)</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latin typeface="Consolas" panose="020B0609020204030204" charset="0"/>
                <a:cs typeface="Consolas" panose="020B0609020204030204" charset="0"/>
              </a:rPr>
              <a:t>&gt;&gt;&gt; scores.pipe(lambda score: (score**0.5)*10).round(2)</a:t>
            </a: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 </a:t>
            </a: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 # 开方再乘以10，结果</a:t>
            </a:r>
            <a:r>
              <a:rPr lang="zh-CN" altLang="en-US" sz="1500">
                <a:latin typeface="Consolas" panose="020B0609020204030204" charset="0"/>
                <a:cs typeface="Consolas" panose="020B0609020204030204" charset="0"/>
              </a:rPr>
              <a:t>四舍五入保留两位小数</a:t>
            </a:r>
            <a:endParaRPr lang="zh-CN" altLang="en-US" sz="1500">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R		94.87</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C++		92.74</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Python		98.49</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Java		93.27</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高数		88.88</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dtype: float64</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latin typeface="Consolas" panose="020B0609020204030204" charset="0"/>
                <a:cs typeface="Consolas" panose="020B0609020204030204" charset="0"/>
              </a:rPr>
              <a:t>&gt;&gt;&gt; scores.apply(lambda score: (score**0.5)*10).apply(int)</a:t>
            </a: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开方再乘以10，</a:t>
            </a:r>
            <a:r>
              <a:rPr lang="zh-CN" altLang="en-US" sz="1500">
                <a:latin typeface="Consolas" panose="020B0609020204030204" charset="0"/>
                <a:cs typeface="Consolas" panose="020B0609020204030204" charset="0"/>
              </a:rPr>
              <a:t>对结果取整</a:t>
            </a:r>
            <a:endParaRPr lang="zh-CN" altLang="en-US" sz="1500">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R		94</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C++		92</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Python		98</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Java		93</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高数		88</a:t>
            </a:r>
            <a:endParaRPr lang="zh-CN" altLang="en-US" sz="15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cs typeface="Consolas" panose="020B0609020204030204" charset="0"/>
              </a:rPr>
              <a:t>dtype: int64</a:t>
            </a:r>
            <a:endParaRPr lang="zh-CN" altLang="en-US" sz="15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内容占位符 2"/>
          <p:cNvSpPr>
            <a:spLocks noGrp="1"/>
          </p:cNvSpPr>
          <p:nvPr>
            <p:ph idx="1"/>
          </p:nvPr>
        </p:nvSpPr>
        <p:spPr>
          <a:xfrm>
            <a:off x="838200" y="1321435"/>
            <a:ext cx="10705465" cy="4639945"/>
          </a:xfrm>
        </p:spPr>
        <p:txBody>
          <a:bodyPr anchor="t">
            <a:noAutofit/>
          </a:bodyPr>
          <a:p>
            <a:pPr marL="0" indent="0" defTabSz="914400" fontAlgn="auto">
              <a:lnSpc>
                <a:spcPct val="100000"/>
              </a:lnSpc>
              <a:spcBef>
                <a:spcPts val="0"/>
              </a:spcBef>
              <a:buNone/>
            </a:pPr>
            <a:r>
              <a:rPr lang="zh-CN" altLang="en-US" sz="2400" kern="1200" baseline="0">
                <a:latin typeface="Consolas" panose="020B0609020204030204" charset="0"/>
                <a:ea typeface="+mn-ea"/>
                <a:cs typeface="+mn-cs"/>
              </a:rPr>
              <a:t>（</a:t>
            </a:r>
            <a:r>
              <a:rPr lang="en-US" altLang="zh-CN" sz="2400" kern="1200" baseline="0">
                <a:latin typeface="Consolas" panose="020B0609020204030204" charset="0"/>
                <a:ea typeface="+mn-ea"/>
                <a:cs typeface="+mn-cs"/>
              </a:rPr>
              <a:t>2</a:t>
            </a:r>
            <a:r>
              <a:rPr lang="zh-CN" altLang="en-US" sz="2400" kern="1200" baseline="0">
                <a:latin typeface="Consolas" panose="020B0609020204030204" charset="0"/>
                <a:ea typeface="+mn-ea"/>
                <a:cs typeface="+mn-cs"/>
              </a:rPr>
              <a:t>）生成和</a:t>
            </a:r>
            <a:r>
              <a:rPr lang="zh-CN" altLang="en-US" sz="2400" kern="1200" baseline="0">
                <a:latin typeface="Consolas" panose="020B0609020204030204" charset="0"/>
                <a:ea typeface="+mn-ea"/>
                <a:cs typeface="+mn-cs"/>
              </a:rPr>
              <a:t>使用日期</a:t>
            </a:r>
            <a:r>
              <a:rPr lang="zh-CN" altLang="en-US" sz="2400" kern="1200" baseline="0">
                <a:latin typeface="Consolas" panose="020B0609020204030204" charset="0"/>
                <a:ea typeface="+mn-ea"/>
                <a:cs typeface="+mn-cs"/>
              </a:rPr>
              <a:t>时间索引数组</a:t>
            </a:r>
            <a:endParaRPr lang="zh-CN" altLang="en-US" sz="24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pd.date_range(start='20</a:t>
            </a:r>
            <a:r>
              <a:rPr lang="en-US" altLang="zh-CN" sz="2000" kern="1200" baseline="0">
                <a:latin typeface="Consolas" panose="020B0609020204030204" charset="0"/>
                <a:ea typeface="+mn-ea"/>
                <a:cs typeface="+mn-cs"/>
              </a:rPr>
              <a:t>21</a:t>
            </a:r>
            <a:r>
              <a:rPr lang="zh-CN" altLang="en-US" sz="2000" kern="1200" baseline="0">
                <a:latin typeface="Consolas" panose="020B0609020204030204" charset="0"/>
                <a:ea typeface="+mn-ea"/>
                <a:cs typeface="+mn-cs"/>
              </a:rPr>
              <a:t>0101', end='20</a:t>
            </a:r>
            <a:r>
              <a:rPr lang="en-US" altLang="zh-CN" sz="2000" kern="1200" baseline="0">
                <a:latin typeface="Consolas" panose="020B0609020204030204" charset="0"/>
                <a:ea typeface="+mn-ea"/>
                <a:cs typeface="+mn-cs"/>
              </a:rPr>
              <a:t>21</a:t>
            </a:r>
            <a:r>
              <a:rPr lang="zh-CN" altLang="en-US" sz="2000" kern="1200" baseline="0">
                <a:latin typeface="Consolas" panose="020B0609020204030204" charset="0"/>
                <a:ea typeface="+mn-ea"/>
                <a:cs typeface="+mn-cs"/>
              </a:rPr>
              <a:t>1231', freq='H') # 间隔为</a:t>
            </a:r>
            <a:r>
              <a:rPr lang="en-US" altLang="zh-CN" sz="2000" kern="1200" baseline="0">
                <a:latin typeface="Consolas" panose="020B0609020204030204" charset="0"/>
                <a:ea typeface="+mn-ea"/>
                <a:cs typeface="+mn-cs"/>
              </a:rPr>
              <a:t>1</a:t>
            </a:r>
            <a:r>
              <a:rPr lang="zh-CN" altLang="en-US" sz="2000" kern="1200" baseline="0">
                <a:latin typeface="Consolas" panose="020B0609020204030204" charset="0"/>
                <a:ea typeface="+mn-ea"/>
                <a:cs typeface="+mn-cs"/>
              </a:rPr>
              <a:t>小时</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DatetimeIndex(['2021-01-01 00:00:00', '2021-01-01 01:00:00',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'2021-01-01 02:00:00', '2021-01-01 03:00:00',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'2021-01-01 04:00:00', '2021-01-01 05:00:00',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'2021-01-01 06:00:00', '2021-01-01 07:00:00',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'2021-01-01 08:00:00', '2021-01-01 09:00:00',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'2021-12-30 15:00:00', '2021-12-30 16:00:00',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'2021-12-30 17:00:00', '2021-12-30 18:00:00',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'2021-12-30 19:00:00', '2021-12-30 20:00:00',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'2021-12-30 21:00:00', '2021-12-30 22:00:00',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'2021-12-30 23:00:00', '2021-12-31 00:00:00'],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dtype='datetime64[ns]', length=8737, freq='H')</a:t>
            </a:r>
            <a:endParaRPr lang="zh-CN" altLang="en-US" sz="2000" kern="1200" baseline="0">
              <a:solidFill>
                <a:srgbClr val="00B0F0"/>
              </a:solidFill>
              <a:latin typeface="Consolas" panose="020B0609020204030204" charset="0"/>
              <a:ea typeface="+mn-ea"/>
              <a:cs typeface="+mn-cs"/>
            </a:endParaRPr>
          </a:p>
        </p:txBody>
      </p:sp>
      <p:sp>
        <p:nvSpPr>
          <p:cNvPr id="4" name="Title 3"/>
          <p:cNvSpPr/>
          <p:nvPr>
            <p:ph type="title"/>
          </p:nvPr>
        </p:nvSpPr>
        <p:spPr/>
        <p:txBody>
          <a:bodyPr/>
          <a:p>
            <a:r>
              <a:rPr>
                <a:sym typeface="+mn-ea"/>
              </a:rPr>
              <a:t>12.2  pandas基本操作</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内容占位符 2"/>
          <p:cNvSpPr>
            <a:spLocks noGrp="1"/>
          </p:cNvSpPr>
          <p:nvPr>
            <p:ph idx="1"/>
          </p:nvPr>
        </p:nvSpPr>
        <p:spPr/>
        <p:txBody>
          <a:bodyPr anchor="t"/>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pd.date_range(start='20</a:t>
            </a:r>
            <a:r>
              <a:rPr lang="en-US" altLang="zh-CN" sz="2000" kern="1200" baseline="0">
                <a:latin typeface="Consolas" panose="020B0609020204030204" charset="0"/>
                <a:ea typeface="+mn-ea"/>
                <a:cs typeface="+mn-cs"/>
              </a:rPr>
              <a:t>21</a:t>
            </a:r>
            <a:r>
              <a:rPr lang="zh-CN" altLang="en-US" sz="2000" kern="1200" baseline="0">
                <a:latin typeface="Consolas" panose="020B0609020204030204" charset="0"/>
                <a:ea typeface="+mn-ea"/>
                <a:cs typeface="+mn-cs"/>
              </a:rPr>
              <a:t>0101', end='20</a:t>
            </a:r>
            <a:r>
              <a:rPr lang="en-US" altLang="zh-CN" sz="2000" kern="1200" baseline="0">
                <a:latin typeface="Consolas" panose="020B0609020204030204" charset="0"/>
                <a:ea typeface="+mn-ea"/>
                <a:cs typeface="+mn-cs"/>
              </a:rPr>
              <a:t>21</a:t>
            </a:r>
            <a:r>
              <a:rPr lang="zh-CN" altLang="en-US" sz="2000" kern="1200" baseline="0">
                <a:latin typeface="Consolas" panose="020B0609020204030204" charset="0"/>
                <a:ea typeface="+mn-ea"/>
                <a:cs typeface="+mn-cs"/>
              </a:rPr>
              <a:t>1231', freq='D')  # 间隔为天</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DatetimeIndex(['2021-01-01', '2021-01-02', '2021-01-03', '2021-01-04',</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'2021-01-05', '2021-01-06', '2021-01-07', '2021-01-08',</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'2021-01-09', '2021-01-10',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'2021-12-22', '2021-12-23', '2021-12-24', '2021-12-25',</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'2021-12-26', '2021-12-27', '2021-12-28', '2021-12-29',</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'2021-12-30', '2021-12-31'],</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dtype='datetime64[ns]', length=365, freq='D')</a:t>
            </a:r>
            <a:endParaRPr lang="zh-CN" altLang="en-US" sz="2000" kern="1200" baseline="0">
              <a:solidFill>
                <a:srgbClr val="00B0F0"/>
              </a:solidFill>
              <a:latin typeface="Consolas" panose="020B0609020204030204" charset="0"/>
              <a:ea typeface="+mn-ea"/>
              <a:cs typeface="+mn-cs"/>
            </a:endParaRPr>
          </a:p>
        </p:txBody>
      </p:sp>
      <p:sp>
        <p:nvSpPr>
          <p:cNvPr id="3" name="Title 2"/>
          <p:cNvSpPr/>
          <p:nvPr>
            <p:ph type="title"/>
          </p:nvPr>
        </p:nvSpPr>
        <p:spPr/>
        <p:txBody>
          <a:bodyPr/>
          <a:p>
            <a:r>
              <a:rPr>
                <a:sym typeface="+mn-ea"/>
              </a:rPr>
              <a:t>12.2  pandas基本操作</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a:xfrm>
            <a:off x="838200" y="1321435"/>
            <a:ext cx="10515600" cy="4825365"/>
          </a:xfrm>
        </p:spPr>
        <p:txBody>
          <a:bodyPr>
            <a:normAutofit fontScale="60000"/>
          </a:bodyPr>
          <a:p>
            <a:pPr marL="0" indent="0" fontAlgn="auto">
              <a:lnSpc>
                <a:spcPct val="100000"/>
              </a:lnSpc>
              <a:spcBef>
                <a:spcPts val="0"/>
              </a:spcBef>
              <a:buNone/>
            </a:pPr>
            <a:r>
              <a:rPr lang="zh-CN" altLang="en-US" sz="3000">
                <a:latin typeface="Consolas" panose="020B0609020204030204" charset="0"/>
                <a:cs typeface="Consolas" panose="020B0609020204030204" charset="0"/>
              </a:rPr>
              <a:t>&gt;&gt;&gt; pd.date_range(start='20210101', end='20211231', freq='7D')</a:t>
            </a:r>
            <a:r>
              <a:rPr lang="en-US" altLang="zh-CN" sz="3000">
                <a:latin typeface="Consolas" panose="020B0609020204030204" charset="0"/>
                <a:cs typeface="Consolas" panose="020B0609020204030204" charset="0"/>
              </a:rPr>
              <a:t>    # </a:t>
            </a:r>
            <a:r>
              <a:rPr lang="zh-CN" altLang="en-US" sz="3000">
                <a:latin typeface="Consolas" panose="020B0609020204030204" charset="0"/>
                <a:cs typeface="Consolas" panose="020B0609020204030204" charset="0"/>
              </a:rPr>
              <a:t>间隔</a:t>
            </a:r>
            <a:r>
              <a:rPr lang="en-US" altLang="zh-CN" sz="3000">
                <a:latin typeface="Consolas" panose="020B0609020204030204" charset="0"/>
                <a:cs typeface="Consolas" panose="020B0609020204030204" charset="0"/>
              </a:rPr>
              <a:t>7</a:t>
            </a:r>
            <a:r>
              <a:rPr lang="zh-CN" altLang="en-US" sz="3000">
                <a:latin typeface="Consolas" panose="020B0609020204030204" charset="0"/>
                <a:cs typeface="Consolas" panose="020B0609020204030204" charset="0"/>
              </a:rPr>
              <a:t>天</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DatetimeIndex(['2021-01-01', '2021-01-08', '2021-01-15', '2021-01-22',</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'2021-01-29', '2021-02-05', '2021-02-12', '2021-02-19',</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'2021-02-26', '2021-03-05', '2021-03-12', '2021-03-19',</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'2021-03-26', '2021-04-02', '2021-04-09', '2021-04-16',</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'2021-04-23', '2021-04-30', '2021-05-07', '2021-05-14',</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'2021-05-21', '2021-05-28', '2021-06-04', '2021-06-11',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'2021-06-18', '2021-06-25', '2021-07-02', '2021-07-09',</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'2021-07-16', '2021-07-23', '2021-07-30', '2021-08-06',</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'2021-08-13', '2021-08-20', '2021-08-27', '2021-09-03',</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'2021-09-10', '2021-09-17', '2021-09-24', '2021-10-01',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'2021-10-08', '2021-10-15', '2021-10-22', '2021-10-29',</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'2021-11-05', '2021-11-12', '2021-11-19', '2021-11-26',</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'2021-12-03', '2021-12-10', '2021-12-17', '2021-12-24',</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'2021-12-31'],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dtype='datetime64[ns]', freq='7D')</a:t>
            </a:r>
            <a:endParaRPr lang="zh-CN" altLang="en-US" sz="3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内容占位符 2"/>
          <p:cNvSpPr>
            <a:spLocks noGrp="1"/>
          </p:cNvSpPr>
          <p:nvPr>
            <p:ph idx="1"/>
          </p:nvPr>
        </p:nvSpPr>
        <p:spPr>
          <a:xfrm>
            <a:off x="838200" y="1321435"/>
            <a:ext cx="10632440" cy="4639945"/>
          </a:xfrm>
        </p:spPr>
        <p:txBody>
          <a:bodyPr anchor="t"/>
          <a:p>
            <a:pPr marL="0" indent="0" defTabSz="914400">
              <a:buFont typeface="Wingdings" panose="05000000000000000000" charset="0"/>
              <a:buNone/>
            </a:pPr>
            <a:r>
              <a:rPr lang="zh-CN" altLang="en-US" sz="2000" kern="1200" baseline="0">
                <a:latin typeface="Consolas" panose="020B0609020204030204" charset="0"/>
                <a:ea typeface="+mn-ea"/>
                <a:cs typeface="Consolas" panose="020B0609020204030204" charset="0"/>
              </a:rPr>
              <a:t>&gt;&gt;&gt; dates = pd.date_range(start='20</a:t>
            </a:r>
            <a:r>
              <a:rPr lang="en-US" altLang="zh-CN" sz="2000" kern="1200" baseline="0">
                <a:latin typeface="Consolas" panose="020B0609020204030204" charset="0"/>
                <a:ea typeface="+mn-ea"/>
                <a:cs typeface="Consolas" panose="020B0609020204030204" charset="0"/>
              </a:rPr>
              <a:t>21</a:t>
            </a:r>
            <a:r>
              <a:rPr lang="zh-CN" altLang="en-US" sz="2000" kern="1200" baseline="0">
                <a:latin typeface="Consolas" panose="020B0609020204030204" charset="0"/>
                <a:ea typeface="+mn-ea"/>
                <a:cs typeface="Consolas" panose="020B0609020204030204" charset="0"/>
              </a:rPr>
              <a:t>0101', end='20</a:t>
            </a:r>
            <a:r>
              <a:rPr lang="en-US" altLang="zh-CN" sz="2000" kern="1200" baseline="0">
                <a:latin typeface="Consolas" panose="020B0609020204030204" charset="0"/>
                <a:ea typeface="+mn-ea"/>
                <a:cs typeface="Consolas" panose="020B0609020204030204" charset="0"/>
              </a:rPr>
              <a:t>21</a:t>
            </a:r>
            <a:r>
              <a:rPr lang="zh-CN" altLang="en-US" sz="2000" kern="1200" baseline="0">
                <a:latin typeface="Consolas" panose="020B0609020204030204" charset="0"/>
                <a:ea typeface="+mn-ea"/>
                <a:cs typeface="Consolas" panose="020B0609020204030204" charset="0"/>
              </a:rPr>
              <a:t>1231', freq='M')    </a:t>
            </a:r>
            <a:endParaRPr lang="zh-CN" altLang="en-US" sz="20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2000" kern="1200" baseline="0">
                <a:latin typeface="Consolas" panose="020B0609020204030204" charset="0"/>
                <a:ea typeface="+mn-ea"/>
                <a:cs typeface="Consolas" panose="020B0609020204030204" charset="0"/>
              </a:rPr>
              <a:t>                                                           # 间隔为月，</a:t>
            </a:r>
            <a:r>
              <a:rPr lang="zh-CN" altLang="en-US" sz="2000" kern="1200" baseline="0">
                <a:latin typeface="Consolas" panose="020B0609020204030204" charset="0"/>
                <a:ea typeface="+mn-ea"/>
                <a:cs typeface="Consolas" panose="020B0609020204030204" charset="0"/>
              </a:rPr>
              <a:t>月末</a:t>
            </a:r>
            <a:endParaRPr lang="zh-CN" altLang="en-US" sz="20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2000" kern="1200" baseline="0">
                <a:latin typeface="Consolas" panose="020B0609020204030204" charset="0"/>
                <a:ea typeface="+mn-ea"/>
                <a:cs typeface="Consolas" panose="020B0609020204030204" charset="0"/>
              </a:rPr>
              <a:t>&gt;&gt;&gt; dates</a:t>
            </a:r>
            <a:endParaRPr lang="zh-CN" altLang="en-US" sz="20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Consolas" panose="020B0609020204030204" charset="0"/>
              </a:rPr>
              <a:t>DatetimeIndex(['2021-01-31', '2021-02-28', '2021-03-31', '2021-04-30',</a:t>
            </a:r>
            <a:endParaRPr lang="zh-CN" altLang="en-US" sz="2000" kern="1200" baseline="0">
              <a:solidFill>
                <a:srgbClr val="00B0F0"/>
              </a:solidFill>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Consolas" panose="020B0609020204030204" charset="0"/>
              </a:rPr>
              <a:t>               '2021-05-31', '2021-06-30', '2021-07-31', '2021-08-31',</a:t>
            </a:r>
            <a:endParaRPr lang="zh-CN" altLang="en-US" sz="2000" kern="1200" baseline="0">
              <a:solidFill>
                <a:srgbClr val="00B0F0"/>
              </a:solidFill>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Consolas" panose="020B0609020204030204" charset="0"/>
              </a:rPr>
              <a:t>               '2021-09-30', '2021-10-31', '2021-11-30', '2021-12-31'],</a:t>
            </a:r>
            <a:endParaRPr lang="zh-CN" altLang="en-US" sz="2000" kern="1200" baseline="0">
              <a:solidFill>
                <a:srgbClr val="00B0F0"/>
              </a:solidFill>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Consolas" panose="020B0609020204030204" charset="0"/>
              </a:rPr>
              <a:t>              dtype='datetime64[ns]', freq='M')</a:t>
            </a:r>
            <a:endParaRPr lang="zh-CN" altLang="en-US" sz="2000" kern="1200" baseline="0">
              <a:solidFill>
                <a:srgbClr val="00B0F0"/>
              </a:solidFill>
              <a:latin typeface="Consolas" panose="020B0609020204030204" charset="0"/>
              <a:ea typeface="+mn-ea"/>
              <a:cs typeface="Consolas" panose="020B0609020204030204" charset="0"/>
            </a:endParaRPr>
          </a:p>
        </p:txBody>
      </p:sp>
      <p:sp>
        <p:nvSpPr>
          <p:cNvPr id="3" name="Title 2"/>
          <p:cNvSpPr/>
          <p:nvPr>
            <p:ph type="title"/>
          </p:nvPr>
        </p:nvSpPr>
        <p:spPr/>
        <p:txBody>
          <a:bodyPr/>
          <a:p>
            <a:r>
              <a:rPr>
                <a:sym typeface="+mn-ea"/>
              </a:rPr>
              <a:t>12.2  pandas基本操作</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cs typeface="Consolas" panose="020B0609020204030204" charset="0"/>
              </a:rPr>
              <a:t>&gt;&gt;&gt; pd.date_range(start='20210101', end='20211231', freq='MS')</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 </a:t>
            </a:r>
            <a:r>
              <a:rPr lang="en-US" altLang="zh-CN" sz="2000">
                <a:latin typeface="Consolas" panose="020B0609020204030204" charset="0"/>
                <a:cs typeface="Consolas" panose="020B0609020204030204" charset="0"/>
              </a:rPr>
              <a:t>                                                    # </a:t>
            </a:r>
            <a:r>
              <a:rPr lang="zh-CN" altLang="en-US" sz="2000">
                <a:latin typeface="Consolas" panose="020B0609020204030204" charset="0"/>
                <a:cs typeface="Consolas" panose="020B0609020204030204" charset="0"/>
              </a:rPr>
              <a:t>间隔为月，</a:t>
            </a:r>
            <a:r>
              <a:rPr lang="zh-CN" altLang="en-US" sz="2000">
                <a:latin typeface="Consolas" panose="020B0609020204030204" charset="0"/>
                <a:cs typeface="Consolas" panose="020B0609020204030204" charset="0"/>
              </a:rPr>
              <a:t>月初</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DatetimeIndex(['2021-01-01', '2021-02-01', '2021-03-01', '2021-04-01',</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'2021-05-01', '2021-06-01', '2021-07-01', '2021-08-01',</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'2021-09-01', '2021-10-01', '2021-11-01', '2021-12-01'],</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dtype='datetime64[ns]', freq='MS')</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cs typeface="Consolas" panose="020B0609020204030204" charset="0"/>
              </a:rPr>
              <a:t>&gt;&gt;&gt; pd.date_range(start='20210101', end='20211231', freq='SM')</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 </a:t>
            </a:r>
            <a:r>
              <a:rPr lang="en-US" altLang="zh-CN" sz="2000">
                <a:latin typeface="Consolas" panose="020B0609020204030204" charset="0"/>
                <a:cs typeface="Consolas" panose="020B0609020204030204" charset="0"/>
              </a:rPr>
              <a:t>                                                # </a:t>
            </a:r>
            <a:r>
              <a:rPr lang="zh-CN" altLang="en-US" sz="2000">
                <a:latin typeface="Consolas" panose="020B0609020204030204" charset="0"/>
                <a:cs typeface="Consolas" panose="020B0609020204030204" charset="0"/>
              </a:rPr>
              <a:t>间隔为</a:t>
            </a:r>
            <a:r>
              <a:rPr lang="zh-CN" altLang="en-US" sz="2000">
                <a:latin typeface="Consolas" panose="020B0609020204030204" charset="0"/>
                <a:cs typeface="Consolas" panose="020B0609020204030204" charset="0"/>
              </a:rPr>
              <a:t>半月，月中、</a:t>
            </a:r>
            <a:r>
              <a:rPr lang="zh-CN" altLang="en-US" sz="2000">
                <a:latin typeface="Consolas" panose="020B0609020204030204" charset="0"/>
                <a:cs typeface="Consolas" panose="020B0609020204030204" charset="0"/>
              </a:rPr>
              <a:t>月末</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DatetimeIndex(['2021-01-15', '2021-01-31', '2021-02-15', '2021-02-28',</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'2021-03-15', '2021-03-31', '2021-04-15', '2021-04-30',</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'2021-05-15', '2021-05-31', '2021-06-15', '2021-06-30',</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'2021-07-15', '2021-07-31', '2021-08-15', '2021-08-31',</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'2021-09-15', '2021-09-30', '2021-10-15', '2021-10-31',</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'2021-11-15', '2021-11-30', '2021-12-15', '2021-12-31'],</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dtype='datetime64[ns]', freq='SM-15')</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fontScale="60000"/>
          </a:bodyPr>
          <a:p>
            <a:pPr marL="0" indent="0" fontAlgn="auto">
              <a:lnSpc>
                <a:spcPct val="100000"/>
              </a:lnSpc>
              <a:spcBef>
                <a:spcPts val="0"/>
              </a:spcBef>
              <a:buNone/>
            </a:pPr>
            <a:r>
              <a:rPr lang="zh-CN" altLang="en-US" sz="3000">
                <a:latin typeface="Consolas" panose="020B0609020204030204" charset="0"/>
                <a:cs typeface="Consolas" panose="020B0609020204030204" charset="0"/>
              </a:rPr>
              <a:t>&gt;&gt;&gt; pd.date_range(start='20000101', end='20211231', freq='A')</a:t>
            </a:r>
            <a:r>
              <a:rPr lang="en-US" altLang="zh-CN" sz="3000">
                <a:latin typeface="Consolas" panose="020B0609020204030204" charset="0"/>
                <a:cs typeface="Consolas" panose="020B0609020204030204" charset="0"/>
              </a:rPr>
              <a:t>        # </a:t>
            </a:r>
            <a:r>
              <a:rPr lang="zh-CN" altLang="en-US" sz="3000">
                <a:latin typeface="Consolas" panose="020B0609020204030204" charset="0"/>
                <a:cs typeface="Consolas" panose="020B0609020204030204" charset="0"/>
              </a:rPr>
              <a:t>每年最后</a:t>
            </a:r>
            <a:r>
              <a:rPr lang="zh-CN" altLang="en-US" sz="3000">
                <a:latin typeface="Consolas" panose="020B0609020204030204" charset="0"/>
                <a:cs typeface="Consolas" panose="020B0609020204030204" charset="0"/>
              </a:rPr>
              <a:t>一天</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DatetimeIndex(['2000-12-31', '2001-12-31', '2002-12-31', '2003-12-31',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'2004-12-31', '2005-12-31', '2006-12-31', '2007-12-31',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'2008-12-31', '2009-12-31', '2010-12-31', '2011-12-31',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'2012-12-31', '2013-12-31', '2014-12-31', '2015-12-31',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'2016-12-31', '2017-12-31', '2018-12-31', '2019-12-31',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'2020-12-31', '2021-12-31'],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dtype='datetime64[ns]', freq='A-DEC')</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pd.date_range(start='20000101', end='20211231', freq='AS')</a:t>
            </a:r>
            <a:r>
              <a:rPr lang="en-US" altLang="zh-CN" sz="3000">
                <a:latin typeface="Consolas" panose="020B0609020204030204" charset="0"/>
                <a:cs typeface="Consolas" panose="020B0609020204030204" charset="0"/>
              </a:rPr>
              <a:t>       # </a:t>
            </a:r>
            <a:r>
              <a:rPr lang="zh-CN" altLang="en-US" sz="3000">
                <a:latin typeface="Consolas" panose="020B0609020204030204" charset="0"/>
                <a:cs typeface="Consolas" panose="020B0609020204030204" charset="0"/>
              </a:rPr>
              <a:t>每年</a:t>
            </a:r>
            <a:r>
              <a:rPr lang="zh-CN" altLang="en-US" sz="3000">
                <a:latin typeface="Consolas" panose="020B0609020204030204" charset="0"/>
                <a:cs typeface="Consolas" panose="020B0609020204030204" charset="0"/>
              </a:rPr>
              <a:t>第一天</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DatetimeIndex(['2000-01-01', '2001-01-01', '2002-01-01', '2003-01-01',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'2004-01-01', '2005-01-01', '2006-01-01', '2007-01-01',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'2008-01-01', '2009-01-01', '2010-01-01', '2011-01-01',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'2012-01-01', '2013-01-01', '2014-01-01', '2015-01-01',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'2016-01-01', '2017-01-01', '2018-01-01', '2019-01-01',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'2020-01-01', '2021-01-01'],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              dtype='datetime64[ns]', freq='AS-JAN')</a:t>
            </a:r>
            <a:endParaRPr lang="zh-CN" altLang="en-US" sz="3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本章学习</a:t>
            </a:r>
            <a:r>
              <a:rPr lang="zh-CN" altLang="en-US"/>
              <a:t>目标</a:t>
            </a:r>
            <a:endParaRPr lang="zh-CN" altLang="en-US"/>
          </a:p>
        </p:txBody>
      </p:sp>
      <p:sp>
        <p:nvSpPr>
          <p:cNvPr id="3" name="内容占位符 2"/>
          <p:cNvSpPr>
            <a:spLocks noGrp="1"/>
          </p:cNvSpPr>
          <p:nvPr>
            <p:ph idx="1"/>
          </p:nvPr>
        </p:nvSpPr>
        <p:spPr/>
        <p:txBody>
          <a:bodyPr/>
          <a:p>
            <a:pPr>
              <a:lnSpc>
                <a:spcPct val="140000"/>
              </a:lnSpc>
            </a:pPr>
            <a:r>
              <a:rPr lang="zh-CN" altLang="en-US" sz="2400"/>
              <a:t>  了解常用的数据分析方法</a:t>
            </a:r>
            <a:endParaRPr lang="zh-CN" altLang="en-US" sz="2400"/>
          </a:p>
          <a:p>
            <a:pPr>
              <a:lnSpc>
                <a:spcPct val="140000"/>
              </a:lnSpc>
            </a:pPr>
            <a:r>
              <a:rPr lang="zh-CN" altLang="en-US" sz="2400"/>
              <a:t>  掌握pandas的基本操作</a:t>
            </a:r>
            <a:endParaRPr lang="zh-CN" altLang="en-US" sz="2400"/>
          </a:p>
          <a:p>
            <a:pPr>
              <a:lnSpc>
                <a:spcPct val="140000"/>
              </a:lnSpc>
            </a:pPr>
            <a:r>
              <a:rPr lang="zh-CN" altLang="en-US" sz="2400"/>
              <a:t>  掌握缺失值处理方法</a:t>
            </a:r>
            <a:endParaRPr lang="zh-CN" altLang="en-US" sz="2400"/>
          </a:p>
          <a:p>
            <a:pPr>
              <a:lnSpc>
                <a:spcPct val="140000"/>
              </a:lnSpc>
            </a:pPr>
            <a:r>
              <a:rPr lang="zh-CN" altLang="en-US" sz="2400"/>
              <a:t>  掌握重复值处理方法</a:t>
            </a:r>
            <a:endParaRPr lang="zh-CN" altLang="en-US" sz="2400"/>
          </a:p>
          <a:p>
            <a:pPr>
              <a:lnSpc>
                <a:spcPct val="140000"/>
              </a:lnSpc>
            </a:pPr>
            <a:r>
              <a:rPr lang="zh-CN" altLang="en-US" sz="2400"/>
              <a:t>  掌握异常值处理方法</a:t>
            </a:r>
            <a:endParaRPr lang="zh-CN" altLang="en-US" sz="2400"/>
          </a:p>
          <a:p>
            <a:pPr>
              <a:lnSpc>
                <a:spcPct val="140000"/>
              </a:lnSpc>
            </a:pPr>
            <a:r>
              <a:rPr lang="zh-CN" altLang="en-US" sz="2400"/>
              <a:t>  掌握数据分组与差分的应用</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 start指定起始日期，end指定结束日期，periods指定产生的数据数量</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freq指定间隔，D表示天，W表示周，H表示小时，T表示分钟</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M表示月末最后一天，MS表示月初第一天</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SM表示每月15号和月末各一天，SM-5表示每月5号和月末各一天</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SM-12表示每月12号和月末各一天，以此类推</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A表示年末最后一天，AS表示年初第一天</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pd.date_range(start='20210801', end='20210930', freq='5D')</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DatetimeIndex(['2021-08-01', '2021-08-06', '2021-08-11', '2021-08-16',</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'2021-08-21', '2021-08-26', '2021-08-31', '2021-09-05',</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'2021-09-10', '2021-09-15', '2021-09-20', '2021-09-25',</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'2021-09-30'],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dtype='datetime64[ns]', freq='5D')</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 从2021年8月1日0时0分0秒开始，以3小时为间隔，生成8</a:t>
            </a:r>
            <a:r>
              <a:rPr lang="zh-CN" altLang="en-US" sz="2000">
                <a:latin typeface="Consolas" panose="020B0609020204030204" charset="0"/>
                <a:cs typeface="Consolas" panose="020B0609020204030204" charset="0"/>
              </a:rPr>
              <a:t>个数据</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pd.date_range(start='20210801', periods=8, freq='3H')</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DatetimeIndex(['2021-08-01 00:00:00', '2021-08-01 03:00:00',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'2021-08-01 06:00:00', '2021-08-01 09:00:00',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'2021-08-01 12:00:00', '2021-08-01 15:00:00',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'2021-08-01 18:00:00', '2021-08-01 21:00:00'],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dtype='datetime64[ns]', freq='3H')</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从2021年8月1日9时0分0秒开始，以3小时为间隔，生成8各数据</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pd.date_range(start='202108010900', periods=8, freq='3H')</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DatetimeIndex(['2021-08-01 09:00:00', '2021-08-01 12:00:00',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'2021-08-01 15:00:00', '2021-08-01 18:00:00',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'2021-08-01 21:00:00', '2021-08-02 00:00:00',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'2021-08-02 03:00:00', '2021-08-02 06:00:00'],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dtype='datetime64[ns]', freq='3H')</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marL="0" indent="0" fontAlgn="auto">
              <a:lnSpc>
                <a:spcPct val="100000"/>
              </a:lnSpc>
              <a:spcBef>
                <a:spcPts val="0"/>
              </a:spcBef>
              <a:buNone/>
            </a:pPr>
            <a:r>
              <a:rPr lang="zh-CN" altLang="en-US" sz="1800">
                <a:latin typeface="Consolas" panose="020B0609020204030204" charset="0"/>
                <a:cs typeface="Consolas" panose="020B0609020204030204" charset="0"/>
              </a:rPr>
              <a:t># 每个月生成6号和最后一天两个数据</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pd.date_range(start='20210101', end='20211231', freq='SM-6')</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chemeClr val="accent1"/>
                </a:solidFill>
                <a:latin typeface="Consolas" panose="020B0609020204030204" charset="0"/>
                <a:cs typeface="Consolas" panose="020B0609020204030204" charset="0"/>
              </a:rPr>
              <a:t>DatetimeIndex(['2021-01-06', '2021-01-31', '2021-02-06', '2021-02-28',</a:t>
            </a:r>
            <a:endParaRPr lang="zh-CN" altLang="en-US" sz="1800">
              <a:solidFill>
                <a:schemeClr val="accent1"/>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chemeClr val="accent1"/>
                </a:solidFill>
                <a:latin typeface="Consolas" panose="020B0609020204030204" charset="0"/>
                <a:cs typeface="Consolas" panose="020B0609020204030204" charset="0"/>
              </a:rPr>
              <a:t>               '2021-03-06', '2021-03-31', '2021-04-06', '2021-04-30',</a:t>
            </a:r>
            <a:endParaRPr lang="zh-CN" altLang="en-US" sz="1800">
              <a:solidFill>
                <a:schemeClr val="accent1"/>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chemeClr val="accent1"/>
                </a:solidFill>
                <a:latin typeface="Consolas" panose="020B0609020204030204" charset="0"/>
                <a:cs typeface="Consolas" panose="020B0609020204030204" charset="0"/>
              </a:rPr>
              <a:t>               '2021-05-06', '2021-05-31', '2021-06-06', '2021-06-30',</a:t>
            </a:r>
            <a:endParaRPr lang="zh-CN" altLang="en-US" sz="1800">
              <a:solidFill>
                <a:schemeClr val="accent1"/>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chemeClr val="accent1"/>
                </a:solidFill>
                <a:latin typeface="Consolas" panose="020B0609020204030204" charset="0"/>
                <a:cs typeface="Consolas" panose="020B0609020204030204" charset="0"/>
              </a:rPr>
              <a:t>               '2021-07-06', '2021-07-31', '2021-08-06', '2021-08-31',</a:t>
            </a:r>
            <a:endParaRPr lang="zh-CN" altLang="en-US" sz="1800">
              <a:solidFill>
                <a:schemeClr val="accent1"/>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chemeClr val="accent1"/>
                </a:solidFill>
                <a:latin typeface="Consolas" panose="020B0609020204030204" charset="0"/>
                <a:cs typeface="Consolas" panose="020B0609020204030204" charset="0"/>
              </a:rPr>
              <a:t>               '2021-09-06', '2021-09-30', '2021-10-06', '2021-10-31',</a:t>
            </a:r>
            <a:endParaRPr lang="zh-CN" altLang="en-US" sz="1800">
              <a:solidFill>
                <a:schemeClr val="accent1"/>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chemeClr val="accent1"/>
                </a:solidFill>
                <a:latin typeface="Consolas" panose="020B0609020204030204" charset="0"/>
                <a:cs typeface="Consolas" panose="020B0609020204030204" charset="0"/>
              </a:rPr>
              <a:t>               '2021-11-06', '2021-11-30', '2021-12-06', '2021-12-31'],</a:t>
            </a:r>
            <a:endParaRPr lang="zh-CN" altLang="en-US" sz="1800">
              <a:solidFill>
                <a:schemeClr val="accent1"/>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chemeClr val="accent1"/>
                </a:solidFill>
                <a:latin typeface="Consolas" panose="020B0609020204030204" charset="0"/>
                <a:cs typeface="Consolas" panose="020B0609020204030204" charset="0"/>
              </a:rPr>
              <a:t>              dtype='datetime64[ns]', freq='SM-6')</a:t>
            </a:r>
            <a:endParaRPr lang="zh-CN" altLang="en-US" sz="1800">
              <a:solidFill>
                <a:schemeClr val="accent1"/>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pd.date_range(start='20210101', end='20211231', freq='SM-6')[::2]</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chemeClr val="accent1"/>
                </a:solidFill>
                <a:latin typeface="Consolas" panose="020B0609020204030204" charset="0"/>
                <a:cs typeface="Consolas" panose="020B0609020204030204" charset="0"/>
              </a:rPr>
              <a:t>DatetimeIndex(['2021-01-06', '2021-02-06', '2021-03-06', '2021-04-06',</a:t>
            </a:r>
            <a:endParaRPr lang="zh-CN" altLang="en-US" sz="1800">
              <a:solidFill>
                <a:schemeClr val="accent1"/>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chemeClr val="accent1"/>
                </a:solidFill>
                <a:latin typeface="Consolas" panose="020B0609020204030204" charset="0"/>
                <a:cs typeface="Consolas" panose="020B0609020204030204" charset="0"/>
              </a:rPr>
              <a:t>               '2021-05-06', '2021-06-06', '2021-07-06', '2021-08-06',</a:t>
            </a:r>
            <a:endParaRPr lang="zh-CN" altLang="en-US" sz="1800">
              <a:solidFill>
                <a:schemeClr val="accent1"/>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chemeClr val="accent1"/>
                </a:solidFill>
                <a:latin typeface="Consolas" panose="020B0609020204030204" charset="0"/>
                <a:cs typeface="Consolas" panose="020B0609020204030204" charset="0"/>
              </a:rPr>
              <a:t>               '2021-09-06', '2021-10-06', '2021-11-06', '2021-12-06'],</a:t>
            </a:r>
            <a:endParaRPr lang="zh-CN" altLang="en-US" sz="1800">
              <a:solidFill>
                <a:schemeClr val="accent1"/>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chemeClr val="accent1"/>
                </a:solidFill>
                <a:latin typeface="Consolas" panose="020B0609020204030204" charset="0"/>
                <a:cs typeface="Consolas" panose="020B0609020204030204" charset="0"/>
              </a:rPr>
              <a:t>              dtype='datetime64[ns]', freq='2SM-6')</a:t>
            </a:r>
            <a:endParaRPr lang="zh-CN" altLang="en-US" sz="1800">
              <a:solidFill>
                <a:schemeClr val="accent1"/>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700">
                <a:latin typeface="Consolas" panose="020B0609020204030204" charset="0"/>
                <a:cs typeface="Consolas" panose="020B0609020204030204" charset="0"/>
              </a:rPr>
              <a:t># 查看每个日期是该周的第几天</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pd.date_range('20210101', periods=8, freq='6D').day_of_week</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Int64Index([4, 3, 2, 1, 0, 6, 5, 4], dtype='int64')</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查看每个日期是该年的第几天</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pd.date_range('20210101', periods=8, freq='6D').day_of_year</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Int64Index([1, 7, 13, 19, 25, 31, 37, 43], dtype='int64')</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查看每个日期是周几</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pd.date_range('20210101', periods=8, freq='6D').day_name()</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Index(['Friday', 'Thursday', 'Wednesday', 'Tuesday', 'Monday', 'Sunday',</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       'Saturday', 'Friday'],</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      dtype='object')</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查看每个日期的年份是否为闰年</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pd.date_range('20210101', periods=8, freq='A').is_leap_year</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array([False, False, False,  True, False, False, False,  True])</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查看每个日期属于第几季度</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pd.date_range('20210101', periods=8, freq='M').quarter</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Int64Index([1, 1, 1, 2, 2, 2, 3, 3], dtype='int64')</a:t>
            </a:r>
            <a:endParaRPr lang="zh-CN" altLang="en-US" sz="17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220">
                <a:latin typeface="Consolas" panose="020B0609020204030204" charset="0"/>
                <a:cs typeface="Consolas" panose="020B0609020204030204" charset="0"/>
              </a:rPr>
              <a:t># 转换为Python的datetime对象</a:t>
            </a: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r>
              <a:rPr lang="zh-CN" altLang="en-US" sz="2220">
                <a:latin typeface="Consolas" panose="020B0609020204030204" charset="0"/>
                <a:cs typeface="Consolas" panose="020B0609020204030204" charset="0"/>
              </a:rPr>
              <a:t>&gt;&gt;&gt; pd.date_range('20210101', periods=8, freq='M').to_pydatetime()</a:t>
            </a:r>
            <a:endParaRPr lang="zh-CN" altLang="en-US" sz="2220">
              <a:latin typeface="Consolas" panose="020B0609020204030204" charset="0"/>
              <a:cs typeface="Consolas" panose="020B0609020204030204" charset="0"/>
            </a:endParaRPr>
          </a:p>
          <a:p>
            <a:pPr marL="0" indent="0" fontAlgn="auto">
              <a:lnSpc>
                <a:spcPct val="100000"/>
              </a:lnSpc>
              <a:spcBef>
                <a:spcPts val="0"/>
              </a:spcBef>
              <a:buNone/>
            </a:pPr>
            <a:r>
              <a:rPr lang="zh-CN" altLang="en-US" sz="2220">
                <a:solidFill>
                  <a:srgbClr val="00B0F0"/>
                </a:solidFill>
                <a:latin typeface="Consolas" panose="020B0609020204030204" charset="0"/>
                <a:cs typeface="Consolas" panose="020B0609020204030204" charset="0"/>
              </a:rPr>
              <a:t>array([datetime.datetime(2021, 1, 31, 0, 0),</a:t>
            </a:r>
            <a:endParaRPr lang="zh-CN" altLang="en-US" sz="222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220">
                <a:solidFill>
                  <a:srgbClr val="00B0F0"/>
                </a:solidFill>
                <a:latin typeface="Consolas" panose="020B0609020204030204" charset="0"/>
                <a:cs typeface="Consolas" panose="020B0609020204030204" charset="0"/>
              </a:rPr>
              <a:t>       datetime.datetime(2021, 2, 28, 0, 0),</a:t>
            </a:r>
            <a:endParaRPr lang="zh-CN" altLang="en-US" sz="222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220">
                <a:solidFill>
                  <a:srgbClr val="00B0F0"/>
                </a:solidFill>
                <a:latin typeface="Consolas" panose="020B0609020204030204" charset="0"/>
                <a:cs typeface="Consolas" panose="020B0609020204030204" charset="0"/>
              </a:rPr>
              <a:t>       datetime.datetime(2021, 3, 31, 0, 0),</a:t>
            </a:r>
            <a:endParaRPr lang="zh-CN" altLang="en-US" sz="222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220">
                <a:solidFill>
                  <a:srgbClr val="00B0F0"/>
                </a:solidFill>
                <a:latin typeface="Consolas" panose="020B0609020204030204" charset="0"/>
                <a:cs typeface="Consolas" panose="020B0609020204030204" charset="0"/>
              </a:rPr>
              <a:t>       datetime.datetime(2021, 4, 30, 0, 0),</a:t>
            </a:r>
            <a:endParaRPr lang="zh-CN" altLang="en-US" sz="222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220">
                <a:solidFill>
                  <a:srgbClr val="00B0F0"/>
                </a:solidFill>
                <a:latin typeface="Consolas" panose="020B0609020204030204" charset="0"/>
                <a:cs typeface="Consolas" panose="020B0609020204030204" charset="0"/>
              </a:rPr>
              <a:t>       datetime.datetime(2021, 5, 31, 0, 0),</a:t>
            </a:r>
            <a:endParaRPr lang="zh-CN" altLang="en-US" sz="222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220">
                <a:solidFill>
                  <a:srgbClr val="00B0F0"/>
                </a:solidFill>
                <a:latin typeface="Consolas" panose="020B0609020204030204" charset="0"/>
                <a:cs typeface="Consolas" panose="020B0609020204030204" charset="0"/>
              </a:rPr>
              <a:t>       datetime.datetime(2021, 6, 30, 0, 0),</a:t>
            </a:r>
            <a:endParaRPr lang="zh-CN" altLang="en-US" sz="222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220">
                <a:solidFill>
                  <a:srgbClr val="00B0F0"/>
                </a:solidFill>
                <a:latin typeface="Consolas" panose="020B0609020204030204" charset="0"/>
                <a:cs typeface="Consolas" panose="020B0609020204030204" charset="0"/>
              </a:rPr>
              <a:t>       datetime.datetime(2021, 7, 31, 0, 0),</a:t>
            </a:r>
            <a:endParaRPr lang="zh-CN" altLang="en-US" sz="222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220">
                <a:solidFill>
                  <a:srgbClr val="00B0F0"/>
                </a:solidFill>
                <a:latin typeface="Consolas" panose="020B0609020204030204" charset="0"/>
                <a:cs typeface="Consolas" panose="020B0609020204030204" charset="0"/>
              </a:rPr>
              <a:t>       datetime.datetime(2021, 8, 31, 0, 0)], dtype=object)</a:t>
            </a:r>
            <a:endParaRPr lang="zh-CN" altLang="en-US" sz="222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endParaRPr lang="zh-CN" altLang="en-US" sz="222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a:xfrm>
            <a:off x="838200" y="1321435"/>
            <a:ext cx="10867390" cy="4639945"/>
          </a:xfrm>
        </p:spPr>
        <p:txBody>
          <a:bodyPr>
            <a:normAutofit lnSpcReduction="20000"/>
          </a:bodyPr>
          <a:p>
            <a:pPr marL="0" indent="0" fontAlgn="auto">
              <a:lnSpc>
                <a:spcPct val="120000"/>
              </a:lnSpc>
              <a:spcBef>
                <a:spcPts val="0"/>
              </a:spcBef>
              <a:buNone/>
            </a:pPr>
            <a:r>
              <a:rPr lang="zh-CN" altLang="en-US" sz="2000">
                <a:latin typeface="Consolas" panose="020B0609020204030204" charset="0"/>
                <a:cs typeface="Consolas" panose="020B0609020204030204" charset="0"/>
                <a:sym typeface="+mn-ea"/>
              </a:rPr>
              <a:t># 把特定格式的字符串转换为日期时间数据</a:t>
            </a:r>
            <a:endParaRPr lang="zh-CN" altLang="en-US" sz="2000">
              <a:latin typeface="Consolas" panose="020B0609020204030204" charset="0"/>
              <a:cs typeface="Consolas" panose="020B0609020204030204" charset="0"/>
            </a:endParaRPr>
          </a:p>
          <a:p>
            <a:pPr marL="0" indent="0" fontAlgn="auto">
              <a:lnSpc>
                <a:spcPct val="120000"/>
              </a:lnSpc>
              <a:spcBef>
                <a:spcPts val="0"/>
              </a:spcBef>
              <a:buNone/>
            </a:pPr>
            <a:r>
              <a:rPr lang="zh-CN" altLang="en-US" sz="2000">
                <a:latin typeface="Consolas" panose="020B0609020204030204" charset="0"/>
                <a:cs typeface="Consolas" panose="020B0609020204030204" charset="0"/>
                <a:sym typeface="+mn-ea"/>
              </a:rPr>
              <a:t># 只有一个的话转换为Timestamp对象，多个的话转换为DatetimeIndex对象</a:t>
            </a:r>
            <a:endParaRPr lang="zh-CN" altLang="en-US" sz="2000">
              <a:latin typeface="Consolas" panose="020B0609020204030204" charset="0"/>
              <a:cs typeface="Consolas" panose="020B0609020204030204" charset="0"/>
            </a:endParaRPr>
          </a:p>
          <a:p>
            <a:pPr marL="0" indent="0" fontAlgn="auto">
              <a:lnSpc>
                <a:spcPct val="120000"/>
              </a:lnSpc>
              <a:spcBef>
                <a:spcPts val="0"/>
              </a:spcBef>
              <a:buNone/>
            </a:pPr>
            <a:r>
              <a:rPr lang="zh-CN" altLang="en-US" sz="2000">
                <a:latin typeface="Consolas" panose="020B0609020204030204" charset="0"/>
                <a:cs typeface="Consolas" panose="020B0609020204030204" charset="0"/>
                <a:sym typeface="+mn-ea"/>
              </a:rPr>
              <a:t>&gt;&gt;&gt; pd.to_datetime('2021年5月10日', format='%Y年%m月%d日')</a:t>
            </a:r>
            <a:endParaRPr lang="zh-CN" altLang="en-US" sz="2000">
              <a:latin typeface="Consolas" panose="020B0609020204030204" charset="0"/>
              <a:cs typeface="Consolas" panose="020B0609020204030204" charset="0"/>
            </a:endParaRPr>
          </a:p>
          <a:p>
            <a:pPr marL="0" indent="0" fontAlgn="auto">
              <a:lnSpc>
                <a:spcPct val="120000"/>
              </a:lnSpc>
              <a:spcBef>
                <a:spcPts val="0"/>
              </a:spcBef>
              <a:buNone/>
            </a:pPr>
            <a:r>
              <a:rPr lang="zh-CN" altLang="en-US" sz="2000">
                <a:solidFill>
                  <a:srgbClr val="00B0F0"/>
                </a:solidFill>
                <a:latin typeface="Consolas" panose="020B0609020204030204" charset="0"/>
                <a:cs typeface="Consolas" panose="020B0609020204030204" charset="0"/>
                <a:sym typeface="+mn-ea"/>
              </a:rPr>
              <a:t>Timestamp('2021-05-10 00:00:00')</a:t>
            </a:r>
            <a:endParaRPr lang="zh-CN" altLang="en-US" sz="2000">
              <a:solidFill>
                <a:srgbClr val="00B0F0"/>
              </a:solidFill>
              <a:latin typeface="Consolas" panose="020B0609020204030204" charset="0"/>
              <a:cs typeface="Consolas" panose="020B0609020204030204" charset="0"/>
            </a:endParaRPr>
          </a:p>
          <a:p>
            <a:pPr marL="0" indent="0" fontAlgn="auto">
              <a:lnSpc>
                <a:spcPct val="120000"/>
              </a:lnSpc>
              <a:spcBef>
                <a:spcPts val="0"/>
              </a:spcBef>
              <a:buNone/>
            </a:pPr>
            <a:r>
              <a:rPr lang="zh-CN" altLang="en-US" sz="2000">
                <a:latin typeface="Consolas" panose="020B0609020204030204" charset="0"/>
                <a:cs typeface="Consolas" panose="020B0609020204030204" charset="0"/>
                <a:sym typeface="+mn-ea"/>
              </a:rPr>
              <a:t>&gt;&gt;&gt; pd.to_datetime(['2021年5月10日', '2021年8月30日'], format='%Y年%m月%d日')</a:t>
            </a:r>
            <a:endParaRPr lang="zh-CN" altLang="en-US" sz="2000">
              <a:latin typeface="Consolas" panose="020B0609020204030204" charset="0"/>
              <a:cs typeface="Consolas" panose="020B0609020204030204" charset="0"/>
            </a:endParaRPr>
          </a:p>
          <a:p>
            <a:pPr marL="0" indent="0" fontAlgn="auto">
              <a:lnSpc>
                <a:spcPct val="120000"/>
              </a:lnSpc>
              <a:spcBef>
                <a:spcPts val="0"/>
              </a:spcBef>
              <a:buNone/>
            </a:pPr>
            <a:r>
              <a:rPr lang="zh-CN" altLang="en-US" sz="2000">
                <a:solidFill>
                  <a:srgbClr val="00B0F0"/>
                </a:solidFill>
                <a:latin typeface="Consolas" panose="020B0609020204030204" charset="0"/>
                <a:cs typeface="Consolas" panose="020B0609020204030204" charset="0"/>
                <a:sym typeface="+mn-ea"/>
              </a:rPr>
              <a:t>DatetimeIndex(['2021-05-10', '2021-08-30'], dtype='datetime64[ns]', freq=None)</a:t>
            </a:r>
            <a:endParaRPr lang="zh-CN" altLang="en-US" sz="2000">
              <a:solidFill>
                <a:srgbClr val="00B0F0"/>
              </a:solidFill>
              <a:latin typeface="Consolas" panose="020B0609020204030204" charset="0"/>
              <a:cs typeface="Consolas" panose="020B0609020204030204" charset="0"/>
            </a:endParaRPr>
          </a:p>
          <a:p>
            <a:pPr marL="0" indent="0" fontAlgn="auto">
              <a:lnSpc>
                <a:spcPct val="120000"/>
              </a:lnSpc>
              <a:spcBef>
                <a:spcPts val="0"/>
              </a:spcBef>
              <a:buNone/>
            </a:pPr>
            <a:r>
              <a:rPr lang="zh-CN" altLang="en-US" sz="2000">
                <a:latin typeface="Consolas" panose="020B0609020204030204" charset="0"/>
                <a:cs typeface="Consolas" panose="020B0609020204030204" charset="0"/>
              </a:rPr>
              <a:t>&gt;&gt;&gt; pd.to_datetime(['2021年6月5日9时30分', '2021年6月5日12时10分'],</a:t>
            </a:r>
            <a:endParaRPr lang="zh-CN" altLang="en-US" sz="2000">
              <a:latin typeface="Consolas" panose="020B0609020204030204" charset="0"/>
              <a:cs typeface="Consolas" panose="020B0609020204030204" charset="0"/>
            </a:endParaRPr>
          </a:p>
          <a:p>
            <a:pPr marL="0" indent="0" fontAlgn="auto">
              <a:lnSpc>
                <a:spcPct val="120000"/>
              </a:lnSpc>
              <a:spcBef>
                <a:spcPts val="0"/>
              </a:spcBef>
              <a:buNone/>
            </a:pPr>
            <a:r>
              <a:rPr lang="zh-CN" altLang="en-US" sz="2000">
                <a:latin typeface="Consolas" panose="020B0609020204030204" charset="0"/>
                <a:cs typeface="Consolas" panose="020B0609020204030204" charset="0"/>
              </a:rPr>
              <a:t> </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format='%Y年%m月%d日%H时%M分')</a:t>
            </a:r>
            <a:endParaRPr lang="zh-CN" altLang="en-US" sz="2000">
              <a:latin typeface="Consolas" panose="020B0609020204030204" charset="0"/>
              <a:cs typeface="Consolas" panose="020B0609020204030204" charset="0"/>
            </a:endParaRPr>
          </a:p>
          <a:p>
            <a:pPr marL="0" indent="0" fontAlgn="auto">
              <a:lnSpc>
                <a:spcPct val="120000"/>
              </a:lnSpc>
              <a:spcBef>
                <a:spcPts val="0"/>
              </a:spcBef>
              <a:buNone/>
            </a:pPr>
            <a:r>
              <a:rPr lang="zh-CN" altLang="en-US" sz="2000">
                <a:solidFill>
                  <a:schemeClr val="accent1"/>
                </a:solidFill>
                <a:latin typeface="Consolas" panose="020B0609020204030204" charset="0"/>
                <a:cs typeface="Consolas" panose="020B0609020204030204" charset="0"/>
              </a:rPr>
              <a:t>DatetimeIndex(['2021-06-05 09:30:00', '2021-06-05 12:10:00'], dtype='datetime64[ns]', freq=None)</a:t>
            </a:r>
            <a:endParaRPr lang="zh-CN" altLang="en-US" sz="2000">
              <a:solidFill>
                <a:schemeClr val="accent1"/>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700">
                <a:latin typeface="Consolas" panose="020B0609020204030204" charset="0"/>
                <a:cs typeface="Consolas" panose="020B0609020204030204" charset="0"/>
              </a:rPr>
              <a:t># 创建Series对象，使用日期时间数据做标签</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data = pd.Series(data=range(12),</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index=pd.date_range(start='20210701', periods=12,</a:t>
            </a:r>
            <a:r>
              <a:rPr lang="en-US" altLang="zh-CN" sz="1700">
                <a:latin typeface="Consolas" panose="020B0609020204030204" charset="0"/>
                <a:cs typeface="Consolas" panose="020B0609020204030204" charset="0"/>
              </a:rPr>
              <a:t> </a:t>
            </a:r>
            <a:r>
              <a:rPr lang="zh-CN" altLang="en-US" sz="1700">
                <a:latin typeface="Consolas" panose="020B0609020204030204" charset="0"/>
                <a:cs typeface="Consolas" panose="020B0609020204030204" charset="0"/>
              </a:rPr>
              <a:t>freq='H'))</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data</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2021-07-01 00:00:00     0</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2021-07-01 01:00:00     1</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2021-07-01 02:00:00     2</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2021-07-01 03:00:00     3</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2021-07-01 04:00:00     4</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2021-07-01 05:00:00     5</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2021-07-01 06:00:00     6</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2021-07-01 07:00:00     7</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2021-07-01 08:00:00     8</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2021-07-01 09:00:00     9</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2021-07-01 10:00:00    10</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2021-07-01 11:00:00    11</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Freq: H, dtype: int64</a:t>
            </a:r>
            <a:endParaRPr lang="zh-CN" altLang="en-US" sz="17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fontScale="70000"/>
          </a:bodyPr>
          <a:p>
            <a:pPr marL="0" indent="0" fontAlgn="auto">
              <a:lnSpc>
                <a:spcPct val="100000"/>
              </a:lnSpc>
              <a:spcBef>
                <a:spcPts val="0"/>
              </a:spcBef>
              <a:buNone/>
            </a:pPr>
            <a:r>
              <a:rPr lang="zh-CN" altLang="en-US">
                <a:latin typeface="Consolas" panose="020B0609020204030204" charset="0"/>
                <a:cs typeface="Consolas" panose="020B0609020204030204" charset="0"/>
              </a:rPr>
              <a:t># 重采样，每3小时采样一次，计算采样区间内的平均值</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data.resample('3H').mean()</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2021-07-01 00:00:00     1</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2021-07-01 03:00:00     4</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2021-07-01 06:00:00     7</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2021-07-01 09:00:00    10</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Freq: 3H, dtype: int64</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重采样，每3小时采样一次，对采样区间内的数据求和</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data.resample('3H').sum()</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2021-07-01 00:00:00     3</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2021-07-01 03:00:00    12</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2021-07-01 06:00:00    21</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2021-07-01 09:00:00    30</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Freq: 3H, dtype: int64</a:t>
            </a:r>
            <a:endParaRPr lang="zh-CN" altLang="en-US">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a:xfrm>
            <a:off x="838200" y="1321435"/>
            <a:ext cx="10915650" cy="4639945"/>
          </a:xfrm>
        </p:spPr>
        <p:txBody>
          <a:bodyPr/>
          <a:p>
            <a:pPr marL="0" indent="0">
              <a:buNone/>
            </a:pPr>
            <a:r>
              <a:rPr lang="zh-CN" altLang="en-US" sz="2000">
                <a:latin typeface="Consolas" panose="020B0609020204030204" charset="0"/>
                <a:cs typeface="Consolas" panose="020B0609020204030204" charset="0"/>
              </a:rPr>
              <a:t># 重采样，每5小时采样一次，查看采样区间内数据的第一个值、最大值、最小值和最后一个值</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data.resample('5H').ohlc()</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open  high  low  close</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2021-07-01 00:00:00     0     4    0      4</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2021-07-01 05:00:00     5     9    5      9</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2021-07-01 10:00:00    10    11   10     11</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fontScale="60000"/>
          </a:bodyPr>
          <a:p>
            <a:pPr marL="0" indent="0" fontAlgn="auto">
              <a:lnSpc>
                <a:spcPct val="100000"/>
              </a:lnSpc>
              <a:spcBef>
                <a:spcPts val="0"/>
              </a:spcBef>
              <a:buNone/>
            </a:pPr>
            <a:r>
              <a:rPr lang="zh-CN" altLang="en-US" sz="3000">
                <a:latin typeface="Consolas" panose="020B0609020204030204" charset="0"/>
                <a:cs typeface="Consolas" panose="020B0609020204030204" charset="0"/>
              </a:rPr>
              <a:t># 修改标签，日期</a:t>
            </a:r>
            <a:r>
              <a:rPr lang="zh-CN" altLang="en-US" sz="3000">
                <a:latin typeface="Consolas" panose="020B0609020204030204" charset="0"/>
                <a:cs typeface="Consolas" panose="020B0609020204030204" charset="0"/>
              </a:rPr>
              <a:t>整理推后3天</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data.index = data.index + pd.Timedelta('3D')</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data</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2021-07-04 00:00:00     0</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2021-07-04 01:00:00     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2021-07-04 02:00:00     2</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2021-07-04 03:00:00     3</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2021-07-04 04:00:00     4</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2021-07-04 05:00:00     5</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2021-07-04 06:00:00     6</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2021-07-04 07:00:00     7</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2021-07-04 08:00:00     8</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2021-07-04 09:00:00     9</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2021-07-04 10:00:00    10</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2021-07-04 11:00:00    11</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Freq: H, dtype: int64</a:t>
            </a:r>
            <a:endParaRPr lang="zh-CN" altLang="en-US" sz="3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12.1  数据分析与处理概述</a:t>
            </a:r>
            <a:endParaRPr lang="zh-CN" altLang="en-US"/>
          </a:p>
        </p:txBody>
      </p:sp>
      <p:sp>
        <p:nvSpPr>
          <p:cNvPr id="3" name="内容占位符 2"/>
          <p:cNvSpPr>
            <a:spLocks noGrp="1"/>
          </p:cNvSpPr>
          <p:nvPr>
            <p:ph idx="1"/>
          </p:nvPr>
        </p:nvSpPr>
        <p:spPr/>
        <p:txBody>
          <a:bodyPr/>
          <a:p>
            <a:pPr>
              <a:lnSpc>
                <a:spcPct val="150000"/>
              </a:lnSpc>
            </a:pPr>
            <a:r>
              <a:rPr lang="zh-CN" altLang="en-US" sz="2400"/>
              <a:t>数据分析（Data Analysis）是指采用合适的统计分析方法对历史数据进行分析、概括和总结，对数据进行恰当的描述和表达之后借助于计算机技术和相关工具进行分析和处理，发现数据背后隐藏的规律，进而提取有用信息并对下一步的决策提供有效支持。</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内容占位符 2"/>
          <p:cNvSpPr>
            <a:spLocks noGrp="1"/>
          </p:cNvSpPr>
          <p:nvPr>
            <p:ph idx="1"/>
          </p:nvPr>
        </p:nvSpPr>
        <p:spPr>
          <a:xfrm>
            <a:off x="838200" y="1321435"/>
            <a:ext cx="10515600" cy="5188585"/>
          </a:xfrm>
        </p:spPr>
        <p:txBody>
          <a:bodyPr anchor="t">
            <a:normAutofit lnSpcReduction="10000"/>
          </a:bodyPr>
          <a:p>
            <a:pPr marL="0" indent="0" defTabSz="914400">
              <a:buFont typeface="Wingdings" panose="05000000000000000000" charset="0"/>
              <a:buNone/>
            </a:pPr>
            <a:r>
              <a:rPr sz="2400" kern="1200" baseline="0">
                <a:latin typeface="+mn-lt"/>
                <a:ea typeface="+mn-ea"/>
                <a:cs typeface="+mn-cs"/>
              </a:rPr>
              <a:t>2.二维数组DataFrame的操作</a:t>
            </a:r>
            <a:endParaRPr sz="2400" kern="1200" baseline="0">
              <a:latin typeface="+mn-lt"/>
              <a:ea typeface="+mn-ea"/>
              <a:cs typeface="+mn-cs"/>
            </a:endParaRPr>
          </a:p>
          <a:p>
            <a:pPr marL="0" indent="0" defTabSz="914400" fontAlgn="auto">
              <a:lnSpc>
                <a:spcPct val="100000"/>
              </a:lnSpc>
              <a:spcBef>
                <a:spcPts val="0"/>
              </a:spcBef>
              <a:buFont typeface="Wingdings" panose="05000000000000000000" charset="0"/>
              <a:buNone/>
            </a:pPr>
            <a:r>
              <a:rPr sz="2400" kern="1200" baseline="0">
                <a:latin typeface="+mn-lt"/>
                <a:ea typeface="+mn-ea"/>
                <a:cs typeface="+mn-cs"/>
              </a:rPr>
              <a:t>（1）生成二维数组</a:t>
            </a:r>
            <a:endParaRPr sz="2400" b="1" kern="1200" baseline="0">
              <a:latin typeface="+mn-lt"/>
              <a:ea typeface="+mn-ea"/>
              <a:cs typeface="+mn-cs"/>
            </a:endParaRPr>
          </a:p>
          <a:p>
            <a:pPr marL="0" indent="0" defTabSz="914400" fontAlgn="auto">
              <a:lnSpc>
                <a:spcPct val="100000"/>
              </a:lnSpc>
              <a:spcBef>
                <a:spcPts val="0"/>
              </a:spcBef>
              <a:buFont typeface="Wingdings" panose="05000000000000000000" charset="0"/>
              <a:buNone/>
            </a:pPr>
            <a:r>
              <a:rPr sz="2000" kern="1200" baseline="0">
                <a:latin typeface="Consolas" panose="020B0609020204030204" charset="0"/>
                <a:ea typeface="+mn-ea"/>
                <a:cs typeface="+mn-cs"/>
              </a:rPr>
              <a:t>&gt;&gt;&gt; pd.DataFrame(np.random.randn(12,4),    # 数据</a:t>
            </a:r>
            <a:endParaRPr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latin typeface="Consolas" panose="020B0609020204030204" charset="0"/>
                <a:ea typeface="+mn-ea"/>
                <a:cs typeface="+mn-cs"/>
              </a:rPr>
              <a:t>                 index=dates,              # 索引</a:t>
            </a:r>
            <a:endParaRPr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latin typeface="Consolas" panose="020B0609020204030204" charset="0"/>
                <a:ea typeface="+mn-ea"/>
                <a:cs typeface="+mn-cs"/>
              </a:rPr>
              <a:t>                 columns=list('ABCD'))     # 列名</a:t>
            </a:r>
            <a:endParaRPr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                   A         B         C         D</a:t>
            </a:r>
            <a:endParaRPr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2021-01-31  2.905628 -0.720275 -1.389699  0.105888</a:t>
            </a:r>
            <a:endParaRPr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2021-02-28  0.427499  0.731573  1.310555  0.236740</a:t>
            </a:r>
            <a:endParaRPr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2021-03-31  1.204019  1.937448 -1.406977 -0.897740</a:t>
            </a:r>
            <a:endParaRPr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2021-04-30  0.948716 -0.006925 -0.467326 -0.006858</a:t>
            </a:r>
            <a:endParaRPr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2021-05-31 -0.010146 -1.950096  0.095012  0.385738</a:t>
            </a:r>
            <a:endParaRPr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2021-06-30  1.712982 -0.595162  0.139682 -0.127696</a:t>
            </a:r>
            <a:endParaRPr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2021-07-31  1.409034  0.221145 -0.588517 -0.592336</a:t>
            </a:r>
            <a:endParaRPr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2021-08-31  0.441387 -1.794255  0.041618  0.446272</a:t>
            </a:r>
            <a:endParaRPr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2021-09-30  1.123996 -0.100704 -0.638892  0.334756</a:t>
            </a:r>
            <a:endParaRPr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2021-10-31  2.327123 -2.003266 -0.108776  0.675431</a:t>
            </a:r>
            <a:endParaRPr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2021-11-30 -1.205782 -0.508050  0.213084 -1.008652</a:t>
            </a:r>
            <a:endParaRPr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sz="2000" kern="1200" baseline="0">
                <a:solidFill>
                  <a:srgbClr val="00B0F0"/>
                </a:solidFill>
                <a:latin typeface="Consolas" panose="020B0609020204030204" charset="0"/>
                <a:ea typeface="+mn-ea"/>
                <a:cs typeface="+mn-cs"/>
              </a:rPr>
              <a:t>2021-12-31 -0.289272  0.510941 -0.411002 -0.026705</a:t>
            </a:r>
            <a:endParaRPr sz="2000" kern="1200" baseline="0">
              <a:solidFill>
                <a:srgbClr val="00B0F0"/>
              </a:solidFill>
              <a:latin typeface="Consolas" panose="020B0609020204030204" charset="0"/>
              <a:ea typeface="+mn-ea"/>
              <a:cs typeface="+mn-cs"/>
            </a:endParaRPr>
          </a:p>
        </p:txBody>
      </p:sp>
      <p:sp>
        <p:nvSpPr>
          <p:cNvPr id="3" name="Title 2"/>
          <p:cNvSpPr/>
          <p:nvPr>
            <p:ph type="title"/>
          </p:nvPr>
        </p:nvSpPr>
        <p:spPr/>
        <p:txBody>
          <a:bodyPr/>
          <a:p>
            <a:r>
              <a:rPr>
                <a:sym typeface="+mn-ea"/>
              </a:rPr>
              <a:t>12.2  pandas基本操作</a:t>
            </a:r>
            <a:endParaRPr lang="en-US"/>
          </a:p>
        </p:txBody>
      </p:sp>
      <p:sp>
        <p:nvSpPr>
          <p:cNvPr id="4" name="线形标注 1 3"/>
          <p:cNvSpPr/>
          <p:nvPr/>
        </p:nvSpPr>
        <p:spPr>
          <a:xfrm>
            <a:off x="871220" y="2981325"/>
            <a:ext cx="1495425" cy="3429000"/>
          </a:xfrm>
          <a:prstGeom prst="borderCallout1">
            <a:avLst>
              <a:gd name="adj1" fmla="val -462"/>
              <a:gd name="adj2" fmla="val 50700"/>
              <a:gd name="adj3" fmla="val -5833"/>
              <a:gd name="adj4" fmla="val 295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972820" y="2479675"/>
            <a:ext cx="811530" cy="368300"/>
          </a:xfrm>
          <a:prstGeom prst="rect">
            <a:avLst/>
          </a:prstGeom>
          <a:noFill/>
        </p:spPr>
        <p:txBody>
          <a:bodyPr wrap="none" rtlCol="0">
            <a:spAutoFit/>
          </a:bodyPr>
          <a:p>
            <a:r>
              <a:rPr lang="en-US" altLang="zh-CN">
                <a:solidFill>
                  <a:srgbClr val="FF0000"/>
                </a:solidFill>
                <a:latin typeface="Consolas" panose="020B0609020204030204" charset="0"/>
                <a:cs typeface="Consolas" panose="020B0609020204030204" charset="0"/>
              </a:rPr>
              <a:t>index</a:t>
            </a:r>
            <a:endParaRPr lang="en-US" altLang="zh-CN">
              <a:solidFill>
                <a:srgbClr val="FF0000"/>
              </a:solidFill>
              <a:latin typeface="Consolas" panose="020B0609020204030204" charset="0"/>
              <a:cs typeface="Consolas" panose="020B0609020204030204" charset="0"/>
            </a:endParaRPr>
          </a:p>
        </p:txBody>
      </p:sp>
      <p:sp>
        <p:nvSpPr>
          <p:cNvPr id="6" name="线形标注 1 5"/>
          <p:cNvSpPr/>
          <p:nvPr/>
        </p:nvSpPr>
        <p:spPr>
          <a:xfrm>
            <a:off x="3427730" y="2828925"/>
            <a:ext cx="4584700" cy="220980"/>
          </a:xfrm>
          <a:prstGeom prst="borderCallout1">
            <a:avLst>
              <a:gd name="adj1" fmla="val 51111"/>
              <a:gd name="adj2" fmla="val 100290"/>
              <a:gd name="adj3" fmla="val 2828"/>
              <a:gd name="adj4" fmla="val 1174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8752205" y="2479675"/>
            <a:ext cx="1062990" cy="368300"/>
          </a:xfrm>
          <a:prstGeom prst="rect">
            <a:avLst/>
          </a:prstGeom>
          <a:noFill/>
        </p:spPr>
        <p:txBody>
          <a:bodyPr wrap="none" rtlCol="0">
            <a:spAutoFit/>
          </a:bodyPr>
          <a:p>
            <a:r>
              <a:rPr lang="en-US" altLang="zh-CN">
                <a:solidFill>
                  <a:srgbClr val="FF0000"/>
                </a:solidFill>
                <a:latin typeface="Consolas" panose="020B0609020204030204" charset="0"/>
                <a:cs typeface="Consolas" panose="020B0609020204030204" charset="0"/>
              </a:rPr>
              <a:t>columns</a:t>
            </a:r>
            <a:endParaRPr lang="en-US" altLang="zh-CN">
              <a:solidFill>
                <a:srgbClr val="FF0000"/>
              </a:solidFill>
              <a:latin typeface="Consolas" panose="020B0609020204030204" charset="0"/>
              <a:cs typeface="Consolas" panose="020B0609020204030204" charset="0"/>
            </a:endParaRPr>
          </a:p>
        </p:txBody>
      </p:sp>
      <p:sp>
        <p:nvSpPr>
          <p:cNvPr id="8" name="线形标注 1 7"/>
          <p:cNvSpPr/>
          <p:nvPr/>
        </p:nvSpPr>
        <p:spPr>
          <a:xfrm>
            <a:off x="2453640" y="3105785"/>
            <a:ext cx="5558790" cy="3428365"/>
          </a:xfrm>
          <a:prstGeom prst="borderCallout1">
            <a:avLst>
              <a:gd name="adj1" fmla="val 49509"/>
              <a:gd name="adj2" fmla="val 100057"/>
              <a:gd name="adj3" fmla="val 32932"/>
              <a:gd name="adj4" fmla="val 11238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681720" y="3930015"/>
            <a:ext cx="937260" cy="368300"/>
          </a:xfrm>
          <a:prstGeom prst="rect">
            <a:avLst/>
          </a:prstGeom>
          <a:noFill/>
        </p:spPr>
        <p:txBody>
          <a:bodyPr wrap="none" rtlCol="0">
            <a:spAutoFit/>
          </a:bodyPr>
          <a:p>
            <a:r>
              <a:rPr lang="en-US" altLang="zh-CN">
                <a:solidFill>
                  <a:srgbClr val="FF0000"/>
                </a:solidFill>
                <a:latin typeface="Consolas" panose="020B0609020204030204" charset="0"/>
                <a:cs typeface="Consolas" panose="020B0609020204030204" charset="0"/>
              </a:rPr>
              <a:t>values</a:t>
            </a:r>
            <a:endParaRPr lang="en-US" altLang="zh-CN">
              <a:solidFill>
                <a:srgbClr val="FF0000"/>
              </a:solidFill>
              <a:latin typeface="Consolas" panose="020B0609020204030204" charset="0"/>
              <a:cs typeface="Consolas" panose="020B060902020403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内容占位符 2"/>
          <p:cNvSpPr>
            <a:spLocks noGrp="1"/>
          </p:cNvSpPr>
          <p:nvPr>
            <p:ph idx="1"/>
          </p:nvPr>
        </p:nvSpPr>
        <p:spPr/>
        <p:txBody>
          <a:bodyPr anchor="t">
            <a:normAutofit/>
          </a:bodyPr>
          <a:p>
            <a:pPr marL="0" indent="0" defTabSz="914400" fontAlgn="auto">
              <a:lnSpc>
                <a:spcPct val="100000"/>
              </a:lnSpc>
              <a:spcBef>
                <a:spcPts val="0"/>
              </a:spcBef>
              <a:buFont typeface="Wingdings" panose="05000000000000000000" charset="0"/>
              <a:buNone/>
            </a:pPr>
            <a:r>
              <a:rPr lang="zh-CN" altLang="en-US" sz="1800" kern="1200" baseline="0">
                <a:latin typeface="Consolas" panose="020B0609020204030204" charset="0"/>
                <a:ea typeface="+mn-ea"/>
                <a:cs typeface="+mn-cs"/>
              </a:rPr>
              <a:t>&gt;&gt;&gt; df = pd.DataFrame({'A':np.random.randint(1, 100, 4),</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1800" kern="1200" baseline="0">
                <a:latin typeface="Consolas" panose="020B0609020204030204" charset="0"/>
                <a:ea typeface="+mn-ea"/>
                <a:cs typeface="+mn-cs"/>
              </a:rPr>
              <a:t>                       </a:t>
            </a:r>
            <a:r>
              <a:rPr lang="zh-CN" altLang="en-US" sz="1800" kern="1200" baseline="0">
                <a:latin typeface="Consolas" panose="020B0609020204030204" charset="0"/>
                <a:ea typeface="+mn-ea"/>
                <a:cs typeface="+mn-cs"/>
              </a:rPr>
              <a:t>'B':pd.date_range(start='20210301', periods=4, freq='D'),</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1800" kern="1200" baseline="0">
                <a:latin typeface="Consolas" panose="020B0609020204030204" charset="0"/>
                <a:ea typeface="+mn-ea"/>
                <a:cs typeface="+mn-cs"/>
              </a:rPr>
              <a:t>                       </a:t>
            </a:r>
            <a:r>
              <a:rPr lang="zh-CN" altLang="en-US" sz="1800" kern="1200" baseline="0">
                <a:latin typeface="Consolas" panose="020B0609020204030204" charset="0"/>
                <a:ea typeface="+mn-ea"/>
                <a:cs typeface="+mn-cs"/>
              </a:rPr>
              <a:t>'C':pd.Series([1, 2, 3, 4],</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latin typeface="Consolas" panose="020B0609020204030204" charset="0"/>
                <a:ea typeface="+mn-ea"/>
                <a:cs typeface="+mn-cs"/>
              </a:rPr>
              <a:t>                                     index=['zhang', 'li', 'zhou', 'wang'],</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latin typeface="Consolas" panose="020B0609020204030204" charset="0"/>
                <a:ea typeface="+mn-ea"/>
                <a:cs typeface="+mn-cs"/>
              </a:rPr>
              <a:t>                                     dtype='float32'),</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1800" kern="1200" baseline="0">
                <a:latin typeface="Consolas" panose="020B0609020204030204" charset="0"/>
                <a:ea typeface="+mn-ea"/>
                <a:cs typeface="+mn-cs"/>
              </a:rPr>
              <a:t>                       </a:t>
            </a:r>
            <a:r>
              <a:rPr lang="zh-CN" altLang="en-US" sz="1800" kern="1200" baseline="0">
                <a:latin typeface="Consolas" panose="020B0609020204030204" charset="0"/>
                <a:ea typeface="+mn-ea"/>
                <a:cs typeface="+mn-cs"/>
              </a:rPr>
              <a:t>'D':np.array([3]*4,</a:t>
            </a:r>
            <a:r>
              <a:rPr lang="en-US" altLang="zh-CN" sz="1800" kern="1200" baseline="0">
                <a:latin typeface="Consolas" panose="020B0609020204030204" charset="0"/>
                <a:ea typeface="+mn-ea"/>
                <a:cs typeface="+mn-cs"/>
              </a:rPr>
              <a:t> </a:t>
            </a:r>
            <a:r>
              <a:rPr lang="zh-CN" altLang="en-US" sz="1800" kern="1200" baseline="0">
                <a:latin typeface="Consolas" panose="020B0609020204030204" charset="0"/>
                <a:ea typeface="+mn-ea"/>
                <a:cs typeface="+mn-cs"/>
              </a:rPr>
              <a:t>dtype='int32'),</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1800" kern="1200" baseline="0">
                <a:latin typeface="Consolas" panose="020B0609020204030204" charset="0"/>
                <a:ea typeface="+mn-ea"/>
                <a:cs typeface="+mn-cs"/>
              </a:rPr>
              <a:t>                       </a:t>
            </a:r>
            <a:r>
              <a:rPr lang="zh-CN" altLang="en-US" sz="1800" kern="1200" baseline="0">
                <a:latin typeface="Consolas" panose="020B0609020204030204" charset="0"/>
                <a:ea typeface="+mn-ea"/>
                <a:cs typeface="+mn-cs"/>
              </a:rPr>
              <a:t>'E':pd.Categorical(["test","train","test","train"]),</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1800" kern="1200" baseline="0">
                <a:latin typeface="Consolas" panose="020B0609020204030204" charset="0"/>
                <a:ea typeface="+mn-ea"/>
                <a:cs typeface="+mn-cs"/>
              </a:rPr>
              <a:t>                       </a:t>
            </a:r>
            <a:r>
              <a:rPr lang="zh-CN" altLang="en-US" sz="1800" kern="1200" baseline="0">
                <a:latin typeface="Consolas" panose="020B0609020204030204" charset="0"/>
                <a:ea typeface="+mn-ea"/>
                <a:cs typeface="+mn-cs"/>
              </a:rPr>
              <a:t>'F':'foo'})</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latin typeface="Consolas" panose="020B0609020204030204" charset="0"/>
                <a:ea typeface="+mn-ea"/>
                <a:cs typeface="+mn-cs"/>
              </a:rPr>
              <a:t>&gt;&gt;&gt; df</a:t>
            </a:r>
            <a:endParaRPr lang="zh-CN"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        A          B    C  D      E    F</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zhang  60 2021-03-01  1.0  3   test  foo</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li     36 2021-03-02  2.0  3  train  foo</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zhou   45 2021-03-03  3.0  3   test  foo</a:t>
            </a:r>
            <a:endParaRPr lang="zh-CN" altLang="en-US" sz="18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wang   98 2021-03-04  4.0  3  train  foo</a:t>
            </a:r>
            <a:endParaRPr lang="zh-CN" altLang="en-US" sz="1800" kern="1200" baseline="0">
              <a:solidFill>
                <a:srgbClr val="00B0F0"/>
              </a:solidFill>
              <a:latin typeface="Consolas" panose="020B0609020204030204" charset="0"/>
              <a:ea typeface="+mn-ea"/>
              <a:cs typeface="+mn-cs"/>
            </a:endParaRPr>
          </a:p>
        </p:txBody>
      </p:sp>
      <p:sp>
        <p:nvSpPr>
          <p:cNvPr id="3" name="Title 2"/>
          <p:cNvSpPr/>
          <p:nvPr>
            <p:ph type="title"/>
          </p:nvPr>
        </p:nvSpPr>
        <p:spPr/>
        <p:txBody>
          <a:bodyPr/>
          <a:p>
            <a:r>
              <a:rPr>
                <a:sym typeface="+mn-ea"/>
              </a:rPr>
              <a:t>12.2  pandas基本操作</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a:buNone/>
            </a:pPr>
            <a:r>
              <a:rPr lang="en-US" sz="2400"/>
              <a:t>（2）查看二维数组数据的索引、列名和值</a:t>
            </a:r>
            <a:endParaRPr lang="en-US" sz="2400"/>
          </a:p>
          <a:p>
            <a:pPr marL="0" indent="0" fontAlgn="auto">
              <a:lnSpc>
                <a:spcPct val="100000"/>
              </a:lnSpc>
              <a:spcBef>
                <a:spcPts val="0"/>
              </a:spcBef>
              <a:buNone/>
            </a:pPr>
            <a:r>
              <a:rPr lang="en-US" sz="2000">
                <a:latin typeface="Consolas" panose="020B0609020204030204" charset="0"/>
              </a:rPr>
              <a:t>&gt;&gt;&gt; df.index              # 查看索引</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Index(['zhang', 'li', 'zhou', 'wang'], dtype='object')</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df.columns            # 查看列名</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Index(['A', 'B', 'C', 'D', 'E', 'F'], dtype='object')</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df.values             # 查看值</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array([[60, Timestamp('2021-03-01 00:00:00'), 1.0, 3, 'test', 'foo'],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[36, Timestamp('2021-03-02 00:00:00'), 2.0, 3, 'train', 'foo'],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[45, Timestamp('2021-03-03 00:00:00'), 3.0, 3, 'test', 'foo'],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[98, Timestamp('2021-03-04 00:00:00'), 4.0, 3, 'train', 'foo']], dtype=object)</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lnSpcReduction="10000"/>
          </a:bodyPr>
          <a:p>
            <a:pPr marL="0" indent="0">
              <a:buNone/>
            </a:pPr>
            <a:r>
              <a:rPr lang="en-US" sz="2400"/>
              <a:t>（3）查看二维数组数据的统计信息</a:t>
            </a:r>
            <a:endParaRPr lang="en-US" sz="2400"/>
          </a:p>
          <a:p>
            <a:pPr marL="0" indent="0">
              <a:buNone/>
            </a:pPr>
            <a:r>
              <a:rPr lang="en-US" sz="2000">
                <a:latin typeface="Consolas" panose="020B0609020204030204" charset="0"/>
              </a:rPr>
              <a:t>&gt;&gt;&gt; df.describe()   # 平均值、标准差、最小值、最大值等信息</a:t>
            </a:r>
            <a:endParaRPr lang="en-US" sz="2000">
              <a:latin typeface="Consolas" panose="020B0609020204030204" charset="0"/>
            </a:endParaRPr>
          </a:p>
          <a:p>
            <a:pPr marL="0" indent="0">
              <a:buNone/>
            </a:pPr>
            <a:r>
              <a:rPr lang="en-US" sz="2000">
                <a:solidFill>
                  <a:srgbClr val="00B0F0"/>
                </a:solidFill>
                <a:latin typeface="Consolas" panose="020B0609020204030204" charset="0"/>
              </a:rPr>
              <a:t>               A         C    D</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count   4.000000  4.000000  4.0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mean   59.750000  2.500000  3.0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std    27.354159  1.290994  0.0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min    36.000000  1.000000  3.0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25%    42.750000  1.750000  3.0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50%    52.500000  2.500000  3.0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75%    69.500000  3.250000  3.0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max    98.000000  4.000000  3.0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&gt;&gt;&gt; df.median()                 # 中值</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A    52.5</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C     2.5</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D     3.0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dtype: float64</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df.var()                    # 方差</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A    748.250000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C      1.666667</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D      0.000000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dtype: float64</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df.cov()                    # 协方差</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A          C    D</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A  748.25  20.500000  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C   20.50   1.666667  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D    0.00   0.000000  0.0</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p>
            <a:pPr marL="0" indent="0">
              <a:buNone/>
            </a:pPr>
            <a:r>
              <a:rPr lang="en-US" sz="2400"/>
              <a:t>（4）对二维数组进行排序</a:t>
            </a:r>
            <a:endParaRPr lang="en-US" sz="2400"/>
          </a:p>
          <a:p>
            <a:pPr marL="0" indent="0">
              <a:buNone/>
            </a:pPr>
            <a:r>
              <a:rPr lang="en-US" sz="2000">
                <a:latin typeface="Consolas" panose="020B0609020204030204" charset="0"/>
              </a:rPr>
              <a:t>&gt;&gt;&gt; df.sort_index(axis=0, ascending=False) # </a:t>
            </a:r>
            <a:r>
              <a:rPr lang="zh-CN" altLang="en-US" sz="2000">
                <a:latin typeface="Consolas" panose="020B0609020204030204" charset="0"/>
              </a:rPr>
              <a:t>根据行标签</a:t>
            </a:r>
            <a:r>
              <a:rPr lang="en-US" sz="2000">
                <a:latin typeface="Consolas" panose="020B0609020204030204" charset="0"/>
              </a:rPr>
              <a:t>进行降序排序</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2021-03-03  3.0  3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2021-03-01  1.0  3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2021-03-04  4.0  3  train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li     36 2021-03-02  2.0  3  train  foo</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df.sort_index(axis=0, ascending=True)  # </a:t>
            </a:r>
            <a:r>
              <a:rPr lang="zh-CN" altLang="en-US" sz="2000">
                <a:latin typeface="Consolas" panose="020B0609020204030204" charset="0"/>
              </a:rPr>
              <a:t>根据行标签</a:t>
            </a:r>
            <a:r>
              <a:rPr lang="en-US" sz="2000">
                <a:latin typeface="Consolas" panose="020B0609020204030204" charset="0"/>
              </a:rPr>
              <a:t>升序排序</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li     36 2021-03-02  2.0  3  train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2021-03-04  4.0  3  train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2021-03-01  1.0  3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2021-03-03  3.0  3   test  foo</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df.sort_index(axis=1, ascending=False) # </a:t>
            </a:r>
            <a:r>
              <a:rPr lang="zh-CN" altLang="en-US" sz="2000">
                <a:latin typeface="Consolas" panose="020B0609020204030204" charset="0"/>
              </a:rPr>
              <a:t>根据列标签</a:t>
            </a:r>
            <a:r>
              <a:rPr lang="en-US" sz="2000">
                <a:latin typeface="Consolas" panose="020B0609020204030204" charset="0"/>
              </a:rPr>
              <a:t>进行降序排序</a:t>
            </a:r>
            <a:endParaRPr lang="en-US" sz="2000">
              <a:latin typeface="Consolas" panose="020B0609020204030204" charset="0"/>
            </a:endParaRPr>
          </a:p>
          <a:p>
            <a:pPr marL="0" indent="0">
              <a:buNone/>
            </a:pPr>
            <a:r>
              <a:rPr lang="en-US" sz="2000">
                <a:solidFill>
                  <a:srgbClr val="00B0F0"/>
                </a:solidFill>
                <a:latin typeface="Consolas" panose="020B0609020204030204" charset="0"/>
              </a:rPr>
              <a:t>         F      E  D    C          B   A</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foo   test  3  1.0 2021-03-01  60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li     foo  train  3  2.0 2021-03-02  36</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foo   test  3  3.0 2021-03-03  45</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foo  train  3  4.0 2021-03-04  98</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df.sort_values(by='A')                  # </a:t>
            </a:r>
            <a:r>
              <a:rPr lang="zh-CN" altLang="en-US" sz="2000">
                <a:latin typeface="Consolas" panose="020B0609020204030204" charset="0"/>
              </a:rPr>
              <a:t>根据</a:t>
            </a:r>
            <a:r>
              <a:rPr lang="en-US" sz="2000">
                <a:latin typeface="Consolas" panose="020B0609020204030204" charset="0"/>
              </a:rPr>
              <a:t>A列</a:t>
            </a:r>
            <a:r>
              <a:rPr lang="zh-CN" altLang="en-US" sz="2000">
                <a:latin typeface="Consolas" panose="020B0609020204030204" charset="0"/>
              </a:rPr>
              <a:t>的值</a:t>
            </a:r>
            <a:r>
              <a:rPr lang="en-US" sz="2000">
                <a:latin typeface="Consolas" panose="020B0609020204030204" charset="0"/>
              </a:rPr>
              <a:t>对数据进行升序排序</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li     36 2021-03-02  2.0  3  train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2021-03-03  3.0  3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2021-03-01  1.0  3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2021-03-04  4.0  3  train  foo</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a:xfrm>
            <a:off x="838200" y="1321435"/>
            <a:ext cx="10820400" cy="4639945"/>
          </a:xfrm>
        </p:spPr>
        <p:txBody>
          <a:bodyPr/>
          <a:p>
            <a:pPr marL="0" indent="0">
              <a:buNone/>
            </a:pPr>
            <a:r>
              <a:rPr lang="en-US" sz="2000">
                <a:latin typeface="Consolas" panose="020B0609020204030204" charset="0"/>
              </a:rPr>
              <a:t>&gt;&gt;&gt; df.sort_values(by=['E', 'C'])  # 先按E列</a:t>
            </a:r>
            <a:r>
              <a:rPr lang="zh-CN" altLang="en-US" sz="2000">
                <a:latin typeface="Consolas" panose="020B0609020204030204" charset="0"/>
              </a:rPr>
              <a:t>的值</a:t>
            </a:r>
            <a:r>
              <a:rPr lang="en-US" sz="2000">
                <a:latin typeface="Consolas" panose="020B0609020204030204" charset="0"/>
              </a:rPr>
              <a:t>升序排序</a:t>
            </a:r>
            <a:endParaRPr lang="en-US" sz="2000">
              <a:latin typeface="Consolas" panose="020B0609020204030204" charset="0"/>
            </a:endParaRPr>
          </a:p>
          <a:p>
            <a:pPr marL="0" indent="0">
              <a:buNone/>
            </a:pPr>
            <a:r>
              <a:rPr lang="en-US" sz="2000">
                <a:latin typeface="Consolas" panose="020B0609020204030204" charset="0"/>
              </a:rPr>
              <a:t>                                   # 如果E列相同，再按C列</a:t>
            </a:r>
            <a:r>
              <a:rPr lang="zh-CN" altLang="en-US" sz="2000">
                <a:latin typeface="Consolas" panose="020B0609020204030204" charset="0"/>
              </a:rPr>
              <a:t>的值</a:t>
            </a:r>
            <a:r>
              <a:rPr lang="en-US" sz="2000">
                <a:latin typeface="Consolas" panose="020B0609020204030204" charset="0"/>
              </a:rPr>
              <a:t>升序排序</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2021-03-01  1.0  3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2021-03-03  3.0  3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li     36 2021-03-02  2.0  3  train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2021-03-04  4.0  3  train  foo</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12.1  数据分析与处理概述</a:t>
            </a:r>
            <a:endParaRPr lang="zh-CN" altLang="en-US"/>
          </a:p>
        </p:txBody>
      </p:sp>
      <p:sp>
        <p:nvSpPr>
          <p:cNvPr id="3" name="内容占位符 2"/>
          <p:cNvSpPr>
            <a:spLocks noGrp="1"/>
          </p:cNvSpPr>
          <p:nvPr>
            <p:ph idx="1"/>
          </p:nvPr>
        </p:nvSpPr>
        <p:spPr/>
        <p:txBody>
          <a:bodyPr>
            <a:normAutofit/>
          </a:bodyPr>
          <a:p>
            <a:pPr>
              <a:lnSpc>
                <a:spcPct val="140000"/>
              </a:lnSpc>
            </a:pPr>
            <a:r>
              <a:rPr lang="zh-CN" altLang="en-US" sz="2400"/>
              <a:t>一般来说，数据分析任务都有明确的目标和要解决的问题（例如，发现发生了什么、分析为什么会发生、预测可能还会发生什么、决定需要做什么），数据选择和分析角度、分析方法也具有很强的针对性。</a:t>
            </a:r>
            <a:endParaRPr lang="zh-CN" altLang="en-US" sz="2400"/>
          </a:p>
          <a:p>
            <a:pPr>
              <a:lnSpc>
                <a:spcPct val="120000"/>
              </a:lnSpc>
            </a:pPr>
            <a:r>
              <a:rPr lang="zh-CN" altLang="en-US" sz="1800"/>
              <a:t>连锁超市分店选址、饭店选址、公交路线与站牌规划、地铁和公交车的班次间隔设置、物流规划、春运加班车次安排、原材料选购、商场进货与货架位置摆放、查找隐性贫困生、共享单车投放位置与时间、疫情期间确诊人员的轨迹和密接人员分析、各国疫情走势和疫苗进展分析、单位员工业绩考核、各城市降水量比较与自然灾害预防、高考志愿填报、房价预测、股票预测、寻找黑客攻击向量、犯罪人员社交关系挖掘、用户画像、网络布线、潜在客户挖掘与高端客户服务定制、个人还贷能力预测、个人诚信等级判断、异常交易分析、网络流量预测、成本控制与优化、用户留存分析、客户关系分析、商品推荐、手机套餐选择、文本分类、笔迹识别与分析、智能交通、智能医疗、数据脱敏。</a:t>
            </a:r>
            <a:endParaRPr lang="zh-CN" altLang="en-US" sz="18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cs typeface="Consolas" panose="020B0609020204030204" charset="0"/>
              </a:rPr>
              <a:t>&gt;&gt;&gt; df.sort_values(by=['E', 'C'], ascending=[True,False])</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 </a:t>
            </a:r>
            <a:r>
              <a:rPr lang="en-US" altLang="zh-CN" sz="2000">
                <a:latin typeface="Consolas" panose="020B0609020204030204" charset="0"/>
                <a:cs typeface="Consolas" panose="020B0609020204030204" charset="0"/>
              </a:rPr>
              <a:t>                                      </a:t>
            </a:r>
            <a:r>
              <a:rPr lang="en-US" sz="2000">
                <a:latin typeface="Consolas" panose="020B0609020204030204" charset="0"/>
                <a:cs typeface="Consolas" panose="020B0609020204030204" charset="0"/>
                <a:sym typeface="+mn-ea"/>
              </a:rPr>
              <a:t># </a:t>
            </a:r>
            <a:r>
              <a:rPr lang="en-US" sz="2000">
                <a:latin typeface="Consolas" panose="020B0609020204030204" charset="0"/>
                <a:cs typeface="Consolas" panose="020B0609020204030204" charset="0"/>
                <a:sym typeface="+mn-ea"/>
              </a:rPr>
              <a:t>先按E列</a:t>
            </a:r>
            <a:r>
              <a:rPr lang="zh-CN" altLang="en-US" sz="2000">
                <a:latin typeface="Consolas" panose="020B0609020204030204" charset="0"/>
                <a:cs typeface="Consolas" panose="020B0609020204030204" charset="0"/>
                <a:sym typeface="+mn-ea"/>
              </a:rPr>
              <a:t>的值</a:t>
            </a:r>
            <a:r>
              <a:rPr lang="en-US" sz="2000">
                <a:latin typeface="Consolas" panose="020B0609020204030204" charset="0"/>
                <a:cs typeface="Consolas" panose="020B0609020204030204" charset="0"/>
                <a:sym typeface="+mn-ea"/>
              </a:rPr>
              <a:t>升序排序</a:t>
            </a:r>
            <a:endParaRPr lang="en-US" sz="2000">
              <a:latin typeface="Consolas" panose="020B0609020204030204" charset="0"/>
              <a:cs typeface="Consolas" panose="020B0609020204030204" charset="0"/>
            </a:endParaRPr>
          </a:p>
          <a:p>
            <a:pPr marL="0" indent="0">
              <a:buNone/>
            </a:pPr>
            <a:r>
              <a:rPr lang="en-US" sz="2000">
                <a:latin typeface="Consolas" panose="020B0609020204030204" charset="0"/>
                <a:cs typeface="Consolas" panose="020B0609020204030204" charset="0"/>
                <a:sym typeface="+mn-ea"/>
              </a:rPr>
              <a:t>                                       # 如果E列相同，再按C列</a:t>
            </a:r>
            <a:r>
              <a:rPr lang="zh-CN" altLang="en-US" sz="2000">
                <a:latin typeface="Consolas" panose="020B0609020204030204" charset="0"/>
                <a:cs typeface="Consolas" panose="020B0609020204030204" charset="0"/>
                <a:sym typeface="+mn-ea"/>
              </a:rPr>
              <a:t>的值降</a:t>
            </a:r>
            <a:r>
              <a:rPr lang="en-US" sz="2000">
                <a:latin typeface="Consolas" panose="020B0609020204030204" charset="0"/>
                <a:cs typeface="Consolas" panose="020B0609020204030204" charset="0"/>
                <a:sym typeface="+mn-ea"/>
              </a:rPr>
              <a:t>序排序</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zhou   45 2021-03-03  3.0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zhang  60 2021-03-01  1.0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wang   98 2021-03-04  4.0  3  train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li     36 2021-03-02  2.0  3  train  foo</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400"/>
              <a:t>（5）二维数组数据的选择与访问</a:t>
            </a:r>
            <a:endParaRPr lang="en-US" sz="2400"/>
          </a:p>
          <a:p>
            <a:pPr marL="0" indent="0" fontAlgn="auto">
              <a:lnSpc>
                <a:spcPct val="100000"/>
              </a:lnSpc>
              <a:spcBef>
                <a:spcPts val="0"/>
              </a:spcBef>
              <a:buNone/>
            </a:pPr>
            <a:r>
              <a:rPr lang="en-US" sz="2000">
                <a:latin typeface="Consolas" panose="020B0609020204030204" charset="0"/>
              </a:rPr>
              <a:t>&gt;&gt;&gt; df['A']                            # 选择某一列数据</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zhang    60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li       36</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zhou     45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wang     98</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Name: A, dtype: int32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60 in df['A']                      # df['A']是一个类似于字典的结构</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索引类似于字典的键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默认是访问字典的键，而不是值</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60 in df['A'].values               # 测试60这个数值是否在A列的值中</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a:xfrm>
            <a:off x="838200" y="1321435"/>
            <a:ext cx="10515600" cy="5034915"/>
          </a:xfrm>
        </p:spPr>
        <p:txBody>
          <a:bodyPr>
            <a:normAutofit lnSpcReduction="20000"/>
          </a:bodyPr>
          <a:p>
            <a:pPr marL="0" indent="0" fontAlgn="auto">
              <a:lnSpc>
                <a:spcPct val="120000"/>
              </a:lnSpc>
              <a:spcBef>
                <a:spcPts val="0"/>
              </a:spcBef>
              <a:buNone/>
            </a:pPr>
            <a:r>
              <a:rPr lang="en-US" sz="2000">
                <a:latin typeface="Consolas" panose="020B0609020204030204" charset="0"/>
              </a:rPr>
              <a:t>&gt;&gt;&gt; df[0:2]                       # </a:t>
            </a:r>
            <a:r>
              <a:rPr lang="zh-CN" altLang="en-US" sz="2000">
                <a:latin typeface="Consolas" panose="020B0609020204030204" charset="0"/>
              </a:rPr>
              <a:t>选择多行，</a:t>
            </a:r>
            <a:r>
              <a:rPr lang="en-US" sz="2000">
                <a:latin typeface="Consolas" panose="020B0609020204030204" charset="0"/>
              </a:rPr>
              <a:t>使用</a:t>
            </a:r>
            <a:r>
              <a:rPr lang="zh-CN" altLang="en-US" sz="2000">
                <a:latin typeface="Consolas" panose="020B0609020204030204" charset="0"/>
              </a:rPr>
              <a:t>行号进行</a:t>
            </a:r>
            <a:r>
              <a:rPr lang="en-US" sz="2000">
                <a:latin typeface="Consolas" panose="020B0609020204030204" charset="0"/>
              </a:rPr>
              <a:t>切片</a:t>
            </a:r>
            <a:r>
              <a:rPr lang="zh-CN" altLang="en-US" sz="2000">
                <a:latin typeface="Consolas" panose="020B0609020204030204" charset="0"/>
              </a:rPr>
              <a:t>，左闭右开区间</a:t>
            </a:r>
            <a:endParaRPr lang="en-US" sz="2000">
              <a:latin typeface="Consolas" panose="020B0609020204030204" charset="0"/>
            </a:endParaRPr>
          </a:p>
          <a:p>
            <a:pPr marL="0" indent="0" fontAlgn="auto">
              <a:lnSpc>
                <a:spcPct val="120000"/>
              </a:lnSpc>
              <a:spcBef>
                <a:spcPts val="0"/>
              </a:spcBef>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fontAlgn="auto">
              <a:lnSpc>
                <a:spcPct val="120000"/>
              </a:lnSpc>
              <a:spcBef>
                <a:spcPts val="0"/>
              </a:spcBef>
              <a:buNone/>
            </a:pPr>
            <a:r>
              <a:rPr lang="en-US" sz="2000">
                <a:solidFill>
                  <a:srgbClr val="00B0F0"/>
                </a:solidFill>
                <a:latin typeface="Consolas" panose="020B0609020204030204" charset="0"/>
              </a:rPr>
              <a:t>zhang  60 2021-03-01  1.0  3   test  foo</a:t>
            </a:r>
            <a:endParaRPr lang="en-US" sz="2000">
              <a:solidFill>
                <a:srgbClr val="00B0F0"/>
              </a:solidFill>
              <a:latin typeface="Consolas" panose="020B0609020204030204" charset="0"/>
            </a:endParaRPr>
          </a:p>
          <a:p>
            <a:pPr marL="0" indent="0" fontAlgn="auto">
              <a:lnSpc>
                <a:spcPct val="120000"/>
              </a:lnSpc>
              <a:spcBef>
                <a:spcPts val="0"/>
              </a:spcBef>
              <a:buNone/>
            </a:pPr>
            <a:r>
              <a:rPr lang="en-US" sz="2000">
                <a:solidFill>
                  <a:srgbClr val="00B0F0"/>
                </a:solidFill>
                <a:latin typeface="Consolas" panose="020B0609020204030204" charset="0"/>
              </a:rPr>
              <a:t>li     36 2021-03-02  2.0  3  train  foo</a:t>
            </a:r>
            <a:endParaRPr lang="en-US" sz="2000">
              <a:solidFill>
                <a:srgbClr val="00B0F0"/>
              </a:solidFill>
              <a:latin typeface="Consolas" panose="020B0609020204030204" charset="0"/>
            </a:endParaRPr>
          </a:p>
          <a:p>
            <a:pPr marL="0" indent="0" fontAlgn="auto">
              <a:lnSpc>
                <a:spcPct val="120000"/>
              </a:lnSpc>
              <a:spcBef>
                <a:spcPts val="0"/>
              </a:spcBef>
              <a:buNone/>
            </a:pPr>
            <a:r>
              <a:rPr lang="en-US" sz="2000">
                <a:latin typeface="Consolas" panose="020B0609020204030204" charset="0"/>
              </a:rPr>
              <a:t>&gt;&gt;&gt; df['zhang':'zhou']            # </a:t>
            </a:r>
            <a:r>
              <a:rPr lang="zh-CN" altLang="en-US" sz="2000">
                <a:latin typeface="Consolas" panose="020B0609020204030204" charset="0"/>
              </a:rPr>
              <a:t>使用行标签进行切片，闭区间</a:t>
            </a:r>
            <a:endParaRPr lang="en-US" sz="2000">
              <a:latin typeface="Consolas" panose="020B0609020204030204" charset="0"/>
            </a:endParaRPr>
          </a:p>
          <a:p>
            <a:pPr marL="0" indent="0" fontAlgn="auto">
              <a:lnSpc>
                <a:spcPct val="120000"/>
              </a:lnSpc>
              <a:spcBef>
                <a:spcPts val="0"/>
              </a:spcBef>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fontAlgn="auto">
              <a:lnSpc>
                <a:spcPct val="120000"/>
              </a:lnSpc>
              <a:spcBef>
                <a:spcPts val="0"/>
              </a:spcBef>
              <a:buNone/>
            </a:pPr>
            <a:r>
              <a:rPr lang="en-US" sz="2000">
                <a:solidFill>
                  <a:srgbClr val="00B0F0"/>
                </a:solidFill>
                <a:latin typeface="Consolas" panose="020B0609020204030204" charset="0"/>
              </a:rPr>
              <a:t>zhang  60 2021-03-01  1.0  3   test  foo</a:t>
            </a:r>
            <a:endParaRPr lang="en-US" sz="2000">
              <a:solidFill>
                <a:srgbClr val="00B0F0"/>
              </a:solidFill>
              <a:latin typeface="Consolas" panose="020B0609020204030204" charset="0"/>
            </a:endParaRPr>
          </a:p>
          <a:p>
            <a:pPr marL="0" indent="0" fontAlgn="auto">
              <a:lnSpc>
                <a:spcPct val="120000"/>
              </a:lnSpc>
              <a:spcBef>
                <a:spcPts val="0"/>
              </a:spcBef>
              <a:buNone/>
            </a:pPr>
            <a:r>
              <a:rPr lang="en-US" sz="2000">
                <a:solidFill>
                  <a:srgbClr val="00B0F0"/>
                </a:solidFill>
                <a:latin typeface="Consolas" panose="020B0609020204030204" charset="0"/>
              </a:rPr>
              <a:t>li     36 2021-03-02  2.0  3  train  foo</a:t>
            </a:r>
            <a:endParaRPr lang="en-US" sz="2000">
              <a:solidFill>
                <a:srgbClr val="00B0F0"/>
              </a:solidFill>
              <a:latin typeface="Consolas" panose="020B0609020204030204" charset="0"/>
            </a:endParaRPr>
          </a:p>
          <a:p>
            <a:pPr marL="0" indent="0" fontAlgn="auto">
              <a:lnSpc>
                <a:spcPct val="120000"/>
              </a:lnSpc>
              <a:spcBef>
                <a:spcPts val="0"/>
              </a:spcBef>
              <a:buNone/>
            </a:pPr>
            <a:r>
              <a:rPr lang="en-US" sz="2000">
                <a:solidFill>
                  <a:srgbClr val="00B0F0"/>
                </a:solidFill>
                <a:latin typeface="Consolas" panose="020B0609020204030204" charset="0"/>
              </a:rPr>
              <a:t>zhou   45 2021-03-03  3.0  3   test  foo</a:t>
            </a:r>
            <a:endParaRPr lang="en-US" sz="2000">
              <a:solidFill>
                <a:srgbClr val="00B0F0"/>
              </a:solidFill>
              <a:latin typeface="Consolas" panose="020B0609020204030204" charset="0"/>
            </a:endParaRPr>
          </a:p>
          <a:p>
            <a:pPr marL="0" indent="0" fontAlgn="auto">
              <a:lnSpc>
                <a:spcPct val="110000"/>
              </a:lnSpc>
              <a:spcBef>
                <a:spcPts val="0"/>
              </a:spcBef>
              <a:buNone/>
            </a:pP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df.at['zhang', 'A']          # 查询指定行、列位置的</a:t>
            </a:r>
            <a:r>
              <a:rPr lang="zh-CN" altLang="en-US" sz="2000">
                <a:latin typeface="Consolas" panose="020B0609020204030204" charset="0"/>
              </a:rPr>
              <a:t>单个</a:t>
            </a:r>
            <a:r>
              <a:rPr lang="en-US" sz="2000">
                <a:latin typeface="Consolas" panose="020B0609020204030204" charset="0"/>
              </a:rPr>
              <a:t>数据值</a:t>
            </a:r>
            <a:endParaRPr lang="en-US" sz="2000">
              <a:latin typeface="Consolas" panose="020B0609020204030204" charset="0"/>
            </a:endParaRPr>
          </a:p>
          <a:p>
            <a:pPr marL="0" indent="0">
              <a:buNone/>
            </a:pPr>
            <a:r>
              <a:rPr lang="en-US" sz="2000">
                <a:solidFill>
                  <a:srgbClr val="00B0F0"/>
                </a:solidFill>
                <a:latin typeface="Consolas" panose="020B0609020204030204" charset="0"/>
              </a:rPr>
              <a:t>60</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df.at['zhang', 'D']</a:t>
            </a:r>
            <a:endParaRPr lang="en-US" sz="2000">
              <a:latin typeface="Consolas" panose="020B0609020204030204" charset="0"/>
            </a:endParaRPr>
          </a:p>
          <a:p>
            <a:pPr marL="0" indent="0">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Autofit/>
          </a:bodyPr>
          <a:p>
            <a:pPr marL="0" indent="0" fontAlgn="auto">
              <a:lnSpc>
                <a:spcPct val="100000"/>
              </a:lnSpc>
              <a:spcBef>
                <a:spcPts val="0"/>
              </a:spcBef>
              <a:buNone/>
            </a:pPr>
            <a:r>
              <a:rPr lang="en-US" sz="2000">
                <a:latin typeface="Consolas" panose="020B0609020204030204" charset="0"/>
                <a:sym typeface="+mn-ea"/>
              </a:rPr>
              <a:t>&gt;&gt;&gt; df.loc['zhang', ['A', 'D', 'E']]            # 查看'zhang'的三列数据</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A      60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D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E    test</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Name: zhang, dtype: object</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&gt;&gt;&gt; df.loc[['zhang', 'zhou'], ['A', 'D', 'E']]  # 同时指定多行和多列</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        A  D     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zhang  60  3  test</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zhou   45  3  test</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&gt;&gt;&gt; df.loc[:, ['A', 'C']]                       # 选择多列</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        A    C</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zhang  60  1.0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li     36  2.0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zhou   45  3.0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wang   98  4.0</a:t>
            </a:r>
            <a:endParaRPr lang="en-US" sz="2000">
              <a:solidFill>
                <a:srgbClr val="00B0F0"/>
              </a:solidFill>
              <a:latin typeface="Consolas" panose="020B0609020204030204" charset="0"/>
              <a:sym typeface="+mn-ea"/>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df.iloc[3]                   # 查询二维数组第3行数据</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A                     98</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B    2021-03-04 00:00:00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C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D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E                  train</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                    foo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Name: wang, dtype: object</a:t>
            </a:r>
            <a:endParaRPr lang="en-US" sz="2000">
              <a:solidFill>
                <a:srgbClr val="00B0F0"/>
              </a:solidFill>
              <a:latin typeface="Consolas" panose="020B0609020204030204" charset="0"/>
            </a:endParaRPr>
          </a:p>
          <a:p>
            <a:pPr marL="0" indent="0">
              <a:buNone/>
            </a:pPr>
            <a:r>
              <a:rPr lang="en-US" sz="2000">
                <a:latin typeface="Consolas" panose="020B0609020204030204" charset="0"/>
                <a:sym typeface="+mn-ea"/>
              </a:rPr>
              <a:t>&gt;&gt;&gt; df.iloc[0, 1]                # 查询二维数组</a:t>
            </a:r>
            <a:r>
              <a:rPr lang="zh-CN" altLang="en-US" sz="2000">
                <a:latin typeface="Consolas" panose="020B0609020204030204" charset="0"/>
                <a:sym typeface="+mn-ea"/>
              </a:rPr>
              <a:t>行下标</a:t>
            </a:r>
            <a:r>
              <a:rPr lang="en-US" sz="2000">
                <a:latin typeface="Consolas" panose="020B0609020204030204" charset="0"/>
                <a:sym typeface="+mn-ea"/>
              </a:rPr>
              <a:t>0</a:t>
            </a:r>
            <a:r>
              <a:rPr lang="zh-CN" altLang="en-US" sz="2000">
                <a:latin typeface="Consolas" panose="020B0609020204030204" charset="0"/>
                <a:sym typeface="+mn-ea"/>
              </a:rPr>
              <a:t>、列下标</a:t>
            </a:r>
            <a:r>
              <a:rPr lang="en-US" sz="2000">
                <a:latin typeface="Consolas" panose="020B0609020204030204" charset="0"/>
                <a:sym typeface="+mn-ea"/>
              </a:rPr>
              <a:t>1的数据值</a:t>
            </a:r>
            <a:endParaRPr lang="en-US" sz="2000">
              <a:latin typeface="Consolas" panose="020B0609020204030204" charset="0"/>
            </a:endParaRPr>
          </a:p>
          <a:p>
            <a:pPr marL="0" indent="0">
              <a:buNone/>
            </a:pPr>
            <a:r>
              <a:rPr lang="en-US" sz="2000">
                <a:solidFill>
                  <a:srgbClr val="00B0F0"/>
                </a:solidFill>
                <a:latin typeface="Consolas" panose="020B0609020204030204" charset="0"/>
                <a:sym typeface="+mn-ea"/>
              </a:rPr>
              <a:t>Timestamp('2021-01-01 00:00:00')</a:t>
            </a:r>
            <a:endParaRPr lang="en-US" sz="2000">
              <a:solidFill>
                <a:srgbClr val="00B0F0"/>
              </a:solidFill>
              <a:latin typeface="Consolas" panose="020B0609020204030204" charset="0"/>
            </a:endParaRPr>
          </a:p>
          <a:p>
            <a:pPr marL="0" indent="0">
              <a:buNone/>
            </a:pPr>
            <a:r>
              <a:rPr lang="en-US" sz="2000">
                <a:latin typeface="Consolas" panose="020B0609020204030204" charset="0"/>
                <a:sym typeface="+mn-ea"/>
              </a:rPr>
              <a:t>&gt;&gt;&gt; df.iloc[2, 2]                # 查询二维数组</a:t>
            </a:r>
            <a:r>
              <a:rPr lang="zh-CN" altLang="en-US" sz="2000">
                <a:latin typeface="Consolas" panose="020B0609020204030204" charset="0"/>
                <a:sym typeface="+mn-ea"/>
              </a:rPr>
              <a:t>行下标</a:t>
            </a:r>
            <a:r>
              <a:rPr lang="en-US" altLang="zh-CN" sz="2000">
                <a:latin typeface="Consolas" panose="020B0609020204030204" charset="0"/>
                <a:sym typeface="+mn-ea"/>
              </a:rPr>
              <a:t>2</a:t>
            </a:r>
            <a:r>
              <a:rPr lang="zh-CN" altLang="en-US" sz="2000">
                <a:latin typeface="Consolas" panose="020B0609020204030204" charset="0"/>
                <a:sym typeface="+mn-ea"/>
              </a:rPr>
              <a:t>、列下标</a:t>
            </a:r>
            <a:r>
              <a:rPr lang="en-US" altLang="zh-CN" sz="2000">
                <a:latin typeface="Consolas" panose="020B0609020204030204" charset="0"/>
                <a:sym typeface="+mn-ea"/>
              </a:rPr>
              <a:t>2</a:t>
            </a:r>
            <a:r>
              <a:rPr lang="en-US" sz="2000">
                <a:latin typeface="Consolas" panose="020B0609020204030204" charset="0"/>
                <a:sym typeface="+mn-ea"/>
              </a:rPr>
              <a:t>的数据值</a:t>
            </a:r>
            <a:endParaRPr lang="en-US" sz="2000">
              <a:latin typeface="Consolas" panose="020B0609020204030204" charset="0"/>
            </a:endParaRPr>
          </a:p>
          <a:p>
            <a:pPr marL="0" indent="0">
              <a:buNone/>
            </a:pPr>
            <a:r>
              <a:rPr lang="en-US" sz="2000">
                <a:solidFill>
                  <a:srgbClr val="00B0F0"/>
                </a:solidFill>
                <a:latin typeface="Consolas" panose="020B0609020204030204" charset="0"/>
                <a:sym typeface="+mn-ea"/>
              </a:rPr>
              <a:t>3.0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&gt;&gt;&gt; df.iloc[[0, 2, 3], [0, 4]]      # 查询二维数组指定的多行、多列数据</a:t>
            </a:r>
            <a:endParaRPr lang="en-US" sz="2000">
              <a:latin typeface="Consolas" panose="020B0609020204030204" charset="0"/>
            </a:endParaRPr>
          </a:p>
          <a:p>
            <a:pPr marL="0" indent="0">
              <a:buNone/>
            </a:pPr>
            <a:r>
              <a:rPr lang="en-US" sz="2000">
                <a:solidFill>
                  <a:srgbClr val="00B0F0"/>
                </a:solidFill>
                <a:latin typeface="Consolas" panose="020B0609020204030204" charset="0"/>
              </a:rPr>
              <a:t>        A      E</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test</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test</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train</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&gt;&gt;&gt; df.iloc[0:3, 0:4]               # 查询二维数组前3行、前4列数据</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        A          B    C  D</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zhang  60 2021-03-01  1.0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li     36 2021-03-02  2.0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zhou   45 2021-03-03  3.0  3</a:t>
            </a:r>
            <a:endParaRPr lang="en-US" sz="2000">
              <a:solidFill>
                <a:srgbClr val="00B0F0"/>
              </a:solidFill>
              <a:latin typeface="Consolas" panose="020B0609020204030204" charset="0"/>
            </a:endParaRPr>
          </a:p>
          <a:p>
            <a:pPr marL="0" indent="0">
              <a:buNone/>
            </a:pP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fontScale="90000" lnSpcReduction="20000"/>
          </a:bodyPr>
          <a:p>
            <a:pPr marL="0" indent="0" fontAlgn="auto">
              <a:lnSpc>
                <a:spcPct val="100000"/>
              </a:lnSpc>
              <a:spcBef>
                <a:spcPts val="0"/>
              </a:spcBef>
              <a:buNone/>
            </a:pPr>
            <a:r>
              <a:rPr lang="en-US" sz="2000">
                <a:latin typeface="Consolas" panose="020B0609020204030204" charset="0"/>
              </a:rPr>
              <a:t>&gt;&gt;&gt; df[df.A&gt;50]                                # 查询A列大于50的所有行</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zhang  60 2021-03-01  1.0  3   test  foo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wang   98 2021-03-04  4.0  3  train  foo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df[df['E']=='test']                        # 查询E列为'test'的所有行</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zhang  60 2021-03-01  1.0  3  test  foo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zhou   45 2021-03-03  3.0  3  test  foo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df[df.A.between(30, 50, inclusive=True)]   # A列值介于30和50之间的数据</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li    36 2021-03-02  2.0  3  train  foo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zhou  45 2021-03-03  3.0  3   test  foo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df[(df['E']=='test')&amp;(df['A']==60)]        # </a:t>
            </a:r>
            <a:r>
              <a:rPr lang="zh-CN" altLang="en-US" sz="2000">
                <a:latin typeface="Consolas" panose="020B0609020204030204" charset="0"/>
              </a:rPr>
              <a:t>同时约束两个条件</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zhang  60 2021-03-01  1.0  3  test  foo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df[df['A'].isin([45,60])]                  # 查询A列值为45或60的所有行</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zhang  60 2021-03-01  1.0  3  test  foo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zhou   45 2021-03-03  3.0  3  test  foo</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cs typeface="Consolas" panose="020B0609020204030204" charset="0"/>
              </a:rPr>
              <a:t>&gt;&gt;&gt; df[df.index.str.contains('g')]</a:t>
            </a:r>
            <a:r>
              <a:rPr lang="en-US" altLang="zh-CN" sz="2000">
                <a:latin typeface="Consolas" panose="020B0609020204030204" charset="0"/>
                <a:cs typeface="Consolas" panose="020B0609020204030204" charset="0"/>
              </a:rPr>
              <a:t>       # </a:t>
            </a:r>
            <a:r>
              <a:rPr lang="zh-CN" altLang="en-US" sz="2000">
                <a:latin typeface="Consolas" panose="020B0609020204030204" charset="0"/>
                <a:cs typeface="Consolas" panose="020B0609020204030204" charset="0"/>
              </a:rPr>
              <a:t>标签字符串中含有字母</a:t>
            </a:r>
            <a:r>
              <a:rPr lang="en-US" altLang="zh-CN" sz="2000">
                <a:latin typeface="Consolas" panose="020B0609020204030204" charset="0"/>
                <a:cs typeface="Consolas" panose="020B0609020204030204" charset="0"/>
              </a:rPr>
              <a:t>g</a:t>
            </a:r>
            <a:r>
              <a:rPr lang="zh-CN" altLang="en-US" sz="2000">
                <a:latin typeface="Consolas" panose="020B0609020204030204" charset="0"/>
                <a:cs typeface="Consolas" panose="020B0609020204030204" charset="0"/>
              </a:rPr>
              <a:t>的</a:t>
            </a:r>
            <a:r>
              <a:rPr lang="zh-CN" altLang="en-US" sz="2000">
                <a:latin typeface="Consolas" panose="020B0609020204030204" charset="0"/>
                <a:cs typeface="Consolas" panose="020B0609020204030204" charset="0"/>
              </a:rPr>
              <a:t>数据</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zhang  60 2021-03-01  1.0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wang   98 2021-03-04  4.0  3  train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df[df.index.str.startswith('z')]</a:t>
            </a:r>
            <a:r>
              <a:rPr lang="en-US" altLang="zh-CN" sz="2000">
                <a:latin typeface="Consolas" panose="020B0609020204030204" charset="0"/>
                <a:cs typeface="Consolas" panose="020B0609020204030204" charset="0"/>
              </a:rPr>
              <a:t>     # </a:t>
            </a:r>
            <a:r>
              <a:rPr lang="zh-CN" altLang="en-US" sz="2000">
                <a:latin typeface="Consolas" panose="020B0609020204030204" charset="0"/>
                <a:cs typeface="Consolas" panose="020B0609020204030204" charset="0"/>
              </a:rPr>
              <a:t>标签字符串中以字母</a:t>
            </a:r>
            <a:r>
              <a:rPr lang="en-US" altLang="zh-CN" sz="2000">
                <a:latin typeface="Consolas" panose="020B0609020204030204" charset="0"/>
                <a:cs typeface="Consolas" panose="020B0609020204030204" charset="0"/>
              </a:rPr>
              <a:t>z</a:t>
            </a:r>
            <a:r>
              <a:rPr lang="zh-CN" altLang="en-US" sz="2000">
                <a:latin typeface="Consolas" panose="020B0609020204030204" charset="0"/>
                <a:cs typeface="Consolas" panose="020B0609020204030204" charset="0"/>
              </a:rPr>
              <a:t>开头的</a:t>
            </a:r>
            <a:r>
              <a:rPr lang="zh-CN" altLang="en-US" sz="2000">
                <a:latin typeface="Consolas" panose="020B0609020204030204" charset="0"/>
                <a:cs typeface="Consolas" panose="020B0609020204030204" charset="0"/>
              </a:rPr>
              <a:t>数据</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zhang  60 2021-03-01  1.0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zhou   45 2021-03-03  3.0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df[df.index.str.endswith('u')]</a:t>
            </a:r>
            <a:r>
              <a:rPr lang="en-US" altLang="zh-CN" sz="2000">
                <a:latin typeface="Consolas" panose="020B0609020204030204" charset="0"/>
                <a:cs typeface="Consolas" panose="020B0609020204030204" charset="0"/>
              </a:rPr>
              <a:t>       # </a:t>
            </a:r>
            <a:r>
              <a:rPr lang="zh-CN" altLang="en-US" sz="2000">
                <a:latin typeface="Consolas" panose="020B0609020204030204" charset="0"/>
                <a:cs typeface="Consolas" panose="020B0609020204030204" charset="0"/>
              </a:rPr>
              <a:t>标签字符串以字母</a:t>
            </a:r>
            <a:r>
              <a:rPr lang="en-US" altLang="zh-CN" sz="2000">
                <a:latin typeface="Consolas" panose="020B0609020204030204" charset="0"/>
                <a:cs typeface="Consolas" panose="020B0609020204030204" charset="0"/>
              </a:rPr>
              <a:t>u</a:t>
            </a:r>
            <a:r>
              <a:rPr lang="zh-CN" altLang="en-US" sz="2000">
                <a:latin typeface="Consolas" panose="020B0609020204030204" charset="0"/>
                <a:cs typeface="Consolas" panose="020B0609020204030204" charset="0"/>
              </a:rPr>
              <a:t>结束的</a:t>
            </a:r>
            <a:r>
              <a:rPr lang="zh-CN" altLang="en-US" sz="2000">
                <a:latin typeface="Consolas" panose="020B0609020204030204" charset="0"/>
                <a:cs typeface="Consolas" panose="020B0609020204030204" charset="0"/>
              </a:rPr>
              <a:t>数据</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zhou  45 2021-03-03  3.0  3  test  foo</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cs typeface="Consolas" panose="020B0609020204030204" charset="0"/>
              </a:rPr>
              <a:t>&gt;&gt;&gt; df[df.index.str.len()==4]</a:t>
            </a:r>
            <a:r>
              <a:rPr lang="en-US" altLang="zh-CN" sz="2000">
                <a:latin typeface="Consolas" panose="020B0609020204030204" charset="0"/>
                <a:cs typeface="Consolas" panose="020B0609020204030204" charset="0"/>
              </a:rPr>
              <a:t>           # </a:t>
            </a:r>
            <a:r>
              <a:rPr lang="zh-CN" altLang="en-US" sz="2000">
                <a:latin typeface="Consolas" panose="020B0609020204030204" charset="0"/>
                <a:cs typeface="Consolas" panose="020B0609020204030204" charset="0"/>
              </a:rPr>
              <a:t>标签字符串长度为</a:t>
            </a:r>
            <a:r>
              <a:rPr lang="en-US" altLang="zh-CN" sz="2000">
                <a:latin typeface="Consolas" panose="020B0609020204030204" charset="0"/>
                <a:cs typeface="Consolas" panose="020B0609020204030204" charset="0"/>
              </a:rPr>
              <a:t>4</a:t>
            </a:r>
            <a:r>
              <a:rPr lang="zh-CN" altLang="en-US" sz="2000">
                <a:latin typeface="Consolas" panose="020B0609020204030204" charset="0"/>
                <a:cs typeface="Consolas" panose="020B0609020204030204" charset="0"/>
              </a:rPr>
              <a:t>的</a:t>
            </a:r>
            <a:r>
              <a:rPr lang="zh-CN" altLang="en-US" sz="2000">
                <a:latin typeface="Consolas" panose="020B0609020204030204" charset="0"/>
                <a:cs typeface="Consolas" panose="020B0609020204030204" charset="0"/>
              </a:rPr>
              <a:t>数据</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zhou  45 2021-03-03  3.0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wang  98 2021-03-04  4.0  3  train  foo</a:t>
            </a:r>
            <a:endParaRPr lang="zh-CN" altLang="en-US" sz="2000">
              <a:solidFill>
                <a:srgbClr val="00B0F0"/>
              </a:solidFill>
              <a:latin typeface="Consolas" panose="020B0609020204030204" charset="0"/>
              <a:cs typeface="Consolas" panose="020B0609020204030204" charset="0"/>
            </a:endParaRPr>
          </a:p>
          <a:p>
            <a:pPr marL="0" indent="0">
              <a:buNone/>
            </a:pP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12.1  数据分析与处理概述</a:t>
            </a:r>
            <a:endParaRPr lang="zh-CN" altLang="en-US"/>
          </a:p>
        </p:txBody>
      </p:sp>
      <p:sp>
        <p:nvSpPr>
          <p:cNvPr id="3" name="内容占位符 2"/>
          <p:cNvSpPr>
            <a:spLocks noGrp="1"/>
          </p:cNvSpPr>
          <p:nvPr>
            <p:ph idx="1"/>
          </p:nvPr>
        </p:nvSpPr>
        <p:spPr/>
        <p:txBody>
          <a:bodyPr/>
          <a:p>
            <a:pPr>
              <a:lnSpc>
                <a:spcPct val="140000"/>
              </a:lnSpc>
            </a:pPr>
            <a:r>
              <a:rPr lang="zh-CN" altLang="en-US" sz="2400"/>
              <a:t>在实际应用中，我们几乎不可能拿到能够直接进行处理、分析和挖掘的高质量数据，绝大多数数据都存在各种各样的问题，例如数据错误、冗余、不一致或着包含缺失值、重复值、异常值。</a:t>
            </a:r>
            <a:endParaRPr lang="zh-CN" altLang="en-US" sz="2400"/>
          </a:p>
          <a:p>
            <a:pPr>
              <a:lnSpc>
                <a:spcPct val="140000"/>
              </a:lnSpc>
            </a:pPr>
            <a:r>
              <a:rPr lang="zh-CN" altLang="en-US" sz="2400"/>
              <a:t>数据挖掘所处理的数据必须满足准确、完整、一致、可信、可解释等基本要求，否则无法给出满意的结果甚至错误的结果。所以在进行真正的数据分析和挖掘之前，必须要进行预处理，对数据进行必要的清理、规约、规范。</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sz="2000">
                <a:latin typeface="Consolas" panose="020B0609020204030204" charset="0"/>
                <a:cs typeface="Consolas" panose="020B0609020204030204" charset="0"/>
              </a:rPr>
              <a:t>&gt;&gt;&gt; df[df.E.str.count('t')==2]</a:t>
            </a:r>
            <a:r>
              <a:rPr lang="en-US" altLang="zh-CN" sz="2000">
                <a:latin typeface="Consolas" panose="020B0609020204030204" charset="0"/>
                <a:cs typeface="Consolas" panose="020B0609020204030204" charset="0"/>
              </a:rPr>
              <a:t>          # E</a:t>
            </a:r>
            <a:r>
              <a:rPr lang="zh-CN" altLang="en-US" sz="2000">
                <a:latin typeface="Consolas" panose="020B0609020204030204" charset="0"/>
                <a:cs typeface="Consolas" panose="020B0609020204030204" charset="0"/>
              </a:rPr>
              <a:t>列字符串中含有两个字母</a:t>
            </a:r>
            <a:r>
              <a:rPr lang="en-US" altLang="zh-CN" sz="2000">
                <a:latin typeface="Consolas" panose="020B0609020204030204" charset="0"/>
                <a:cs typeface="Consolas" panose="020B0609020204030204" charset="0"/>
              </a:rPr>
              <a:t>t</a:t>
            </a:r>
            <a:r>
              <a:rPr lang="zh-CN" altLang="en-US" sz="2000">
                <a:latin typeface="Consolas" panose="020B0609020204030204" charset="0"/>
                <a:cs typeface="Consolas" panose="020B0609020204030204" charset="0"/>
              </a:rPr>
              <a:t>的</a:t>
            </a:r>
            <a:r>
              <a:rPr lang="zh-CN" altLang="en-US" sz="2000">
                <a:latin typeface="Consolas" panose="020B0609020204030204" charset="0"/>
                <a:cs typeface="Consolas" panose="020B0609020204030204" charset="0"/>
              </a:rPr>
              <a:t>数据</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zhang  60 2021-03-01  1.0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zhou   45 2021-03-03  3.0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df[df.E.str.slice(0,2)=='tr']</a:t>
            </a:r>
            <a:r>
              <a:rPr lang="en-US" altLang="zh-CN" sz="2000">
                <a:latin typeface="Consolas" panose="020B0609020204030204" charset="0"/>
                <a:cs typeface="Consolas" panose="020B0609020204030204" charset="0"/>
              </a:rPr>
              <a:t>       # E</a:t>
            </a:r>
            <a:r>
              <a:rPr lang="zh-CN" altLang="en-US" sz="2000">
                <a:latin typeface="Consolas" panose="020B0609020204030204" charset="0"/>
                <a:cs typeface="Consolas" panose="020B0609020204030204" charset="0"/>
              </a:rPr>
              <a:t>列字符串前两个字母为</a:t>
            </a:r>
            <a:r>
              <a:rPr lang="en-US" altLang="zh-CN" sz="2000">
                <a:latin typeface="Consolas" panose="020B0609020204030204" charset="0"/>
                <a:cs typeface="Consolas" panose="020B0609020204030204" charset="0"/>
              </a:rPr>
              <a:t>tr</a:t>
            </a:r>
            <a:r>
              <a:rPr lang="zh-CN" altLang="en-US" sz="2000">
                <a:latin typeface="Consolas" panose="020B0609020204030204" charset="0"/>
                <a:cs typeface="Consolas" panose="020B0609020204030204" charset="0"/>
              </a:rPr>
              <a:t>的</a:t>
            </a:r>
            <a:r>
              <a:rPr lang="zh-CN" altLang="en-US" sz="2000">
                <a:latin typeface="Consolas" panose="020B0609020204030204" charset="0"/>
                <a:cs typeface="Consolas" panose="020B0609020204030204" charset="0"/>
              </a:rPr>
              <a:t>数据</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li    36 2021-03-02  2.0  3  train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wang  98 2021-03-04  4.0  3  train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df[df.E.str.slice(1,3)=='es']</a:t>
            </a:r>
            <a:r>
              <a:rPr lang="en-US" altLang="zh-CN" sz="2000">
                <a:latin typeface="Consolas" panose="020B0609020204030204" charset="0"/>
                <a:cs typeface="Consolas" panose="020B0609020204030204" charset="0"/>
              </a:rPr>
              <a:t>       # E</a:t>
            </a:r>
            <a:r>
              <a:rPr lang="zh-CN" altLang="en-US" sz="2000">
                <a:latin typeface="Consolas" panose="020B0609020204030204" charset="0"/>
                <a:cs typeface="Consolas" panose="020B0609020204030204" charset="0"/>
              </a:rPr>
              <a:t>列字符串下标</a:t>
            </a:r>
            <a:r>
              <a:rPr lang="en-US" altLang="zh-CN" sz="2000">
                <a:latin typeface="Consolas" panose="020B0609020204030204" charset="0"/>
                <a:cs typeface="Consolas" panose="020B0609020204030204" charset="0"/>
              </a:rPr>
              <a:t>1</a:t>
            </a:r>
            <a:r>
              <a:rPr lang="zh-CN" altLang="en-US" sz="2000">
                <a:latin typeface="Consolas" panose="020B0609020204030204" charset="0"/>
                <a:cs typeface="Consolas" panose="020B0609020204030204" charset="0"/>
              </a:rPr>
              <a:t>、</a:t>
            </a:r>
            <a:r>
              <a:rPr lang="en-US" altLang="zh-CN" sz="2000">
                <a:latin typeface="Consolas" panose="020B0609020204030204" charset="0"/>
                <a:cs typeface="Consolas" panose="020B0609020204030204" charset="0"/>
              </a:rPr>
              <a:t>2</a:t>
            </a:r>
            <a:r>
              <a:rPr lang="zh-CN" altLang="en-US" sz="2000">
                <a:latin typeface="Consolas" panose="020B0609020204030204" charset="0"/>
                <a:cs typeface="Consolas" panose="020B0609020204030204" charset="0"/>
              </a:rPr>
              <a:t>为字符串</a:t>
            </a:r>
            <a:r>
              <a:rPr lang="en-US" altLang="zh-CN" sz="2000">
                <a:latin typeface="Consolas" panose="020B0609020204030204" charset="0"/>
                <a:cs typeface="Consolas" panose="020B0609020204030204" charset="0"/>
              </a:rPr>
              <a:t>es</a:t>
            </a:r>
            <a:r>
              <a:rPr lang="zh-CN" altLang="en-US" sz="2000">
                <a:latin typeface="Consolas" panose="020B0609020204030204" charset="0"/>
                <a:cs typeface="Consolas" panose="020B0609020204030204" charset="0"/>
              </a:rPr>
              <a:t>的</a:t>
            </a:r>
            <a:r>
              <a:rPr lang="zh-CN" altLang="en-US" sz="2000">
                <a:latin typeface="Consolas" panose="020B0609020204030204" charset="0"/>
                <a:cs typeface="Consolas" panose="020B0609020204030204" charset="0"/>
              </a:rPr>
              <a:t>数据</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zhang  60 2021-03-01  1.0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zhou   45 2021-03-03  3.0  3  test  foo</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sz="2000">
                <a:latin typeface="Consolas" panose="020B0609020204030204" charset="0"/>
                <a:cs typeface="Consolas" panose="020B0609020204030204" charset="0"/>
              </a:rPr>
              <a:t>&gt;&gt;&gt; df[df.B.dt.day==4]</a:t>
            </a:r>
            <a:r>
              <a:rPr lang="en-US" altLang="zh-CN" sz="2000">
                <a:latin typeface="Consolas" panose="020B0609020204030204" charset="0"/>
                <a:cs typeface="Consolas" panose="020B0609020204030204" charset="0"/>
              </a:rPr>
              <a:t>             # B</a:t>
            </a:r>
            <a:r>
              <a:rPr lang="zh-CN" altLang="en-US" sz="2000">
                <a:latin typeface="Consolas" panose="020B0609020204030204" charset="0"/>
                <a:cs typeface="Consolas" panose="020B0609020204030204" charset="0"/>
              </a:rPr>
              <a:t>列日期的天为</a:t>
            </a:r>
            <a:r>
              <a:rPr lang="en-US" altLang="zh-CN" sz="2000">
                <a:latin typeface="Consolas" panose="020B0609020204030204" charset="0"/>
                <a:cs typeface="Consolas" panose="020B0609020204030204" charset="0"/>
              </a:rPr>
              <a:t>4</a:t>
            </a:r>
            <a:r>
              <a:rPr lang="zh-CN" altLang="en-US" sz="2000">
                <a:latin typeface="Consolas" panose="020B0609020204030204" charset="0"/>
                <a:cs typeface="Consolas" panose="020B0609020204030204" charset="0"/>
              </a:rPr>
              <a:t>的数据</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wang  98 2021-03-04  4.0  3  train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df[df.B.dt.day_of_week==3]</a:t>
            </a:r>
            <a:r>
              <a:rPr lang="en-US" altLang="zh-CN" sz="2000">
                <a:latin typeface="Consolas" panose="020B0609020204030204" charset="0"/>
                <a:cs typeface="Consolas" panose="020B0609020204030204" charset="0"/>
              </a:rPr>
              <a:t>     # B</a:t>
            </a:r>
            <a:r>
              <a:rPr lang="zh-CN" altLang="en-US" sz="2000">
                <a:latin typeface="Consolas" panose="020B0609020204030204" charset="0"/>
                <a:cs typeface="Consolas" panose="020B0609020204030204" charset="0"/>
              </a:rPr>
              <a:t>列日期为周四的数据</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wang  98 2021-03-04  4.0  3  train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df[df.B.dt.quarter==1]</a:t>
            </a:r>
            <a:r>
              <a:rPr lang="en-US" altLang="zh-CN" sz="2000">
                <a:latin typeface="Consolas" panose="020B0609020204030204" charset="0"/>
                <a:cs typeface="Consolas" panose="020B0609020204030204" charset="0"/>
              </a:rPr>
              <a:t>         # B</a:t>
            </a:r>
            <a:r>
              <a:rPr lang="zh-CN" altLang="en-US" sz="2000">
                <a:latin typeface="Consolas" panose="020B0609020204030204" charset="0"/>
                <a:cs typeface="Consolas" panose="020B0609020204030204" charset="0"/>
              </a:rPr>
              <a:t>列日期属于第一季度的</a:t>
            </a:r>
            <a:r>
              <a:rPr lang="zh-CN" altLang="en-US" sz="2000">
                <a:latin typeface="Consolas" panose="020B0609020204030204" charset="0"/>
                <a:cs typeface="Consolas" panose="020B0609020204030204" charset="0"/>
              </a:rPr>
              <a:t>数据</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zhang  60 2021-03-01  1.0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li     36 2021-03-02  2.0  3  train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zhou   45 2021-03-03  3.0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wang   98 2021-03-04  4.0  3  train  foo</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sz="2000">
                <a:latin typeface="Consolas" panose="020B0609020204030204" charset="0"/>
                <a:cs typeface="Consolas" panose="020B0609020204030204" charset="0"/>
              </a:rPr>
              <a:t>&gt;&gt;&gt; df[~df.B.dt.is_leap_year]</a:t>
            </a:r>
            <a:r>
              <a:rPr lang="en-US" altLang="zh-CN" sz="2000">
                <a:latin typeface="Consolas" panose="020B0609020204030204" charset="0"/>
                <a:cs typeface="Consolas" panose="020B0609020204030204" charset="0"/>
              </a:rPr>
              <a:t>             # B</a:t>
            </a:r>
            <a:r>
              <a:rPr lang="zh-CN" altLang="en-US" sz="2000">
                <a:latin typeface="Consolas" panose="020B0609020204030204" charset="0"/>
                <a:cs typeface="Consolas" panose="020B0609020204030204" charset="0"/>
              </a:rPr>
              <a:t>列日期不是闰年的</a:t>
            </a:r>
            <a:r>
              <a:rPr lang="zh-CN" altLang="en-US" sz="2000">
                <a:latin typeface="Consolas" panose="020B0609020204030204" charset="0"/>
                <a:cs typeface="Consolas" panose="020B0609020204030204" charset="0"/>
              </a:rPr>
              <a:t>数据</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zhang  60 2021-03-01  1.0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li     36 2021-03-02  2.0  3  train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zhou   45 2021-03-03  3.0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wang   98 2021-03-04  4.0  3  train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df[df.B.dt.week==9]</a:t>
            </a:r>
            <a:r>
              <a:rPr lang="en-US" altLang="zh-CN" sz="2000">
                <a:latin typeface="Consolas" panose="020B0609020204030204" charset="0"/>
                <a:cs typeface="Consolas" panose="020B0609020204030204" charset="0"/>
              </a:rPr>
              <a:t>                   # B</a:t>
            </a:r>
            <a:r>
              <a:rPr lang="zh-CN" altLang="en-US" sz="2000">
                <a:latin typeface="Consolas" panose="020B0609020204030204" charset="0"/>
                <a:cs typeface="Consolas" panose="020B0609020204030204" charset="0"/>
              </a:rPr>
              <a:t>列日期为第</a:t>
            </a:r>
            <a:r>
              <a:rPr lang="en-US" altLang="zh-CN" sz="2000">
                <a:latin typeface="Consolas" panose="020B0609020204030204" charset="0"/>
                <a:cs typeface="Consolas" panose="020B0609020204030204" charset="0"/>
              </a:rPr>
              <a:t>9</a:t>
            </a:r>
            <a:r>
              <a:rPr lang="zh-CN" altLang="en-US" sz="2000">
                <a:latin typeface="Consolas" panose="020B0609020204030204" charset="0"/>
                <a:cs typeface="Consolas" panose="020B0609020204030204" charset="0"/>
              </a:rPr>
              <a:t>周的</a:t>
            </a:r>
            <a:r>
              <a:rPr lang="zh-CN" altLang="en-US" sz="2000">
                <a:latin typeface="Consolas" panose="020B0609020204030204" charset="0"/>
                <a:cs typeface="Consolas" panose="020B0609020204030204" charset="0"/>
              </a:rPr>
              <a:t>数据</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zhang  60 2021-03-01  1.0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li     36 2021-03-02  2.0  3  train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zhou   45 2021-03-03  3.0  3   test  foo</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wang   98 2021-03-04  4.0  3  train  foo</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&gt;&gt;&gt; df.nlargest(3, ['C'])         # 返回C列值最大的前3行</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2021-03-04  4.0  3  train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2021-03-03  3.0  3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li    36 2021-03-02  2.0  3  train  foo</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df.nlargest(3, ['A'])         # 返回A列值最大的前3行</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2021-03-04  4.0  3  train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2021-03-01  1.0  3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2021-03-03  3.0  3   test  foo</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lnSpcReduction="10000"/>
          </a:bodyPr>
          <a:p>
            <a:pPr marL="0" indent="0">
              <a:buNone/>
            </a:pPr>
            <a:r>
              <a:rPr lang="en-US" sz="2400"/>
              <a:t>（6）二维数组的数据修改</a:t>
            </a:r>
            <a:endParaRPr lang="en-US" sz="2400"/>
          </a:p>
          <a:p>
            <a:pPr marL="0" indent="0">
              <a:buNone/>
            </a:pPr>
            <a:r>
              <a:rPr lang="en-US" sz="2000">
                <a:latin typeface="Consolas" panose="020B0609020204030204" charset="0"/>
              </a:rPr>
              <a:t>&gt;&gt;&gt; df.iat[0, 2] = 3                # 修改指定行、列位置的数据值</a:t>
            </a:r>
            <a:endParaRPr lang="en-US" sz="2000">
              <a:latin typeface="Consolas" panose="020B0609020204030204" charset="0"/>
            </a:endParaRPr>
          </a:p>
          <a:p>
            <a:pPr marL="0" indent="0">
              <a:buNone/>
            </a:pPr>
            <a:r>
              <a:rPr lang="en-US" sz="2000">
                <a:latin typeface="Consolas" panose="020B0609020204030204" charset="0"/>
              </a:rPr>
              <a:t>&gt;&gt;&gt; df.loc[:, 'D'] = np.random.randint(50, 60, 4)</a:t>
            </a:r>
            <a:endParaRPr lang="en-US" sz="2000">
              <a:latin typeface="Consolas" panose="020B0609020204030204" charset="0"/>
            </a:endParaRPr>
          </a:p>
          <a:p>
            <a:pPr marL="0" indent="0">
              <a:buNone/>
            </a:pPr>
            <a:r>
              <a:rPr lang="en-US" sz="2000">
                <a:latin typeface="Consolas" panose="020B0609020204030204" charset="0"/>
              </a:rPr>
              <a:t>                                    # 修改某列的值</a:t>
            </a:r>
            <a:endParaRPr lang="en-US" sz="2000">
              <a:latin typeface="Consolas" panose="020B0609020204030204" charset="0"/>
            </a:endParaRPr>
          </a:p>
          <a:p>
            <a:pPr marL="0" indent="0">
              <a:buNone/>
            </a:pPr>
            <a:r>
              <a:rPr lang="en-US" sz="2000">
                <a:latin typeface="Consolas" panose="020B0609020204030204" charset="0"/>
              </a:rPr>
              <a:t>&gt;&gt;&gt; df['C'] = -df['C']              # 对指定列数据取反</a:t>
            </a:r>
            <a:endParaRPr lang="en-US" sz="2000">
              <a:latin typeface="Consolas" panose="020B0609020204030204" charset="0"/>
            </a:endParaRPr>
          </a:p>
          <a:p>
            <a:pPr marL="0" indent="0">
              <a:buNone/>
            </a:pPr>
            <a:r>
              <a:rPr lang="en-US" sz="2000">
                <a:latin typeface="Consolas" panose="020B0609020204030204" charset="0"/>
              </a:rPr>
              <a:t>&gt;&gt;&gt; df                              # 查看上面三个修改操作的最终结果</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2021-03-01 -3.0  52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li     36 2021-03-02 -2.0  52  train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2021-03-03 -3.0  59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2021-03-04 -4.0  54  train  foo</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sym typeface="+mn-ea"/>
              </a:rPr>
              <a:t>&gt;&gt;&gt; dff = df[:]</a:t>
            </a:r>
            <a:endParaRPr lang="en-US" sz="2000">
              <a:latin typeface="Consolas" panose="020B0609020204030204" charset="0"/>
            </a:endParaRPr>
          </a:p>
          <a:p>
            <a:pPr marL="0" indent="0">
              <a:buNone/>
            </a:pPr>
            <a:r>
              <a:rPr lang="en-US" sz="2000">
                <a:latin typeface="Consolas" panose="020B0609020204030204" charset="0"/>
              </a:rPr>
              <a:t>&gt;&gt;&gt; dff['C'] = dff['C'] ** 2         # 替换列数据</a:t>
            </a:r>
            <a:endParaRPr lang="en-US" sz="2000">
              <a:latin typeface="Consolas" panose="020B0609020204030204" charset="0"/>
            </a:endParaRPr>
          </a:p>
          <a:p>
            <a:pPr marL="0" indent="0">
              <a:buNone/>
            </a:pPr>
            <a:r>
              <a:rPr lang="en-US" sz="2000">
                <a:latin typeface="Consolas" panose="020B0609020204030204" charset="0"/>
              </a:rPr>
              <a:t>&gt;&gt;&gt; dff</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2021-03-01   9.0  52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li     36 2021-03-02   4.0  52  train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2021-03-03   9.0  59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2021-03-04  16.0  54  train  foo</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sym typeface="+mn-ea"/>
              </a:rPr>
              <a:t>&gt;&gt;&gt; from copy import deepcopy</a:t>
            </a:r>
            <a:endParaRPr lang="en-US" sz="2000">
              <a:latin typeface="Consolas" panose="020B0609020204030204" charset="0"/>
            </a:endParaRPr>
          </a:p>
          <a:p>
            <a:pPr marL="0" indent="0">
              <a:buNone/>
            </a:pPr>
            <a:r>
              <a:rPr lang="en-US" sz="2000">
                <a:latin typeface="Consolas" panose="020B0609020204030204" charset="0"/>
                <a:sym typeface="+mn-ea"/>
              </a:rPr>
              <a:t>&gt;&gt;&gt; dff = deepcopy(df)</a:t>
            </a:r>
            <a:endParaRPr lang="en-US" sz="2000">
              <a:latin typeface="Consolas" panose="020B0609020204030204" charset="0"/>
            </a:endParaRPr>
          </a:p>
          <a:p>
            <a:pPr marL="0" indent="0">
              <a:buNone/>
            </a:pPr>
            <a:r>
              <a:rPr lang="en-US" sz="2000">
                <a:latin typeface="Consolas" panose="020B0609020204030204" charset="0"/>
              </a:rPr>
              <a:t>&gt;&gt;&gt; dff.loc[dff['C']==9.0, 'D'] = 100</a:t>
            </a:r>
            <a:endParaRPr lang="en-US" sz="2000">
              <a:latin typeface="Consolas" panose="020B0609020204030204" charset="0"/>
            </a:endParaRPr>
          </a:p>
          <a:p>
            <a:pPr marL="0" indent="0">
              <a:buNone/>
            </a:pPr>
            <a:r>
              <a:rPr lang="en-US" sz="2000">
                <a:latin typeface="Consolas" panose="020B0609020204030204" charset="0"/>
              </a:rPr>
              <a:t>                               # 把C列值为9的数据行中的D列改为100</a:t>
            </a:r>
            <a:endParaRPr lang="en-US" sz="2000">
              <a:latin typeface="Consolas" panose="020B0609020204030204" charset="0"/>
            </a:endParaRPr>
          </a:p>
          <a:p>
            <a:pPr marL="0" indent="0">
              <a:buNone/>
            </a:pPr>
            <a:r>
              <a:rPr lang="en-US" sz="2000">
                <a:latin typeface="Consolas" panose="020B0609020204030204" charset="0"/>
              </a:rPr>
              <a:t>&gt;&gt;&gt; dff</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2021-03-01   9.0  100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li     36 2021-03-02   4.0  52  train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2021-03-03   9.0  100  test  foo</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2021-03-04  16.0  54  train  foo</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&gt;&gt;&gt; data = pd.DataFrame({'k1':['one'] * 3 + ['two'] * 4,</a:t>
            </a:r>
            <a:endParaRPr lang="en-US" sz="2000">
              <a:latin typeface="Consolas" panose="020B0609020204030204" charset="0"/>
            </a:endParaRPr>
          </a:p>
          <a:p>
            <a:pPr marL="0" indent="0">
              <a:buNone/>
            </a:pPr>
            <a:r>
              <a:rPr lang="en-US" sz="2000">
                <a:latin typeface="Consolas" panose="020B0609020204030204" charset="0"/>
              </a:rPr>
              <a:t>		            'k2':[1, 1, 2, 3, 3, 4, 4]})</a:t>
            </a:r>
            <a:endParaRPr lang="en-US" sz="2000">
              <a:latin typeface="Consolas" panose="020B0609020204030204" charset="0"/>
            </a:endParaRPr>
          </a:p>
          <a:p>
            <a:pPr marL="0" indent="0">
              <a:buNone/>
            </a:pPr>
            <a:r>
              <a:rPr lang="en-US" sz="2000">
                <a:latin typeface="Consolas" panose="020B0609020204030204" charset="0"/>
              </a:rPr>
              <a:t>&gt;&gt;&gt; data.replace(1, 5)                # 把所有1替换为5</a:t>
            </a:r>
            <a:endParaRPr lang="en-US" sz="2000">
              <a:latin typeface="Consolas" panose="020B0609020204030204" charset="0"/>
            </a:endParaRPr>
          </a:p>
          <a:p>
            <a:pPr marL="0" indent="0">
              <a:buNone/>
            </a:pPr>
            <a:r>
              <a:rPr lang="en-US" sz="2000">
                <a:solidFill>
                  <a:srgbClr val="00B0F0"/>
                </a:solidFill>
                <a:latin typeface="Consolas" panose="020B0609020204030204" charset="0"/>
              </a:rPr>
              <a:t>    k1  k2</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0  one   5</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1  one   5</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2  one   2</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3  two   3</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4  two   3</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5  two   4</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6  two   4</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data.replace({1:5, 'one':'ONE'})  # 使用字典指定替换关系</a:t>
            </a:r>
            <a:endParaRPr lang="en-US" sz="2000">
              <a:latin typeface="Consolas" panose="020B0609020204030204" charset="0"/>
            </a:endParaRPr>
          </a:p>
          <a:p>
            <a:pPr marL="0" indent="0">
              <a:buNone/>
            </a:pPr>
            <a:r>
              <a:rPr lang="en-US" sz="2000">
                <a:solidFill>
                  <a:srgbClr val="00B0F0"/>
                </a:solidFill>
                <a:latin typeface="Consolas" panose="020B0609020204030204" charset="0"/>
              </a:rPr>
              <a:t>    k1  k2</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0  ONE   5</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1  ONE   5</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2  ONE   2</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3  two   3</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4  two   3</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5  two   4</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6  two   4</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data = pd.DataFrame({'k1':['one'] * 3 + ['two'] * 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'k2':[1, 1, 2, 3, 3, 4, 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data</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k1  k2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one   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one   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one   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two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  two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  two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6  two   4</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Content Placeholder 2"/>
          <p:cNvSpPr>
            <a:spLocks noGrp="1"/>
          </p:cNvSpPr>
          <p:nvPr>
            <p:ph idx="1"/>
          </p:nvPr>
        </p:nvSpPr>
        <p:spPr/>
        <p:txBody>
          <a:bodyPr anchor="t"/>
          <a:p>
            <a:pPr defTabSz="914400">
              <a:lnSpc>
                <a:spcPct val="150000"/>
              </a:lnSpc>
              <a:spcBef>
                <a:spcPts val="1200"/>
              </a:spcBef>
              <a:spcAft>
                <a:spcPts val="600"/>
              </a:spcAft>
              <a:buFont typeface="Arial" panose="020B0604020202020204" pitchFamily="34" charset="0"/>
              <a:buChar char="•"/>
            </a:pPr>
            <a:r>
              <a:rPr lang="en-US" altLang="en-US" sz="2400" kern="1200" baseline="0">
                <a:latin typeface="+mn-lt"/>
                <a:ea typeface="+mn-ea"/>
                <a:cs typeface="+mn-cs"/>
              </a:rPr>
              <a:t>pandas</a:t>
            </a:r>
            <a:r>
              <a:rPr lang="zh-CN" altLang="en-US" sz="2400" kern="1200" baseline="0">
                <a:latin typeface="+mn-lt"/>
                <a:ea typeface="+mn-ea"/>
                <a:cs typeface="+mn-cs"/>
              </a:rPr>
              <a:t>常用的</a:t>
            </a:r>
            <a:r>
              <a:rPr lang="en-US" altLang="en-US" sz="2400" kern="1200" baseline="0">
                <a:latin typeface="+mn-lt"/>
                <a:ea typeface="+mn-ea"/>
                <a:cs typeface="+mn-cs"/>
              </a:rPr>
              <a:t>数据结构：</a:t>
            </a:r>
            <a:endParaRPr lang="en-US" altLang="en-US" sz="2400" kern="1200" baseline="0">
              <a:latin typeface="+mn-lt"/>
              <a:ea typeface="+mn-ea"/>
              <a:cs typeface="+mn-cs"/>
            </a:endParaRPr>
          </a:p>
          <a:p>
            <a:pPr defTabSz="914400">
              <a:lnSpc>
                <a:spcPct val="150000"/>
              </a:lnSpc>
              <a:spcBef>
                <a:spcPts val="1200"/>
              </a:spcBef>
              <a:spcAft>
                <a:spcPts val="600"/>
              </a:spcAft>
              <a:buFont typeface="Wingdings" panose="05000000000000000000" charset="0"/>
              <a:buChar char=""/>
            </a:pPr>
            <a:r>
              <a:rPr lang="en-US" altLang="en-US" sz="2000" kern="1200" baseline="0">
                <a:latin typeface="+mn-lt"/>
                <a:ea typeface="+mn-ea"/>
                <a:cs typeface="+mn-cs"/>
              </a:rPr>
              <a:t>Series，带标签的一维数组</a:t>
            </a:r>
            <a:r>
              <a:rPr lang="zh-CN" altLang="en-US" sz="2000" kern="1200" baseline="0">
                <a:latin typeface="+mn-lt"/>
                <a:ea typeface="+mn-ea"/>
                <a:cs typeface="+mn-cs"/>
              </a:rPr>
              <a:t>。</a:t>
            </a:r>
            <a:endParaRPr lang="en-US" altLang="en-US" sz="2000" kern="1200" baseline="0">
              <a:latin typeface="+mn-lt"/>
              <a:ea typeface="+mn-ea"/>
              <a:cs typeface="+mn-cs"/>
            </a:endParaRPr>
          </a:p>
          <a:p>
            <a:pPr defTabSz="914400">
              <a:lnSpc>
                <a:spcPct val="150000"/>
              </a:lnSpc>
              <a:spcBef>
                <a:spcPts val="1200"/>
              </a:spcBef>
              <a:spcAft>
                <a:spcPts val="600"/>
              </a:spcAft>
              <a:buFont typeface="Wingdings" panose="05000000000000000000" charset="0"/>
              <a:buChar char=""/>
            </a:pPr>
            <a:r>
              <a:rPr lang="en-US" altLang="en-US" sz="2000" kern="1200" baseline="0">
                <a:latin typeface="+mn-lt"/>
                <a:ea typeface="+mn-ea"/>
                <a:cs typeface="+mn-cs"/>
              </a:rPr>
              <a:t>DataFrame，带标签的二维表格结构</a:t>
            </a:r>
            <a:r>
              <a:rPr lang="zh-CN" altLang="en-US" sz="2000" kern="1200" baseline="0">
                <a:latin typeface="+mn-lt"/>
                <a:ea typeface="+mn-ea"/>
                <a:cs typeface="+mn-cs"/>
              </a:rPr>
              <a:t>。</a:t>
            </a:r>
            <a:endParaRPr lang="en-US" altLang="en-US" sz="2000" kern="1200" baseline="0">
              <a:latin typeface="+mn-lt"/>
              <a:ea typeface="+mn-ea"/>
              <a:cs typeface="+mn-cs"/>
            </a:endParaRPr>
          </a:p>
          <a:p>
            <a:pPr defTabSz="914400">
              <a:lnSpc>
                <a:spcPct val="150000"/>
              </a:lnSpc>
              <a:spcBef>
                <a:spcPts val="1200"/>
              </a:spcBef>
              <a:spcAft>
                <a:spcPts val="600"/>
              </a:spcAft>
              <a:buFont typeface="Wingdings" panose="05000000000000000000" charset="0"/>
              <a:buChar char=""/>
            </a:pPr>
            <a:r>
              <a:rPr lang="en-US" altLang="en-US" sz="2000" kern="1200" baseline="0">
                <a:latin typeface="+mn-lt"/>
                <a:ea typeface="+mn-ea"/>
                <a:cs typeface="+mn-cs"/>
              </a:rPr>
              <a:t>Panel，带标签的三维数组。</a:t>
            </a:r>
            <a:endParaRPr lang="en-US" altLang="en-US" sz="2000" kern="1200" baseline="0">
              <a:latin typeface="+mn-lt"/>
              <a:ea typeface="+mn-ea"/>
              <a:cs typeface="+mn-cs"/>
            </a:endParaRPr>
          </a:p>
          <a:p>
            <a:pPr defTabSz="914400">
              <a:lnSpc>
                <a:spcPct val="150000"/>
              </a:lnSpc>
              <a:spcBef>
                <a:spcPts val="1200"/>
              </a:spcBef>
              <a:spcAft>
                <a:spcPts val="600"/>
              </a:spcAft>
              <a:buFont typeface="Wingdings" panose="05000000000000000000" charset="0"/>
              <a:buChar char=""/>
            </a:pPr>
            <a:r>
              <a:rPr lang="zh-CN" altLang="en-US" sz="2000" kern="1200" baseline="0">
                <a:latin typeface="+mn-lt"/>
                <a:ea typeface="+mn-ea"/>
                <a:cs typeface="+mn-cs"/>
              </a:rPr>
              <a:t>DatetimeIndex，日期时间</a:t>
            </a:r>
            <a:r>
              <a:rPr lang="zh-CN" altLang="en-US" sz="2000" kern="1200" baseline="0">
                <a:latin typeface="+mn-lt"/>
                <a:ea typeface="+mn-ea"/>
                <a:cs typeface="+mn-cs"/>
              </a:rPr>
              <a:t>索引。</a:t>
            </a:r>
            <a:endParaRPr lang="zh-CN" altLang="en-US" sz="2000" kern="1200" baseline="0">
              <a:latin typeface="+mn-lt"/>
              <a:ea typeface="+mn-ea"/>
              <a:cs typeface="+mn-cs"/>
            </a:endParaRPr>
          </a:p>
        </p:txBody>
      </p:sp>
      <p:sp>
        <p:nvSpPr>
          <p:cNvPr id="2" name="Title 1"/>
          <p:cNvSpPr/>
          <p:nvPr>
            <p:ph type="title"/>
          </p:nvPr>
        </p:nvSpPr>
        <p:spPr/>
        <p:txBody>
          <a:bodyPr/>
          <a:p>
            <a:r>
              <a:rPr>
                <a:sym typeface="+mn-ea"/>
              </a:rPr>
              <a:t>12.2  pandas基本操作</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&gt;&gt;&gt; data['k1'] = data['k1'].map(str.upper)  # 使用</a:t>
            </a:r>
            <a:r>
              <a:rPr lang="zh-CN" altLang="en-US" sz="2000">
                <a:latin typeface="Consolas" panose="020B0609020204030204" charset="0"/>
              </a:rPr>
              <a:t>可调用对象</a:t>
            </a:r>
            <a:r>
              <a:rPr lang="en-US" sz="2000">
                <a:latin typeface="Consolas" panose="020B0609020204030204" charset="0"/>
              </a:rPr>
              <a:t>进行映射</a:t>
            </a:r>
            <a:endParaRPr lang="en-US" sz="2000">
              <a:latin typeface="Consolas" panose="020B0609020204030204" charset="0"/>
            </a:endParaRPr>
          </a:p>
          <a:p>
            <a:pPr marL="0" indent="0">
              <a:buNone/>
            </a:pPr>
            <a:r>
              <a:rPr lang="en-US" sz="2000">
                <a:latin typeface="Consolas" panose="020B0609020204030204" charset="0"/>
              </a:rPr>
              <a:t>&gt;&gt;&gt; data</a:t>
            </a:r>
            <a:endParaRPr lang="en-US" sz="2000">
              <a:latin typeface="Consolas" panose="020B0609020204030204" charset="0"/>
            </a:endParaRPr>
          </a:p>
          <a:p>
            <a:pPr marL="0" indent="0">
              <a:buNone/>
            </a:pPr>
            <a:r>
              <a:rPr lang="en-US" sz="2000">
                <a:solidFill>
                  <a:srgbClr val="00B0F0"/>
                </a:solidFill>
                <a:latin typeface="Consolas" panose="020B0609020204030204" charset="0"/>
              </a:rPr>
              <a:t>    k1  k2</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0  ONE   1</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1  ONE   1</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2  ONE   2</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3  TWO   3</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4  TWO   3</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5  TWO   4</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6  TWO   4</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&gt;&gt;&gt; data['k1'] = data['k1'].map({'ONE':'one', 'TWO':'two'})</a:t>
            </a:r>
            <a:endParaRPr lang="en-US" sz="2000">
              <a:latin typeface="Consolas" panose="020B0609020204030204" charset="0"/>
            </a:endParaRPr>
          </a:p>
          <a:p>
            <a:pPr marL="0" indent="0">
              <a:buNone/>
            </a:pPr>
            <a:r>
              <a:rPr lang="en-US" sz="2000">
                <a:latin typeface="Consolas" panose="020B0609020204030204" charset="0"/>
              </a:rPr>
              <a:t>                                   # 使用字典表示映射关系</a:t>
            </a:r>
            <a:endParaRPr lang="en-US" sz="2000">
              <a:latin typeface="Consolas" panose="020B0609020204030204" charset="0"/>
            </a:endParaRPr>
          </a:p>
          <a:p>
            <a:pPr marL="0" indent="0">
              <a:buNone/>
            </a:pPr>
            <a:r>
              <a:rPr lang="en-US" sz="2000">
                <a:latin typeface="Consolas" panose="020B0609020204030204" charset="0"/>
              </a:rPr>
              <a:t>&gt;&gt;&gt; data</a:t>
            </a:r>
            <a:endParaRPr lang="en-US" sz="2000">
              <a:latin typeface="Consolas" panose="020B0609020204030204" charset="0"/>
            </a:endParaRPr>
          </a:p>
          <a:p>
            <a:pPr marL="0" indent="0">
              <a:buNone/>
            </a:pPr>
            <a:r>
              <a:rPr lang="en-US" sz="2000">
                <a:solidFill>
                  <a:srgbClr val="00B0F0"/>
                </a:solidFill>
                <a:latin typeface="Consolas" panose="020B0609020204030204" charset="0"/>
              </a:rPr>
              <a:t>    k1  k2</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0  one   1</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1  one   1</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2  one   2</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3  two   3</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4  two   3</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5  two   4</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6  two   4</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a:buNone/>
            </a:pPr>
            <a:r>
              <a:rPr lang="en-US" sz="2400"/>
              <a:t>（7）二维数组数据预处理</a:t>
            </a:r>
            <a:endParaRPr lang="en-US" sz="2400"/>
          </a:p>
          <a:p>
            <a:pPr marL="0" indent="0">
              <a:buNone/>
            </a:pPr>
            <a:r>
              <a:rPr lang="en-US" sz="2400"/>
              <a:t>1）二维数组缺失值的处理。</a:t>
            </a:r>
            <a:endParaRPr lang="en-US" sz="2400"/>
          </a:p>
          <a:p>
            <a:pPr marL="0" indent="0">
              <a:buNone/>
            </a:pPr>
            <a:r>
              <a:rPr lang="en-US" sz="2000">
                <a:latin typeface="Consolas" panose="020B0609020204030204" charset="0"/>
              </a:rPr>
              <a:t>&gt;&gt;&gt; df1 = df.reindex(columns=list(df.columns) + ['G'])</a:t>
            </a:r>
            <a:endParaRPr lang="en-US" sz="2000">
              <a:latin typeface="Consolas" panose="020B0609020204030204" charset="0"/>
            </a:endParaRPr>
          </a:p>
          <a:p>
            <a:pPr marL="0" indent="0">
              <a:buNone/>
            </a:pPr>
            <a:r>
              <a:rPr lang="en-US" sz="2000">
                <a:latin typeface="Consolas" panose="020B0609020204030204" charset="0"/>
              </a:rPr>
              <a:t>                                         # 增加一列，列名为G</a:t>
            </a:r>
            <a:endParaRPr lang="en-US" sz="2000">
              <a:latin typeface="Consolas" panose="020B0609020204030204" charset="0"/>
            </a:endParaRPr>
          </a:p>
          <a:p>
            <a:pPr marL="0" indent="0">
              <a:buNone/>
            </a:pPr>
            <a:r>
              <a:rPr lang="en-US" sz="2000">
                <a:latin typeface="Consolas" panose="020B0609020204030204" charset="0"/>
              </a:rPr>
              <a:t>&gt;&gt;&gt; df1                                  # 其中NaN表示缺失值</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   G</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2021-03-01   9.0  52   test  foo NaN</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li     36 2021-03-02   4.0  52  train  foo NaN</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2021-03-03   9.0  59   test  foo NaN</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2021-03-04  16.0  54  train  foo NaN</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&gt;&gt;&gt; df1.iat[0, 6] = 3    # 修改指定位置元素值，该列其他元素仍为缺失值</a:t>
            </a:r>
            <a:endParaRPr lang="en-US" sz="2000">
              <a:latin typeface="Consolas" panose="020B0609020204030204" charset="0"/>
            </a:endParaRPr>
          </a:p>
          <a:p>
            <a:pPr marL="0" indent="0">
              <a:buNone/>
            </a:pPr>
            <a:r>
              <a:rPr lang="en-US" sz="2000">
                <a:latin typeface="Consolas" panose="020B0609020204030204" charset="0"/>
              </a:rPr>
              <a:t>&gt;&gt;&gt; df1</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    G</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2021-03-01   9.0  52   test  foo  3.0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li     36 2021-03-02   4.0  52  train  foo  NaN</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2021-03-03   9.0  59   test  foo  NaN</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2021-03-04  16.0  54  train  foo  NaN</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df1.dropna()         # 返回不包含缺失值的行</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    G</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2021-03-01  9.0  52  test  foo  3.0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df1['G'].fillna(5, inplace=True)  # 使用指定值原地填充缺失值</a:t>
            </a:r>
            <a:endParaRPr lang="en-US" sz="2000">
              <a:latin typeface="Consolas" panose="020B0609020204030204" charset="0"/>
            </a:endParaRPr>
          </a:p>
          <a:p>
            <a:pPr marL="0" indent="0">
              <a:buNone/>
            </a:pPr>
            <a:r>
              <a:rPr lang="en-US" sz="2000">
                <a:latin typeface="Consolas" panose="020B0609020204030204" charset="0"/>
              </a:rPr>
              <a:t>&gt;&gt;&gt; df1</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      E    F    G</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zhang  60 2021-03-01   9.0  52   test  foo  3.0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li     36 2021-03-02   4.0  52  train  foo  5.0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zhou   45 2021-03-03   9.0  59   test  foo  5.0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wang   98 2021-03-04  16.0  54  train  foo  5.0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fontScale="70000"/>
          </a:bodyPr>
          <a:p>
            <a:pPr marL="0" indent="0" fontAlgn="auto">
              <a:lnSpc>
                <a:spcPct val="100000"/>
              </a:lnSpc>
              <a:spcBef>
                <a:spcPts val="0"/>
              </a:spcBef>
              <a:buNone/>
            </a:pPr>
            <a:r>
              <a:rPr lang="zh-CN" altLang="en-US">
                <a:latin typeface="Consolas" panose="020B0609020204030204" charset="0"/>
                <a:cs typeface="Consolas" panose="020B0609020204030204" charset="0"/>
              </a:rPr>
              <a:t>&gt;&gt;&gt; df2 = df.reindex(columns=list(df.columns) + ['G'])</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df2.iat[0, 6] = 3</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df2.iat[2, 5] = np.NaN</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df2</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        A          B     C    D      E    F    G</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zhang  60 2021-03-01   9.0  52   test  foo  3.0</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li     36 2021-03-02   4.0  52  train  foo  NaN</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zhou   45 2021-03-03   9.0  59   test  NaN  NaN</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wang   98 2021-03-04  16.0  54  train  foo  NaN</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df2.dropna(thresh=6)                   # 返回包含6个以上有效值的数据</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        A          B     C    D      E    F    G</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zhang  60 2021-03-01   9.0  52   test  foo  3.0</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li     36 2021-03-02   4.0  52  train  foo  NaN</a:t>
            </a:r>
            <a:endParaRPr lang="zh-CN" altLang="en-US">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cs typeface="Consolas" panose="020B0609020204030204" charset="0"/>
              </a:rPr>
              <a:t>wang   98 2021-03-04  16.0  54  train  foo  NaN</a:t>
            </a:r>
            <a:endParaRPr lang="zh-CN" altLang="en-US">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cs typeface="Consolas" panose="020B0609020204030204" charset="0"/>
              </a:rPr>
              <a:t>&gt;&gt;&gt; df2.iat[3, 6] = 8</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df2.fillna({'F':'foo', 'G':df2['G'].mean()})</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                                             # 填充缺失值</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   D      E    F    G</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zhang  60 2021-03-01   9.0  52   test  foo  3.0</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li     36 2021-03-02   4.0  52  train  foo  5.5</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zhou   45 2021-03-03   9.0  59   test  foo  5.5</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wang   98 2021-03-04  16.0  54  train  foo  8.0</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&gt;&gt;&gt; df2.fillna(method='pad')           # 使用缺失值前最后一个有效值进行填充</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A          B     C   D      E    F    G</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zhang  60 2021-03-01   9.0  52   test  foo  3.0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li     36 2021-03-02   4.0  52  train  foo  3.0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zhou   45 2021-03-03   9.0  59   test  foo  3.0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wang   98 2021-03-04  16.0  54  train  foo  8.0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df2.fillna(method='bfill')         # 使用缺失值后第一个有效值往回填充</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A          B     C   D      E    F    G</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zhang  60 2021-03-01   9.0  52   test  foo  3.0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li     36 2021-03-02   4.0  52  train  foo  8.0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zhou   45 2021-03-03   9.0  59   test  foo  8.0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wang   98 2021-03-04  16.0  54  train  foo  8.0</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&gt;&gt;&gt; df2['G'] = df2['G'].fillna(method='bfill', limit=1)</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只填充一个缺失值</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df2</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A          B     C   D      E    F    G</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zhang  60 2021-03-01   9.0  52   test  foo  3.0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li     36 2021-03-02   4.0  52  train  foo  NaN</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zhou   45 2021-03-03   9.0  59   test  NaN  8.0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wang   98 2021-03-04  16.0  54  train  foo  8.0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df2['G'].fillna(3.0, inplace=True)  </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 # inplace=True时表示原地替换</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df2</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A          B     C   D      E    F    G</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zhang  60 2021-03-01   9.0  52   test  foo  3.0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li     36 2021-03-02   4.0  52  train  foo  3.0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zhou   45 2021-03-03   9.0  59   test  NaN  8.0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wang   98 2021-03-04  16.0  54  train  foo  8.0</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&gt;&gt;&gt; dft = pd.DataFrame(np.random.randint(60, 100, (5, 4)),</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columns=list('abcd'))</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dft.iloc[3,2] = np.nan</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dft.iloc[2,3] = np.nan</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dft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a   b     c     d</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0  70  74  83.0  92.0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1  93  83  77.0  60.0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2  84  64  75.0   NaN</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3  75  99   NaN  89.0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4  60  63  92.0  90.0</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内容占位符 2"/>
          <p:cNvSpPr>
            <a:spLocks noGrp="1"/>
          </p:cNvSpPr>
          <p:nvPr>
            <p:ph idx="1"/>
          </p:nvPr>
        </p:nvSpPr>
        <p:spPr/>
        <p:txBody>
          <a:bodyPr anchor="t"/>
          <a:p>
            <a:pPr marL="0" indent="0" defTabSz="914400">
              <a:spcBef>
                <a:spcPct val="0"/>
              </a:spcBef>
              <a:buFont typeface="Wingdings" panose="05000000000000000000" charset="0"/>
              <a:buNone/>
            </a:pPr>
            <a:r>
              <a:rPr lang="zh-CN" altLang="en-US" sz="2400" kern="1200" baseline="0">
                <a:latin typeface="+mn-lt"/>
                <a:ea typeface="+mn-ea"/>
                <a:cs typeface="+mn-cs"/>
              </a:rPr>
              <a:t>1</a:t>
            </a:r>
            <a:r>
              <a:rPr lang="en-US" altLang="zh-CN" sz="2400" kern="1200" baseline="0">
                <a:latin typeface="+mn-lt"/>
                <a:ea typeface="+mn-ea"/>
                <a:cs typeface="+mn-cs"/>
              </a:rPr>
              <a:t>.</a:t>
            </a:r>
            <a:r>
              <a:rPr lang="zh-CN" altLang="en-US" sz="2400" kern="1200" baseline="0">
                <a:latin typeface="+mn-lt"/>
                <a:ea typeface="+mn-ea"/>
                <a:cs typeface="+mn-cs"/>
              </a:rPr>
              <a:t>创建和</a:t>
            </a:r>
            <a:r>
              <a:rPr lang="zh-CN" altLang="en-US" sz="2400" kern="1200" baseline="0">
                <a:latin typeface="+mn-lt"/>
                <a:ea typeface="+mn-ea"/>
                <a:cs typeface="+mn-cs"/>
              </a:rPr>
              <a:t>使用一维数组</a:t>
            </a:r>
            <a:endParaRPr lang="zh-CN" altLang="en-US" sz="2400" kern="1200" baseline="0">
              <a:latin typeface="+mn-lt"/>
              <a:ea typeface="+mn-ea"/>
              <a:cs typeface="+mn-cs"/>
            </a:endParaRPr>
          </a:p>
          <a:p>
            <a:pPr marL="0" indent="0" defTabSz="914400">
              <a:spcBef>
                <a:spcPct val="0"/>
              </a:spcBef>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a:t>
            </a:r>
            <a:r>
              <a:rPr lang="zh-CN" altLang="en-US" sz="2400" kern="1200" baseline="0">
                <a:latin typeface="+mn-lt"/>
                <a:ea typeface="+mn-ea"/>
                <a:cs typeface="+mn-cs"/>
              </a:rPr>
              <a:t>）生成</a:t>
            </a:r>
            <a:r>
              <a:rPr lang="en-US" altLang="zh-CN" sz="2400" kern="1200" baseline="0">
                <a:latin typeface="+mn-lt"/>
                <a:ea typeface="+mn-ea"/>
                <a:cs typeface="+mn-cs"/>
              </a:rPr>
              <a:t>Series</a:t>
            </a:r>
            <a:r>
              <a:rPr lang="zh-CN" altLang="en-US" sz="2400" kern="1200" baseline="0">
                <a:latin typeface="+mn-lt"/>
                <a:ea typeface="+mn-ea"/>
                <a:cs typeface="+mn-cs"/>
              </a:rPr>
              <a:t>一维数组</a:t>
            </a:r>
            <a:endParaRPr lang="zh-CN" altLang="en-US" sz="2400" kern="1200" baseline="0">
              <a:latin typeface="+mn-lt"/>
              <a:ea typeface="+mn-ea"/>
              <a:cs typeface="+mn-cs"/>
            </a:endParaRPr>
          </a:p>
          <a:p>
            <a:pPr marL="0" indent="0" defTabSz="914400">
              <a:spcBef>
                <a:spcPct val="0"/>
              </a:spcBef>
              <a:buFont typeface="Wingdings" panose="05000000000000000000" charset="0"/>
              <a:buNone/>
            </a:pPr>
            <a:endParaRPr lang="zh-CN" altLang="en-US"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import numpy as np</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2000" kern="1200" baseline="0">
                <a:latin typeface="Consolas" panose="020B0609020204030204" charset="0"/>
                <a:ea typeface="+mn-ea"/>
                <a:cs typeface="+mn-cs"/>
              </a:rPr>
              <a:t>&gt;&gt;&gt; import pandas as pd</a:t>
            </a:r>
            <a:endParaRPr lang="en-US" altLang="zh-CN"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 = pd.Series([1, 3, 5, np.nan])</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0    1.0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1    3.0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2    5.0</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NaN</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dtype: float64</a:t>
            </a:r>
            <a:endParaRPr lang="zh-CN" altLang="en-US" sz="2000" kern="1200" baseline="0">
              <a:solidFill>
                <a:srgbClr val="00B0F0"/>
              </a:solidFill>
              <a:latin typeface="Consolas" panose="020B0609020204030204" charset="0"/>
              <a:ea typeface="+mn-ea"/>
              <a:cs typeface="+mn-cs"/>
            </a:endParaRPr>
          </a:p>
        </p:txBody>
      </p:sp>
      <p:sp>
        <p:nvSpPr>
          <p:cNvPr id="3" name="Title 2"/>
          <p:cNvSpPr/>
          <p:nvPr>
            <p:ph type="title"/>
          </p:nvPr>
        </p:nvSpPr>
        <p:spPr/>
        <p:txBody>
          <a:bodyPr/>
          <a:p>
            <a:r>
              <a:rPr>
                <a:sym typeface="+mn-ea"/>
              </a:rPr>
              <a:t>12.2  pandas基本操作</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cs typeface="Consolas" panose="020B0609020204030204" charset="0"/>
              </a:rPr>
              <a:t>&gt;&gt;&gt; dft['avg'] = dft.mean(axis=1)        # 增加一列横向平均值，自动忽略缺失值</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dft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a   b     c     d        avg</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0  70  74  83.0  92.0  79.750000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1  93  83  77.0  60.0  78.250000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2  84  64  75.0   NaN  74.333333</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3  75  99   NaN  89.0  87.666667</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4  60  63  92.0  90.0  76.250000</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400"/>
              <a:t>2）二维数组重复值的处理。</a:t>
            </a:r>
            <a:endParaRPr lang="en-US" sz="2400"/>
          </a:p>
          <a:p>
            <a:pPr marL="0" indent="0" fontAlgn="auto">
              <a:lnSpc>
                <a:spcPct val="100000"/>
              </a:lnSpc>
              <a:spcBef>
                <a:spcPts val="0"/>
              </a:spcBef>
              <a:buNone/>
            </a:pPr>
            <a:r>
              <a:rPr lang="en-US" sz="2000">
                <a:latin typeface="Consolas" panose="020B0609020204030204" charset="0"/>
              </a:rPr>
              <a:t>&gt;&gt;&gt; data = pd.DataFrame({'k1':['one'] * 3 + ['two'] * 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'k2':[1, 1, 2, 3, 3, 4, 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data</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k1  k2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one   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one   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one   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two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  two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  two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6  two   4</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lnSpcReduction="10000"/>
          </a:bodyPr>
          <a:p>
            <a:pPr marL="0" indent="0" fontAlgn="auto">
              <a:lnSpc>
                <a:spcPct val="100000"/>
              </a:lnSpc>
              <a:spcBef>
                <a:spcPts val="0"/>
              </a:spcBef>
              <a:buNone/>
            </a:pPr>
            <a:r>
              <a:rPr lang="en-US" sz="2000">
                <a:latin typeface="Consolas" panose="020B0609020204030204" charset="0"/>
              </a:rPr>
              <a:t>&gt;&gt;&gt; data.drop_duplicates()        # 返回新数组，删除重复行</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k1  k2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one   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one   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two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  two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data.drop_duplicates(['k1'])  # 删除k1列的重复数据</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k1  k2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one   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two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data.drop_duplicates(['k1'], keep='last')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对于重复的数据，只保留最后一个</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k1  k2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one   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6  two   4</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fontScale="70000"/>
          </a:bodyPr>
          <a:p>
            <a:pPr marL="0" indent="0" fontAlgn="auto">
              <a:lnSpc>
                <a:spcPct val="100000"/>
              </a:lnSpc>
              <a:spcBef>
                <a:spcPts val="0"/>
              </a:spcBef>
              <a:buNone/>
            </a:pPr>
            <a:r>
              <a:rPr lang="en-US">
                <a:latin typeface="Consolas" panose="020B0609020204030204" charset="0"/>
              </a:rPr>
              <a:t>3）二维数组异常值的处理。</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&gt;&gt;&gt; import numpy as np</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&gt;&gt;&gt; import pandas as pd</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&gt;&gt;&gt; data = pd.DataFrame(np.random.randn(500, 4))</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&gt;&gt;&gt; data.describe()               # 查看数据的统计信息</a:t>
            </a:r>
            <a:endParaRPr lang="en-US">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                0           1           2           3</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count  500.000000  500.000000  500.000000  500.000000</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mean    -0.077138    0.052644   -0.045360    0.024275</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std      0.983532    1.027400    1.009228    1.000710</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min     -2.810694   -2.974330   -2.640951   -2.762731</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25%     -0.746102   -0.695053   -0.808262   -0.620448</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50%     -0.096517   -0.008122   -0.113366   -0.074785</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75%      0.590671    0.793665    0.634192    0.711785</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max      2.763723    3.762775    3.986027    3.539378</a:t>
            </a:r>
            <a:endParaRPr lang="en-US">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Autofit/>
          </a:bodyPr>
          <a:p>
            <a:pPr marL="0" indent="0" fontAlgn="auto">
              <a:lnSpc>
                <a:spcPct val="100000"/>
              </a:lnSpc>
              <a:spcBef>
                <a:spcPts val="0"/>
              </a:spcBef>
              <a:buNone/>
            </a:pPr>
            <a:r>
              <a:rPr lang="en-US" sz="2000">
                <a:latin typeface="Consolas" panose="020B0609020204030204" charset="0"/>
              </a:rPr>
              <a:t>&gt;&gt;&gt; col2 = data[2]            # 获取第2列的数据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col2[col2&gt;3.5]            # 查询该列中大于3.5的数值</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12    3.986027</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Name: 2, dtype: float64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col2[col2&gt;3.0]            # 查看该列中大于3.0的数值</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12    3.986027</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Name: 2, dtype: float64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col2[col2&gt;2.5]            # 查看该列中大于2.5的数值</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11     2.528325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12     3.986027</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41     2.775205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157    2.707940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365    2.558892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483    2.990861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Name: 2, dtype: float64</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data[np.abs(data)&gt;2.5] = np.sign(data) * 2.5</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把所有数据都限定到[-2.5, 2.5]之间</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data.describe()</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0           1           2           3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count  500.000000  500.000000  500.000000  500.000000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mean    -0.076439    0.046131   -0.049867    0.021888</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std      0.978170    0.998113    0.992184    0.990873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min     -2.500000   -2.500000   -2.500000   -2.500000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25%     -0.746102   -0.695053   -0.808262   -0.620448</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50%     -0.096517   -0.008122   -0.113366   -0.074785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75%      0.590671    0.793665    0.634192    0.711785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max      2.500000    2.500000    2.500000    2.500000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a:xfrm>
            <a:off x="838200" y="1321435"/>
            <a:ext cx="10515600" cy="4908550"/>
          </a:xfrm>
        </p:spPr>
        <p:txBody>
          <a:bodyPr>
            <a:normAutofit/>
          </a:bodyPr>
          <a:p>
            <a:pPr marL="0" indent="0" fontAlgn="auto">
              <a:lnSpc>
                <a:spcPct val="100000"/>
              </a:lnSpc>
              <a:spcBef>
                <a:spcPts val="0"/>
              </a:spcBef>
              <a:buNone/>
            </a:pPr>
            <a:r>
              <a:rPr lang="en-US" sz="2400">
                <a:latin typeface="Consolas" panose="020B0609020204030204" charset="0"/>
              </a:rPr>
              <a:t>（8）二维数组数据离散化</a:t>
            </a:r>
            <a:endParaRPr lang="en-US" sz="24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from random import randrange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data = [randrange(100) for _ in range(10)]  # 生成随机数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data</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[89, 55, 79, 73, 90, 69, 92, 46, 37, 37]</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category = [0, 30, 70, 100]                 # 指定数据切分的区间边界</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pd.cut(data, category)</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[(70, 100], (30, 70], (70, 100], (70, 100], (70, 100], (30, 70], (70, 100], (30, 70], (30, 70], (30, 70]]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Categories (3, interval[int64]): [(0, 30] &lt; (30, 70] &lt; (70, 100]]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pd.cut(data, category, right=False)         # 左闭右开区间</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[[70, 100), [30, 70), [70, 100), [70, 100), [70, 100), [30, 70), [70, 100), [30, 70), [30, 70), [30, 70)]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Categories (3, interval[int64]): [[0, 30) &lt; [30, 70) &lt; [70, 100)]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&gt;&gt;&gt; labels = ['low', 'middle', 'high']</a:t>
            </a:r>
            <a:endParaRPr lang="en-US" sz="2000">
              <a:latin typeface="Consolas" panose="020B0609020204030204" charset="0"/>
            </a:endParaRPr>
          </a:p>
          <a:p>
            <a:pPr marL="0" indent="0">
              <a:buNone/>
            </a:pPr>
            <a:r>
              <a:rPr lang="en-US" sz="2000">
                <a:latin typeface="Consolas" panose="020B0609020204030204" charset="0"/>
              </a:rPr>
              <a:t>&gt;&gt;&gt; pd.cut(data, category, right=False, labels=labels) # 指定标签</a:t>
            </a:r>
            <a:endParaRPr lang="en-US" sz="2000">
              <a:latin typeface="Consolas" panose="020B0609020204030204" charset="0"/>
            </a:endParaRPr>
          </a:p>
          <a:p>
            <a:pPr marL="0" indent="0">
              <a:buNone/>
            </a:pPr>
            <a:r>
              <a:rPr lang="en-US" sz="2000">
                <a:solidFill>
                  <a:srgbClr val="00B0F0"/>
                </a:solidFill>
                <a:latin typeface="Consolas" panose="020B0609020204030204" charset="0"/>
              </a:rPr>
              <a:t>[high, middle, high, high, high, middle, high, middle, middle, middle]</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Categories (3, object): [low &lt; middle &lt; high ]</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pd.cut(data, 4)                                    # 四分</a:t>
            </a:r>
            <a:r>
              <a:rPr lang="zh-CN" altLang="en-US" sz="2000">
                <a:latin typeface="Consolas" panose="020B0609020204030204" charset="0"/>
              </a:rPr>
              <a:t>位</a:t>
            </a:r>
            <a:r>
              <a:rPr lang="en-US" sz="2000">
                <a:latin typeface="Consolas" panose="020B0609020204030204" charset="0"/>
              </a:rPr>
              <a:t>数</a:t>
            </a:r>
            <a:endParaRPr lang="en-US" sz="2000">
              <a:latin typeface="Consolas" panose="020B0609020204030204" charset="0"/>
            </a:endParaRPr>
          </a:p>
          <a:p>
            <a:pPr marL="0" indent="0">
              <a:buNone/>
            </a:pPr>
            <a:r>
              <a:rPr lang="en-US" sz="2000">
                <a:solidFill>
                  <a:srgbClr val="00B0F0"/>
                </a:solidFill>
                <a:latin typeface="Consolas" panose="020B0609020204030204" charset="0"/>
              </a:rPr>
              <a:t>[(78.25, 92.0], (50.75, 64.5], (78.25, 92.0], (64.5, 78.25], (78.25, 92.0], (64.5, 78.25], (78.25, 92.0], (36.945, 50.75], (36.945, 50.75], (36.945, 50.75]]</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Categories (4, interval[float64]): [(36.945, 50.75] &lt; (50.75, 64.5] &lt; (64.5, 78.25] &lt; (78.25, 92.0]]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lnSpcReduction="20000"/>
          </a:bodyPr>
          <a:p>
            <a:r>
              <a:rPr lang="zh-CN" altLang="en-US" sz="2400">
                <a:latin typeface="Consolas" panose="020B0609020204030204" charset="0"/>
                <a:sym typeface="+mn-ea"/>
              </a:rPr>
              <a:t>应用：学生成绩分段统计。</a:t>
            </a:r>
            <a:endParaRPr lang="en-US" sz="2400">
              <a:latin typeface="Consolas" panose="020B0609020204030204" charset="0"/>
              <a:sym typeface="+mn-ea"/>
            </a:endParaRPr>
          </a:p>
          <a:p>
            <a:pPr marL="0" indent="0">
              <a:buNone/>
            </a:pPr>
            <a:r>
              <a:rPr lang="en-US" sz="2000">
                <a:latin typeface="Consolas" panose="020B0609020204030204" charset="0"/>
                <a:sym typeface="+mn-ea"/>
              </a:rPr>
              <a:t>from collections import Counter</a:t>
            </a:r>
            <a:endParaRPr lang="en-US" sz="2000">
              <a:latin typeface="Consolas" panose="020B0609020204030204" charset="0"/>
            </a:endParaRPr>
          </a:p>
          <a:p>
            <a:pPr marL="0" indent="0">
              <a:buNone/>
            </a:pPr>
            <a:r>
              <a:rPr lang="en-US" sz="2000">
                <a:latin typeface="Consolas" panose="020B0609020204030204" charset="0"/>
                <a:sym typeface="+mn-ea"/>
              </a:rPr>
              <a:t>from pandas import cut</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sym typeface="+mn-ea"/>
              </a:rPr>
              <a:t>scores = [89,70,49,87,92,84,73,71,78,81,90,37,</a:t>
            </a:r>
            <a:endParaRPr lang="en-US" sz="2000">
              <a:latin typeface="Consolas" panose="020B0609020204030204" charset="0"/>
            </a:endParaRPr>
          </a:p>
          <a:p>
            <a:pPr marL="0" indent="0">
              <a:buNone/>
            </a:pPr>
            <a:r>
              <a:rPr lang="en-US" sz="2000">
                <a:latin typeface="Consolas" panose="020B0609020204030204" charset="0"/>
                <a:sym typeface="+mn-ea"/>
              </a:rPr>
              <a:t>          77,82,81,79,80,82,75,90,54,80,70,68,61]</a:t>
            </a:r>
            <a:endParaRPr lang="en-US" sz="2000">
              <a:latin typeface="Consolas" panose="020B0609020204030204" charset="0"/>
            </a:endParaRPr>
          </a:p>
          <a:p>
            <a:pPr marL="0" indent="0">
              <a:buNone/>
            </a:pPr>
            <a:r>
              <a:rPr lang="en-US" sz="2000">
                <a:latin typeface="Consolas" panose="020B0609020204030204" charset="0"/>
                <a:sym typeface="+mn-ea"/>
              </a:rPr>
              <a:t>groups = Counter(cut(scores, [0,60,70,80,90,101],</a:t>
            </a:r>
            <a:endParaRPr lang="en-US" sz="2000">
              <a:latin typeface="Consolas" panose="020B0609020204030204" charset="0"/>
            </a:endParaRPr>
          </a:p>
          <a:p>
            <a:pPr marL="0" indent="0">
              <a:buNone/>
            </a:pPr>
            <a:r>
              <a:rPr lang="en-US" sz="2000">
                <a:latin typeface="Consolas" panose="020B0609020204030204" charset="0"/>
                <a:sym typeface="+mn-ea"/>
              </a:rPr>
              <a:t>                     labels=['不及格','及格','中','良','优秀'],</a:t>
            </a:r>
            <a:endParaRPr lang="en-US" sz="2000">
              <a:latin typeface="Consolas" panose="020B0609020204030204" charset="0"/>
            </a:endParaRPr>
          </a:p>
          <a:p>
            <a:pPr marL="0" indent="0">
              <a:buNone/>
            </a:pPr>
            <a:r>
              <a:rPr lang="en-US" sz="2000">
                <a:latin typeface="Consolas" panose="020B0609020204030204" charset="0"/>
                <a:sym typeface="+mn-ea"/>
              </a:rPr>
              <a:t>                     right=False))</a:t>
            </a:r>
            <a:endParaRPr lang="en-US" sz="2000">
              <a:latin typeface="Consolas" panose="020B0609020204030204" charset="0"/>
            </a:endParaRPr>
          </a:p>
          <a:p>
            <a:pPr marL="0" indent="0">
              <a:buNone/>
            </a:pPr>
            <a:r>
              <a:rPr lang="en-US" sz="2000">
                <a:latin typeface="Consolas" panose="020B0609020204030204" charset="0"/>
                <a:sym typeface="+mn-ea"/>
              </a:rPr>
              <a:t>print(groups)</a:t>
            </a:r>
            <a:endParaRPr lang="en-US" sz="2000">
              <a:latin typeface="Consolas" panose="020B0609020204030204" charset="0"/>
            </a:endParaRPr>
          </a:p>
          <a:p>
            <a:pPr marL="0" indent="0">
              <a:buNone/>
            </a:pP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Autofit/>
          </a:bodyPr>
          <a:p>
            <a:pPr marL="0" indent="0" fontAlgn="auto">
              <a:lnSpc>
                <a:spcPct val="100000"/>
              </a:lnSpc>
              <a:spcBef>
                <a:spcPts val="0"/>
              </a:spcBef>
              <a:buNone/>
            </a:pPr>
            <a:r>
              <a:rPr lang="en-US" sz="2400">
                <a:latin typeface="Consolas" panose="020B0609020204030204" charset="0"/>
              </a:rPr>
              <a:t>（9）频次统计</a:t>
            </a:r>
            <a:endParaRPr lang="en-US" sz="2400">
              <a:latin typeface="Consolas" panose="020B0609020204030204" charset="0"/>
            </a:endParaRPr>
          </a:p>
          <a:p>
            <a:pPr marL="0" indent="0" fontAlgn="auto">
              <a:lnSpc>
                <a:spcPct val="100000"/>
              </a:lnSpc>
              <a:spcBef>
                <a:spcPts val="0"/>
              </a:spcBef>
              <a:buNone/>
            </a:pPr>
            <a:r>
              <a:rPr lang="en-US" sz="2000">
                <a:solidFill>
                  <a:schemeClr val="tx1"/>
                </a:solidFill>
                <a:latin typeface="Consolas" panose="020B0609020204030204" charset="0"/>
              </a:rPr>
              <a:t>&gt;&gt;&gt; pd.value_counts([1,1,1,2,2,1,3,2])</a:t>
            </a:r>
            <a:endParaRPr lang="en-US" sz="2000">
              <a:solidFill>
                <a:schemeClr val="tx1"/>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dtype: int64</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71525" y="1321435"/>
            <a:ext cx="11178540" cy="5035550"/>
          </a:xfrm>
        </p:spPr>
        <p:txBody>
          <a:bodyPr>
            <a:normAutofit fontScale="70000"/>
          </a:bodyPr>
          <a:p>
            <a:pPr marL="0" indent="0" fontAlgn="auto">
              <a:lnSpc>
                <a:spcPct val="100000"/>
              </a:lnSpc>
              <a:spcBef>
                <a:spcPts val="0"/>
              </a:spcBef>
              <a:buNone/>
            </a:pPr>
            <a:r>
              <a:rPr lang="en-US">
                <a:latin typeface="Consolas" panose="020B0609020204030204" charset="0"/>
              </a:rPr>
              <a:t>&gt;&gt;&gt; pd.Series(range(5))             # 把Python的range对象转换为一维数组</a:t>
            </a:r>
            <a:endParaRPr lang="en-US">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0    0</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1    1</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2    2</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3    3</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4    4</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dtype: int32</a:t>
            </a:r>
            <a:endParaRPr lang="en-US">
              <a:solidFill>
                <a:srgbClr val="00B0F0"/>
              </a:solidFill>
              <a:latin typeface="Consolas" panose="020B0609020204030204" charset="0"/>
            </a:endParaRPr>
          </a:p>
          <a:p>
            <a:pPr marL="0" indent="0" fontAlgn="auto">
              <a:lnSpc>
                <a:spcPct val="100000"/>
              </a:lnSpc>
              <a:spcBef>
                <a:spcPts val="0"/>
              </a:spcBef>
              <a:buNone/>
            </a:pPr>
            <a:r>
              <a:rPr lang="en-US">
                <a:latin typeface="Consolas" panose="020B0609020204030204" charset="0"/>
              </a:rPr>
              <a:t>&gt;&gt;&gt; pd.Series(range(5),</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index=list('abcde'))  # 指定索引</a:t>
            </a:r>
            <a:endParaRPr lang="en-US">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a    0</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b    1</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c    2</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d    3</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e    4</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dtype: int32</a:t>
            </a:r>
            <a:endParaRPr lang="en-US">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Title 4"/>
          <p:cNvSpPr/>
          <p:nvPr>
            <p:ph type="title"/>
          </p:nvPr>
        </p:nvSpPr>
        <p:spPr/>
        <p:txBody>
          <a:bodyPr/>
          <a:p>
            <a:r>
              <a:rPr>
                <a:sym typeface="+mn-ea"/>
              </a:rPr>
              <a:t>12.2  pandas基本操作</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lnSpcReduction="10000"/>
          </a:bodyPr>
          <a:p>
            <a:pPr marL="0" indent="0" fontAlgn="auto">
              <a:lnSpc>
                <a:spcPct val="100000"/>
              </a:lnSpc>
              <a:spcBef>
                <a:spcPts val="0"/>
              </a:spcBef>
              <a:buNone/>
            </a:pPr>
            <a:r>
              <a:rPr lang="en-US" sz="2000">
                <a:latin typeface="Consolas" panose="020B0609020204030204" charset="0"/>
                <a:sym typeface="+mn-ea"/>
              </a:rPr>
              <a:t>&gt;&gt;&gt; df1</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        A          B     C   D      E    F    G</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zhang  60 2021-03-01   9.0  52   test  foo  3.0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li     36 2021-03-02   4.0  52  train  foo  5.0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zhou   45 2021-03-03   9.0  59   test  foo  5.0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sym typeface="+mn-ea"/>
              </a:rPr>
              <a:t>wang   98 2021-03-04  16.0  54  train  foo  5.0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df1['D'].value_counts()   # </a:t>
            </a:r>
            <a:r>
              <a:rPr lang="zh-CN" altLang="en-US" sz="2000">
                <a:latin typeface="Consolas" panose="020B0609020204030204" charset="0"/>
              </a:rPr>
              <a:t>频次统计，等价于</a:t>
            </a:r>
            <a:r>
              <a:rPr lang="en-US" altLang="zh-CN" sz="2000">
                <a:latin typeface="Consolas" panose="020B0609020204030204" charset="0"/>
              </a:rPr>
              <a:t>pd.value_counts(df1[</a:t>
            </a:r>
            <a:r>
              <a:rPr lang="en-US" sz="2000">
                <a:latin typeface="Consolas" panose="020B0609020204030204" charset="0"/>
                <a:sym typeface="+mn-ea"/>
              </a:rPr>
              <a:t>'D'])</a:t>
            </a:r>
            <a:endParaRPr lang="en-US" sz="2000">
              <a:latin typeface="Consolas" panose="020B0609020204030204" charset="0"/>
              <a:sym typeface="+mn-ea"/>
            </a:endParaRPr>
          </a:p>
          <a:p>
            <a:pPr marL="0" indent="0" fontAlgn="auto">
              <a:lnSpc>
                <a:spcPct val="100000"/>
              </a:lnSpc>
              <a:spcBef>
                <a:spcPts val="0"/>
              </a:spcBef>
              <a:buNone/>
            </a:pPr>
            <a:r>
              <a:rPr lang="en-US" sz="2000">
                <a:latin typeface="Consolas" panose="020B0609020204030204" charset="0"/>
                <a:sym typeface="+mn-ea"/>
              </a:rPr>
              <a:t>                              # </a:t>
            </a:r>
            <a:r>
              <a:rPr lang="zh-CN" altLang="en-US" sz="2000">
                <a:latin typeface="Consolas" panose="020B0609020204030204" charset="0"/>
                <a:sym typeface="+mn-ea"/>
              </a:rPr>
              <a:t>也等价于</a:t>
            </a:r>
            <a:r>
              <a:rPr lang="en-US" altLang="zh-CN" sz="2000">
                <a:latin typeface="Consolas" panose="020B0609020204030204" charset="0"/>
                <a:sym typeface="+mn-ea"/>
              </a:rPr>
              <a:t>pd.value_counts(df1[</a:t>
            </a:r>
            <a:r>
              <a:rPr lang="en-US" sz="2000">
                <a:latin typeface="Consolas" panose="020B0609020204030204" charset="0"/>
                <a:sym typeface="+mn-ea"/>
              </a:rPr>
              <a:t>'D'].values)</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52    2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59    1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54    1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Name: D, dtype: int64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df1['G'].value_counts()   # 统计G列数据分布情况</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5.0    3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3.0    1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Name: G, dtype: int64</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fontScale="70000"/>
          </a:bodyPr>
          <a:p>
            <a:pPr marL="0" indent="0" fontAlgn="auto">
              <a:lnSpc>
                <a:spcPct val="100000"/>
              </a:lnSpc>
              <a:spcBef>
                <a:spcPts val="0"/>
              </a:spcBef>
              <a:buNone/>
            </a:pPr>
            <a:r>
              <a:rPr lang="en-US">
                <a:latin typeface="Consolas" panose="020B0609020204030204" charset="0"/>
              </a:rPr>
              <a:t>（10）拆分与合并/连接</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&gt;&gt;&gt; df2 = pd.DataFrame(np.random.randn(10, 4))</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&gt;&gt;&gt; df2</a:t>
            </a:r>
            <a:endParaRPr lang="en-US">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          0         1         2         3</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0  2.064867 -0.888018  0.586441 -0.660901</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1 -0.465664 -0.496101  0.249952  0.627771</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2  1.974986  1.304449 -0.168889 -0.334622</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3  0.715677  2.017427  1.750627 -0.787901</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4 -0.370020 -0.878282  0.499584  0.269102</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5  0.184308  0.653620  0.117899 -1.186588</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6 -0.364170  1.652270  0.234833  0.362925</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7 -0.329063  0.356276  1.158202 -1.063800</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8 -0.778828 -0.156918 -0.760394 -0.040323</a:t>
            </a:r>
            <a:endParaRPr lang="en-US">
              <a:solidFill>
                <a:srgbClr val="00B0F0"/>
              </a:solidFill>
              <a:latin typeface="Consolas" panose="020B0609020204030204" charset="0"/>
            </a:endParaRPr>
          </a:p>
          <a:p>
            <a:pPr marL="0" indent="0" fontAlgn="auto">
              <a:lnSpc>
                <a:spcPct val="100000"/>
              </a:lnSpc>
              <a:spcBef>
                <a:spcPts val="0"/>
              </a:spcBef>
              <a:buNone/>
            </a:pPr>
            <a:r>
              <a:rPr lang="en-US">
                <a:solidFill>
                  <a:srgbClr val="00B0F0"/>
                </a:solidFill>
                <a:latin typeface="Consolas" panose="020B0609020204030204" charset="0"/>
              </a:rPr>
              <a:t>9 -0.391045 -0.374825 -1.016456  0.767481</a:t>
            </a:r>
            <a:endParaRPr lang="en-US">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&gt;&gt;&gt; p1 = df2[:3]                   # 拆分，得到前3行数据</a:t>
            </a:r>
            <a:endParaRPr lang="en-US" sz="2000">
              <a:latin typeface="Consolas" panose="020B0609020204030204" charset="0"/>
            </a:endParaRPr>
          </a:p>
          <a:p>
            <a:pPr marL="0" indent="0">
              <a:buNone/>
            </a:pPr>
            <a:r>
              <a:rPr lang="en-US" sz="2000">
                <a:latin typeface="Consolas" panose="020B0609020204030204" charset="0"/>
              </a:rPr>
              <a:t>&gt;&gt;&gt; p1</a:t>
            </a:r>
            <a:endParaRPr lang="en-US" sz="2000">
              <a:latin typeface="Consolas" panose="020B0609020204030204" charset="0"/>
            </a:endParaRPr>
          </a:p>
          <a:p>
            <a:pPr marL="0" indent="0">
              <a:buNone/>
            </a:pPr>
            <a:r>
              <a:rPr lang="en-US" sz="2000">
                <a:solidFill>
                  <a:srgbClr val="00B0F0"/>
                </a:solidFill>
                <a:latin typeface="Consolas" panose="020B0609020204030204" charset="0"/>
              </a:rPr>
              <a:t>          0         1         2         3</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0  2.064867 -0.888018  0.586441 -0.660901</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1 -0.465664 -0.496101  0.249952  0.627771</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2  1.974986  1.304449 -0.168889 -0.334622</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p2 = df2[3:7]                  # 获取第3到6行数据</a:t>
            </a:r>
            <a:endParaRPr lang="en-US" sz="2000">
              <a:latin typeface="Consolas" panose="020B0609020204030204" charset="0"/>
            </a:endParaRPr>
          </a:p>
          <a:p>
            <a:pPr marL="0" indent="0">
              <a:buNone/>
            </a:pPr>
            <a:r>
              <a:rPr lang="en-US" sz="2000">
                <a:latin typeface="Consolas" panose="020B0609020204030204" charset="0"/>
              </a:rPr>
              <a:t>&gt;&gt;&gt; p3 = df2[7:]                   # 获取下标为7之后所有行的数据</a:t>
            </a:r>
            <a:endParaRPr lang="en-US" sz="2000">
              <a:latin typeface="Consolas" panose="020B0609020204030204" charset="0"/>
            </a:endParaRPr>
          </a:p>
          <a:p>
            <a:pPr marL="0" indent="0">
              <a:buNone/>
            </a:pPr>
            <a:r>
              <a:rPr lang="en-US" sz="2000">
                <a:latin typeface="Consolas" panose="020B0609020204030204" charset="0"/>
              </a:rPr>
              <a:t>&gt;&gt;&gt; df3 = pd.concat([p1, p2, p3])  # 数据行合并</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cs typeface="Consolas" panose="020B0609020204030204" charset="0"/>
              </a:rPr>
              <a:t>&gt;&gt;&gt; df2 = pd.DataFrame(np.random.randint(1,10,(4,10)))</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p1 = df2.iloc[:, :3]                         # 前3列数据</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p2 = df2.iloc[:, 3:7]                        # 列下标3到6的数据</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p3 = df2.iloc[:, 7:]                         # 列下标7之后的所有数据</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df3 = pd.concat([p1, p2, p3], axis=1)   </a:t>
            </a:r>
            <a:r>
              <a:rPr lang="en-US" altLang="zh-CN" sz="2000">
                <a:latin typeface="Consolas" panose="020B0609020204030204" charset="0"/>
                <a:cs typeface="Consolas" panose="020B0609020204030204" charset="0"/>
              </a:rPr>
              <a:t> </a:t>
            </a:r>
            <a:r>
              <a:rPr lang="zh-CN" altLang="en-US" sz="2000">
                <a:latin typeface="Consolas" panose="020B0609020204030204" charset="0"/>
                <a:cs typeface="Consolas" panose="020B0609020204030204" charset="0"/>
              </a:rPr>
              <a:t>    # 左右拼接</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lnSpcReduction="10000"/>
          </a:bodyPr>
          <a:p>
            <a:pPr marL="0" indent="0" fontAlgn="auto">
              <a:lnSpc>
                <a:spcPct val="100000"/>
              </a:lnSpc>
              <a:spcBef>
                <a:spcPts val="0"/>
              </a:spcBef>
              <a:buNone/>
            </a:pPr>
            <a:r>
              <a:rPr lang="en-US" sz="2400">
                <a:latin typeface="Consolas" panose="020B0609020204030204" charset="0"/>
              </a:rPr>
              <a:t>（11）分组计算</a:t>
            </a:r>
            <a:endParaRPr lang="en-US" sz="24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df4 = pd.DataFrame({'A':np.random.randint(1,5,8),</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'B':np.random.randint(10,15,8),</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'C':np.random.randint(20,30,8),</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'D':np.random.randint(80,100,8)})</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df4</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A   B   C   D</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0  4  14  29  84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1  3  10  28  86</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2  3  10  24  83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3  2  13  21  80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4  1  10  27  91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5  1  11  25  96</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6  1  11  29  81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7  4  13  20  98</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lnSpcReduction="10000"/>
          </a:bodyPr>
          <a:p>
            <a:pPr marL="0" indent="0" fontAlgn="auto">
              <a:lnSpc>
                <a:spcPct val="100000"/>
              </a:lnSpc>
              <a:spcBef>
                <a:spcPts val="0"/>
              </a:spcBef>
              <a:buNone/>
            </a:pPr>
            <a:r>
              <a:rPr lang="en-US" sz="2000">
                <a:latin typeface="Consolas" panose="020B0609020204030204" charset="0"/>
              </a:rPr>
              <a:t>&gt;&gt;&gt; df4.groupby('A').sum()          # 数据分组计算</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B   C    D</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A             </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1  32  81  268</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2  13  21   80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3  20  52  169</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4  27  49  182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df4.groupby(['A','B']).mean()</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C     D</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A B             </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1 10  27.0  91.0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11  27.0  88.5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2 13  21.0  80.0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3 10  26.0  84.5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4 13  20.0  98.0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14  29.0  84.0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df4.groupby(['A','B'], as_index=False).mean()</a:t>
            </a:r>
            <a:endParaRPr lang="en-US" sz="2000">
              <a:latin typeface="Consolas" panose="020B0609020204030204" charset="0"/>
            </a:endParaRPr>
          </a:p>
          <a:p>
            <a:pPr marL="0" indent="0">
              <a:buNone/>
            </a:pPr>
            <a:r>
              <a:rPr lang="en-US" sz="2000">
                <a:latin typeface="Consolas" panose="020B0609020204030204" charset="0"/>
              </a:rPr>
              <a:t>                            # 加as_index=False参数可防止分组名变为索引</a:t>
            </a:r>
            <a:endParaRPr lang="en-US" sz="2000">
              <a:latin typeface="Consolas" panose="020B0609020204030204" charset="0"/>
            </a:endParaRPr>
          </a:p>
          <a:p>
            <a:pPr marL="0" indent="0">
              <a:buNone/>
            </a:pPr>
            <a:r>
              <a:rPr lang="en-US" sz="2000">
                <a:solidFill>
                  <a:srgbClr val="00B0F0"/>
                </a:solidFill>
                <a:latin typeface="Consolas" panose="020B0609020204030204" charset="0"/>
              </a:rPr>
              <a:t>   A   B     C     D</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0  1  10  27.0  91.0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1  1  11  27.0  88.5</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2  2  13  21.0  80.0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3  3  10  26.0  84.5</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4  4  13  20.0  98.0</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5  4  14  29.0  84.0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lnSpcReduction="10000"/>
          </a:bodyPr>
          <a:p>
            <a:pPr marL="0" indent="0" fontAlgn="auto">
              <a:lnSpc>
                <a:spcPct val="100000"/>
              </a:lnSpc>
              <a:spcBef>
                <a:spcPts val="0"/>
              </a:spcBef>
              <a:buNone/>
            </a:pPr>
            <a:r>
              <a:rPr lang="en-US" sz="2000">
                <a:latin typeface="Consolas" panose="020B0609020204030204" charset="0"/>
              </a:rPr>
              <a:t>（12）数据差分</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 = pd.DataFrame({'a':np.random.randint(1, 100, 10),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'b':np.random.randint(1, 100, 10)},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index=map(str, range(10)))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df</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a   b</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0  21  54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1  53  28</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2  18  87</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3  56  40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4  62  34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5  74  10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6   7  78</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7  58  79</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8  66  80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9  30  21</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df.diff()            # 纵向一阶差分，每行数据变为该行与上一行数据的差</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a     b</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NaN   NaN</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32.0 -26.0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2 -35.0  59.0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38.0 -47.0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   6.0  -6.0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  12.0 -24.0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6 -67.0  68.0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7  51.0   1.0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8   8.0   1.0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9 -36.0 -59.0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df.diff(axis=1)       # 横向一阶差分</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a     b</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NaN  33.0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NaN -25.0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NaN  69.0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NaN -16.0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 NaN -28.0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 NaN -64.0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6 NaN  71.0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7 NaN  21.0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8 NaN  14.0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9 NaN  -9.0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700">
                <a:latin typeface="Consolas" panose="020B0609020204030204" charset="0"/>
                <a:cs typeface="Consolas" panose="020B0609020204030204" charset="0"/>
              </a:rPr>
              <a:t>&gt;&gt;&gt; scores = pd.Series({'R':90, 'C++': 86, 'Python': 98,</a:t>
            </a:r>
            <a:r>
              <a:rPr lang="en-US" altLang="zh-CN" sz="1700">
                <a:latin typeface="Consolas" panose="020B0609020204030204" charset="0"/>
                <a:cs typeface="Consolas" panose="020B0609020204030204" charset="0"/>
              </a:rPr>
              <a:t> </a:t>
            </a:r>
            <a:r>
              <a:rPr lang="zh-CN" altLang="en-US" sz="1700">
                <a:latin typeface="Consolas" panose="020B0609020204030204" charset="0"/>
                <a:cs typeface="Consolas" panose="020B0609020204030204" charset="0"/>
              </a:rPr>
              <a:t>'Java':87, '高数': 79})</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a:t>
            </a:r>
            <a:r>
              <a:rPr lang="en-US" altLang="zh-CN" sz="1700">
                <a:latin typeface="Consolas" panose="020B0609020204030204" charset="0"/>
                <a:cs typeface="Consolas" panose="020B0609020204030204" charset="0"/>
              </a:rPr>
              <a:t> </a:t>
            </a:r>
            <a:r>
              <a:rPr lang="zh-CN" altLang="en-US" sz="1700">
                <a:latin typeface="Consolas" panose="020B0609020204030204" charset="0"/>
                <a:cs typeface="Consolas" panose="020B0609020204030204" charset="0"/>
              </a:rPr>
              <a:t> # 创建Series对象</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scores['Python'] = 97            </a:t>
            </a:r>
            <a:r>
              <a:rPr lang="en-US" altLang="zh-CN" sz="1700">
                <a:latin typeface="Consolas" panose="020B0609020204030204" charset="0"/>
                <a:cs typeface="Consolas" panose="020B0609020204030204" charset="0"/>
              </a:rPr>
              <a:t> </a:t>
            </a:r>
            <a:r>
              <a:rPr lang="zh-CN" altLang="en-US" sz="1700">
                <a:latin typeface="Consolas" panose="020B0609020204030204" charset="0"/>
                <a:cs typeface="Consolas" panose="020B0609020204030204" charset="0"/>
              </a:rPr>
              <a:t> # 修改指定标签对应的值</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scores</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R		90</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C++		86</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Python		97</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Java		87</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高数		79</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dtype: int64</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scores - 2                         # 所有数值减2，返回新的Series对象</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R		88</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C++		84</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Python		95</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Java		85</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高数		77</a:t>
            </a:r>
            <a:endParaRPr lang="zh-CN" altLang="en-US" sz="17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00B0F0"/>
                </a:solidFill>
                <a:latin typeface="Consolas" panose="020B0609020204030204" charset="0"/>
                <a:cs typeface="Consolas" panose="020B0609020204030204" charset="0"/>
              </a:rPr>
              <a:t>dtype: int64</a:t>
            </a:r>
            <a:endParaRPr lang="zh-CN" altLang="en-US" sz="17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  pandas基本操作</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df.diff(periods=2)      # 纵向二阶差分</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      a     b</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NaN   NaN</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NaN   NaN</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-3.0  33.0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3   3.0  12.0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  44.0 -53.0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  18.0 -30.0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6 -55.0  44.0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7 -16.0  69.0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8  59.0   2.0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9 -28.0 -58.0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marL="0" indent="0">
              <a:buNone/>
            </a:pPr>
            <a:r>
              <a:rPr lang="zh-CN" altLang="en-US" sz="2400"/>
              <a:t>（13）透视表</a:t>
            </a:r>
            <a:endParaRPr lang="zh-CN" altLang="en-US" sz="2400"/>
          </a:p>
          <a:p>
            <a:pPr marL="0" indent="0">
              <a:lnSpc>
                <a:spcPct val="120000"/>
              </a:lnSpc>
              <a:buNone/>
            </a:pPr>
            <a:r>
              <a:rPr lang="zh-CN" altLang="en-US" sz="2400"/>
              <a:t>透视表用来根据一个或多个键进行聚合，把数据分散到对应的行和列上去，是数据分析常用技术之一。</a:t>
            </a:r>
            <a:endParaRPr lang="zh-CN" altLang="en-US" sz="2400"/>
          </a:p>
          <a:p>
            <a:pPr>
              <a:lnSpc>
                <a:spcPct val="120000"/>
              </a:lnSpc>
            </a:pPr>
            <a:r>
              <a:rPr lang="zh-CN" altLang="en-US" sz="2400"/>
              <a:t>DataFrame</a:t>
            </a:r>
            <a:r>
              <a:rPr lang="zh-CN" altLang="en-US" sz="2400"/>
              <a:t>对象提供了pivot()方法和pivot_table()方法实现透视表所需要的功能，返回新的DataFrame，pivot()方法语法为：</a:t>
            </a:r>
            <a:endParaRPr lang="zh-CN" altLang="en-US" sz="2400"/>
          </a:p>
          <a:p>
            <a:pPr marL="0" indent="0">
              <a:buNone/>
            </a:pPr>
            <a:r>
              <a:rPr lang="zh-CN" altLang="en-US" sz="2000">
                <a:latin typeface="Consolas" panose="020B0609020204030204" charset="0"/>
                <a:cs typeface="Consolas" panose="020B0609020204030204" charset="0"/>
              </a:rPr>
              <a:t>pivot(index=None, columns=None, values=None)</a:t>
            </a:r>
            <a:endParaRPr lang="zh-CN" altLang="en-US" sz="2000">
              <a:latin typeface="Consolas" panose="020B0609020204030204" charset="0"/>
              <a:cs typeface="Consolas" panose="020B0609020204030204" charset="0"/>
            </a:endParaRPr>
          </a:p>
          <a:p>
            <a:pPr marL="0" indent="0">
              <a:lnSpc>
                <a:spcPct val="120000"/>
              </a:lnSpc>
              <a:buNone/>
            </a:pPr>
            <a:r>
              <a:rPr lang="zh-CN" altLang="en-US" sz="2400"/>
              <a:t>其中，参数index用来指定使用哪一列数据作为结果DataFrame的索引；参数columns用来指定哪一列数据作为结果DataFrame的列名；参数values用来指定哪一列数据作为结果DataFrame的值。</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fontAlgn="auto">
              <a:spcAft>
                <a:spcPts val="1200"/>
              </a:spcAft>
            </a:pPr>
            <a:r>
              <a:rPr lang="zh-CN" altLang="en-US" sz="2400"/>
              <a:t>DataFrame</a:t>
            </a:r>
            <a:r>
              <a:rPr lang="zh-CN" altLang="en-US" sz="2400"/>
              <a:t>对象的pivot_table()方法提供了更加强大的功能，语法为：</a:t>
            </a:r>
            <a:endParaRPr lang="zh-CN" altLang="en-US" sz="2400"/>
          </a:p>
          <a:p>
            <a:pPr marL="0" indent="0" fontAlgn="auto">
              <a:lnSpc>
                <a:spcPct val="100000"/>
              </a:lnSpc>
              <a:spcBef>
                <a:spcPts val="0"/>
              </a:spcBef>
              <a:buNone/>
            </a:pPr>
            <a:r>
              <a:rPr lang="zh-CN" altLang="en-US" sz="2000">
                <a:latin typeface="Consolas" panose="020B0609020204030204" charset="0"/>
                <a:cs typeface="Consolas" panose="020B0609020204030204" charset="0"/>
              </a:rPr>
              <a:t>pivot_table(values=None, index=None, columns=None, aggfunc='mean',</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fill_value=None, margins=False, dropna=True,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margins_name='All', observed=False)</a:t>
            </a:r>
            <a:endParaRPr lang="zh-CN" altLang="en-US" sz="2000">
              <a:latin typeface="Consolas" panose="020B0609020204030204" charset="0"/>
              <a:cs typeface="Consolas" panose="020B0609020204030204" charset="0"/>
            </a:endParaRPr>
          </a:p>
          <a:p>
            <a:pPr marL="0" indent="0">
              <a:lnSpc>
                <a:spcPct val="130000"/>
              </a:lnSpc>
              <a:buNone/>
            </a:pPr>
            <a:r>
              <a:rPr lang="zh-CN" altLang="en-US" sz="2400"/>
              <a:t>其中，参数values、index、columns的含义与DataFrame结构的pivot()方法一样，参数aggfunc用来指定数据的聚合方式，例如求平均、求和、求中值等；参数fill_value用来指定把透视表中的缺失值替换为什么值；参数margins用来指定是否显示边界以及边界上的数据；参数margins_name用来指定边界数据的索引名称和列名；参数dropna用来指定是否丢弃缺失值。</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1800">
                <a:latin typeface="Consolas" panose="020B0609020204030204" charset="0"/>
                <a:cs typeface="Consolas" panose="020B0609020204030204" charset="0"/>
              </a:rPr>
              <a:t>&gt;&gt;&gt; df4 = pd.DataFrame(np.random.randint(1,10,(4,5)), columns=list('ABCDE'))</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df4</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   A  B  C  D  E</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0  3  3  3  7  8</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1  8  6  7  3  4</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2  6  9  6  1  6</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3  8  5  8  5  1</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df4.pivot(index='A', columns='B', values='C')</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B    3    5    6    9</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A                    </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3  3.0  NaN  NaN  NaN</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6  NaN  NaN  NaN  6.0</a:t>
            </a:r>
            <a:endParaRPr lang="zh-CN" altLang="en-US" sz="18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cs typeface="Consolas" panose="020B0609020204030204" charset="0"/>
              </a:rPr>
              <a:t>8  NaN  8.0  7.0  NaN</a:t>
            </a:r>
            <a:endParaRPr lang="zh-CN" altLang="en-US" sz="18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&gt;&gt;&gt; df4.pivot_table(index='A', columns='B', values='C')</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B    3    5    6    9</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A                    </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3  3.0  NaN  NaN  NaN</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6  NaN  NaN  NaN  6.0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8  NaN  8.0  7.0  NaN</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df4.pivot_table(index='A', columns='B', values='C', aggfunc='count')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B    3    5    6    9</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A                    </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3  1.0  NaN  NaN  NaN</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6  NaN  NaN  NaN  1.0</a:t>
            </a:r>
            <a:endParaRPr lang="zh-CN" alt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8  NaN  1.0  1.0  NaN</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cs typeface="Consolas" panose="020B0609020204030204" charset="0"/>
              </a:rPr>
              <a:t>&gt;&gt;&gt; df4.pivot_table(index='A', columns='B', values='C',</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	              aggfunc='count', margins=True)</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B      3    5    6    9   All</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A                           </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3    1.0  NaN  NaN  NaN    1</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6    NaN  NaN  NaN  1.0    1</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8    NaN  1.0  1.0  NaN    2</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All  1.0  1.0  1.0  1.0    4</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a:bodyPr>
          <a:p>
            <a:pPr marL="0" indent="0">
              <a:buNone/>
            </a:pPr>
            <a:r>
              <a:rPr lang="zh-CN" altLang="en-US" sz="2000">
                <a:latin typeface="Consolas" panose="020B0609020204030204" charset="0"/>
                <a:cs typeface="Consolas" panose="020B0609020204030204" charset="0"/>
              </a:rPr>
              <a:t>&gt;&gt;&gt; dft = pd.DataFrame({'A':[1,1,1], 'B':[2,2,2], 'C': [3,4,5]})</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dft</a:t>
            </a:r>
            <a:endParaRPr lang="zh-CN" altLang="en-US" sz="2000">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   A  B  C</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0  1  2  3</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1  1  2  4</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rPr>
              <a:t>2  1  2  5</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dft.pivot('A', 'B', 'C')</a:t>
            </a:r>
            <a:endParaRPr lang="zh-CN" altLang="en-US" sz="2000">
              <a:latin typeface="Consolas" panose="020B0609020204030204" charset="0"/>
              <a:cs typeface="Consolas" panose="020B0609020204030204" charset="0"/>
            </a:endParaRPr>
          </a:p>
          <a:p>
            <a:pPr marL="0" indent="0">
              <a:buNone/>
            </a:pPr>
            <a:r>
              <a:rPr lang="zh-CN" altLang="en-US" sz="2000">
                <a:solidFill>
                  <a:srgbClr val="FF0000"/>
                </a:solidFill>
                <a:latin typeface="Consolas" panose="020B0609020204030204" charset="0"/>
                <a:cs typeface="Consolas" panose="020B0609020204030204" charset="0"/>
              </a:rPr>
              <a:t>ValueError: Index contains duplicate entries, cannot reshape</a:t>
            </a:r>
            <a:endParaRPr lang="zh-CN" altLang="en-US" sz="2000">
              <a:solidFill>
                <a:srgbClr val="FF000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p>
            <a:pPr marL="0" indent="0">
              <a:buNone/>
            </a:pPr>
            <a:r>
              <a:rPr lang="zh-CN" altLang="en-US" sz="2000">
                <a:solidFill>
                  <a:schemeClr val="tx1"/>
                </a:solidFill>
                <a:latin typeface="Consolas" panose="020B0609020204030204" charset="0"/>
                <a:cs typeface="Consolas" panose="020B0609020204030204" charset="0"/>
                <a:sym typeface="+mn-ea"/>
              </a:rPr>
              <a:t>&gt;&gt;&gt; dft.pivot_table('C', 'A', 'B')</a:t>
            </a:r>
            <a:r>
              <a:rPr lang="en-US" altLang="zh-CN" sz="2000">
                <a:solidFill>
                  <a:schemeClr val="tx1"/>
                </a:solidFill>
                <a:latin typeface="Consolas" panose="020B0609020204030204" charset="0"/>
                <a:cs typeface="Consolas" panose="020B0609020204030204" charset="0"/>
                <a:sym typeface="+mn-ea"/>
              </a:rPr>
              <a:t>                    # A=1,B=2,C</a:t>
            </a:r>
            <a:r>
              <a:rPr lang="zh-CN" altLang="en-US" sz="2000">
                <a:solidFill>
                  <a:schemeClr val="tx1"/>
                </a:solidFill>
                <a:latin typeface="Consolas" panose="020B0609020204030204" charset="0"/>
                <a:cs typeface="Consolas" panose="020B0609020204030204" charset="0"/>
                <a:sym typeface="+mn-ea"/>
              </a:rPr>
              <a:t>平均值为</a:t>
            </a:r>
            <a:r>
              <a:rPr lang="en-US" altLang="zh-CN" sz="2000">
                <a:solidFill>
                  <a:schemeClr val="tx1"/>
                </a:solidFill>
                <a:latin typeface="Consolas" panose="020B0609020204030204" charset="0"/>
                <a:cs typeface="Consolas" panose="020B0609020204030204" charset="0"/>
                <a:sym typeface="+mn-ea"/>
              </a:rPr>
              <a:t>4</a:t>
            </a:r>
            <a:endParaRPr lang="zh-CN" altLang="en-US" sz="2000">
              <a:solidFill>
                <a:schemeClr val="tx1"/>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sym typeface="+mn-ea"/>
              </a:rPr>
              <a:t>B  2</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sym typeface="+mn-ea"/>
              </a:rPr>
              <a:t>A   </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sym typeface="+mn-ea"/>
              </a:rPr>
              <a:t>1  4</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chemeClr val="tx1"/>
                </a:solidFill>
                <a:latin typeface="Consolas" panose="020B0609020204030204" charset="0"/>
                <a:cs typeface="Consolas" panose="020B0609020204030204" charset="0"/>
                <a:sym typeface="+mn-ea"/>
              </a:rPr>
              <a:t>&gt;&gt;&gt; dft.pivot_table('C', 'A', 'B', aggfunc='count')</a:t>
            </a:r>
            <a:r>
              <a:rPr lang="en-US" altLang="zh-CN" sz="2000">
                <a:solidFill>
                  <a:schemeClr val="tx1"/>
                </a:solidFill>
                <a:latin typeface="Consolas" panose="020B0609020204030204" charset="0"/>
                <a:cs typeface="Consolas" panose="020B0609020204030204" charset="0"/>
                <a:sym typeface="+mn-ea"/>
              </a:rPr>
              <a:t>   # A=1,B=2,C</a:t>
            </a:r>
            <a:r>
              <a:rPr lang="zh-CN" altLang="en-US" sz="2000">
                <a:solidFill>
                  <a:schemeClr val="tx1"/>
                </a:solidFill>
                <a:latin typeface="Consolas" panose="020B0609020204030204" charset="0"/>
                <a:cs typeface="Consolas" panose="020B0609020204030204" charset="0"/>
                <a:sym typeface="+mn-ea"/>
              </a:rPr>
              <a:t>列有</a:t>
            </a:r>
            <a:r>
              <a:rPr lang="en-US" altLang="zh-CN" sz="2000">
                <a:solidFill>
                  <a:schemeClr val="tx1"/>
                </a:solidFill>
                <a:latin typeface="Consolas" panose="020B0609020204030204" charset="0"/>
                <a:cs typeface="Consolas" panose="020B0609020204030204" charset="0"/>
                <a:sym typeface="+mn-ea"/>
              </a:rPr>
              <a:t>3</a:t>
            </a:r>
            <a:r>
              <a:rPr lang="zh-CN" altLang="en-US" sz="2000">
                <a:solidFill>
                  <a:schemeClr val="tx1"/>
                </a:solidFill>
                <a:latin typeface="Consolas" panose="020B0609020204030204" charset="0"/>
                <a:cs typeface="Consolas" panose="020B0609020204030204" charset="0"/>
                <a:sym typeface="+mn-ea"/>
              </a:rPr>
              <a:t>个值</a:t>
            </a:r>
            <a:endParaRPr lang="zh-CN" altLang="en-US" sz="2000">
              <a:solidFill>
                <a:schemeClr val="tx1"/>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sym typeface="+mn-ea"/>
              </a:rPr>
              <a:t>B  2</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sym typeface="+mn-ea"/>
              </a:rPr>
              <a:t>A   </a:t>
            </a:r>
            <a:endParaRPr lang="zh-CN" altLang="en-US" sz="2000">
              <a:solidFill>
                <a:srgbClr val="00B0F0"/>
              </a:solidFill>
              <a:latin typeface="Consolas" panose="020B0609020204030204" charset="0"/>
              <a:cs typeface="Consolas" panose="020B0609020204030204" charset="0"/>
            </a:endParaRPr>
          </a:p>
          <a:p>
            <a:pPr marL="0" indent="0">
              <a:buNone/>
            </a:pPr>
            <a:r>
              <a:rPr lang="zh-CN" altLang="en-US" sz="2000">
                <a:solidFill>
                  <a:srgbClr val="00B0F0"/>
                </a:solidFill>
                <a:latin typeface="Consolas" panose="020B0609020204030204" charset="0"/>
                <a:cs typeface="Consolas" panose="020B0609020204030204" charset="0"/>
                <a:sym typeface="+mn-ea"/>
              </a:rPr>
              <a:t>1  3</a:t>
            </a:r>
            <a:endParaRPr lang="zh-CN" altLang="en-US" sz="2000">
              <a:solidFill>
                <a:srgbClr val="00B0F0"/>
              </a:solidFill>
              <a:latin typeface="Consolas" panose="020B0609020204030204" charset="0"/>
              <a:cs typeface="Consolas" panose="020B0609020204030204" charset="0"/>
            </a:endParaRPr>
          </a:p>
          <a:p>
            <a:pPr marL="0" indent="0">
              <a:buNone/>
            </a:pP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rmAutofit/>
          </a:bodyPr>
          <a:p>
            <a:pPr marL="0" indent="0">
              <a:buNone/>
            </a:pPr>
            <a:r>
              <a:rPr lang="zh-CN" altLang="en-US" sz="2400"/>
              <a:t>（14）交叉表</a:t>
            </a:r>
            <a:endParaRPr lang="zh-CN" altLang="en-US" sz="2400"/>
          </a:p>
          <a:p>
            <a:pPr marL="0" indent="0">
              <a:lnSpc>
                <a:spcPct val="110000"/>
              </a:lnSpc>
              <a:buNone/>
            </a:pPr>
            <a:r>
              <a:rPr lang="zh-CN" altLang="en-US" sz="2400"/>
              <a:t>交叉表是一种特殊的透视表，往往用来统计频次，也可以使用参数aggfunc指定聚合函数实现其他功能。扩展库pandas提供了crosstab()函数根据一个DataFrame对象中的数据生成交叉表，返回新的DataFrame，其语法为：</a:t>
            </a:r>
            <a:endParaRPr lang="zh-CN" altLang="en-US" sz="2400"/>
          </a:p>
          <a:p>
            <a:pPr marL="0" indent="0" fontAlgn="auto">
              <a:lnSpc>
                <a:spcPct val="100000"/>
              </a:lnSpc>
              <a:spcBef>
                <a:spcPts val="0"/>
              </a:spcBef>
              <a:buNone/>
            </a:pPr>
            <a:r>
              <a:rPr lang="zh-CN" altLang="en-US" sz="2000">
                <a:latin typeface="Consolas" panose="020B0609020204030204" charset="0"/>
                <a:cs typeface="Consolas" panose="020B0609020204030204" charset="0"/>
              </a:rPr>
              <a:t>crosstab(index, columns, values=None, rownames=None,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colnames=None, aggfunc=None, margins=False,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dropna=True, normalize=False)</a:t>
            </a:r>
            <a:endParaRPr lang="zh-CN" altLang="en-US" sz="2000">
              <a:latin typeface="Consolas" panose="020B0609020204030204" charset="0"/>
              <a:cs typeface="Consolas" panose="020B0609020204030204" charset="0"/>
            </a:endParaRPr>
          </a:p>
          <a:p>
            <a:pPr marL="0" indent="0">
              <a:lnSpc>
                <a:spcPct val="140000"/>
              </a:lnSpc>
              <a:buNone/>
            </a:pPr>
            <a:r>
              <a:rPr lang="zh-CN" altLang="en-US" sz="2000"/>
              <a:t>其中，参数values、index、columns的含义与DataFrame结构的pivot()方法一样；参数aggfunc用来指定聚合函数，默认为统计次数；参数rownames和colnames分别用来指定行索引和列索引的名字，如果不指定则直接使用参数index和columns指定的列名。</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12.2  pandas基本操作</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600">
                <a:latin typeface="Consolas" panose="020B0609020204030204" charset="0"/>
                <a:cs typeface="Consolas" panose="020B0609020204030204" charset="0"/>
              </a:rPr>
              <a:t>&gt;&gt;&gt; df4 = pd.DataFrame(np.random.randint(1,5,(4,5)),</a:t>
            </a:r>
            <a:r>
              <a:rPr lang="en-US" altLang="zh-CN" sz="1600">
                <a:latin typeface="Consolas" panose="020B0609020204030204" charset="0"/>
                <a:cs typeface="Consolas" panose="020B0609020204030204" charset="0"/>
              </a:rPr>
              <a:t> </a:t>
            </a:r>
            <a:r>
              <a:rPr lang="zh-CN" altLang="en-US" sz="1600">
                <a:latin typeface="Consolas" panose="020B0609020204030204" charset="0"/>
                <a:cs typeface="Consolas" panose="020B0609020204030204" charset="0"/>
              </a:rPr>
              <a:t>columns=list('ABCDE'))</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&gt;&gt;&gt; df4</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   A  B  C  D  E</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0  3  4  2  4  2</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1  4  1  4  3  3</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2  2  2  1  2  4</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3  4  1  3  4  3</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&gt;&gt;&gt; pd.crosstab(index=df4.A, columns=df4.B)</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B  1  2  4</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A         </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2  0  1  0</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3  0  0  1</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4  2  0  0</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&gt;&gt;&gt; pd.crosstab(index=df4.A, columns=df4.B, values=df4.D,</a:t>
            </a:r>
            <a:r>
              <a:rPr lang="en-US" altLang="zh-CN" sz="1600">
                <a:latin typeface="Consolas" panose="020B0609020204030204" charset="0"/>
                <a:cs typeface="Consolas" panose="020B0609020204030204" charset="0"/>
              </a:rPr>
              <a:t> </a:t>
            </a:r>
            <a:r>
              <a:rPr lang="zh-CN" altLang="en-US" sz="1600">
                <a:latin typeface="Consolas" panose="020B0609020204030204" charset="0"/>
                <a:cs typeface="Consolas" panose="020B0609020204030204" charset="0"/>
              </a:rPr>
              <a:t>aggfunc='sum')</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B    1    2    4</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A               </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2  NaN  2.0  NaN</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3  NaN  NaN  4.0</a:t>
            </a:r>
            <a:endParaRPr lang="zh-CN" altLang="en-US" sz="16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600">
                <a:solidFill>
                  <a:srgbClr val="00B0F0"/>
                </a:solidFill>
                <a:latin typeface="Consolas" panose="020B0609020204030204" charset="0"/>
                <a:cs typeface="Consolas" panose="020B0609020204030204" charset="0"/>
              </a:rPr>
              <a:t>4  7.0  NaN  NaN</a:t>
            </a:r>
            <a:endParaRPr lang="zh-CN" altLang="en-US" sz="16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REFSHAPE" val="386848508"/>
  <p:tag name="KSO_WM_UNIT_PLACING_PICTURE_USER_VIEWPORT" val="{&quot;height&quot;:5146,&quot;width&quot;:5146}"/>
</p:tagLst>
</file>

<file path=ppt/tags/tag2.xml><?xml version="1.0" encoding="utf-8"?>
<p:tagLst xmlns:p="http://schemas.openxmlformats.org/presentationml/2006/main">
  <p:tag name="KSO_WM_UNIT_PLACING_PICTURE_USER_VIEWPORT" val="{&quot;height&quot;:5760,&quot;width&quot;:76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46831</Words>
  <Application>WPS 演示</Application>
  <PresentationFormat>宽屏</PresentationFormat>
  <Paragraphs>1838</Paragraphs>
  <Slides>118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118</vt:i4>
      </vt:variant>
    </vt:vector>
  </HeadingPairs>
  <TitlesOfParts>
    <vt:vector size="129" baseType="lpstr">
      <vt:lpstr>Arial</vt:lpstr>
      <vt:lpstr>宋体</vt:lpstr>
      <vt:lpstr>Wingdings</vt:lpstr>
      <vt:lpstr>Wingdings</vt:lpstr>
      <vt:lpstr>Consolas</vt:lpstr>
      <vt:lpstr>Calibri Light</vt:lpstr>
      <vt:lpstr>微软雅黑</vt:lpstr>
      <vt:lpstr>Arial Unicode MS</vt:lpstr>
      <vt:lpstr>Calibri</vt:lpstr>
      <vt:lpstr>华文中宋</vt:lpstr>
      <vt:lpstr>Office 主题</vt:lpstr>
      <vt:lpstr>第12章  pandas数据分析与处理  董付国 微信公众号：Python小屋</vt:lpstr>
      <vt:lpstr>本章学习目标</vt:lpstr>
      <vt:lpstr>12.1  数据分析与处理概述</vt:lpstr>
      <vt:lpstr>12.1  数据分析与处理概述</vt:lpstr>
      <vt:lpstr>12.1  数据分析与处理概述</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12.2  pandas基本操作</vt:lpstr>
      <vt:lpstr>12.3  pandas应用案例</vt:lpstr>
      <vt:lpstr>12.3  pandas应用案例</vt:lpstr>
      <vt:lpstr>12.3  pandas应用案例</vt:lpstr>
      <vt:lpstr>12.3  pandas应用案例</vt:lpstr>
      <vt:lpstr>12.3  pandas应用案例</vt:lpstr>
      <vt:lpstr>12.3  pandas应用案例</vt:lpstr>
      <vt:lpstr>12.3  pandas应用案例</vt:lpstr>
      <vt:lpstr>12.3  pandas应用案例</vt:lpstr>
      <vt:lpstr>12.3  pandas应用案例</vt:lpstr>
      <vt:lpstr>12.3  pandas应用案例</vt:lpstr>
      <vt:lpstr>12.3  pandas应用案例</vt:lpstr>
      <vt:lpstr>12.3  pandas应用案例</vt:lpstr>
      <vt:lpstr>12.3  pandas应用案例</vt:lpstr>
      <vt:lpstr>12.3  pandas应用案例</vt:lpstr>
      <vt:lpstr>12.3  pandas应用案例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dfg</cp:lastModifiedBy>
  <cp:revision>465</cp:revision>
  <dcterms:created xsi:type="dcterms:W3CDTF">2015-05-05T08:02:00Z</dcterms:created>
  <dcterms:modified xsi:type="dcterms:W3CDTF">2022-01-22T14:36:19Z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53D9E04BDE4C4E8F9A031E02B33C0212</vt:lpwstr>
  </property>
</Properties>
</file>