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3"/>
  </p:notesMasterIdLst>
  <p:handoutMasterIdLst>
    <p:handoutMasterId r:id="rId74"/>
  </p:handoutMasterIdLst>
  <p:sldIdLst>
    <p:sldId id="848" r:id="rId3"/>
    <p:sldId id="2272" r:id="rId4"/>
    <p:sldId id="2078" r:id="rId5"/>
    <p:sldId id="2079" r:id="rId6"/>
    <p:sldId id="2080" r:id="rId7"/>
    <p:sldId id="2081" r:id="rId8"/>
    <p:sldId id="2085" r:id="rId9"/>
    <p:sldId id="2082" r:id="rId10"/>
    <p:sldId id="2086" r:id="rId11"/>
    <p:sldId id="2162" r:id="rId12"/>
    <p:sldId id="2087" r:id="rId13"/>
    <p:sldId id="2088" r:id="rId14"/>
    <p:sldId id="2089" r:id="rId15"/>
    <p:sldId id="2090" r:id="rId16"/>
    <p:sldId id="2093" r:id="rId17"/>
    <p:sldId id="2094" r:id="rId18"/>
    <p:sldId id="2218" r:id="rId19"/>
    <p:sldId id="2096" r:id="rId20"/>
    <p:sldId id="2097" r:id="rId21"/>
    <p:sldId id="2098" r:id="rId22"/>
    <p:sldId id="2099" r:id="rId23"/>
    <p:sldId id="2100" r:id="rId24"/>
    <p:sldId id="2101" r:id="rId25"/>
    <p:sldId id="2102" r:id="rId26"/>
    <p:sldId id="2103" r:id="rId27"/>
    <p:sldId id="2104" r:id="rId28"/>
    <p:sldId id="2105" r:id="rId29"/>
    <p:sldId id="2106" r:id="rId30"/>
    <p:sldId id="2107" r:id="rId31"/>
    <p:sldId id="2108" r:id="rId32"/>
    <p:sldId id="2112" r:id="rId33"/>
    <p:sldId id="2113" r:id="rId34"/>
    <p:sldId id="2114" r:id="rId35"/>
    <p:sldId id="2116" r:id="rId36"/>
    <p:sldId id="2117" r:id="rId37"/>
    <p:sldId id="2219" r:id="rId38"/>
    <p:sldId id="2121" r:id="rId39"/>
    <p:sldId id="2122" r:id="rId40"/>
    <p:sldId id="2123" r:id="rId41"/>
    <p:sldId id="2124" r:id="rId42"/>
    <p:sldId id="2125" r:id="rId43"/>
    <p:sldId id="2126" r:id="rId44"/>
    <p:sldId id="2127" r:id="rId45"/>
    <p:sldId id="2220" r:id="rId46"/>
    <p:sldId id="2221" r:id="rId47"/>
    <p:sldId id="2128" r:id="rId48"/>
    <p:sldId id="2131" r:id="rId49"/>
    <p:sldId id="2222" r:id="rId50"/>
    <p:sldId id="2132" r:id="rId51"/>
    <p:sldId id="2133" r:id="rId52"/>
    <p:sldId id="2136" r:id="rId53"/>
    <p:sldId id="2163" r:id="rId54"/>
    <p:sldId id="2137" r:id="rId55"/>
    <p:sldId id="2138" r:id="rId56"/>
    <p:sldId id="2139" r:id="rId57"/>
    <p:sldId id="2140" r:id="rId58"/>
    <p:sldId id="2141" r:id="rId59"/>
    <p:sldId id="2142" r:id="rId60"/>
    <p:sldId id="2143" r:id="rId61"/>
    <p:sldId id="2144" r:id="rId62"/>
    <p:sldId id="2145" r:id="rId63"/>
    <p:sldId id="2146" r:id="rId64"/>
    <p:sldId id="2148" r:id="rId65"/>
    <p:sldId id="2149" r:id="rId66"/>
    <p:sldId id="2151" r:id="rId67"/>
    <p:sldId id="2154" r:id="rId68"/>
    <p:sldId id="2153" r:id="rId69"/>
    <p:sldId id="2164" r:id="rId70"/>
    <p:sldId id="2165" r:id="rId71"/>
    <p:sldId id="2166"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handoutMaster" Target="handoutMasters/handoutMaster1.xml"/><Relationship Id="rId73" Type="http://schemas.openxmlformats.org/officeDocument/2006/relationships/notesMaster" Target="notesMasters/notesMaster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8194" name="图片 3" descr="qrcode_for_gh_6f2df669dea9_1280"/>
          <p:cNvPicPr>
            <a:picLocks noChangeAspect="1"/>
          </p:cNvPicPr>
          <p:nvPr userDrawn="1"/>
        </p:nvPicPr>
        <p:blipFill>
          <a:blip r:embed="rId2"/>
          <a:stretch>
            <a:fillRect/>
          </a:stretch>
        </p:blipFill>
        <p:spPr>
          <a:xfrm>
            <a:off x="10657840" y="5335270"/>
            <a:ext cx="1501140" cy="1502410"/>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3.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5730" y="1122680"/>
            <a:ext cx="11701145" cy="2387600"/>
          </a:xfrm>
        </p:spPr>
        <p:txBody>
          <a:bodyPr/>
          <a:p>
            <a:pPr fontAlgn="auto">
              <a:lnSpc>
                <a:spcPct val="120000"/>
              </a:lnSpc>
            </a:pPr>
            <a:r>
              <a:rPr lang="zh-CN" altLang="en-US"/>
              <a:t>第</a:t>
            </a:r>
            <a:r>
              <a:rPr lang="en-US" altLang="zh-CN"/>
              <a:t>2</a:t>
            </a:r>
            <a:r>
              <a:rPr lang="zh-CN" altLang="en-US"/>
              <a:t>章  运算符、表达式与内置对象</a:t>
            </a:r>
            <a:endParaRPr lang="zh-CN" altLang="en-US"/>
          </a:p>
        </p:txBody>
      </p:sp>
      <p:sp>
        <p:nvSpPr>
          <p:cNvPr id="3" name="副标题 2"/>
          <p:cNvSpPr>
            <a:spLocks noGrp="1"/>
          </p:cNvSpPr>
          <p:nvPr>
            <p:ph type="subTitle" idx="1"/>
          </p:nvPr>
        </p:nvSpPr>
        <p:spPr>
          <a:xfrm>
            <a:off x="1524000" y="3602355"/>
            <a:ext cx="9144000" cy="2298065"/>
          </a:xfrm>
        </p:spPr>
        <p:txBody>
          <a:bodyPr>
            <a:normAutofit/>
          </a:bodyPr>
          <a:p>
            <a:endParaRPr lang="zh-CN" altLang="en-US"/>
          </a:p>
          <a:p>
            <a:r>
              <a:rPr lang="zh-CN" altLang="en-US"/>
              <a:t>谢发荣</a:t>
            </a:r>
            <a:endParaRPr lang="zh-CN" altLang="en-US"/>
          </a:p>
          <a:p>
            <a:r>
              <a:rPr lang="zh-CN" altLang="en-US"/>
              <a:t>微信公众号：</a:t>
            </a:r>
            <a:r>
              <a:rPr lang="en-US" altLang="zh-CN"/>
              <a:t>Python</a:t>
            </a:r>
            <a:r>
              <a:rPr lang="zh-CN" altLang="en-US"/>
              <a:t>小屋</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sym typeface="+mn-ea"/>
              </a:rPr>
              <a:t>2.1.2  </a:t>
            </a:r>
            <a:r>
              <a:rPr lang="zh-CN" altLang="en-US">
                <a:sym typeface="+mn-ea"/>
              </a:rPr>
              <a:t>数字</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在Python中，内置的数字类型有整数、实数和复数。</a:t>
            </a:r>
            <a:endParaRPr lang="zh-CN" altLang="en-US" sz="2400"/>
          </a:p>
          <a:p>
            <a:pPr fontAlgn="auto">
              <a:lnSpc>
                <a:spcPct val="150000"/>
              </a:lnSpc>
            </a:pPr>
            <a:r>
              <a:rPr lang="zh-CN" altLang="en-US" sz="2400"/>
              <a:t>整数类型除了常见的十进制整数，还有：</a:t>
            </a:r>
            <a:endParaRPr lang="zh-CN" altLang="en-US" sz="2400"/>
          </a:p>
          <a:p>
            <a:pPr fontAlgn="auto">
              <a:lnSpc>
                <a:spcPct val="150000"/>
              </a:lnSpc>
              <a:buFont typeface="Wingdings" panose="05000000000000000000" charset="0"/>
              <a:buChar char="ü"/>
            </a:pPr>
            <a:r>
              <a:rPr lang="zh-CN" altLang="en-US" sz="2000">
                <a:solidFill>
                  <a:srgbClr val="FF0000"/>
                </a:solidFill>
              </a:rPr>
              <a:t>二进制</a:t>
            </a:r>
            <a:r>
              <a:rPr lang="zh-CN" altLang="en-US" sz="2000"/>
              <a:t>。以0b开头，每一位只能是0或1。</a:t>
            </a:r>
            <a:endParaRPr lang="zh-CN" altLang="en-US" sz="2000"/>
          </a:p>
          <a:p>
            <a:pPr fontAlgn="auto">
              <a:lnSpc>
                <a:spcPct val="150000"/>
              </a:lnSpc>
              <a:buFont typeface="Wingdings" panose="05000000000000000000" charset="0"/>
              <a:buChar char="ü"/>
            </a:pPr>
            <a:r>
              <a:rPr lang="zh-CN" altLang="en-US" sz="2000">
                <a:solidFill>
                  <a:srgbClr val="FF0000"/>
                </a:solidFill>
              </a:rPr>
              <a:t>八进制</a:t>
            </a:r>
            <a:r>
              <a:rPr lang="zh-CN" altLang="en-US" sz="2000"/>
              <a:t>。以0o开头，每一位只能是0、1、2、3、4、5、6、7这八个数字之一。</a:t>
            </a:r>
            <a:endParaRPr lang="zh-CN" altLang="en-US" sz="2000"/>
          </a:p>
          <a:p>
            <a:pPr fontAlgn="auto">
              <a:lnSpc>
                <a:spcPct val="150000"/>
              </a:lnSpc>
              <a:buFont typeface="Wingdings" panose="05000000000000000000" charset="0"/>
              <a:buChar char="ü"/>
            </a:pPr>
            <a:r>
              <a:rPr lang="zh-CN" altLang="en-US" sz="2000">
                <a:solidFill>
                  <a:srgbClr val="FF0000"/>
                </a:solidFill>
              </a:rPr>
              <a:t>十六进制</a:t>
            </a:r>
            <a:r>
              <a:rPr lang="zh-CN" altLang="en-US" sz="2000"/>
              <a:t>。以0x开头，每一位只能是0、1、2、3、4、5、6、7、8、9、a、b、c、d、e、f之一，</a:t>
            </a:r>
            <a:r>
              <a:rPr lang="en-US" altLang="zh-CN" sz="2000"/>
              <a:t>a</a:t>
            </a:r>
            <a:r>
              <a:rPr lang="zh-CN" altLang="en-US" sz="2000"/>
              <a:t>表示</a:t>
            </a:r>
            <a:r>
              <a:rPr lang="en-US" altLang="zh-CN" sz="2000"/>
              <a:t>10</a:t>
            </a:r>
            <a:r>
              <a:rPr lang="zh-CN" altLang="en-US" sz="2000"/>
              <a:t>，</a:t>
            </a:r>
            <a:r>
              <a:rPr lang="en-US" altLang="zh-CN" sz="2000"/>
              <a:t>b</a:t>
            </a:r>
            <a:r>
              <a:rPr lang="zh-CN" altLang="en-US" sz="2000"/>
              <a:t>表示</a:t>
            </a:r>
            <a:r>
              <a:rPr lang="en-US" altLang="zh-CN" sz="2000"/>
              <a:t>11</a:t>
            </a:r>
            <a:r>
              <a:rPr lang="zh-CN" altLang="en-US" sz="2000"/>
              <a:t>，以此类推，不区分</a:t>
            </a:r>
            <a:r>
              <a:rPr lang="zh-CN" altLang="en-US" sz="2000"/>
              <a:t>大小写。</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2.1.2  </a:t>
            </a:r>
            <a:r>
              <a:rPr lang="zh-CN" altLang="en-US"/>
              <a:t>数字</a:t>
            </a:r>
            <a:endParaRPr lang="zh-CN" altLang="en-US"/>
          </a:p>
        </p:txBody>
      </p:sp>
      <p:sp>
        <p:nvSpPr>
          <p:cNvPr id="3" name="Content Placeholder 2"/>
          <p:cNvSpPr>
            <a:spLocks noGrp="1"/>
          </p:cNvSpPr>
          <p:nvPr>
            <p:ph idx="1"/>
          </p:nvPr>
        </p:nvSpPr>
        <p:spPr/>
        <p:txBody>
          <a:bodyPr/>
          <a:p>
            <a:pPr fontAlgn="auto">
              <a:lnSpc>
                <a:spcPct val="150000"/>
              </a:lnSpc>
            </a:pPr>
            <a:r>
              <a:rPr lang="en-US" sz="2400"/>
              <a:t>Python支持</a:t>
            </a:r>
            <a:r>
              <a:rPr lang="en-US" sz="2400">
                <a:solidFill>
                  <a:srgbClr val="FF0000"/>
                </a:solidFill>
              </a:rPr>
              <a:t>任意大</a:t>
            </a:r>
            <a:r>
              <a:rPr lang="en-US" sz="2400"/>
              <a:t>的数字，具体可以大到什么程度仅受内存大小的限制。</a:t>
            </a:r>
            <a:endParaRPr lang="en-US" sz="2400"/>
          </a:p>
          <a:p>
            <a:pPr fontAlgn="auto">
              <a:lnSpc>
                <a:spcPct val="150000"/>
              </a:lnSpc>
            </a:pPr>
            <a:r>
              <a:rPr lang="en-US" sz="2400"/>
              <a:t>由于精度的问题，对于实数运算可能会有一定的误差，</a:t>
            </a:r>
            <a:r>
              <a:rPr lang="en-US" sz="2400">
                <a:solidFill>
                  <a:srgbClr val="FF0000"/>
                </a:solidFill>
              </a:rPr>
              <a:t>应尽量避免在实数之间直接进行相等性测试</a:t>
            </a:r>
            <a:r>
              <a:rPr lang="en-US" sz="2400"/>
              <a:t>，而是应该以二者之差的绝对值是否足够小作为两个实数是否相等的依据。</a:t>
            </a:r>
            <a:endParaRPr lang="en-US" sz="2400"/>
          </a:p>
          <a:p>
            <a:pPr fontAlgn="auto">
              <a:lnSpc>
                <a:spcPct val="150000"/>
              </a:lnSpc>
            </a:pPr>
            <a:r>
              <a:rPr lang="en-US" sz="2400"/>
              <a:t>在数字的算术运算表达式求值时会进行</a:t>
            </a:r>
            <a:r>
              <a:rPr lang="en-US" sz="2400">
                <a:solidFill>
                  <a:srgbClr val="FF0000"/>
                </a:solidFill>
              </a:rPr>
              <a:t>隐式的类型转换</a:t>
            </a:r>
            <a:r>
              <a:rPr lang="en-US" sz="2400"/>
              <a:t>，如果存在复数则都变成复数，如果没有复数但是有实数就都变成实数，如果都是整数则不进行类型转换</a:t>
            </a:r>
            <a:r>
              <a:rPr lang="zh-CN" altLang="en-US" sz="2400"/>
              <a:t>（</a:t>
            </a:r>
            <a:r>
              <a:rPr lang="en-US" altLang="zh-CN" sz="2400"/>
              <a:t>/</a:t>
            </a:r>
            <a:r>
              <a:rPr lang="zh-CN" altLang="en-US" sz="2400"/>
              <a:t>运算符除外</a:t>
            </a:r>
            <a:r>
              <a:rPr lang="zh-CN" altLang="en-US" sz="2400"/>
              <a:t>）</a:t>
            </a:r>
            <a:r>
              <a:rPr lang="en-US" sz="2400"/>
              <a:t>。</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2.1.2  </a:t>
            </a:r>
            <a:r>
              <a:rPr lang="zh-CN" altLang="en-US">
                <a:sym typeface="+mn-ea"/>
              </a:rPr>
              <a:t>数字</a:t>
            </a:r>
            <a:endParaRPr lang="en-US"/>
          </a:p>
        </p:txBody>
      </p:sp>
      <p:sp>
        <p:nvSpPr>
          <p:cNvPr id="3" name="Content Placeholder 2"/>
          <p:cNvSpPr>
            <a:spLocks noGrp="1"/>
          </p:cNvSpPr>
          <p:nvPr>
            <p:ph idx="1"/>
          </p:nvPr>
        </p:nvSpPr>
        <p:spPr>
          <a:xfrm>
            <a:off x="838200" y="1321435"/>
            <a:ext cx="10515600" cy="4795520"/>
          </a:xfrm>
        </p:spPr>
        <p:txBody>
          <a:bodyPr>
            <a:normAutofit fontScale="90000" lnSpcReduction="10000"/>
          </a:bodyPr>
          <a:p>
            <a:pPr marL="0" indent="0" fontAlgn="auto">
              <a:lnSpc>
                <a:spcPct val="110000"/>
              </a:lnSpc>
              <a:spcBef>
                <a:spcPts val="0"/>
              </a:spcBef>
              <a:buNone/>
            </a:pPr>
            <a:r>
              <a:rPr lang="en-US" sz="2000">
                <a:latin typeface="Consolas" panose="020B0609020204030204" charset="0"/>
              </a:rPr>
              <a:t>&gt;&gt;&gt; 9999 ** 99                   # 这里**是幂乘运算符，等价于内置函数pow()</a:t>
            </a:r>
            <a:endParaRPr lang="en-US" sz="2000">
              <a:latin typeface="Consolas" panose="020B0609020204030204" charset="0"/>
            </a:endParaRPr>
          </a:p>
          <a:p>
            <a:pPr marL="0" indent="0" fontAlgn="auto">
              <a:lnSpc>
                <a:spcPct val="110000"/>
              </a:lnSpc>
              <a:spcBef>
                <a:spcPts val="0"/>
              </a:spcBef>
              <a:buNone/>
            </a:pPr>
            <a:r>
              <a:rPr lang="en-US" sz="2000">
                <a:solidFill>
                  <a:srgbClr val="00B0F0"/>
                </a:solidFill>
                <a:latin typeface="Consolas" panose="020B0609020204030204" charset="0"/>
              </a:rPr>
              <a:t>990148353526723487602263124753282625570559528895791057324326529121794837894053513464422176826916433932586924386677766244032001623756821400432975051208820204980098735552703841362304669970510691243800218202840374329378800694920309791954185117798434329591212159106298699938669908067573374724331208942425544893910910073205049031656789220889560732962926226305865706593594917896276756396848514900989999</a:t>
            </a:r>
            <a:endParaRPr lang="en-US" sz="2000">
              <a:solidFill>
                <a:srgbClr val="00B0F0"/>
              </a:solidFill>
              <a:latin typeface="Consolas" panose="020B0609020204030204" charset="0"/>
            </a:endParaRPr>
          </a:p>
          <a:p>
            <a:pPr marL="0" indent="0" fontAlgn="auto">
              <a:lnSpc>
                <a:spcPct val="110000"/>
              </a:lnSpc>
              <a:spcBef>
                <a:spcPts val="0"/>
              </a:spcBef>
              <a:buNone/>
            </a:pPr>
            <a:r>
              <a:rPr lang="en-US" sz="2000">
                <a:latin typeface="Consolas" panose="020B0609020204030204" charset="0"/>
              </a:rPr>
              <a:t>&gt;&gt;&gt; 0.3 + 0.2                    # 实数相加</a:t>
            </a:r>
            <a:endParaRPr lang="en-US" sz="2000">
              <a:latin typeface="Consolas" panose="020B0609020204030204" charset="0"/>
            </a:endParaRPr>
          </a:p>
          <a:p>
            <a:pPr marL="0" indent="0" fontAlgn="auto">
              <a:lnSpc>
                <a:spcPct val="110000"/>
              </a:lnSpc>
              <a:spcBef>
                <a:spcPts val="0"/>
              </a:spcBef>
              <a:buNone/>
            </a:pPr>
            <a:r>
              <a:rPr lang="en-US" sz="2000">
                <a:solidFill>
                  <a:srgbClr val="00B0F0"/>
                </a:solidFill>
                <a:latin typeface="Consolas" panose="020B0609020204030204" charset="0"/>
              </a:rPr>
              <a:t>0.5</a:t>
            </a:r>
            <a:endParaRPr lang="en-US" sz="2000">
              <a:solidFill>
                <a:srgbClr val="00B0F0"/>
              </a:solidFill>
              <a:latin typeface="Consolas" panose="020B0609020204030204" charset="0"/>
            </a:endParaRPr>
          </a:p>
          <a:p>
            <a:pPr marL="0" indent="0" fontAlgn="auto">
              <a:lnSpc>
                <a:spcPct val="110000"/>
              </a:lnSpc>
              <a:spcBef>
                <a:spcPts val="0"/>
              </a:spcBef>
              <a:buNone/>
            </a:pPr>
            <a:r>
              <a:rPr lang="en-US" sz="2000">
                <a:latin typeface="Consolas" panose="020B0609020204030204" charset="0"/>
              </a:rPr>
              <a:t>&gt;&gt;&gt; 0.4 - 0.1                    # 实数相减，结果稍微有点偏差</a:t>
            </a:r>
            <a:endParaRPr lang="en-US" sz="2000">
              <a:latin typeface="Consolas" panose="020B0609020204030204" charset="0"/>
            </a:endParaRPr>
          </a:p>
          <a:p>
            <a:pPr marL="0" indent="0" fontAlgn="auto">
              <a:lnSpc>
                <a:spcPct val="110000"/>
              </a:lnSpc>
              <a:spcBef>
                <a:spcPts val="0"/>
              </a:spcBef>
              <a:buNone/>
            </a:pPr>
            <a:r>
              <a:rPr lang="en-US" sz="2000">
                <a:solidFill>
                  <a:srgbClr val="00B0F0"/>
                </a:solidFill>
                <a:latin typeface="Consolas" panose="020B0609020204030204" charset="0"/>
              </a:rPr>
              <a:t>0.30000000000000004</a:t>
            </a:r>
            <a:endParaRPr lang="en-US" sz="2000">
              <a:solidFill>
                <a:srgbClr val="00B0F0"/>
              </a:solidFill>
              <a:latin typeface="Consolas" panose="020B0609020204030204" charset="0"/>
            </a:endParaRPr>
          </a:p>
          <a:p>
            <a:pPr marL="0" indent="0" fontAlgn="auto">
              <a:lnSpc>
                <a:spcPct val="110000"/>
              </a:lnSpc>
              <a:spcBef>
                <a:spcPts val="0"/>
              </a:spcBef>
              <a:buNone/>
            </a:pPr>
            <a:r>
              <a:rPr lang="en-US" sz="2000">
                <a:latin typeface="Consolas" panose="020B0609020204030204" charset="0"/>
              </a:rPr>
              <a:t>&gt;&gt;&gt; 0.4 - 0.1 == 0.3             # 应尽量避免直接比较两个实数是否相等</a:t>
            </a:r>
            <a:endParaRPr lang="en-US" sz="2000">
              <a:latin typeface="Consolas" panose="020B0609020204030204" charset="0"/>
            </a:endParaRPr>
          </a:p>
          <a:p>
            <a:pPr marL="0" indent="0" fontAlgn="auto">
              <a:lnSpc>
                <a:spcPct val="110000"/>
              </a:lnSpc>
              <a:spcBef>
                <a:spcPts val="0"/>
              </a:spcBef>
              <a:buNone/>
            </a:pPr>
            <a:r>
              <a:rPr lang="en-US" sz="2000">
                <a:solidFill>
                  <a:srgbClr val="00B0F0"/>
                </a:solidFill>
                <a:latin typeface="Consolas" panose="020B0609020204030204" charset="0"/>
              </a:rPr>
              <a:t>False</a:t>
            </a:r>
            <a:endParaRPr lang="en-US" sz="2000">
              <a:solidFill>
                <a:srgbClr val="00B0F0"/>
              </a:solidFill>
              <a:latin typeface="Consolas" panose="020B0609020204030204" charset="0"/>
            </a:endParaRPr>
          </a:p>
          <a:p>
            <a:pPr marL="0" indent="0" fontAlgn="auto">
              <a:lnSpc>
                <a:spcPct val="110000"/>
              </a:lnSpc>
              <a:spcBef>
                <a:spcPts val="0"/>
              </a:spcBef>
              <a:buNone/>
            </a:pPr>
            <a:r>
              <a:rPr lang="en-US" sz="2000">
                <a:latin typeface="Consolas" panose="020B0609020204030204" charset="0"/>
              </a:rPr>
              <a:t>&gt;&gt;&gt; abs(0.4-0.1 - 0.3) &lt; 1e-6    # 这里1e-6表示10的-6次方</a:t>
            </a:r>
            <a:endParaRPr lang="en-US" sz="2000">
              <a:latin typeface="Consolas" panose="020B0609020204030204" charset="0"/>
            </a:endParaRPr>
          </a:p>
          <a:p>
            <a:pPr marL="0" indent="0" fontAlgn="auto">
              <a:lnSpc>
                <a:spcPct val="11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fontAlgn="auto">
              <a:lnSpc>
                <a:spcPct val="110000"/>
              </a:lnSpc>
              <a:spcBef>
                <a:spcPts val="0"/>
              </a:spcBef>
              <a:buNone/>
            </a:pPr>
            <a:r>
              <a:rPr lang="en-US" sz="2000">
                <a:solidFill>
                  <a:schemeClr val="tx1"/>
                </a:solidFill>
                <a:latin typeface="Consolas" panose="020B0609020204030204" charset="0"/>
              </a:rPr>
              <a:t>&gt;&gt;&gt; from math import isclose</a:t>
            </a:r>
            <a:endParaRPr lang="en-US" sz="2000">
              <a:solidFill>
                <a:schemeClr val="tx1"/>
              </a:solidFill>
              <a:latin typeface="Consolas" panose="020B0609020204030204" charset="0"/>
            </a:endParaRPr>
          </a:p>
          <a:p>
            <a:pPr marL="0" indent="0" fontAlgn="auto">
              <a:lnSpc>
                <a:spcPct val="110000"/>
              </a:lnSpc>
              <a:spcBef>
                <a:spcPts val="0"/>
              </a:spcBef>
              <a:buNone/>
            </a:pPr>
            <a:r>
              <a:rPr lang="en-US" sz="2000">
                <a:solidFill>
                  <a:schemeClr val="tx1"/>
                </a:solidFill>
                <a:latin typeface="Consolas" panose="020B0609020204030204" charset="0"/>
              </a:rPr>
              <a:t>&gt;&gt;&gt; isclose(0.4-0.1, 0.3)        # 更推荐使用标准库函数判断实数是否足够相近</a:t>
            </a:r>
            <a:endParaRPr lang="en-US" sz="2000">
              <a:solidFill>
                <a:schemeClr val="tx1"/>
              </a:solidFill>
              <a:latin typeface="Consolas" panose="020B0609020204030204" charset="0"/>
            </a:endParaRPr>
          </a:p>
          <a:p>
            <a:pPr marL="0" indent="0" fontAlgn="auto">
              <a:lnSpc>
                <a:spcPct val="11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2.1.2  </a:t>
            </a:r>
            <a:r>
              <a:rPr lang="zh-CN" altLang="en-US">
                <a:sym typeface="+mn-ea"/>
              </a:rPr>
              <a:t>数字</a:t>
            </a:r>
            <a:endParaRPr lang="en-US"/>
          </a:p>
        </p:txBody>
      </p:sp>
      <p:sp>
        <p:nvSpPr>
          <p:cNvPr id="3" name="Content Placeholder 2"/>
          <p:cNvSpPr>
            <a:spLocks noGrp="1"/>
          </p:cNvSpPr>
          <p:nvPr>
            <p:ph idx="1"/>
          </p:nvPr>
        </p:nvSpPr>
        <p:spPr>
          <a:xfrm>
            <a:off x="838200" y="1321435"/>
            <a:ext cx="11062335" cy="4639945"/>
          </a:xfrm>
        </p:spPr>
        <p:txBody>
          <a:bodyPr>
            <a:normAutofit lnSpcReduction="20000"/>
          </a:bodyPr>
          <a:p>
            <a:pPr fontAlgn="auto">
              <a:lnSpc>
                <a:spcPct val="140000"/>
              </a:lnSpc>
              <a:spcBef>
                <a:spcPts val="0"/>
              </a:spcBef>
              <a:buFont typeface="Wingdings" panose="05000000000000000000" charset="0"/>
              <a:buChar char=""/>
            </a:pPr>
            <a:r>
              <a:rPr lang="en-US" sz="2400">
                <a:latin typeface="Consolas" panose="020B0609020204030204" charset="0"/>
              </a:rPr>
              <a:t>Python内置</a:t>
            </a:r>
            <a:r>
              <a:rPr lang="en-US" sz="2400">
                <a:solidFill>
                  <a:srgbClr val="FF0000"/>
                </a:solidFill>
                <a:latin typeface="Consolas" panose="020B0609020204030204" charset="0"/>
              </a:rPr>
              <a:t>支持复数类型及其运算</a:t>
            </a:r>
            <a:r>
              <a:rPr lang="en-US" sz="2400">
                <a:latin typeface="Consolas" panose="020B0609020204030204" charset="0"/>
              </a:rPr>
              <a:t>，并且形式与数学上的复数完全一致。</a:t>
            </a:r>
            <a:endParaRPr lang="en-US" sz="2400">
              <a:latin typeface="Consolas" panose="020B0609020204030204" charset="0"/>
            </a:endParaRPr>
          </a:p>
          <a:p>
            <a:pPr marL="0" indent="0" fontAlgn="auto">
              <a:lnSpc>
                <a:spcPct val="120000"/>
              </a:lnSpc>
              <a:spcBef>
                <a:spcPts val="0"/>
              </a:spcBef>
              <a:buNone/>
            </a:pPr>
            <a:r>
              <a:rPr lang="en-US" sz="1800">
                <a:latin typeface="Consolas" panose="020B0609020204030204" charset="0"/>
              </a:rPr>
              <a:t>&gt;&gt;&gt; x = 3 + 4j                 # 使用j或J表示复数虚部</a:t>
            </a:r>
            <a:endParaRPr lang="en-US" sz="1800">
              <a:latin typeface="Consolas" panose="020B0609020204030204" charset="0"/>
            </a:endParaRPr>
          </a:p>
          <a:p>
            <a:pPr marL="0" indent="0" fontAlgn="auto">
              <a:lnSpc>
                <a:spcPct val="120000"/>
              </a:lnSpc>
              <a:spcBef>
                <a:spcPts val="0"/>
              </a:spcBef>
              <a:buNone/>
            </a:pPr>
            <a:r>
              <a:rPr lang="en-US" sz="1800">
                <a:latin typeface="Consolas" panose="020B0609020204030204" charset="0"/>
              </a:rPr>
              <a:t>&gt;&gt;&gt; y = 5 + 6j</a:t>
            </a:r>
            <a:endParaRPr lang="en-US" sz="1800">
              <a:latin typeface="Consolas" panose="020B0609020204030204" charset="0"/>
            </a:endParaRPr>
          </a:p>
          <a:p>
            <a:pPr marL="0" indent="0" fontAlgn="auto">
              <a:lnSpc>
                <a:spcPct val="120000"/>
              </a:lnSpc>
              <a:spcBef>
                <a:spcPts val="0"/>
              </a:spcBef>
              <a:buNone/>
            </a:pPr>
            <a:r>
              <a:rPr lang="en-US" sz="1800">
                <a:latin typeface="Consolas" panose="020B0609020204030204" charset="0"/>
              </a:rPr>
              <a:t>&gt;&gt;&gt; x + y                      # 支持复数之间的加、减、乘、除以及幂乘等运算</a:t>
            </a:r>
            <a:endParaRPr lang="en-US" sz="1800">
              <a:latin typeface="Consolas" panose="020B0609020204030204" charset="0"/>
            </a:endParaRPr>
          </a:p>
          <a:p>
            <a:pPr marL="0" indent="0" fontAlgn="auto">
              <a:lnSpc>
                <a:spcPct val="120000"/>
              </a:lnSpc>
              <a:spcBef>
                <a:spcPts val="0"/>
              </a:spcBef>
              <a:buNone/>
            </a:pPr>
            <a:r>
              <a:rPr lang="en-US" sz="1800">
                <a:solidFill>
                  <a:srgbClr val="00B0F0"/>
                </a:solidFill>
                <a:latin typeface="Consolas" panose="020B0609020204030204" charset="0"/>
              </a:rPr>
              <a:t>(8+10j)</a:t>
            </a:r>
            <a:endParaRPr lang="en-US" sz="1800">
              <a:solidFill>
                <a:srgbClr val="00B0F0"/>
              </a:solidFill>
              <a:latin typeface="Consolas" panose="020B0609020204030204" charset="0"/>
            </a:endParaRPr>
          </a:p>
          <a:p>
            <a:pPr marL="0" indent="0" fontAlgn="auto">
              <a:lnSpc>
                <a:spcPct val="120000"/>
              </a:lnSpc>
              <a:spcBef>
                <a:spcPts val="0"/>
              </a:spcBef>
              <a:buNone/>
            </a:pPr>
            <a:r>
              <a:rPr lang="en-US" sz="1800">
                <a:latin typeface="Consolas" panose="020B0609020204030204" charset="0"/>
              </a:rPr>
              <a:t>&gt;&gt;&gt; x * y</a:t>
            </a:r>
            <a:endParaRPr lang="en-US" sz="1800">
              <a:latin typeface="Consolas" panose="020B0609020204030204" charset="0"/>
            </a:endParaRPr>
          </a:p>
          <a:p>
            <a:pPr marL="0" indent="0" fontAlgn="auto">
              <a:lnSpc>
                <a:spcPct val="120000"/>
              </a:lnSpc>
              <a:spcBef>
                <a:spcPts val="0"/>
              </a:spcBef>
              <a:buNone/>
            </a:pPr>
            <a:r>
              <a:rPr lang="en-US" sz="1800">
                <a:solidFill>
                  <a:srgbClr val="00B0F0"/>
                </a:solidFill>
                <a:latin typeface="Consolas" panose="020B0609020204030204" charset="0"/>
              </a:rPr>
              <a:t>(-9+38j)</a:t>
            </a:r>
            <a:endParaRPr lang="en-US" sz="1800">
              <a:solidFill>
                <a:srgbClr val="00B0F0"/>
              </a:solidFill>
              <a:latin typeface="Consolas" panose="020B0609020204030204" charset="0"/>
            </a:endParaRPr>
          </a:p>
          <a:p>
            <a:pPr marL="0" indent="0" fontAlgn="auto">
              <a:lnSpc>
                <a:spcPct val="120000"/>
              </a:lnSpc>
              <a:spcBef>
                <a:spcPts val="0"/>
              </a:spcBef>
              <a:buNone/>
            </a:pPr>
            <a:r>
              <a:rPr lang="en-US" sz="1800">
                <a:latin typeface="Consolas" panose="020B0609020204030204" charset="0"/>
              </a:rPr>
              <a:t>&gt;&gt;&gt; abs(x)                     # 内置函数abs()可用来计算复数的模</a:t>
            </a:r>
            <a:endParaRPr lang="en-US" sz="1800">
              <a:latin typeface="Consolas" panose="020B0609020204030204" charset="0"/>
            </a:endParaRPr>
          </a:p>
          <a:p>
            <a:pPr marL="0" indent="0" fontAlgn="auto">
              <a:lnSpc>
                <a:spcPct val="120000"/>
              </a:lnSpc>
              <a:spcBef>
                <a:spcPts val="0"/>
              </a:spcBef>
              <a:buNone/>
            </a:pPr>
            <a:r>
              <a:rPr lang="en-US" sz="1800">
                <a:solidFill>
                  <a:srgbClr val="00B0F0"/>
                </a:solidFill>
                <a:latin typeface="Consolas" panose="020B0609020204030204" charset="0"/>
              </a:rPr>
              <a:t>5.0</a:t>
            </a:r>
            <a:endParaRPr lang="en-US" sz="1800">
              <a:solidFill>
                <a:srgbClr val="00B0F0"/>
              </a:solidFill>
              <a:latin typeface="Consolas" panose="020B0609020204030204" charset="0"/>
            </a:endParaRPr>
          </a:p>
          <a:p>
            <a:pPr marL="0" indent="0" fontAlgn="auto">
              <a:lnSpc>
                <a:spcPct val="120000"/>
              </a:lnSpc>
              <a:spcBef>
                <a:spcPts val="0"/>
              </a:spcBef>
              <a:buNone/>
            </a:pPr>
            <a:r>
              <a:rPr lang="en-US" sz="1800">
                <a:latin typeface="Consolas" panose="020B0609020204030204" charset="0"/>
              </a:rPr>
              <a:t>&gt;&gt;&gt; x.imag                     # 虚部</a:t>
            </a:r>
            <a:endParaRPr lang="en-US" sz="1800">
              <a:latin typeface="Consolas" panose="020B0609020204030204" charset="0"/>
            </a:endParaRPr>
          </a:p>
          <a:p>
            <a:pPr marL="0" indent="0" fontAlgn="auto">
              <a:lnSpc>
                <a:spcPct val="120000"/>
              </a:lnSpc>
              <a:spcBef>
                <a:spcPts val="0"/>
              </a:spcBef>
              <a:buNone/>
            </a:pPr>
            <a:r>
              <a:rPr lang="en-US" sz="1800">
                <a:solidFill>
                  <a:srgbClr val="00B0F0"/>
                </a:solidFill>
                <a:latin typeface="Consolas" panose="020B0609020204030204" charset="0"/>
              </a:rPr>
              <a:t>4.0</a:t>
            </a:r>
            <a:endParaRPr lang="en-US" sz="1800">
              <a:solidFill>
                <a:srgbClr val="00B0F0"/>
              </a:solidFill>
              <a:latin typeface="Consolas" panose="020B0609020204030204" charset="0"/>
            </a:endParaRPr>
          </a:p>
          <a:p>
            <a:pPr marL="0" indent="0" fontAlgn="auto">
              <a:lnSpc>
                <a:spcPct val="120000"/>
              </a:lnSpc>
              <a:spcBef>
                <a:spcPts val="0"/>
              </a:spcBef>
              <a:buNone/>
            </a:pPr>
            <a:r>
              <a:rPr lang="en-US" sz="1800">
                <a:latin typeface="Consolas" panose="020B0609020204030204" charset="0"/>
              </a:rPr>
              <a:t>&gt;&gt;&gt; x.real                     # 实部</a:t>
            </a:r>
            <a:endParaRPr lang="en-US" sz="1800">
              <a:latin typeface="Consolas" panose="020B0609020204030204" charset="0"/>
            </a:endParaRPr>
          </a:p>
          <a:p>
            <a:pPr marL="0" indent="0" fontAlgn="auto">
              <a:lnSpc>
                <a:spcPct val="120000"/>
              </a:lnSpc>
              <a:spcBef>
                <a:spcPts val="0"/>
              </a:spcBef>
              <a:buNone/>
            </a:pPr>
            <a:r>
              <a:rPr lang="en-US" sz="1800">
                <a:solidFill>
                  <a:srgbClr val="00B0F0"/>
                </a:solidFill>
                <a:latin typeface="Consolas" panose="020B0609020204030204" charset="0"/>
              </a:rPr>
              <a:t>3.0</a:t>
            </a:r>
            <a:endParaRPr lang="en-US" sz="1800">
              <a:solidFill>
                <a:srgbClr val="00B0F0"/>
              </a:solidFill>
              <a:latin typeface="Consolas" panose="020B0609020204030204" charset="0"/>
            </a:endParaRPr>
          </a:p>
          <a:p>
            <a:pPr marL="0" indent="0" fontAlgn="auto">
              <a:lnSpc>
                <a:spcPct val="120000"/>
              </a:lnSpc>
              <a:spcBef>
                <a:spcPts val="0"/>
              </a:spcBef>
              <a:buNone/>
            </a:pPr>
            <a:r>
              <a:rPr lang="en-US" sz="1800">
                <a:latin typeface="Consolas" panose="020B0609020204030204" charset="0"/>
              </a:rPr>
              <a:t>&gt;&gt;&gt; x.conjugate()              # 共轭复数</a:t>
            </a:r>
            <a:endParaRPr lang="en-US" sz="1800">
              <a:latin typeface="Consolas" panose="020B0609020204030204" charset="0"/>
            </a:endParaRPr>
          </a:p>
          <a:p>
            <a:pPr marL="0" indent="0" fontAlgn="auto">
              <a:lnSpc>
                <a:spcPct val="120000"/>
              </a:lnSpc>
              <a:spcBef>
                <a:spcPts val="0"/>
              </a:spcBef>
              <a:buNone/>
            </a:pPr>
            <a:r>
              <a:rPr lang="en-US" sz="1800">
                <a:solidFill>
                  <a:srgbClr val="00B0F0"/>
                </a:solidFill>
                <a:latin typeface="Consolas" panose="020B0609020204030204" charset="0"/>
              </a:rPr>
              <a:t>(3-4j)</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2.1.2  </a:t>
            </a:r>
            <a:r>
              <a:rPr lang="zh-CN" altLang="en-US">
                <a:sym typeface="+mn-ea"/>
              </a:rPr>
              <a:t>数字</a:t>
            </a:r>
            <a:endParaRPr lang="en-US"/>
          </a:p>
        </p:txBody>
      </p:sp>
      <p:sp>
        <p:nvSpPr>
          <p:cNvPr id="3" name="Content Placeholder 2"/>
          <p:cNvSpPr>
            <a:spLocks noGrp="1"/>
          </p:cNvSpPr>
          <p:nvPr>
            <p:ph idx="1"/>
          </p:nvPr>
        </p:nvSpPr>
        <p:spPr>
          <a:xfrm>
            <a:off x="838200" y="1321435"/>
            <a:ext cx="10515600" cy="5273675"/>
          </a:xfrm>
        </p:spPr>
        <p:txBody>
          <a:bodyPr>
            <a:normAutofit/>
          </a:bodyPr>
          <a:p>
            <a:pPr fontAlgn="auto">
              <a:lnSpc>
                <a:spcPct val="150000"/>
              </a:lnSpc>
              <a:buFont typeface="Wingdings" panose="05000000000000000000" charset="0"/>
              <a:buChar char=""/>
            </a:pPr>
            <a:r>
              <a:rPr lang="en-US" sz="2400"/>
              <a:t>Python 3.6.x支持在数字中间位置使用</a:t>
            </a:r>
            <a:r>
              <a:rPr lang="en-US" sz="2400">
                <a:solidFill>
                  <a:srgbClr val="FF0000"/>
                </a:solidFill>
              </a:rPr>
              <a:t>单个下划线</a:t>
            </a:r>
            <a:r>
              <a:rPr lang="en-US" sz="2400"/>
              <a:t>作为分隔来提高数字的可读性，类似于数学上使用逗号作为千位分隔符。</a:t>
            </a:r>
            <a:endParaRPr lang="en-US" sz="2400"/>
          </a:p>
          <a:p>
            <a:pPr fontAlgn="auto">
              <a:lnSpc>
                <a:spcPct val="150000"/>
              </a:lnSpc>
              <a:buFont typeface="Wingdings" panose="05000000000000000000" charset="0"/>
              <a:buChar char=""/>
            </a:pPr>
            <a:r>
              <a:rPr lang="en-US" sz="2400"/>
              <a:t>在Python数字中单个下划线可以出现在中间任意位置，但</a:t>
            </a:r>
            <a:r>
              <a:rPr lang="en-US" sz="2400">
                <a:solidFill>
                  <a:srgbClr val="FF0000"/>
                </a:solidFill>
              </a:rPr>
              <a:t>不能出现开头和结尾位置，也不能使用多个连续的下划线</a:t>
            </a:r>
            <a:r>
              <a:rPr lang="en-US" sz="2400"/>
              <a:t>。</a:t>
            </a:r>
            <a:endParaRPr lang="en-US" sz="2400"/>
          </a:p>
          <a:p>
            <a:pPr marL="0" indent="0" fontAlgn="auto">
              <a:lnSpc>
                <a:spcPct val="100000"/>
              </a:lnSpc>
              <a:spcBef>
                <a:spcPts val="0"/>
              </a:spcBef>
              <a:buNone/>
            </a:pPr>
            <a:r>
              <a:rPr lang="en-US" sz="2000">
                <a:latin typeface="Consolas" panose="020B0609020204030204" charset="0"/>
              </a:rPr>
              <a:t>&gt;&gt;&gt; 1_000_000</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1000000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1_2_3_4</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1234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1_2 + 3_4j</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(12+34j)</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1_2.3_45</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12.345</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2.1.3  </a:t>
            </a:r>
            <a:r>
              <a:rPr lang="zh-CN" altLang="en-US"/>
              <a:t>字符串</a:t>
            </a:r>
            <a:endParaRPr lang="zh-CN" altLang="en-US"/>
          </a:p>
        </p:txBody>
      </p:sp>
      <p:sp>
        <p:nvSpPr>
          <p:cNvPr id="3" name="Content Placeholder 2"/>
          <p:cNvSpPr>
            <a:spLocks noGrp="1"/>
          </p:cNvSpPr>
          <p:nvPr>
            <p:ph idx="1"/>
          </p:nvPr>
        </p:nvSpPr>
        <p:spPr/>
        <p:txBody>
          <a:bodyPr/>
          <a:p>
            <a:pPr fontAlgn="auto">
              <a:lnSpc>
                <a:spcPct val="150000"/>
              </a:lnSpc>
            </a:pPr>
            <a:r>
              <a:rPr lang="en-US" sz="2400"/>
              <a:t>在Python中，没有字符常量和变量的概念，只有字符串类型的常量和变量，</a:t>
            </a:r>
            <a:r>
              <a:rPr lang="en-US" sz="2400">
                <a:solidFill>
                  <a:srgbClr val="FF0000"/>
                </a:solidFill>
              </a:rPr>
              <a:t>单个字符也是字符串</a:t>
            </a:r>
            <a:r>
              <a:rPr lang="en-US" sz="2400"/>
              <a:t>。使用</a:t>
            </a:r>
            <a:r>
              <a:rPr lang="en-US" sz="2400">
                <a:solidFill>
                  <a:srgbClr val="FF0000"/>
                </a:solidFill>
              </a:rPr>
              <a:t>单引号</a:t>
            </a:r>
            <a:r>
              <a:rPr lang="en-US" sz="2400"/>
              <a:t>、</a:t>
            </a:r>
            <a:r>
              <a:rPr lang="en-US" sz="2400">
                <a:solidFill>
                  <a:srgbClr val="FF0000"/>
                </a:solidFill>
              </a:rPr>
              <a:t>双引号</a:t>
            </a:r>
            <a:r>
              <a:rPr lang="en-US" sz="2400"/>
              <a:t>、</a:t>
            </a:r>
            <a:r>
              <a:rPr lang="en-US" sz="2400">
                <a:solidFill>
                  <a:srgbClr val="FF0000"/>
                </a:solidFill>
              </a:rPr>
              <a:t>三单引号</a:t>
            </a:r>
            <a:r>
              <a:rPr lang="en-US" sz="2400"/>
              <a:t>、</a:t>
            </a:r>
            <a:r>
              <a:rPr lang="en-US" sz="2400">
                <a:solidFill>
                  <a:srgbClr val="FF0000"/>
                </a:solidFill>
              </a:rPr>
              <a:t>三双引号</a:t>
            </a:r>
            <a:r>
              <a:rPr lang="en-US" sz="2400"/>
              <a:t>作为定界符（delimiter）来表示字符串，并且</a:t>
            </a:r>
            <a:r>
              <a:rPr lang="en-US" sz="2400">
                <a:solidFill>
                  <a:srgbClr val="FF0000"/>
                </a:solidFill>
              </a:rPr>
              <a:t>不同的定界符之间可以互相嵌套</a:t>
            </a:r>
            <a:r>
              <a:rPr lang="en-US" sz="2400"/>
              <a:t>。</a:t>
            </a:r>
            <a:endParaRPr lang="en-US" sz="2400"/>
          </a:p>
          <a:p>
            <a:pPr fontAlgn="auto">
              <a:lnSpc>
                <a:spcPct val="150000"/>
              </a:lnSpc>
            </a:pPr>
            <a:r>
              <a:rPr lang="en-US" sz="2400"/>
              <a:t>Python 3.x全面支持中文，中文和英文字母都作为一个字符对待，甚至</a:t>
            </a:r>
            <a:r>
              <a:rPr lang="en-US" sz="2400">
                <a:solidFill>
                  <a:srgbClr val="FF0000"/>
                </a:solidFill>
              </a:rPr>
              <a:t>可以使用中文作为变量名</a:t>
            </a:r>
            <a:r>
              <a:rPr lang="en-US" sz="2400"/>
              <a:t>。</a:t>
            </a:r>
            <a:endParaRPr lang="en-US" sz="2400"/>
          </a:p>
          <a:p>
            <a:pPr fontAlgn="auto">
              <a:lnSpc>
                <a:spcPct val="150000"/>
              </a:lnSpc>
            </a:pPr>
            <a:r>
              <a:rPr lang="en-US" sz="2400"/>
              <a:t>除了支持使用加号运算符连接字符串以外，Python字符串还提供了大量的方法支持</a:t>
            </a:r>
            <a:r>
              <a:rPr lang="zh-CN" altLang="en-US" sz="2400"/>
              <a:t>格式化、</a:t>
            </a:r>
            <a:r>
              <a:rPr lang="en-US" sz="2400"/>
              <a:t>查找、替换、排版等操作。</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2.1.3  </a:t>
            </a:r>
            <a:r>
              <a:rPr lang="zh-CN" altLang="en-US">
                <a:sym typeface="+mn-ea"/>
              </a:rPr>
              <a:t>字符串</a:t>
            </a:r>
            <a:endParaRPr lang="en-US"/>
          </a:p>
        </p:txBody>
      </p:sp>
      <p:sp>
        <p:nvSpPr>
          <p:cNvPr id="3" name="Content Placeholder 2"/>
          <p:cNvSpPr>
            <a:spLocks noGrp="1"/>
          </p:cNvSpPr>
          <p:nvPr>
            <p:ph idx="1"/>
          </p:nvPr>
        </p:nvSpPr>
        <p:spPr>
          <a:xfrm>
            <a:off x="838200" y="1321435"/>
            <a:ext cx="10515600" cy="5109845"/>
          </a:xfrm>
        </p:spPr>
        <p:txBody>
          <a:bodyPr>
            <a:normAutofit lnSpcReduction="10000"/>
          </a:bodyPr>
          <a:p>
            <a:pPr marL="0" indent="0" fontAlgn="auto">
              <a:lnSpc>
                <a:spcPct val="100000"/>
              </a:lnSpc>
              <a:spcBef>
                <a:spcPts val="0"/>
              </a:spcBef>
              <a:buNone/>
            </a:pPr>
            <a:r>
              <a:rPr lang="en-US" sz="2000">
                <a:latin typeface="Consolas" panose="020B0609020204030204" charset="0"/>
              </a:rPr>
              <a:t>&gt;&gt;&gt; x = 'Hello world.'                  # 使用单引号作为定界符</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"Python is a great language."   # 使用双引号作为定界符</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'''Tom said, "Let's go."'''     # 不同定界符之间可以互相嵌套</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print(x)</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Tom said, "Let's go."</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'good ' + 'morning'             # 连接字符串</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'good morning'</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'good ''morning'                # 连接字符串，仅适用于字符串常量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'good morning'</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'good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x'morning'                      # 不适用于字符串变量</a:t>
            </a:r>
            <a:endParaRPr lang="en-US" sz="2000">
              <a:latin typeface="Consolas" panose="020B0609020204030204" charset="0"/>
            </a:endParaRPr>
          </a:p>
          <a:p>
            <a:pPr marL="0" indent="0" fontAlgn="auto">
              <a:lnSpc>
                <a:spcPct val="100000"/>
              </a:lnSpc>
              <a:spcBef>
                <a:spcPts val="0"/>
              </a:spcBef>
              <a:buNone/>
            </a:pPr>
            <a:r>
              <a:rPr lang="en-US" sz="2000">
                <a:solidFill>
                  <a:srgbClr val="FF0000"/>
                </a:solidFill>
                <a:latin typeface="Consolas" panose="020B0609020204030204" charset="0"/>
              </a:rPr>
              <a:t>SyntaxError: invalid syntax</a:t>
            </a:r>
            <a:endParaRPr lang="en-US" sz="2000">
              <a:solidFill>
                <a:srgbClr val="FF000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x + 'morning'                   # 字符串变量之间的连接可以使用加号</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'good morning'</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2.1.4  </a:t>
            </a:r>
            <a:r>
              <a:rPr lang="zh-CN" altLang="en-US">
                <a:sym typeface="+mn-ea"/>
              </a:rPr>
              <a:t>列表、元组、字典、集合</a:t>
            </a:r>
            <a:endParaRPr lang="zh-CN" altLang="en-US"/>
          </a:p>
        </p:txBody>
      </p:sp>
      <p:sp>
        <p:nvSpPr>
          <p:cNvPr id="3" name="内容占位符 2"/>
          <p:cNvSpPr>
            <a:spLocks noGrp="1"/>
          </p:cNvSpPr>
          <p:nvPr>
            <p:ph idx="1"/>
          </p:nvPr>
        </p:nvSpPr>
        <p:spPr/>
        <p:txBody>
          <a:bodyPr/>
          <a:p>
            <a:pPr>
              <a:lnSpc>
                <a:spcPct val="150000"/>
              </a:lnSpc>
            </a:pPr>
            <a:r>
              <a:rPr lang="zh-CN" altLang="en-US" sz="2400"/>
              <a:t>列表、元组、字典、集合是Python内置的容器对象，其中可以包含多个元素。另外，range、map、zip、filter、enumerate等迭代</a:t>
            </a:r>
            <a:r>
              <a:rPr lang="zh-CN" altLang="en-US" sz="2400"/>
              <a:t>器对象是Python中比较常用的内置对象，支持某些与容器类对象类似的用法，统称为可迭代对象。</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2.1.4  </a:t>
            </a:r>
            <a:r>
              <a:rPr lang="zh-CN" altLang="en-US"/>
              <a:t>列表、元组、字典、集合</a:t>
            </a:r>
            <a:endParaRPr lang="zh-CN" alt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3" name="表格 -1"/>
          <p:cNvGraphicFramePr/>
          <p:nvPr>
            <p:ph idx="1"/>
          </p:nvPr>
        </p:nvGraphicFramePr>
        <p:xfrm>
          <a:off x="838200" y="1321435"/>
          <a:ext cx="10794365" cy="5094605"/>
        </p:xfrm>
        <a:graphic>
          <a:graphicData uri="http://schemas.openxmlformats.org/drawingml/2006/table">
            <a:tbl>
              <a:tblPr firstRow="1" bandRow="1">
                <a:tableStyleId>{5940675A-B579-460E-94D1-54222C63F5DA}</a:tableStyleId>
              </a:tblPr>
              <a:tblGrid>
                <a:gridCol w="2138680"/>
                <a:gridCol w="2125345"/>
                <a:gridCol w="1918335"/>
                <a:gridCol w="2748915"/>
                <a:gridCol w="1863090"/>
              </a:tblGrid>
              <a:tr h="341630">
                <a:tc>
                  <a:txBody>
                    <a:bodyPr/>
                    <a:p>
                      <a:pPr>
                        <a:buNone/>
                      </a:pPr>
                      <a:r>
                        <a:rPr lang="en-US" altLang="zh-CN" sz="1800" b="1">
                          <a:latin typeface="宋体" panose="02010600030101010101" pitchFamily="2" charset="-122"/>
                          <a:ea typeface="宋体" panose="02010600030101010101" pitchFamily="2" charset="-122"/>
                          <a:cs typeface="宋体" panose="02010600030101010101" pitchFamily="2" charset="-122"/>
                        </a:rPr>
                        <a:t> </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列表</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元组</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字典</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集合</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5110">
                <a:tc>
                  <a:txBody>
                    <a:bodyPr/>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类型名称</a:t>
                      </a:r>
                      <a:endPar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list</a:t>
                      </a:r>
                      <a:endPar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tuple</a:t>
                      </a:r>
                      <a:endPar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dict</a:t>
                      </a:r>
                      <a:endPar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set</a:t>
                      </a:r>
                      <a:endPar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定界符</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方括号</a:t>
                      </a:r>
                      <a:r>
                        <a:rPr lang="en-US" altLang="zh-CN" sz="1800">
                          <a:latin typeface="宋体" panose="02010600030101010101" pitchFamily="2" charset="-122"/>
                          <a:ea typeface="宋体" panose="02010600030101010101" pitchFamily="2" charset="-122"/>
                          <a:cs typeface="宋体" panose="02010600030101010101" pitchFamily="2" charset="-122"/>
                        </a:rPr>
                        <a:t>[]</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圆括号</a:t>
                      </a:r>
                      <a:r>
                        <a:rPr lang="en-US" altLang="zh-CN" sz="1800">
                          <a:latin typeface="宋体" panose="02010600030101010101" pitchFamily="2" charset="-122"/>
                          <a:ea typeface="宋体" panose="02010600030101010101" pitchFamily="2" charset="-122"/>
                          <a:cs typeface="宋体" panose="02010600030101010101" pitchFamily="2" charset="-122"/>
                        </a:rPr>
                        <a:t>()</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大括号</a:t>
                      </a:r>
                      <a:r>
                        <a:rPr lang="en-US" altLang="zh-CN" sz="1800">
                          <a:latin typeface="宋体" panose="02010600030101010101" pitchFamily="2" charset="-122"/>
                          <a:ea typeface="宋体" panose="02010600030101010101" pitchFamily="2" charset="-122"/>
                          <a:cs typeface="宋体" panose="02010600030101010101" pitchFamily="2" charset="-122"/>
                        </a:rPr>
                        <a:t>{}</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大括号</a:t>
                      </a:r>
                      <a:r>
                        <a:rPr lang="en-US" altLang="zh-CN" sz="1800">
                          <a:latin typeface="宋体" panose="02010600030101010101" pitchFamily="2" charset="-122"/>
                          <a:ea typeface="宋体" panose="02010600030101010101" pitchFamily="2" charset="-122"/>
                          <a:cs typeface="宋体" panose="02010600030101010101" pitchFamily="2" charset="-122"/>
                        </a:rPr>
                        <a:t>{}</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是否可变</a:t>
                      </a:r>
                      <a:endPar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否</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是否有序</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是</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是</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否</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否</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8470">
                <a:tc>
                  <a:txBody>
                    <a:bodyPr/>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是否支持下标</a:t>
                      </a:r>
                      <a:endPar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是（使用序号作为下标）</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是（使用序号作为下标）</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是（使用“键”作为下标）</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否</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元素分隔符</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逗号</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逗号</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逗号</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逗号</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对元素形式的要求</a:t>
                      </a:r>
                      <a:endPar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无</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无</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键</a:t>
                      </a: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a:t>
                      </a: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值</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必须可哈希</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7835">
                <a:tc>
                  <a:txBody>
                    <a:bodyPr/>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对元素值的要求</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无</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无</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a:latin typeface="宋体" panose="02010600030101010101" pitchFamily="2" charset="-122"/>
                          <a:ea typeface="宋体" panose="02010600030101010101" pitchFamily="2" charset="-122"/>
                          <a:cs typeface="宋体" panose="02010600030101010101" pitchFamily="2" charset="-122"/>
                        </a:rPr>
                        <a:t>“</a:t>
                      </a:r>
                      <a:r>
                        <a:rPr lang="zh-CN" altLang="en-US" sz="1800">
                          <a:latin typeface="宋体" panose="02010600030101010101" pitchFamily="2" charset="-122"/>
                          <a:ea typeface="宋体" panose="02010600030101010101" pitchFamily="2" charset="-122"/>
                          <a:cs typeface="宋体" panose="02010600030101010101" pitchFamily="2" charset="-122"/>
                        </a:rPr>
                        <a:t>键”必须可哈希</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必须可哈希</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7535">
                <a:tc>
                  <a:txBody>
                    <a:bodyPr/>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元素是否可重复</a:t>
                      </a:r>
                      <a:endPar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a:t>
                      </a: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键”不允许重复，“值”可以重复</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否</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元素查找速度</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非常慢</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很慢</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非常快</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非常快</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8470">
                <a:tc>
                  <a:txBody>
                    <a:bodyPr/>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新增和删除元素速度</a:t>
                      </a:r>
                      <a:endPar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尾部操作快</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其他位置慢</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不允许</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快</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快</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2.1.4  </a:t>
            </a:r>
            <a:r>
              <a:rPr lang="zh-CN" altLang="en-US">
                <a:sym typeface="+mn-ea"/>
              </a:rPr>
              <a:t>列表、元组、字典、集合</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latin typeface="Consolas" panose="020B0609020204030204" charset="0"/>
              </a:rPr>
              <a:t>&gt;&gt;&gt; x_list = [1, 2, 3]                 # 创建列表对象</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x_tuple = (1, 2, 3)                # 创建元组对象</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x_dict = {'a':97, 'b':98, 'c':99}  # 创建字典对象</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x_set = {1, 2, 3}                  # 创建集合对象</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print(x_list[1])                   # 使用下标访问指定位置的元素</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2</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print(x_tuple[1])                  # 元组也支持使用序号作为下标</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2</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print(x_dict['a'])                 # 字典对象的下标是“键”</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97</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 in x_set                         # 成员测试</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本章学习</a:t>
            </a:r>
            <a:r>
              <a:rPr lang="zh-CN" altLang="en-US"/>
              <a:t>目标</a:t>
            </a:r>
            <a:endParaRPr lang="zh-CN" altLang="en-US"/>
          </a:p>
        </p:txBody>
      </p:sp>
      <p:sp>
        <p:nvSpPr>
          <p:cNvPr id="3" name="内容占位符 2"/>
          <p:cNvSpPr>
            <a:spLocks noGrp="1"/>
          </p:cNvSpPr>
          <p:nvPr>
            <p:ph idx="1"/>
          </p:nvPr>
        </p:nvSpPr>
        <p:spPr/>
        <p:txBody>
          <a:bodyPr/>
          <a:p>
            <a:pPr>
              <a:lnSpc>
                <a:spcPct val="110000"/>
              </a:lnSpc>
            </a:pPr>
            <a:r>
              <a:rPr lang="zh-CN" altLang="en-US"/>
              <a:t>理解变量类型的动态性</a:t>
            </a:r>
            <a:endParaRPr lang="zh-CN" altLang="en-US"/>
          </a:p>
          <a:p>
            <a:pPr>
              <a:lnSpc>
                <a:spcPct val="110000"/>
              </a:lnSpc>
            </a:pPr>
            <a:r>
              <a:rPr lang="zh-CN" altLang="en-US"/>
              <a:t>掌握运算符的用法</a:t>
            </a:r>
            <a:endParaRPr lang="zh-CN" altLang="en-US"/>
          </a:p>
          <a:p>
            <a:pPr>
              <a:lnSpc>
                <a:spcPct val="110000"/>
              </a:lnSpc>
            </a:pPr>
            <a:r>
              <a:rPr lang="zh-CN" altLang="en-US"/>
              <a:t>掌握内置函数的用法</a:t>
            </a:r>
            <a:endParaRPr lang="zh-CN" altLang="en-US"/>
          </a:p>
          <a:p>
            <a:pPr>
              <a:lnSpc>
                <a:spcPct val="110000"/>
              </a:lnSpc>
            </a:pPr>
            <a:r>
              <a:rPr lang="zh-CN" altLang="en-US"/>
              <a:t>理解函数式编程模式</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2.2  Python</a:t>
            </a:r>
            <a:r>
              <a:rPr lang="zh-CN" altLang="en-US"/>
              <a:t>运算符与表达式</a:t>
            </a:r>
            <a:endParaRPr lang="zh-CN" altLang="en-US"/>
          </a:p>
        </p:txBody>
      </p:sp>
      <p:sp>
        <p:nvSpPr>
          <p:cNvPr id="3" name="Content Placeholder 2"/>
          <p:cNvSpPr>
            <a:spLocks noGrp="1"/>
          </p:cNvSpPr>
          <p:nvPr>
            <p:ph idx="1"/>
          </p:nvPr>
        </p:nvSpPr>
        <p:spPr/>
        <p:txBody>
          <a:bodyPr/>
          <a:p>
            <a:pPr fontAlgn="auto">
              <a:lnSpc>
                <a:spcPct val="150000"/>
              </a:lnSpc>
            </a:pPr>
            <a:r>
              <a:rPr lang="en-US" sz="2400"/>
              <a:t>在Python中，</a:t>
            </a:r>
            <a:r>
              <a:rPr lang="en-US" sz="2400">
                <a:solidFill>
                  <a:srgbClr val="FF0000"/>
                </a:solidFill>
              </a:rPr>
              <a:t>单个常量或变量可以看作最简单的表达式</a:t>
            </a:r>
            <a:r>
              <a:rPr lang="en-US" sz="2400"/>
              <a:t>，使用任意运算符和函数调用连接的式子也属于表达式。</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2.2  Python</a:t>
            </a:r>
            <a:r>
              <a:rPr lang="zh-CN" altLang="en-US">
                <a:sym typeface="+mn-ea"/>
              </a:rPr>
              <a:t>运算符与表达式</a:t>
            </a:r>
            <a:endParaRPr lang="en-US"/>
          </a:p>
        </p:txBody>
      </p:sp>
      <p:sp>
        <p:nvSpPr>
          <p:cNvPr id="3" name="Content Placeholder 2"/>
          <p:cNvSpPr>
            <a:spLocks noGrp="1"/>
          </p:cNvSpPr>
          <p:nvPr>
            <p:ph idx="1"/>
          </p:nvPr>
        </p:nvSpPr>
        <p:spPr/>
        <p:txBody>
          <a:bodyPr/>
          <a:p>
            <a:pPr fontAlgn="auto">
              <a:lnSpc>
                <a:spcPct val="150000"/>
              </a:lnSpc>
            </a:pPr>
            <a:r>
              <a:rPr lang="en-US" sz="2400"/>
              <a:t>运算符优先级遵循的规则为：</a:t>
            </a:r>
            <a:r>
              <a:rPr lang="en-US" sz="2400">
                <a:solidFill>
                  <a:srgbClr val="FF0000"/>
                </a:solidFill>
              </a:rPr>
              <a:t>算术运算符优先级最高，其次是位运算符、成员测试运算符、关系运算符、逻辑运算符等，算术运算符遵循“先乘除，后加减”的基本运算原则。</a:t>
            </a:r>
            <a:endParaRPr lang="en-US" sz="2400">
              <a:solidFill>
                <a:srgbClr val="FF0000"/>
              </a:solidFill>
            </a:endParaRPr>
          </a:p>
          <a:p>
            <a:pPr fontAlgn="auto">
              <a:lnSpc>
                <a:spcPct val="150000"/>
              </a:lnSpc>
            </a:pPr>
            <a:r>
              <a:rPr lang="en-US" sz="2400"/>
              <a:t>虽然Python运算符有一套严格的优先级规则，但是强烈建议在编写复杂表达式时</a:t>
            </a:r>
            <a:r>
              <a:rPr lang="en-US" sz="2400">
                <a:solidFill>
                  <a:srgbClr val="FF0000"/>
                </a:solidFill>
              </a:rPr>
              <a:t>使用圆括号来明确说明其中的逻辑</a:t>
            </a:r>
            <a:r>
              <a:rPr lang="en-US" sz="2400"/>
              <a:t>来提高代码可读性。</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2.2  Python</a:t>
            </a:r>
            <a:r>
              <a:rPr lang="zh-CN" altLang="en-US">
                <a:sym typeface="+mn-ea"/>
              </a:rPr>
              <a:t>运算符与表达式</a:t>
            </a:r>
            <a:r>
              <a:rPr lang="en-US" altLang="zh-CN">
                <a:sym typeface="+mn-ea"/>
              </a:rPr>
              <a:t> </a:t>
            </a:r>
            <a:endParaRPr lang="zh-CN" altLang="zh-CN">
              <a:sym typeface="+mn-ea"/>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3" name="Content Placeholder -1"/>
          <p:cNvGraphicFramePr/>
          <p:nvPr>
            <p:ph idx="1"/>
            <p:custDataLst>
              <p:tags r:id="rId1"/>
            </p:custDataLst>
          </p:nvPr>
        </p:nvGraphicFramePr>
        <p:xfrm>
          <a:off x="853440" y="1205865"/>
          <a:ext cx="9842500" cy="4937760"/>
        </p:xfrm>
        <a:graphic>
          <a:graphicData uri="http://schemas.openxmlformats.org/drawingml/2006/table">
            <a:tbl>
              <a:tblPr firstRow="1" bandRow="1">
                <a:tableStyleId>{5940675A-B579-460E-94D1-54222C63F5DA}</a:tableStyleId>
              </a:tblPr>
              <a:tblGrid>
                <a:gridCol w="2414270"/>
                <a:gridCol w="7428230"/>
              </a:tblGrid>
              <a:tr h="27432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运算符</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赋值运算符，</a:t>
                      </a:r>
                      <a:r>
                        <a:rPr lang="en-US" altLang="zh-CN" sz="1800" b="0" u="none">
                          <a:latin typeface="宋体" panose="02010600030101010101" pitchFamily="2" charset="-122"/>
                          <a:ea typeface="宋体" panose="02010600030101010101" pitchFamily="2" charset="-122"/>
                          <a:cs typeface="宋体" panose="02010600030101010101" pitchFamily="2" charset="-122"/>
                        </a:rPr>
                        <a:t>Python 3.8</a:t>
                      </a:r>
                      <a:r>
                        <a:rPr lang="zh-CN" altLang="en-US" sz="1800" b="0" u="none">
                          <a:latin typeface="宋体" panose="02010600030101010101" pitchFamily="2" charset="-122"/>
                          <a:ea typeface="宋体" panose="02010600030101010101" pitchFamily="2" charset="-122"/>
                          <a:cs typeface="宋体" panose="02010600030101010101" pitchFamily="2" charset="-122"/>
                        </a:rPr>
                        <a:t>新增</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算术加法，列表、元组、字符串合并与连接，正号</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算术减法，集合差集，相反数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算术乘法，序列重复</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真除法</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求整商，但如果操作数中有实数的话，结果为实数形式的整数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求余数，字符串格式化</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幂运算</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&lt;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&lt;=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&gt;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&gt;=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defTabSz="914400">
                        <a:buNone/>
                        <a:tabLst>
                          <a:tab pos="7520940" algn="l"/>
                        </a:tabLst>
                      </a:pPr>
                      <a:r>
                        <a:rPr lang="zh-CN" altLang="en-US" sz="1800" b="0" u="none">
                          <a:latin typeface="宋体" panose="02010600030101010101" pitchFamily="2" charset="-122"/>
                          <a:ea typeface="宋体" panose="02010600030101010101" pitchFamily="2" charset="-122"/>
                          <a:cs typeface="宋体" panose="02010600030101010101" pitchFamily="2" charset="-122"/>
                        </a:rPr>
                        <a:t>（值）大小比较，集合的包含关系比较</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or</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逻辑或</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and</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逻辑与</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not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逻辑非</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in</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成员测试</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对象同一性测试，即测试是否为同一个对象或内存地址是否相同</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&amp;</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&lt;&lt;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&gt;&gt;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位或、位异或、位与、左移位、右移位、位求反</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&amp;</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集合交集、并集、对称差集</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矩阵相乘运算符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2.2.1  </a:t>
            </a:r>
            <a:r>
              <a:rPr lang="zh-CN" altLang="en-US"/>
              <a:t>算术运算符</a:t>
            </a:r>
            <a:endParaRPr lang="zh-CN" altLang="en-US"/>
          </a:p>
        </p:txBody>
      </p:sp>
      <p:sp>
        <p:nvSpPr>
          <p:cNvPr id="3" name="Content Placeholder 2"/>
          <p:cNvSpPr>
            <a:spLocks noGrp="1"/>
          </p:cNvSpPr>
          <p:nvPr>
            <p:ph idx="1"/>
          </p:nvPr>
        </p:nvSpPr>
        <p:spPr>
          <a:xfrm>
            <a:off x="838200" y="1321435"/>
            <a:ext cx="10793730" cy="5034280"/>
          </a:xfrm>
        </p:spPr>
        <p:txBody>
          <a:bodyPr>
            <a:normAutofit/>
          </a:bodyPr>
          <a:p>
            <a:pPr marL="0" indent="0" fontAlgn="auto">
              <a:lnSpc>
                <a:spcPct val="140000"/>
              </a:lnSpc>
              <a:spcBef>
                <a:spcPts val="0"/>
              </a:spcBef>
              <a:buNone/>
            </a:pPr>
            <a:r>
              <a:rPr lang="en-US" sz="2400"/>
              <a:t>（1）</a:t>
            </a:r>
            <a:r>
              <a:rPr lang="en-US" sz="2400">
                <a:solidFill>
                  <a:srgbClr val="FF0000"/>
                </a:solidFill>
              </a:rPr>
              <a:t>+运算符</a:t>
            </a:r>
            <a:r>
              <a:rPr lang="en-US" sz="2400"/>
              <a:t>除了用于算术加法以外，还可以用于列表、元组、字符串的连接，但不支持不同类型的对象之间相加或连接。</a:t>
            </a:r>
            <a:endParaRPr lang="en-US" sz="2400"/>
          </a:p>
          <a:p>
            <a:pPr marL="0" indent="0" fontAlgn="auto">
              <a:lnSpc>
                <a:spcPct val="100000"/>
              </a:lnSpc>
              <a:spcBef>
                <a:spcPts val="0"/>
              </a:spcBef>
              <a:buNone/>
            </a:pPr>
            <a:r>
              <a:rPr lang="en-US" sz="2000">
                <a:latin typeface="Consolas" panose="020B0609020204030204" charset="0"/>
              </a:rPr>
              <a:t>&gt;&gt;&gt; [1, 2, 3] + [4, 5, 6]          # 连接两个列表</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2, 3, 4, 5, 6]</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 2, 3) + (4,)               # 连接两个元组</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(1, 2, 3, 4)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'abcd' + '1234'                # 连接两个字符串</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'abcd1234'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'A' + 1                        # 不支持字符与数字相加，抛出异常</a:t>
            </a:r>
            <a:endParaRPr lang="en-US" sz="2000">
              <a:latin typeface="Consolas" panose="020B0609020204030204" charset="0"/>
            </a:endParaRPr>
          </a:p>
          <a:p>
            <a:pPr marL="0" indent="0" fontAlgn="auto">
              <a:lnSpc>
                <a:spcPct val="100000"/>
              </a:lnSpc>
              <a:spcBef>
                <a:spcPts val="0"/>
              </a:spcBef>
              <a:buNone/>
            </a:pPr>
            <a:r>
              <a:rPr lang="en-US" sz="2000">
                <a:solidFill>
                  <a:srgbClr val="FF0000"/>
                </a:solidFill>
                <a:latin typeface="Consolas" panose="020B0609020204030204" charset="0"/>
              </a:rPr>
              <a:t>TypeError: Can't convert 'int' object to str implicitly</a:t>
            </a:r>
            <a:endParaRPr lang="en-US" sz="2000">
              <a:solidFill>
                <a:srgbClr val="FF0000"/>
              </a:solidFill>
              <a:latin typeface="Consolas" panose="020B0609020204030204" charset="0"/>
            </a:endParaRPr>
          </a:p>
          <a:p>
            <a:pPr marL="0" indent="0" fontAlgn="auto">
              <a:lnSpc>
                <a:spcPct val="100000"/>
              </a:lnSpc>
              <a:spcBef>
                <a:spcPts val="0"/>
              </a:spcBef>
              <a:buNone/>
            </a:pP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2.2.1  </a:t>
            </a:r>
            <a:r>
              <a:rPr lang="zh-CN" altLang="en-US">
                <a:sym typeface="+mn-ea"/>
              </a:rPr>
              <a:t>算术运算符</a:t>
            </a:r>
            <a:endParaRPr lang="en-US"/>
          </a:p>
        </p:txBody>
      </p:sp>
      <p:sp>
        <p:nvSpPr>
          <p:cNvPr id="3" name="Content Placeholder 2"/>
          <p:cNvSpPr>
            <a:spLocks noGrp="1"/>
          </p:cNvSpPr>
          <p:nvPr>
            <p:ph idx="1"/>
          </p:nvPr>
        </p:nvSpPr>
        <p:spPr/>
        <p:txBody>
          <a:bodyPr>
            <a:normAutofit/>
          </a:bodyPr>
          <a:p>
            <a:pPr marL="0" indent="0" fontAlgn="auto">
              <a:lnSpc>
                <a:spcPct val="120000"/>
              </a:lnSpc>
              <a:spcBef>
                <a:spcPts val="0"/>
              </a:spcBef>
              <a:buNone/>
            </a:pPr>
            <a:r>
              <a:rPr lang="en-US" sz="2400"/>
              <a:t>（2）</a:t>
            </a:r>
            <a:r>
              <a:rPr lang="en-US" sz="2400">
                <a:solidFill>
                  <a:srgbClr val="FF0000"/>
                </a:solidFill>
              </a:rPr>
              <a:t>*运算符</a:t>
            </a:r>
            <a:r>
              <a:rPr lang="en-US" sz="2400"/>
              <a:t>除了表示算术乘法，还可用于列表、元组、字符串这几个序列类型与整数的乘法，表示序列元素的重复，生成新的序列对象。</a:t>
            </a:r>
            <a:r>
              <a:rPr lang="en-US" sz="2400">
                <a:solidFill>
                  <a:srgbClr val="FF0000"/>
                </a:solidFill>
              </a:rPr>
              <a:t>字典和集合不支持与整数的相乘</a:t>
            </a:r>
            <a:r>
              <a:rPr lang="en-US" sz="2400"/>
              <a:t>，因为其中的元素是不允许重复的。</a:t>
            </a:r>
            <a:endParaRPr lang="en-US" sz="2400"/>
          </a:p>
          <a:p>
            <a:pPr marL="0" indent="0" fontAlgn="auto">
              <a:lnSpc>
                <a:spcPct val="100000"/>
              </a:lnSpc>
              <a:spcBef>
                <a:spcPts val="0"/>
              </a:spcBef>
              <a:buNone/>
            </a:pPr>
            <a:r>
              <a:rPr lang="en-US" sz="2000">
                <a:latin typeface="Consolas" panose="020B0609020204030204" charset="0"/>
                <a:cs typeface="Consolas" panose="020B0609020204030204" charset="0"/>
              </a:rPr>
              <a:t>&gt;&gt;&gt; True * 3</a:t>
            </a:r>
            <a:endParaRPr lang="en-US" sz="2000">
              <a:latin typeface="Consolas" panose="020B0609020204030204" charset="0"/>
              <a:cs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cs typeface="Consolas" panose="020B0609020204030204" charset="0"/>
              </a:rPr>
              <a:t>3</a:t>
            </a:r>
            <a:endParaRPr 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en-US" sz="2000">
                <a:latin typeface="Consolas" panose="020B0609020204030204" charset="0"/>
                <a:cs typeface="Consolas" panose="020B0609020204030204" charset="0"/>
              </a:rPr>
              <a:t>&gt;&gt;&gt; False * 3</a:t>
            </a:r>
            <a:endParaRPr lang="en-US" sz="2000">
              <a:latin typeface="Consolas" panose="020B0609020204030204" charset="0"/>
              <a:cs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cs typeface="Consolas" panose="020B0609020204030204" charset="0"/>
              </a:rPr>
              <a:t>0</a:t>
            </a:r>
            <a:endParaRPr 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en-US" sz="2000">
                <a:latin typeface="Consolas" panose="020B0609020204030204" charset="0"/>
                <a:cs typeface="Consolas" panose="020B0609020204030204" charset="0"/>
              </a:rPr>
              <a:t>&gt;&gt;&gt; [1, 2, 3] * 3</a:t>
            </a:r>
            <a:endParaRPr lang="en-US" sz="2000">
              <a:latin typeface="Consolas" panose="020B0609020204030204" charset="0"/>
              <a:cs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cs typeface="Consolas" panose="020B0609020204030204" charset="0"/>
              </a:rPr>
              <a:t>[1, 2, 3, 1, 2, 3, 1, 2, 3]</a:t>
            </a:r>
            <a:endParaRPr 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en-US" sz="2000">
                <a:latin typeface="Consolas" panose="020B0609020204030204" charset="0"/>
                <a:cs typeface="Consolas" panose="020B0609020204030204" charset="0"/>
              </a:rPr>
              <a:t>&gt;&gt;&gt; (1, 2, 3) * 3</a:t>
            </a:r>
            <a:endParaRPr lang="en-US" sz="2000">
              <a:latin typeface="Consolas" panose="020B0609020204030204" charset="0"/>
              <a:cs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cs typeface="Consolas" panose="020B0609020204030204" charset="0"/>
              </a:rPr>
              <a:t>(1, 2, 3, 1, 2, 3, 1, 2, 3)</a:t>
            </a:r>
            <a:endParaRPr lang="en-US" sz="2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en-US" sz="2000">
                <a:latin typeface="Consolas" panose="020B0609020204030204" charset="0"/>
                <a:cs typeface="Consolas" panose="020B0609020204030204" charset="0"/>
              </a:rPr>
              <a:t>&gt;&gt;&gt; 'abc' * 3</a:t>
            </a:r>
            <a:endParaRPr lang="en-US" sz="2000">
              <a:latin typeface="Consolas" panose="020B0609020204030204" charset="0"/>
              <a:cs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cs typeface="Consolas" panose="020B0609020204030204" charset="0"/>
              </a:rPr>
              <a:t>'abcabcabc'</a:t>
            </a:r>
            <a:endParaRPr lang="en-US" sz="2000">
              <a:solidFill>
                <a:srgbClr val="00B0F0"/>
              </a:solidFill>
              <a:latin typeface="Consolas" panose="020B0609020204030204" charset="0"/>
              <a:cs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2.2.1  </a:t>
            </a:r>
            <a:r>
              <a:rPr lang="zh-CN" altLang="en-US">
                <a:sym typeface="+mn-ea"/>
              </a:rPr>
              <a:t>算术运算符</a:t>
            </a:r>
            <a:endParaRPr lang="en-US"/>
          </a:p>
        </p:txBody>
      </p:sp>
      <p:sp>
        <p:nvSpPr>
          <p:cNvPr id="3" name="Content Placeholder 2"/>
          <p:cNvSpPr>
            <a:spLocks noGrp="1"/>
          </p:cNvSpPr>
          <p:nvPr>
            <p:ph idx="1"/>
          </p:nvPr>
        </p:nvSpPr>
        <p:spPr>
          <a:xfrm>
            <a:off x="838200" y="1397635"/>
            <a:ext cx="10515600" cy="4639945"/>
          </a:xfrm>
        </p:spPr>
        <p:txBody>
          <a:bodyPr>
            <a:normAutofit lnSpcReduction="20000"/>
          </a:bodyPr>
          <a:p>
            <a:pPr marL="0" indent="0" fontAlgn="auto">
              <a:lnSpc>
                <a:spcPct val="170000"/>
              </a:lnSpc>
              <a:spcBef>
                <a:spcPts val="600"/>
              </a:spcBef>
              <a:buNone/>
            </a:pPr>
            <a:r>
              <a:rPr lang="en-US" sz="2400"/>
              <a:t>（3）</a:t>
            </a:r>
            <a:r>
              <a:rPr lang="en-US" sz="2400">
                <a:solidFill>
                  <a:srgbClr val="FF0000"/>
                </a:solidFill>
              </a:rPr>
              <a:t>运算符/和//</a:t>
            </a:r>
            <a:r>
              <a:rPr lang="en-US" sz="2400"/>
              <a:t>在Python中分别表示算术除法和算术求整商（floor division）。</a:t>
            </a:r>
            <a:endParaRPr lang="en-US" sz="2400"/>
          </a:p>
          <a:p>
            <a:pPr marL="0" indent="0" fontAlgn="auto">
              <a:lnSpc>
                <a:spcPct val="100000"/>
              </a:lnSpc>
              <a:spcBef>
                <a:spcPts val="600"/>
              </a:spcBef>
              <a:buNone/>
            </a:pPr>
            <a:r>
              <a:rPr lang="en-US" sz="2000">
                <a:latin typeface="Consolas" panose="020B0609020204030204" charset="0"/>
              </a:rPr>
              <a:t>&gt;&gt;&gt; 3 / 2                    # 数学意义上的除法</a:t>
            </a:r>
            <a:r>
              <a:rPr lang="zh-CN" altLang="en-US" sz="2000">
                <a:latin typeface="Consolas" panose="020B0609020204030204" charset="0"/>
              </a:rPr>
              <a:t>，结果为实数</a:t>
            </a:r>
            <a:endParaRPr lang="en-US" sz="2000">
              <a:latin typeface="Consolas" panose="020B0609020204030204" charset="0"/>
            </a:endParaRPr>
          </a:p>
          <a:p>
            <a:pPr marL="0" indent="0" fontAlgn="auto">
              <a:lnSpc>
                <a:spcPct val="100000"/>
              </a:lnSpc>
              <a:spcBef>
                <a:spcPts val="600"/>
              </a:spcBef>
              <a:buNone/>
            </a:pPr>
            <a:r>
              <a:rPr lang="en-US" sz="2000">
                <a:solidFill>
                  <a:srgbClr val="00B0F0"/>
                </a:solidFill>
                <a:latin typeface="Consolas" panose="020B0609020204030204" charset="0"/>
              </a:rPr>
              <a:t>1.5</a:t>
            </a:r>
            <a:endParaRPr lang="en-US" sz="2000">
              <a:solidFill>
                <a:srgbClr val="00B0F0"/>
              </a:solidFill>
              <a:latin typeface="Consolas" panose="020B0609020204030204" charset="0"/>
            </a:endParaRPr>
          </a:p>
          <a:p>
            <a:pPr marL="0" indent="0" fontAlgn="auto">
              <a:lnSpc>
                <a:spcPct val="100000"/>
              </a:lnSpc>
              <a:spcBef>
                <a:spcPts val="600"/>
              </a:spcBef>
              <a:buNone/>
            </a:pPr>
            <a:r>
              <a:rPr lang="en-US" sz="2000">
                <a:latin typeface="Consolas" panose="020B0609020204030204" charset="0"/>
              </a:rPr>
              <a:t>&gt;&gt;&gt; 15 // 4                  # 如果两个操作数都是整数，结果为整数</a:t>
            </a:r>
            <a:endParaRPr lang="en-US" sz="2000">
              <a:latin typeface="Consolas" panose="020B0609020204030204" charset="0"/>
            </a:endParaRPr>
          </a:p>
          <a:p>
            <a:pPr marL="0" indent="0" fontAlgn="auto">
              <a:lnSpc>
                <a:spcPct val="100000"/>
              </a:lnSpc>
              <a:spcBef>
                <a:spcPts val="600"/>
              </a:spcBef>
              <a:buNone/>
            </a:pPr>
            <a:r>
              <a:rPr lang="en-US" sz="2000">
                <a:solidFill>
                  <a:srgbClr val="00B0F0"/>
                </a:solidFill>
                <a:latin typeface="Consolas" panose="020B0609020204030204" charset="0"/>
              </a:rPr>
              <a:t>3</a:t>
            </a:r>
            <a:endParaRPr lang="en-US" sz="2000">
              <a:solidFill>
                <a:srgbClr val="00B0F0"/>
              </a:solidFill>
              <a:latin typeface="Consolas" panose="020B0609020204030204" charset="0"/>
            </a:endParaRPr>
          </a:p>
          <a:p>
            <a:pPr marL="0" indent="0" fontAlgn="auto">
              <a:lnSpc>
                <a:spcPct val="100000"/>
              </a:lnSpc>
              <a:spcBef>
                <a:spcPts val="600"/>
              </a:spcBef>
              <a:buNone/>
            </a:pPr>
            <a:r>
              <a:rPr lang="en-US" sz="2000">
                <a:latin typeface="Consolas" panose="020B0609020204030204" charset="0"/>
              </a:rPr>
              <a:t>&gt;&gt;&gt; 15.0 // 4                # 如果操作数中有实数，结果为实数形式的整数值</a:t>
            </a:r>
            <a:endParaRPr lang="en-US" sz="2000">
              <a:latin typeface="Consolas" panose="020B0609020204030204" charset="0"/>
            </a:endParaRPr>
          </a:p>
          <a:p>
            <a:pPr marL="0" indent="0" fontAlgn="auto">
              <a:lnSpc>
                <a:spcPct val="100000"/>
              </a:lnSpc>
              <a:spcBef>
                <a:spcPts val="600"/>
              </a:spcBef>
              <a:buNone/>
            </a:pPr>
            <a:r>
              <a:rPr lang="en-US" sz="2000">
                <a:solidFill>
                  <a:srgbClr val="00B0F0"/>
                </a:solidFill>
                <a:latin typeface="Consolas" panose="020B0609020204030204" charset="0"/>
              </a:rPr>
              <a:t>3.0</a:t>
            </a:r>
            <a:endParaRPr lang="en-US" sz="2000">
              <a:solidFill>
                <a:srgbClr val="00B0F0"/>
              </a:solidFill>
              <a:latin typeface="Consolas" panose="020B0609020204030204" charset="0"/>
            </a:endParaRPr>
          </a:p>
          <a:p>
            <a:pPr marL="0" indent="0" fontAlgn="auto">
              <a:lnSpc>
                <a:spcPct val="100000"/>
              </a:lnSpc>
              <a:spcBef>
                <a:spcPts val="600"/>
              </a:spcBef>
              <a:buNone/>
            </a:pPr>
            <a:r>
              <a:rPr lang="en-US" sz="2000">
                <a:latin typeface="Consolas" panose="020B0609020204030204" charset="0"/>
              </a:rPr>
              <a:t>&gt;&gt;&gt; -15//4                   # 向下取整</a:t>
            </a:r>
            <a:endParaRPr lang="en-US" sz="2000">
              <a:latin typeface="Consolas" panose="020B0609020204030204" charset="0"/>
            </a:endParaRPr>
          </a:p>
          <a:p>
            <a:pPr marL="0" indent="0" fontAlgn="auto">
              <a:lnSpc>
                <a:spcPct val="100000"/>
              </a:lnSpc>
              <a:spcBef>
                <a:spcPts val="600"/>
              </a:spcBef>
              <a:buNone/>
            </a:pPr>
            <a:r>
              <a:rPr lang="en-US" sz="2000">
                <a:solidFill>
                  <a:srgbClr val="00B0F0"/>
                </a:solidFill>
                <a:latin typeface="Consolas" panose="020B0609020204030204" charset="0"/>
              </a:rPr>
              <a:t>-4</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2.2.1  </a:t>
            </a:r>
            <a:r>
              <a:rPr lang="zh-CN" altLang="en-US">
                <a:sym typeface="+mn-ea"/>
              </a:rPr>
              <a:t>算术运算符</a:t>
            </a:r>
            <a:endParaRPr lang="en-US"/>
          </a:p>
        </p:txBody>
      </p:sp>
      <p:sp>
        <p:nvSpPr>
          <p:cNvPr id="3" name="Content Placeholder 2"/>
          <p:cNvSpPr>
            <a:spLocks noGrp="1"/>
          </p:cNvSpPr>
          <p:nvPr>
            <p:ph idx="1"/>
          </p:nvPr>
        </p:nvSpPr>
        <p:spPr>
          <a:xfrm>
            <a:off x="838200" y="1321435"/>
            <a:ext cx="10937875" cy="4639945"/>
          </a:xfrm>
        </p:spPr>
        <p:txBody>
          <a:bodyPr>
            <a:normAutofit lnSpcReduction="20000"/>
          </a:bodyPr>
          <a:p>
            <a:pPr marL="0" indent="0" fontAlgn="auto">
              <a:lnSpc>
                <a:spcPct val="170000"/>
              </a:lnSpc>
              <a:spcBef>
                <a:spcPts val="0"/>
              </a:spcBef>
              <a:buNone/>
            </a:pPr>
            <a:r>
              <a:rPr lang="en-US" sz="2400"/>
              <a:t>（4）</a:t>
            </a:r>
            <a:r>
              <a:rPr lang="en-US" sz="2400">
                <a:solidFill>
                  <a:srgbClr val="FF0000"/>
                </a:solidFill>
              </a:rPr>
              <a:t>%运算符</a:t>
            </a:r>
            <a:r>
              <a:rPr lang="en-US" sz="2400"/>
              <a:t>可以用于整数或实数的求余数运算，还可以用于字符串格式化，但是这种用法并不推荐</a:t>
            </a:r>
            <a:r>
              <a:rPr lang="zh-CN" altLang="en-US" sz="2400"/>
              <a:t>。</a:t>
            </a:r>
            <a:endParaRPr lang="zh-CN" altLang="en-US" sz="2400"/>
          </a:p>
          <a:p>
            <a:pPr marL="0" indent="0" fontAlgn="auto">
              <a:lnSpc>
                <a:spcPct val="120000"/>
              </a:lnSpc>
              <a:spcBef>
                <a:spcPts val="0"/>
              </a:spcBef>
              <a:buNone/>
            </a:pPr>
            <a:r>
              <a:rPr lang="en-US" sz="2000">
                <a:latin typeface="Consolas" panose="020B0609020204030204" charset="0"/>
                <a:cs typeface="Consolas" panose="020B0609020204030204" charset="0"/>
              </a:rPr>
              <a:t>&gt;&gt;&gt; 789 % 23                   # 余数</a:t>
            </a:r>
            <a:endParaRPr lang="en-US" sz="2000">
              <a:latin typeface="Consolas" panose="020B0609020204030204" charset="0"/>
              <a:cs typeface="Consolas" panose="020B0609020204030204" charset="0"/>
            </a:endParaRPr>
          </a:p>
          <a:p>
            <a:pPr marL="0" indent="0" fontAlgn="auto">
              <a:lnSpc>
                <a:spcPct val="120000"/>
              </a:lnSpc>
              <a:spcBef>
                <a:spcPts val="0"/>
              </a:spcBef>
              <a:buNone/>
            </a:pPr>
            <a:r>
              <a:rPr lang="en-US" sz="2000">
                <a:solidFill>
                  <a:srgbClr val="00B0F0"/>
                </a:solidFill>
                <a:latin typeface="Consolas" panose="020B0609020204030204" charset="0"/>
                <a:cs typeface="Consolas" panose="020B0609020204030204" charset="0"/>
              </a:rPr>
              <a:t>7</a:t>
            </a:r>
            <a:endParaRPr lang="en-US" sz="2000">
              <a:solidFill>
                <a:srgbClr val="00B0F0"/>
              </a:solidFill>
              <a:latin typeface="Consolas" panose="020B0609020204030204" charset="0"/>
              <a:cs typeface="Consolas" panose="020B0609020204030204" charset="0"/>
            </a:endParaRPr>
          </a:p>
          <a:p>
            <a:pPr marL="0" indent="0" fontAlgn="auto">
              <a:lnSpc>
                <a:spcPct val="120000"/>
              </a:lnSpc>
              <a:spcBef>
                <a:spcPts val="0"/>
              </a:spcBef>
              <a:buNone/>
            </a:pPr>
            <a:r>
              <a:rPr lang="en-US" sz="2000">
                <a:latin typeface="Consolas" panose="020B0609020204030204" charset="0"/>
                <a:cs typeface="Consolas" panose="020B0609020204030204" charset="0"/>
              </a:rPr>
              <a:t>&gt;&gt;&gt; '%c, %d' % (65, 65)        # 把65分别格式化为字符和整数</a:t>
            </a:r>
            <a:endParaRPr lang="en-US" sz="2000">
              <a:latin typeface="Consolas" panose="020B0609020204030204" charset="0"/>
              <a:cs typeface="Consolas" panose="020B0609020204030204" charset="0"/>
            </a:endParaRPr>
          </a:p>
          <a:p>
            <a:pPr marL="0" indent="0" fontAlgn="auto">
              <a:lnSpc>
                <a:spcPct val="120000"/>
              </a:lnSpc>
              <a:spcBef>
                <a:spcPts val="0"/>
              </a:spcBef>
              <a:buNone/>
            </a:pPr>
            <a:r>
              <a:rPr lang="en-US" sz="2000">
                <a:solidFill>
                  <a:srgbClr val="00B0F0"/>
                </a:solidFill>
                <a:latin typeface="Consolas" panose="020B0609020204030204" charset="0"/>
                <a:cs typeface="Consolas" panose="020B0609020204030204" charset="0"/>
              </a:rPr>
              <a:t>'A, 65'</a:t>
            </a:r>
            <a:endParaRPr lang="en-US" sz="2000">
              <a:solidFill>
                <a:srgbClr val="00B0F0"/>
              </a:solidFill>
              <a:latin typeface="Consolas" panose="020B0609020204030204" charset="0"/>
              <a:cs typeface="Consolas" panose="020B0609020204030204" charset="0"/>
            </a:endParaRPr>
          </a:p>
          <a:p>
            <a:pPr marL="0" indent="0" fontAlgn="auto">
              <a:lnSpc>
                <a:spcPct val="120000"/>
              </a:lnSpc>
              <a:spcBef>
                <a:spcPts val="0"/>
              </a:spcBef>
              <a:buNone/>
            </a:pPr>
            <a:r>
              <a:rPr lang="en-US" sz="2000">
                <a:latin typeface="Consolas" panose="020B0609020204030204" charset="0"/>
                <a:cs typeface="Consolas" panose="020B0609020204030204" charset="0"/>
              </a:rPr>
              <a:t>&gt;&gt;&gt; '%f,%s' % (65, 65)         # 把65分别格式化为实数和字符串</a:t>
            </a:r>
            <a:endParaRPr lang="en-US" sz="2000">
              <a:latin typeface="Consolas" panose="020B0609020204030204" charset="0"/>
              <a:cs typeface="Consolas" panose="020B0609020204030204" charset="0"/>
            </a:endParaRPr>
          </a:p>
          <a:p>
            <a:pPr marL="0" indent="0" fontAlgn="auto">
              <a:lnSpc>
                <a:spcPct val="120000"/>
              </a:lnSpc>
              <a:spcBef>
                <a:spcPts val="0"/>
              </a:spcBef>
              <a:buNone/>
            </a:pPr>
            <a:r>
              <a:rPr lang="en-US" sz="2000">
                <a:solidFill>
                  <a:srgbClr val="00B0F0"/>
                </a:solidFill>
                <a:latin typeface="Consolas" panose="020B0609020204030204" charset="0"/>
                <a:cs typeface="Consolas" panose="020B0609020204030204" charset="0"/>
              </a:rPr>
              <a:t>'65.000000,65'</a:t>
            </a:r>
            <a:endParaRPr lang="en-US" sz="2000">
              <a:solidFill>
                <a:srgbClr val="00B0F0"/>
              </a:solidFill>
              <a:latin typeface="Consolas" panose="020B0609020204030204" charset="0"/>
              <a:cs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2.2.1  </a:t>
            </a:r>
            <a:r>
              <a:rPr lang="zh-CN" altLang="en-US">
                <a:sym typeface="+mn-ea"/>
              </a:rPr>
              <a:t>算术运算符</a:t>
            </a:r>
            <a:endParaRPr lang="en-US"/>
          </a:p>
        </p:txBody>
      </p:sp>
      <p:sp>
        <p:nvSpPr>
          <p:cNvPr id="3" name="Content Placeholder 2"/>
          <p:cNvSpPr>
            <a:spLocks noGrp="1"/>
          </p:cNvSpPr>
          <p:nvPr>
            <p:ph idx="1"/>
          </p:nvPr>
        </p:nvSpPr>
        <p:spPr/>
        <p:txBody>
          <a:bodyPr/>
          <a:p>
            <a:pPr marL="0" indent="0" fontAlgn="auto">
              <a:lnSpc>
                <a:spcPct val="130000"/>
              </a:lnSpc>
              <a:spcBef>
                <a:spcPts val="400"/>
              </a:spcBef>
              <a:buNone/>
            </a:pPr>
            <a:r>
              <a:rPr lang="en-US" sz="2400"/>
              <a:t>（5）</a:t>
            </a:r>
            <a:r>
              <a:rPr lang="en-US" sz="2400">
                <a:solidFill>
                  <a:srgbClr val="FF0000"/>
                </a:solidFill>
              </a:rPr>
              <a:t>**运算符</a:t>
            </a:r>
            <a:r>
              <a:rPr lang="en-US" sz="2400"/>
              <a:t>表示幂乘：</a:t>
            </a:r>
            <a:endParaRPr lang="en-US" sz="2400"/>
          </a:p>
          <a:p>
            <a:pPr marL="0" indent="0" fontAlgn="auto">
              <a:lnSpc>
                <a:spcPct val="100000"/>
              </a:lnSpc>
              <a:spcBef>
                <a:spcPts val="0"/>
              </a:spcBef>
              <a:buNone/>
            </a:pPr>
            <a:r>
              <a:rPr lang="en-US" sz="2000">
                <a:latin typeface="Consolas" panose="020B0609020204030204" charset="0"/>
              </a:rPr>
              <a:t>&gt;&gt;&gt; 3 ** 2                    # 3的2次方，等价于pow(3, 2)</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9</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pow(3, 2, 8)              # 等价于(3**2) % 8</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9 ** 0.5                  # 9的0.5次方，平方根</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(-9) ** 0.5               # 可以计算负数的平方根</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(1.8369701987210297e-16+3j)</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solidFill>
                  <a:schemeClr val="tx1"/>
                </a:solidFill>
                <a:latin typeface="Consolas" panose="020B0609020204030204" charset="0"/>
              </a:rPr>
              <a:t>&gt;&gt;&gt; 3 ** 2 ** 3</a:t>
            </a:r>
            <a:endParaRPr lang="en-US" sz="2000">
              <a:solidFill>
                <a:schemeClr val="tx1"/>
              </a:solidFill>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6561</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2.2.2  </a:t>
            </a:r>
            <a:r>
              <a:rPr lang="zh-CN" altLang="en-US"/>
              <a:t>关系运算符</a:t>
            </a:r>
            <a:endParaRPr lang="zh-CN" altLang="en-US"/>
          </a:p>
        </p:txBody>
      </p:sp>
      <p:sp>
        <p:nvSpPr>
          <p:cNvPr id="3" name="Content Placeholder 2"/>
          <p:cNvSpPr>
            <a:spLocks noGrp="1"/>
          </p:cNvSpPr>
          <p:nvPr>
            <p:ph idx="1"/>
          </p:nvPr>
        </p:nvSpPr>
        <p:spPr>
          <a:xfrm>
            <a:off x="838200" y="1321435"/>
            <a:ext cx="10851515" cy="4856480"/>
          </a:xfrm>
        </p:spPr>
        <p:txBody>
          <a:bodyPr>
            <a:normAutofit/>
          </a:bodyPr>
          <a:p>
            <a:pPr fontAlgn="auto">
              <a:lnSpc>
                <a:spcPct val="140000"/>
              </a:lnSpc>
              <a:spcBef>
                <a:spcPts val="0"/>
              </a:spcBef>
              <a:buFont typeface="Arial" panose="020B0604020202020204" pitchFamily="34" charset="0"/>
              <a:buChar char="•"/>
            </a:pPr>
            <a:r>
              <a:rPr lang="en-US" sz="2400"/>
              <a:t>Python</a:t>
            </a:r>
            <a:r>
              <a:rPr lang="en-US" sz="2400">
                <a:solidFill>
                  <a:srgbClr val="FF0000"/>
                </a:solidFill>
              </a:rPr>
              <a:t>关系运算符</a:t>
            </a:r>
            <a:r>
              <a:rPr lang="en-US" sz="2400"/>
              <a:t>最大的特点是</a:t>
            </a:r>
            <a:r>
              <a:rPr lang="en-US" sz="2400">
                <a:solidFill>
                  <a:srgbClr val="FF0000"/>
                </a:solidFill>
              </a:rPr>
              <a:t>可以连用</a:t>
            </a:r>
            <a:r>
              <a:rPr lang="en-US" sz="2400"/>
              <a:t>。使用关系运算符的一个最重要的前提是，</a:t>
            </a:r>
            <a:r>
              <a:rPr lang="en-US" sz="2400">
                <a:solidFill>
                  <a:srgbClr val="FF0000"/>
                </a:solidFill>
              </a:rPr>
              <a:t>操作数之间必须可比较大小</a:t>
            </a:r>
            <a:r>
              <a:rPr lang="en-US" sz="2400"/>
              <a:t>。</a:t>
            </a:r>
            <a:endParaRPr lang="en-US" sz="2400"/>
          </a:p>
          <a:p>
            <a:pPr marL="0" indent="0" fontAlgn="auto">
              <a:lnSpc>
                <a:spcPct val="100000"/>
              </a:lnSpc>
              <a:spcBef>
                <a:spcPts val="0"/>
              </a:spcBef>
              <a:buNone/>
            </a:pPr>
            <a:r>
              <a:rPr lang="en-US" sz="2000">
                <a:latin typeface="Consolas" panose="020B0609020204030204" charset="0"/>
              </a:rPr>
              <a:t>&gt;&gt;&gt; 1 &lt; 3 &lt; 5                    # 等价于1 &lt; 3 and 3 &lt; 5</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 &lt; 5 &gt; 2</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 &gt; 6 &lt; 8</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False</a:t>
            </a:r>
            <a:endParaRPr lang="en-US" sz="2000">
              <a:solidFill>
                <a:srgbClr val="00B0F0"/>
              </a:solidFill>
              <a:latin typeface="Consolas" panose="020B0609020204030204" charset="0"/>
            </a:endParaRPr>
          </a:p>
          <a:p>
            <a:pPr marL="0" indent="0" fontAlgn="auto">
              <a:lnSpc>
                <a:spcPct val="100000"/>
              </a:lnSpc>
              <a:spcBef>
                <a:spcPts val="0"/>
              </a:spcBef>
              <a:buNone/>
            </a:pP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2.2.2  </a:t>
            </a:r>
            <a:r>
              <a:rPr lang="zh-CN" altLang="en-US">
                <a:sym typeface="+mn-ea"/>
              </a:rPr>
              <a:t>关系运算符</a:t>
            </a:r>
            <a:endParaRPr lang="en-US"/>
          </a:p>
        </p:txBody>
      </p:sp>
      <p:sp>
        <p:nvSpPr>
          <p:cNvPr id="3" name="Content Placeholder 2"/>
          <p:cNvSpPr>
            <a:spLocks noGrp="1"/>
          </p:cNvSpPr>
          <p:nvPr>
            <p:ph idx="1"/>
          </p:nvPr>
        </p:nvSpPr>
        <p:spPr>
          <a:xfrm>
            <a:off x="838200" y="1321435"/>
            <a:ext cx="10671810" cy="4918710"/>
          </a:xfrm>
        </p:spPr>
        <p:txBody>
          <a:bodyPr>
            <a:normAutofit lnSpcReduction="10000"/>
          </a:bodyPr>
          <a:p>
            <a:pPr marL="0" indent="0" fontAlgn="auto">
              <a:lnSpc>
                <a:spcPct val="100000"/>
              </a:lnSpc>
              <a:spcBef>
                <a:spcPts val="0"/>
              </a:spcBef>
              <a:buNone/>
            </a:pPr>
            <a:r>
              <a:rPr lang="en-US" sz="2000">
                <a:latin typeface="Consolas" panose="020B0609020204030204" charset="0"/>
              </a:rPr>
              <a:t>&gt;&gt;&gt; 'Hello' &gt; 'world'          # 比较字符串大小</a:t>
            </a:r>
            <a:r>
              <a:rPr lang="zh-CN" altLang="en-US" sz="2000">
                <a:latin typeface="Consolas" panose="020B0609020204030204" charset="0"/>
              </a:rPr>
              <a:t>，逐个字符比较，直到得到确定结论</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False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 2, 3] &lt; [1, 2, 4]      # 比较列表大小</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'Hello' &gt; 3                # 字符串和数字不能比较</a:t>
            </a:r>
            <a:endParaRPr lang="en-US" sz="2000">
              <a:latin typeface="Consolas" panose="020B0609020204030204" charset="0"/>
            </a:endParaRPr>
          </a:p>
          <a:p>
            <a:pPr marL="0" indent="0" fontAlgn="auto">
              <a:lnSpc>
                <a:spcPct val="100000"/>
              </a:lnSpc>
              <a:spcBef>
                <a:spcPts val="0"/>
              </a:spcBef>
              <a:buNone/>
            </a:pPr>
            <a:r>
              <a:rPr lang="en-US" sz="2000">
                <a:solidFill>
                  <a:srgbClr val="FF0000"/>
                </a:solidFill>
                <a:latin typeface="Consolas" panose="020B0609020204030204" charset="0"/>
              </a:rPr>
              <a:t>TypeError: unorderable types: str() &gt; int()</a:t>
            </a:r>
            <a:endParaRPr lang="en-US" sz="2000">
              <a:solidFill>
                <a:srgbClr val="FF000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 2, 3} &lt; {1, 2, 3, 4}   # 测试是否子集</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 2, 3} == {3, 2, 1}     # 测试两个集合是否相等</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 2, 4} &gt; {1, 2, 3}      # 集合之间的包含</a:t>
            </a:r>
            <a:r>
              <a:rPr lang="zh-CN" altLang="en-US" sz="2000">
                <a:latin typeface="Consolas" panose="020B0609020204030204" charset="0"/>
              </a:rPr>
              <a:t>关系</a:t>
            </a:r>
            <a:r>
              <a:rPr lang="en-US" sz="2000">
                <a:latin typeface="Consolas" panose="020B0609020204030204" charset="0"/>
              </a:rPr>
              <a:t>测试</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False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 2, 4} &lt; {1, 2, 3}</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False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 2, 4} == {1, 2, 3}</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False</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2.1  Python</a:t>
            </a:r>
            <a:r>
              <a:rPr lang="zh-CN" altLang="en-US"/>
              <a:t>常用内置对象</a:t>
            </a:r>
            <a:endParaRPr lang="zh-CN" altLang="en-US"/>
          </a:p>
        </p:txBody>
      </p:sp>
      <p:sp>
        <p:nvSpPr>
          <p:cNvPr id="3" name="Content Placeholder 2"/>
          <p:cNvSpPr>
            <a:spLocks noGrp="1"/>
          </p:cNvSpPr>
          <p:nvPr>
            <p:ph idx="1"/>
          </p:nvPr>
        </p:nvSpPr>
        <p:spPr/>
        <p:txBody>
          <a:bodyPr/>
          <a:p>
            <a:pPr fontAlgn="auto">
              <a:lnSpc>
                <a:spcPct val="150000"/>
              </a:lnSpc>
            </a:pPr>
            <a:r>
              <a:rPr lang="zh-CN" altLang="en-US" sz="2400" dirty="0">
                <a:sym typeface="+mn-ea"/>
              </a:rPr>
              <a:t>对象是</a:t>
            </a:r>
            <a:r>
              <a:rPr lang="en-US" altLang="x-none" sz="2400" dirty="0">
                <a:sym typeface="+mn-ea"/>
              </a:rPr>
              <a:t>python</a:t>
            </a:r>
            <a:r>
              <a:rPr lang="zh-CN" altLang="en-US" sz="2400" dirty="0">
                <a:sym typeface="+mn-ea"/>
              </a:rPr>
              <a:t>语言中最基本的概念，</a:t>
            </a:r>
            <a:r>
              <a:rPr lang="zh-CN" altLang="en-US" sz="2400" dirty="0">
                <a:solidFill>
                  <a:srgbClr val="FF0000"/>
                </a:solidFill>
                <a:sym typeface="+mn-ea"/>
              </a:rPr>
              <a:t>在</a:t>
            </a:r>
            <a:r>
              <a:rPr lang="en-US" altLang="x-none" sz="2400" dirty="0">
                <a:solidFill>
                  <a:srgbClr val="FF0000"/>
                </a:solidFill>
                <a:sym typeface="+mn-ea"/>
              </a:rPr>
              <a:t>python</a:t>
            </a:r>
            <a:r>
              <a:rPr lang="zh-CN" altLang="en-US" sz="2400" dirty="0">
                <a:solidFill>
                  <a:srgbClr val="FF0000"/>
                </a:solidFill>
                <a:sym typeface="+mn-ea"/>
              </a:rPr>
              <a:t>中处理的一切都是对象</a:t>
            </a:r>
            <a:r>
              <a:rPr lang="zh-CN" altLang="en-US" sz="2400" dirty="0">
                <a:sym typeface="+mn-ea"/>
              </a:rPr>
              <a:t>。</a:t>
            </a:r>
            <a:endParaRPr lang="zh-CN" altLang="en-US" sz="2400" dirty="0">
              <a:sym typeface="+mn-ea"/>
            </a:endParaRPr>
          </a:p>
          <a:p>
            <a:pPr fontAlgn="auto">
              <a:lnSpc>
                <a:spcPct val="150000"/>
              </a:lnSpc>
            </a:pPr>
            <a:r>
              <a:rPr lang="en-US" altLang="x-none" sz="2400" dirty="0">
                <a:sym typeface="+mn-ea"/>
              </a:rPr>
              <a:t>python</a:t>
            </a:r>
            <a:r>
              <a:rPr lang="zh-CN" altLang="en-US" sz="2400" dirty="0">
                <a:sym typeface="+mn-ea"/>
              </a:rPr>
              <a:t>中有许多内置对象可供编程者使用，</a:t>
            </a:r>
            <a:r>
              <a:rPr lang="zh-CN" altLang="en-US" sz="2400" dirty="0">
                <a:solidFill>
                  <a:srgbClr val="FF0000"/>
                </a:solidFill>
                <a:sym typeface="+mn-ea"/>
              </a:rPr>
              <a:t>内置对象可直接使用</a:t>
            </a:r>
            <a:r>
              <a:rPr lang="zh-CN" altLang="en-US" sz="2400" dirty="0">
                <a:sym typeface="+mn-ea"/>
              </a:rPr>
              <a:t>，如数字、字符串、列表、</a:t>
            </a:r>
            <a:r>
              <a:rPr lang="en-US" altLang="x-none" sz="2400" dirty="0">
                <a:sym typeface="+mn-ea"/>
              </a:rPr>
              <a:t>del</a:t>
            </a:r>
            <a:r>
              <a:rPr lang="zh-CN" altLang="en-US" sz="2400" dirty="0">
                <a:sym typeface="+mn-ea"/>
              </a:rPr>
              <a:t>等。</a:t>
            </a:r>
            <a:endParaRPr lang="en-US" altLang="zh-CN" sz="2400" dirty="0">
              <a:sym typeface="+mn-ea"/>
            </a:endParaRPr>
          </a:p>
          <a:p>
            <a:pPr fontAlgn="auto">
              <a:lnSpc>
                <a:spcPct val="150000"/>
              </a:lnSpc>
            </a:pPr>
            <a:r>
              <a:rPr lang="zh-CN" altLang="en-US" sz="2400" dirty="0">
                <a:solidFill>
                  <a:srgbClr val="FF0000"/>
                </a:solidFill>
                <a:sym typeface="+mn-ea"/>
              </a:rPr>
              <a:t>非</a:t>
            </a:r>
            <a:r>
              <a:rPr lang="en-US" altLang="x-none" sz="2400" dirty="0">
                <a:solidFill>
                  <a:srgbClr val="FF0000"/>
                </a:solidFill>
                <a:sym typeface="+mn-ea"/>
              </a:rPr>
              <a:t>内置对象需要导入模块才能使用</a:t>
            </a:r>
            <a:r>
              <a:rPr lang="en-US" altLang="x-none" sz="2400" dirty="0">
                <a:sym typeface="+mn-ea"/>
              </a:rPr>
              <a:t>，如正弦函数sin(x)</a:t>
            </a:r>
            <a:r>
              <a:rPr lang="zh-CN" altLang="en-US" sz="2400" dirty="0">
                <a:sym typeface="+mn-ea"/>
              </a:rPr>
              <a:t>，随机数产生函数</a:t>
            </a:r>
            <a:r>
              <a:rPr lang="en-US" altLang="x-none" sz="2400" dirty="0">
                <a:sym typeface="+mn-ea"/>
              </a:rPr>
              <a:t>random( )</a:t>
            </a:r>
            <a:r>
              <a:rPr lang="zh-CN" altLang="en-US" sz="2400" dirty="0">
                <a:sym typeface="+mn-ea"/>
              </a:rPr>
              <a:t>等。</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2.2.3  成员测试运算符in</a:t>
            </a:r>
            <a:endParaRPr lang="en-US"/>
          </a:p>
        </p:txBody>
      </p:sp>
      <p:sp>
        <p:nvSpPr>
          <p:cNvPr id="3" name="Content Placeholder 2"/>
          <p:cNvSpPr>
            <a:spLocks noGrp="1"/>
          </p:cNvSpPr>
          <p:nvPr>
            <p:ph idx="1"/>
          </p:nvPr>
        </p:nvSpPr>
        <p:spPr/>
        <p:txBody>
          <a:bodyPr>
            <a:normAutofit/>
          </a:bodyPr>
          <a:p>
            <a:pPr fontAlgn="auto">
              <a:lnSpc>
                <a:spcPct val="100000"/>
              </a:lnSpc>
              <a:spcBef>
                <a:spcPts val="0"/>
              </a:spcBef>
              <a:buFont typeface="Wingdings" panose="05000000000000000000" charset="0"/>
              <a:buChar char=""/>
            </a:pPr>
            <a:r>
              <a:rPr lang="en-US" sz="2400"/>
              <a:t>成员测试</a:t>
            </a:r>
            <a:r>
              <a:rPr lang="en-US" sz="2400">
                <a:solidFill>
                  <a:srgbClr val="FF0000"/>
                </a:solidFill>
              </a:rPr>
              <a:t>运算符in</a:t>
            </a:r>
            <a:r>
              <a:rPr lang="en-US" sz="2400"/>
              <a:t>用于成员测试，即测试一个对象是否为另一个对象的元素。</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 in [1, 2, 3]                # 测试3是否存在于列表[1, 2, 3]中</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5 in range(1, 10, 1)          # range()是用来生成指定范围数字的内置函数</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'abc' in 'abcdefg'            # 子字符串测试</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for i in (3, 5, 7):           # 循环，成员遍历</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print(i, end='\t')            # </a:t>
            </a:r>
            <a:r>
              <a:rPr lang="zh-CN" altLang="en-US" sz="2000">
                <a:latin typeface="Consolas" panose="020B0609020204030204" charset="0"/>
              </a:rPr>
              <a:t>这里需要按两次回车</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	5	7</a:t>
            </a:r>
            <a:r>
              <a:rPr lang="en-US" sz="2000">
                <a:latin typeface="Consolas" panose="020B0609020204030204" charset="0"/>
              </a:rPr>
              <a:t>	</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2.2.4  集合运算符</a:t>
            </a:r>
            <a:endParaRPr lang="en-US"/>
          </a:p>
        </p:txBody>
      </p:sp>
      <p:sp>
        <p:nvSpPr>
          <p:cNvPr id="3" name="Content Placeholder 2"/>
          <p:cNvSpPr>
            <a:spLocks noGrp="1"/>
          </p:cNvSpPr>
          <p:nvPr>
            <p:ph idx="1"/>
          </p:nvPr>
        </p:nvSpPr>
        <p:spPr/>
        <p:txBody>
          <a:bodyPr>
            <a:normAutofit lnSpcReduction="10000"/>
          </a:bodyPr>
          <a:p>
            <a:pPr fontAlgn="auto">
              <a:lnSpc>
                <a:spcPct val="150000"/>
              </a:lnSpc>
              <a:spcBef>
                <a:spcPts val="0"/>
              </a:spcBef>
              <a:buFont typeface="Wingdings" panose="05000000000000000000" charset="0"/>
              <a:buChar char=""/>
            </a:pPr>
            <a:r>
              <a:rPr lang="en-US" sz="2400"/>
              <a:t>集合的交集、并集、对称差集等运算借助于&amp;</a:t>
            </a:r>
            <a:r>
              <a:rPr lang="zh-CN" altLang="en-US" sz="2400"/>
              <a:t>、</a:t>
            </a:r>
            <a:r>
              <a:rPr lang="en-US" altLang="zh-CN" sz="2400"/>
              <a:t>|</a:t>
            </a:r>
            <a:r>
              <a:rPr lang="zh-CN" altLang="en-US" sz="2400"/>
              <a:t>、</a:t>
            </a:r>
            <a:r>
              <a:rPr lang="en-US" altLang="zh-CN" sz="2400"/>
              <a:t>^</a:t>
            </a:r>
            <a:r>
              <a:rPr lang="en-US" sz="2400"/>
              <a:t>来实现，而差集则使用减号运算符实现。</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10000"/>
              </a:lnSpc>
              <a:spcBef>
                <a:spcPts val="0"/>
              </a:spcBef>
              <a:buNone/>
            </a:pPr>
            <a:r>
              <a:rPr lang="en-US" sz="2000">
                <a:latin typeface="Consolas" panose="020B0609020204030204" charset="0"/>
              </a:rPr>
              <a:t>&gt;&gt;&gt; {1, 2, 3} | {3, 4, 5}          # 并集，自动去除重复元素</a:t>
            </a:r>
            <a:endParaRPr lang="en-US" sz="2000">
              <a:latin typeface="Consolas" panose="020B0609020204030204" charset="0"/>
            </a:endParaRPr>
          </a:p>
          <a:p>
            <a:pPr marL="0" indent="0" fontAlgn="auto">
              <a:lnSpc>
                <a:spcPct val="110000"/>
              </a:lnSpc>
              <a:spcBef>
                <a:spcPts val="0"/>
              </a:spcBef>
              <a:buNone/>
            </a:pPr>
            <a:r>
              <a:rPr lang="en-US" sz="2000">
                <a:solidFill>
                  <a:srgbClr val="00B0F0"/>
                </a:solidFill>
                <a:latin typeface="Consolas" panose="020B0609020204030204" charset="0"/>
              </a:rPr>
              <a:t>{1, 2, 3, 4, 5}</a:t>
            </a:r>
            <a:endParaRPr lang="en-US" sz="2000">
              <a:solidFill>
                <a:srgbClr val="00B0F0"/>
              </a:solidFill>
              <a:latin typeface="Consolas" panose="020B0609020204030204" charset="0"/>
            </a:endParaRPr>
          </a:p>
          <a:p>
            <a:pPr marL="0" indent="0" fontAlgn="auto">
              <a:lnSpc>
                <a:spcPct val="110000"/>
              </a:lnSpc>
              <a:spcBef>
                <a:spcPts val="0"/>
              </a:spcBef>
              <a:buNone/>
            </a:pPr>
            <a:r>
              <a:rPr lang="en-US" sz="2000">
                <a:latin typeface="Consolas" panose="020B0609020204030204" charset="0"/>
              </a:rPr>
              <a:t>&gt;&gt;&gt; {1, 2, 3} &amp; {3, 4, 5}          # 交集</a:t>
            </a:r>
            <a:endParaRPr lang="en-US" sz="2000">
              <a:latin typeface="Consolas" panose="020B0609020204030204" charset="0"/>
            </a:endParaRPr>
          </a:p>
          <a:p>
            <a:pPr marL="0" indent="0" fontAlgn="auto">
              <a:lnSpc>
                <a:spcPct val="110000"/>
              </a:lnSpc>
              <a:spcBef>
                <a:spcPts val="0"/>
              </a:spcBef>
              <a:buNone/>
            </a:pPr>
            <a:r>
              <a:rPr lang="en-US" sz="2000">
                <a:solidFill>
                  <a:srgbClr val="00B0F0"/>
                </a:solidFill>
                <a:latin typeface="Consolas" panose="020B0609020204030204" charset="0"/>
              </a:rPr>
              <a:t>{3}</a:t>
            </a:r>
            <a:endParaRPr lang="en-US" sz="2000">
              <a:solidFill>
                <a:srgbClr val="00B0F0"/>
              </a:solidFill>
              <a:latin typeface="Consolas" panose="020B0609020204030204" charset="0"/>
            </a:endParaRPr>
          </a:p>
          <a:p>
            <a:pPr marL="0" indent="0" fontAlgn="auto">
              <a:lnSpc>
                <a:spcPct val="110000"/>
              </a:lnSpc>
              <a:spcBef>
                <a:spcPts val="0"/>
              </a:spcBef>
              <a:buNone/>
            </a:pPr>
            <a:r>
              <a:rPr lang="en-US" sz="2000">
                <a:latin typeface="Consolas" panose="020B0609020204030204" charset="0"/>
              </a:rPr>
              <a:t>&gt;&gt;&gt; {1, 2, 3} ^ {3, 4, 5}          # 对称差集</a:t>
            </a:r>
            <a:endParaRPr lang="en-US" sz="2000">
              <a:latin typeface="Consolas" panose="020B0609020204030204" charset="0"/>
            </a:endParaRPr>
          </a:p>
          <a:p>
            <a:pPr marL="0" indent="0" fontAlgn="auto">
              <a:lnSpc>
                <a:spcPct val="110000"/>
              </a:lnSpc>
              <a:spcBef>
                <a:spcPts val="0"/>
              </a:spcBef>
              <a:buNone/>
            </a:pPr>
            <a:r>
              <a:rPr lang="en-US" sz="2000">
                <a:solidFill>
                  <a:srgbClr val="00B0F0"/>
                </a:solidFill>
                <a:latin typeface="Consolas" panose="020B0609020204030204" charset="0"/>
              </a:rPr>
              <a:t>{1, 2, 4, 5}</a:t>
            </a:r>
            <a:endParaRPr lang="en-US" sz="2000">
              <a:solidFill>
                <a:srgbClr val="00B0F0"/>
              </a:solidFill>
              <a:latin typeface="Consolas" panose="020B0609020204030204" charset="0"/>
            </a:endParaRPr>
          </a:p>
          <a:p>
            <a:pPr marL="0" indent="0" fontAlgn="auto">
              <a:lnSpc>
                <a:spcPct val="110000"/>
              </a:lnSpc>
              <a:spcBef>
                <a:spcPts val="0"/>
              </a:spcBef>
              <a:buNone/>
            </a:pPr>
            <a:r>
              <a:rPr lang="en-US" sz="2000">
                <a:latin typeface="Consolas" panose="020B0609020204030204" charset="0"/>
              </a:rPr>
              <a:t>&gt;&gt;&gt; {1, 2, 3} - {3, 4, 5}          # 差集</a:t>
            </a:r>
            <a:endParaRPr lang="en-US" sz="2000">
              <a:latin typeface="Consolas" panose="020B0609020204030204" charset="0"/>
            </a:endParaRPr>
          </a:p>
          <a:p>
            <a:pPr marL="0" indent="0" fontAlgn="auto">
              <a:lnSpc>
                <a:spcPct val="110000"/>
              </a:lnSpc>
              <a:spcBef>
                <a:spcPts val="0"/>
              </a:spcBef>
              <a:buNone/>
            </a:pPr>
            <a:r>
              <a:rPr lang="en-US" sz="2000">
                <a:solidFill>
                  <a:srgbClr val="00B0F0"/>
                </a:solidFill>
                <a:latin typeface="Consolas" panose="020B0609020204030204" charset="0"/>
              </a:rPr>
              <a:t>{1, 2}</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2.2.5  逻辑运算符</a:t>
            </a:r>
            <a:endParaRPr lang="en-US"/>
          </a:p>
        </p:txBody>
      </p:sp>
      <p:sp>
        <p:nvSpPr>
          <p:cNvPr id="3" name="Content Placeholder 2"/>
          <p:cNvSpPr>
            <a:spLocks noGrp="1"/>
          </p:cNvSpPr>
          <p:nvPr>
            <p:ph idx="1"/>
          </p:nvPr>
        </p:nvSpPr>
        <p:spPr>
          <a:xfrm>
            <a:off x="838200" y="1321435"/>
            <a:ext cx="10948035" cy="4639945"/>
          </a:xfrm>
        </p:spPr>
        <p:txBody>
          <a:bodyPr>
            <a:normAutofit/>
          </a:bodyPr>
          <a:p>
            <a:pPr fontAlgn="auto">
              <a:lnSpc>
                <a:spcPct val="150000"/>
              </a:lnSpc>
            </a:pPr>
            <a:r>
              <a:rPr lang="en-US" sz="2400"/>
              <a:t>逻辑运算符and、or、not常用来连接条件表达式构成更加复杂的条件表达式，并且and和or具有惰性求值或</a:t>
            </a:r>
            <a:r>
              <a:rPr lang="en-US" sz="2400">
                <a:solidFill>
                  <a:srgbClr val="FF0000"/>
                </a:solidFill>
              </a:rPr>
              <a:t>逻辑短路</a:t>
            </a:r>
            <a:r>
              <a:rPr lang="en-US" sz="2400"/>
              <a:t>的特点，当连接多个表达式时</a:t>
            </a:r>
            <a:r>
              <a:rPr lang="en-US" sz="2400">
                <a:solidFill>
                  <a:srgbClr val="FF0000"/>
                </a:solidFill>
              </a:rPr>
              <a:t>只计算必须要计算的值</a:t>
            </a:r>
            <a:r>
              <a:rPr lang="en-US" sz="2400"/>
              <a:t>。</a:t>
            </a:r>
            <a:endParaRPr lang="en-US" sz="2400"/>
          </a:p>
          <a:p>
            <a:pPr fontAlgn="auto">
              <a:lnSpc>
                <a:spcPct val="150000"/>
              </a:lnSpc>
            </a:pPr>
            <a:r>
              <a:rPr lang="en-US" sz="2400"/>
              <a:t>另外要注意的是，</a:t>
            </a:r>
            <a:r>
              <a:rPr lang="en-US" sz="2400">
                <a:solidFill>
                  <a:srgbClr val="FF0000"/>
                </a:solidFill>
              </a:rPr>
              <a:t>运算符and和or并不一定会返回True或False，而是得到最后一个被计算的表达式的值</a:t>
            </a:r>
            <a:r>
              <a:rPr lang="en-US" sz="2400"/>
              <a:t>，但是运算符</a:t>
            </a:r>
            <a:r>
              <a:rPr lang="en-US" sz="2400">
                <a:solidFill>
                  <a:srgbClr val="FF0000"/>
                </a:solidFill>
              </a:rPr>
              <a:t>not一定会返回True或False</a:t>
            </a:r>
            <a:r>
              <a:rPr lang="en-US" sz="2400"/>
              <a:t>。</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2.2.5  逻辑运算符</a:t>
            </a:r>
            <a:endParaRPr lang="en-US"/>
          </a:p>
        </p:txBody>
      </p:sp>
      <p:sp>
        <p:nvSpPr>
          <p:cNvPr id="3" name="Content Placeholder 2"/>
          <p:cNvSpPr>
            <a:spLocks noGrp="1"/>
          </p:cNvSpPr>
          <p:nvPr>
            <p:ph idx="1"/>
          </p:nvPr>
        </p:nvSpPr>
        <p:spPr/>
        <p:txBody>
          <a:bodyPr>
            <a:normAutofit lnSpcReduction="20000"/>
          </a:bodyPr>
          <a:p>
            <a:pPr marL="0" indent="0" fontAlgn="auto">
              <a:lnSpc>
                <a:spcPct val="100000"/>
              </a:lnSpc>
              <a:spcBef>
                <a:spcPts val="0"/>
              </a:spcBef>
              <a:buNone/>
            </a:pPr>
            <a:r>
              <a:rPr lang="en-US" sz="2000">
                <a:latin typeface="Consolas" panose="020B0609020204030204" charset="0"/>
              </a:rPr>
              <a:t>&gt;&gt;&gt; 3&gt;5 and a&gt;3              # 注意，此时并没有定义变量a</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False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3&gt;5 or a&gt;3               # 3&gt;5的值为False，所以需要计算后面表达式</a:t>
            </a:r>
            <a:endParaRPr lang="en-US" sz="2000">
              <a:latin typeface="Consolas" panose="020B0609020204030204" charset="0"/>
            </a:endParaRPr>
          </a:p>
          <a:p>
            <a:pPr marL="0" indent="0" fontAlgn="auto">
              <a:lnSpc>
                <a:spcPct val="100000"/>
              </a:lnSpc>
              <a:spcBef>
                <a:spcPts val="0"/>
              </a:spcBef>
              <a:buNone/>
            </a:pPr>
            <a:r>
              <a:rPr lang="en-US" sz="2000">
                <a:solidFill>
                  <a:srgbClr val="FF0000"/>
                </a:solidFill>
                <a:latin typeface="Consolas" panose="020B0609020204030204" charset="0"/>
              </a:rPr>
              <a:t>NameError: name 'a' is not defined</a:t>
            </a:r>
            <a:endParaRPr lang="en-US" sz="2000">
              <a:solidFill>
                <a:srgbClr val="FF000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3&lt;5 or a&gt;3               # 3&lt;5的值为True，不需要计算后面表达式</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 and 5                  # 最后一个计算的表达式的值作为整个表达式的值</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 and 5&gt;2</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 not in [1, 2, 3]       # 逻辑非运算not</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False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 is not 5               # not的计算结果只能是True或False之一</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not 3</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False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not 0</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2.2.6  补充说明</a:t>
            </a:r>
            <a:endParaRPr lang="en-US"/>
          </a:p>
        </p:txBody>
      </p:sp>
      <p:sp>
        <p:nvSpPr>
          <p:cNvPr id="3" name="Content Placeholder 2"/>
          <p:cNvSpPr>
            <a:spLocks noGrp="1"/>
          </p:cNvSpPr>
          <p:nvPr>
            <p:ph idx="1"/>
          </p:nvPr>
        </p:nvSpPr>
        <p:spPr/>
        <p:txBody>
          <a:bodyPr/>
          <a:p>
            <a:pPr fontAlgn="auto">
              <a:lnSpc>
                <a:spcPct val="150000"/>
              </a:lnSpc>
            </a:pPr>
            <a:r>
              <a:rPr lang="en-US" sz="2400"/>
              <a:t>Python还有赋值运算符=和+=、-=、*=、/=、//=、**=、|=、^=等大量复合赋值运算符。</a:t>
            </a:r>
            <a:endParaRPr lang="en-US" sz="2400"/>
          </a:p>
          <a:p>
            <a:pPr fontAlgn="auto">
              <a:lnSpc>
                <a:spcPct val="150000"/>
              </a:lnSpc>
            </a:pPr>
            <a:r>
              <a:rPr lang="en-US" sz="2400"/>
              <a:t>Python</a:t>
            </a:r>
            <a:r>
              <a:rPr lang="en-US" sz="2400">
                <a:solidFill>
                  <a:srgbClr val="FF0000"/>
                </a:solidFill>
              </a:rPr>
              <a:t>不支持++和--运算符</a:t>
            </a:r>
            <a:r>
              <a:rPr lang="en-US" sz="2400"/>
              <a:t>，虽然在形式上有时候似乎可以这样用，但实际上是另外的含义，要注意和其他语言的区别。</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2.2.6  补充说明</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latin typeface="Consolas" panose="020B0609020204030204" charset="0"/>
              </a:rPr>
              <a:t>&gt;&gt;&gt; i = 3</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++i                            # 正正得正</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                          # 与++i等价</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i++                            # Python不支持++运算符，语法错误</a:t>
            </a:r>
            <a:endParaRPr lang="en-US" sz="2000">
              <a:latin typeface="Consolas" panose="020B0609020204030204" charset="0"/>
            </a:endParaRPr>
          </a:p>
          <a:p>
            <a:pPr marL="0" indent="0" fontAlgn="auto">
              <a:lnSpc>
                <a:spcPct val="100000"/>
              </a:lnSpc>
              <a:spcBef>
                <a:spcPts val="0"/>
              </a:spcBef>
              <a:buNone/>
            </a:pPr>
            <a:r>
              <a:rPr lang="en-US" sz="2000">
                <a:solidFill>
                  <a:srgbClr val="FF0000"/>
                </a:solidFill>
                <a:latin typeface="Consolas" panose="020B0609020204030204" charset="0"/>
              </a:rPr>
              <a:t>SyntaxError: invalid syntax</a:t>
            </a:r>
            <a:endParaRPr lang="en-US" sz="2000">
              <a:solidFill>
                <a:srgbClr val="FF000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--i                            # 负负得正，等价于-(-i)</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---i                           # 等价于-(-(-i))</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i--                            # Python不支持--运算符，语法错误</a:t>
            </a:r>
            <a:endParaRPr lang="en-US" sz="2000">
              <a:latin typeface="Consolas" panose="020B0609020204030204" charset="0"/>
            </a:endParaRPr>
          </a:p>
          <a:p>
            <a:pPr marL="0" indent="0" fontAlgn="auto">
              <a:lnSpc>
                <a:spcPct val="100000"/>
              </a:lnSpc>
              <a:spcBef>
                <a:spcPts val="0"/>
              </a:spcBef>
              <a:buNone/>
            </a:pPr>
            <a:r>
              <a:rPr lang="en-US" sz="2000">
                <a:solidFill>
                  <a:srgbClr val="FF0000"/>
                </a:solidFill>
                <a:latin typeface="Consolas" panose="020B0609020204030204" charset="0"/>
              </a:rPr>
              <a:t>SyntaxError: invalid syntax</a:t>
            </a:r>
            <a:endParaRPr lang="en-US" sz="2000">
              <a:solidFill>
                <a:srgbClr val="FF000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2.2.6  补充说明</a:t>
            </a:r>
            <a:endParaRPr lang="zh-CN" altLang="en-US"/>
          </a:p>
        </p:txBody>
      </p:sp>
      <p:sp>
        <p:nvSpPr>
          <p:cNvPr id="3" name="内容占位符 2"/>
          <p:cNvSpPr>
            <a:spLocks noGrp="1"/>
          </p:cNvSpPr>
          <p:nvPr>
            <p:ph idx="1"/>
          </p:nvPr>
        </p:nvSpPr>
        <p:spPr/>
        <p:txBody>
          <a:bodyPr>
            <a:normAutofit fontScale="60000"/>
          </a:bodyPr>
          <a:p>
            <a:pPr marL="0" indent="228600" fontAlgn="auto">
              <a:lnSpc>
                <a:spcPct val="100000"/>
              </a:lnSpc>
              <a:spcBef>
                <a:spcPts val="0"/>
              </a:spcBef>
            </a:pPr>
            <a:r>
              <a:rPr lang="en-US" altLang="zh-CN" sz="4000"/>
              <a:t>Python 3.8</a:t>
            </a:r>
            <a:r>
              <a:rPr lang="zh-CN" altLang="en-US" sz="4000"/>
              <a:t>新增赋值运算符</a:t>
            </a:r>
            <a:r>
              <a:rPr lang="en-US" altLang="zh-CN" sz="4000"/>
              <a:t>“:=”</a:t>
            </a:r>
            <a:endParaRPr lang="en-US" altLang="zh-CN" sz="4000"/>
          </a:p>
          <a:p>
            <a:pPr marL="0" indent="0" fontAlgn="auto">
              <a:lnSpc>
                <a:spcPct val="100000"/>
              </a:lnSpc>
              <a:spcBef>
                <a:spcPts val="0"/>
              </a:spcBef>
              <a:buNone/>
            </a:pPr>
            <a:r>
              <a:rPr lang="en-US" altLang="zh-CN" sz="3000">
                <a:latin typeface="Consolas" panose="020B0609020204030204" charset="0"/>
                <a:cs typeface="Consolas" panose="020B0609020204030204" charset="0"/>
              </a:rPr>
              <a:t>&gt;&gt;&gt; num_int = int(num_str:=input('输入一个整数：'))</a:t>
            </a:r>
            <a:endParaRPr lang="en-US" altLang="zh-CN" sz="3000">
              <a:latin typeface="Consolas" panose="020B0609020204030204" charset="0"/>
              <a:cs typeface="Consolas" panose="020B0609020204030204" charset="0"/>
            </a:endParaRPr>
          </a:p>
          <a:p>
            <a:pPr marL="0" indent="0" fontAlgn="auto">
              <a:lnSpc>
                <a:spcPct val="100000"/>
              </a:lnSpc>
              <a:spcBef>
                <a:spcPts val="0"/>
              </a:spcBef>
              <a:buNone/>
            </a:pPr>
            <a:r>
              <a:rPr lang="en-US" altLang="zh-CN" sz="3000">
                <a:solidFill>
                  <a:srgbClr val="00B0F0"/>
                </a:solidFill>
                <a:latin typeface="Consolas" panose="020B0609020204030204" charset="0"/>
                <a:cs typeface="Consolas" panose="020B0609020204030204" charset="0"/>
              </a:rPr>
              <a:t>输入一个整数：345</a:t>
            </a:r>
            <a:endParaRPr lang="en-US" altLang="zh-CN"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en-US" altLang="zh-CN" sz="3000">
                <a:latin typeface="Consolas" panose="020B0609020204030204" charset="0"/>
                <a:cs typeface="Consolas" panose="020B0609020204030204" charset="0"/>
              </a:rPr>
              <a:t>&gt;&gt;&gt; type(num_str)</a:t>
            </a:r>
            <a:endParaRPr lang="en-US" altLang="zh-CN" sz="3000">
              <a:latin typeface="Consolas" panose="020B0609020204030204" charset="0"/>
              <a:cs typeface="Consolas" panose="020B0609020204030204" charset="0"/>
            </a:endParaRPr>
          </a:p>
          <a:p>
            <a:pPr marL="0" indent="0" fontAlgn="auto">
              <a:lnSpc>
                <a:spcPct val="100000"/>
              </a:lnSpc>
              <a:spcBef>
                <a:spcPts val="0"/>
              </a:spcBef>
              <a:buNone/>
            </a:pPr>
            <a:r>
              <a:rPr lang="en-US" altLang="zh-CN" sz="3000">
                <a:solidFill>
                  <a:srgbClr val="00B0F0"/>
                </a:solidFill>
                <a:latin typeface="Consolas" panose="020B0609020204030204" charset="0"/>
                <a:cs typeface="Consolas" panose="020B0609020204030204" charset="0"/>
              </a:rPr>
              <a:t>&lt;class 'str'&gt;</a:t>
            </a:r>
            <a:endParaRPr lang="en-US" altLang="zh-CN"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en-US" altLang="zh-CN" sz="3000">
                <a:latin typeface="Consolas" panose="020B0609020204030204" charset="0"/>
                <a:cs typeface="Consolas" panose="020B0609020204030204" charset="0"/>
              </a:rPr>
              <a:t>&gt;&gt;&gt; type(num_int)</a:t>
            </a:r>
            <a:endParaRPr lang="en-US" altLang="zh-CN" sz="3000">
              <a:latin typeface="Consolas" panose="020B0609020204030204" charset="0"/>
              <a:cs typeface="Consolas" panose="020B0609020204030204" charset="0"/>
            </a:endParaRPr>
          </a:p>
          <a:p>
            <a:pPr marL="0" indent="0" fontAlgn="auto">
              <a:lnSpc>
                <a:spcPct val="100000"/>
              </a:lnSpc>
              <a:spcBef>
                <a:spcPts val="0"/>
              </a:spcBef>
              <a:buNone/>
            </a:pPr>
            <a:r>
              <a:rPr lang="en-US" altLang="zh-CN" sz="3000">
                <a:solidFill>
                  <a:srgbClr val="00B0F0"/>
                </a:solidFill>
                <a:latin typeface="Consolas" panose="020B0609020204030204" charset="0"/>
                <a:cs typeface="Consolas" panose="020B0609020204030204" charset="0"/>
              </a:rPr>
              <a:t>&lt;class 'int'&gt;</a:t>
            </a:r>
            <a:endParaRPr lang="en-US" altLang="zh-CN"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en-US" altLang="zh-CN" sz="3000">
                <a:latin typeface="Consolas" panose="020B0609020204030204" charset="0"/>
                <a:cs typeface="Consolas" panose="020B0609020204030204" charset="0"/>
              </a:rPr>
              <a:t>&gt;&gt;&gt; data = []</a:t>
            </a:r>
            <a:endParaRPr lang="en-US" altLang="zh-CN" sz="3000">
              <a:latin typeface="Consolas" panose="020B0609020204030204" charset="0"/>
              <a:cs typeface="Consolas" panose="020B0609020204030204" charset="0"/>
            </a:endParaRPr>
          </a:p>
          <a:p>
            <a:pPr marL="0" indent="0" fontAlgn="auto">
              <a:lnSpc>
                <a:spcPct val="100000"/>
              </a:lnSpc>
              <a:spcBef>
                <a:spcPts val="0"/>
              </a:spcBef>
              <a:buNone/>
            </a:pPr>
            <a:r>
              <a:rPr lang="en-US" altLang="zh-CN" sz="3000">
                <a:latin typeface="Consolas" panose="020B0609020204030204" charset="0"/>
                <a:cs typeface="Consolas" panose="020B0609020204030204" charset="0"/>
              </a:rPr>
              <a:t>&gt;&gt;&gt; while (line:=input('输入任意内容（q表示结束）：')) != 'q':</a:t>
            </a:r>
            <a:endParaRPr lang="en-US" altLang="zh-CN" sz="3000">
              <a:latin typeface="Consolas" panose="020B0609020204030204" charset="0"/>
              <a:cs typeface="Consolas" panose="020B0609020204030204" charset="0"/>
            </a:endParaRPr>
          </a:p>
          <a:p>
            <a:pPr marL="0" indent="0" fontAlgn="auto">
              <a:lnSpc>
                <a:spcPct val="100000"/>
              </a:lnSpc>
              <a:spcBef>
                <a:spcPts val="0"/>
              </a:spcBef>
              <a:buNone/>
            </a:pPr>
            <a:r>
              <a:rPr lang="en-US" altLang="zh-CN" sz="3000">
                <a:latin typeface="Consolas" panose="020B0609020204030204" charset="0"/>
                <a:cs typeface="Consolas" panose="020B0609020204030204" charset="0"/>
              </a:rPr>
              <a:t>    data.append(line)</a:t>
            </a:r>
            <a:endParaRPr lang="en-US" altLang="zh-CN" sz="3000">
              <a:latin typeface="Consolas" panose="020B0609020204030204" charset="0"/>
              <a:cs typeface="Consolas" panose="020B0609020204030204" charset="0"/>
            </a:endParaRPr>
          </a:p>
          <a:p>
            <a:pPr marL="0" indent="0" fontAlgn="auto">
              <a:lnSpc>
                <a:spcPct val="100000"/>
              </a:lnSpc>
              <a:spcBef>
                <a:spcPts val="0"/>
              </a:spcBef>
              <a:buNone/>
            </a:pPr>
            <a:r>
              <a:rPr lang="en-US" altLang="zh-CN" sz="3000">
                <a:latin typeface="Consolas" panose="020B0609020204030204" charset="0"/>
                <a:cs typeface="Consolas" panose="020B0609020204030204" charset="0"/>
              </a:rPr>
              <a:t>	</a:t>
            </a:r>
            <a:endParaRPr lang="en-US" altLang="zh-CN" sz="3000">
              <a:latin typeface="Consolas" panose="020B0609020204030204" charset="0"/>
              <a:cs typeface="Consolas" panose="020B0609020204030204" charset="0"/>
            </a:endParaRPr>
          </a:p>
          <a:p>
            <a:pPr marL="0" indent="0" fontAlgn="auto">
              <a:lnSpc>
                <a:spcPct val="100000"/>
              </a:lnSpc>
              <a:spcBef>
                <a:spcPts val="0"/>
              </a:spcBef>
              <a:buNone/>
            </a:pPr>
            <a:r>
              <a:rPr lang="en-US" altLang="zh-CN" sz="3000">
                <a:solidFill>
                  <a:srgbClr val="00B0F0"/>
                </a:solidFill>
                <a:latin typeface="Consolas" panose="020B0609020204030204" charset="0"/>
                <a:cs typeface="Consolas" panose="020B0609020204030204" charset="0"/>
              </a:rPr>
              <a:t>输入任意内容（q表示结束）：abc</a:t>
            </a:r>
            <a:endParaRPr lang="en-US" altLang="zh-CN"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en-US" altLang="zh-CN" sz="3000">
                <a:solidFill>
                  <a:srgbClr val="00B0F0"/>
                </a:solidFill>
                <a:latin typeface="Consolas" panose="020B0609020204030204" charset="0"/>
                <a:cs typeface="Consolas" panose="020B0609020204030204" charset="0"/>
              </a:rPr>
              <a:t>输入任意内容（q表示结束）：123456</a:t>
            </a:r>
            <a:endParaRPr lang="en-US" altLang="zh-CN"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en-US" altLang="zh-CN" sz="3000">
                <a:solidFill>
                  <a:srgbClr val="00B0F0"/>
                </a:solidFill>
                <a:latin typeface="Consolas" panose="020B0609020204030204" charset="0"/>
                <a:cs typeface="Consolas" panose="020B0609020204030204" charset="0"/>
              </a:rPr>
              <a:t>输入任意内容（q表示结束）：q</a:t>
            </a:r>
            <a:endParaRPr lang="en-US" altLang="zh-CN"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en-US" altLang="zh-CN" sz="3000">
                <a:latin typeface="Consolas" panose="020B0609020204030204" charset="0"/>
                <a:cs typeface="Consolas" panose="020B0609020204030204" charset="0"/>
              </a:rPr>
              <a:t>&gt;&gt;&gt; print(data)</a:t>
            </a:r>
            <a:endParaRPr lang="en-US" altLang="zh-CN" sz="3000">
              <a:latin typeface="Consolas" panose="020B0609020204030204" charset="0"/>
              <a:cs typeface="Consolas" panose="020B0609020204030204" charset="0"/>
            </a:endParaRPr>
          </a:p>
          <a:p>
            <a:pPr marL="0" indent="0" fontAlgn="auto">
              <a:lnSpc>
                <a:spcPct val="100000"/>
              </a:lnSpc>
              <a:spcBef>
                <a:spcPts val="0"/>
              </a:spcBef>
              <a:buNone/>
            </a:pPr>
            <a:r>
              <a:rPr lang="en-US" altLang="zh-CN" sz="3000">
                <a:solidFill>
                  <a:srgbClr val="00B0F0"/>
                </a:solidFill>
                <a:latin typeface="Consolas" panose="020B0609020204030204" charset="0"/>
                <a:cs typeface="Consolas" panose="020B0609020204030204" charset="0"/>
              </a:rPr>
              <a:t>['abc', '123456']</a:t>
            </a:r>
            <a:endParaRPr lang="en-US" altLang="zh-CN" sz="3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2.3  Python常用内置函数用法精要</a:t>
            </a:r>
            <a:endParaRPr lang="en-US"/>
          </a:p>
        </p:txBody>
      </p:sp>
      <p:sp>
        <p:nvSpPr>
          <p:cNvPr id="3" name="Content Placeholder 2"/>
          <p:cNvSpPr>
            <a:spLocks noGrp="1"/>
          </p:cNvSpPr>
          <p:nvPr>
            <p:ph idx="1"/>
          </p:nvPr>
        </p:nvSpPr>
        <p:spPr>
          <a:xfrm>
            <a:off x="838200" y="1321435"/>
            <a:ext cx="10947400" cy="5035550"/>
          </a:xfrm>
        </p:spPr>
        <p:txBody>
          <a:bodyPr>
            <a:normAutofit/>
          </a:bodyPr>
          <a:p>
            <a:pPr fontAlgn="auto">
              <a:lnSpc>
                <a:spcPct val="100000"/>
              </a:lnSpc>
              <a:spcBef>
                <a:spcPts val="0"/>
              </a:spcBef>
              <a:buFont typeface="Wingdings" panose="05000000000000000000" charset="0"/>
              <a:buChar char=""/>
            </a:pPr>
            <a:r>
              <a:rPr lang="en-US" sz="2400"/>
              <a:t>内置函数（BIF，built-in functions）是Python内置对象类型之一，</a:t>
            </a:r>
            <a:r>
              <a:rPr lang="en-US" sz="2400">
                <a:solidFill>
                  <a:srgbClr val="FF0000"/>
                </a:solidFill>
              </a:rPr>
              <a:t>不需要额外导入任何模块即可直接使用</a:t>
            </a:r>
            <a:r>
              <a:rPr lang="en-US" sz="2400"/>
              <a:t>，这些内置对象都封装在内置模块__builtins__之中，用C语言实现并且进行了大量优化，具有非常快的运行速度，</a:t>
            </a:r>
            <a:r>
              <a:rPr lang="en-US" sz="2400">
                <a:solidFill>
                  <a:srgbClr val="FF0000"/>
                </a:solidFill>
              </a:rPr>
              <a:t>推荐优先使用</a:t>
            </a:r>
            <a:r>
              <a:rPr lang="en-US" sz="2400"/>
              <a:t>。使用内置函数dir()可以查看所有内置函数和内置对象：</a:t>
            </a:r>
            <a:endParaRPr lang="en-US" sz="2400"/>
          </a:p>
          <a:p>
            <a:pPr marL="0" indent="0" fontAlgn="auto">
              <a:lnSpc>
                <a:spcPct val="100000"/>
              </a:lnSpc>
              <a:spcBef>
                <a:spcPts val="0"/>
              </a:spcBef>
              <a:buNone/>
            </a:pPr>
            <a:r>
              <a:rPr lang="en-US" sz="2000">
                <a:latin typeface="Consolas" panose="020B0609020204030204" charset="0"/>
              </a:rPr>
              <a:t>&gt;&gt;&gt; dir(__builtins__)</a:t>
            </a:r>
            <a:endParaRPr lang="en-US" sz="2000">
              <a:latin typeface="Consolas" panose="020B0609020204030204" charset="0"/>
            </a:endParaRPr>
          </a:p>
          <a:p>
            <a:pPr marL="0" indent="0" fontAlgn="auto">
              <a:lnSpc>
                <a:spcPct val="100000"/>
              </a:lnSpc>
              <a:spcBef>
                <a:spcPts val="0"/>
              </a:spcBef>
              <a:buNone/>
            </a:pPr>
            <a:endParaRPr lang="en-US" sz="1800"/>
          </a:p>
          <a:p>
            <a:pPr fontAlgn="auto">
              <a:lnSpc>
                <a:spcPct val="100000"/>
              </a:lnSpc>
              <a:spcBef>
                <a:spcPts val="0"/>
              </a:spcBef>
              <a:buFont typeface="Wingdings" panose="05000000000000000000" charset="0"/>
              <a:buChar char=""/>
            </a:pPr>
            <a:r>
              <a:rPr lang="en-US" sz="2400"/>
              <a:t>使用help(函数名)可以查看某个函数的用法。</a:t>
            </a:r>
            <a:endParaRPr lang="en-US" sz="2400"/>
          </a:p>
          <a:p>
            <a:pPr marL="0" indent="0" fontAlgn="auto">
              <a:lnSpc>
                <a:spcPct val="100000"/>
              </a:lnSpc>
              <a:spcBef>
                <a:spcPts val="0"/>
              </a:spcBef>
              <a:buNone/>
            </a:pPr>
            <a:r>
              <a:rPr lang="en-US" sz="1800">
                <a:latin typeface="Consolas" panose="020B0609020204030204" charset="0"/>
              </a:rPr>
              <a:t>&gt;&gt;&gt; help(sum)</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Help on built-in function sum in module builtins:</a:t>
            </a:r>
            <a:endParaRPr lang="en-US" sz="1800">
              <a:solidFill>
                <a:srgbClr val="00B0F0"/>
              </a:solidFill>
              <a:latin typeface="Consolas" panose="020B0609020204030204" charset="0"/>
            </a:endParaRPr>
          </a:p>
          <a:p>
            <a:pPr marL="0" indent="0" fontAlgn="auto">
              <a:lnSpc>
                <a:spcPct val="100000"/>
              </a:lnSpc>
              <a:spcBef>
                <a:spcPts val="0"/>
              </a:spcBef>
              <a:buNone/>
            </a:pP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sum(iterable, start=0, /)</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    Return the sum of a 'start' value (default: 0) plus an iterable of numbers</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    </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    When the iterable is empty, return the start value.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    This function is intended specifically for use with numeric values and may</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    reject non-numeric types.</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sym typeface="+mn-ea"/>
              </a:rPr>
              <a:t>2.3  Python常用内置函数用法精要</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2" name="表格 -1"/>
          <p:cNvGraphicFramePr/>
          <p:nvPr>
            <p:ph idx="1"/>
            <p:custDataLst>
              <p:tags r:id="rId1"/>
            </p:custDataLst>
          </p:nvPr>
        </p:nvGraphicFramePr>
        <p:xfrm>
          <a:off x="838200" y="1321435"/>
          <a:ext cx="10671810" cy="4277995"/>
        </p:xfrm>
        <a:graphic>
          <a:graphicData uri="http://schemas.openxmlformats.org/drawingml/2006/table">
            <a:tbl>
              <a:tblPr firstRow="1" bandRow="1">
                <a:tableStyleId>{5940675A-B579-460E-94D1-54222C63F5DA}</a:tableStyleId>
              </a:tblPr>
              <a:tblGrid>
                <a:gridCol w="2773045"/>
                <a:gridCol w="7898765"/>
              </a:tblGrid>
              <a:tr h="287655">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0540">
                <a:tc>
                  <a:txBody>
                    <a:bodyPr/>
                    <a:p>
                      <a:pPr indent="0">
                        <a:buNone/>
                      </a:pPr>
                      <a:r>
                        <a:rPr lang="en-US" sz="1600" b="0">
                          <a:solidFill>
                            <a:srgbClr val="FF0000"/>
                          </a:solidFill>
                          <a:latin typeface="Consolas" panose="020B0609020204030204" charset="0"/>
                          <a:cs typeface="Consolas" panose="020B0609020204030204" charset="0"/>
                        </a:rPr>
                        <a:t>abs(x, /)</a:t>
                      </a:r>
                      <a:endParaRPr lang="en-US" altLang="en-US" sz="1600" b="0">
                        <a:solidFill>
                          <a:srgbClr val="FF0000"/>
                        </a:solidFill>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返回数字x的绝对值或复数x的模，斜线表示该位置之前的所有参数必须为位置参数。例如，只能使用abs(-5)这样的形式调用，不能使用abs(x=-5)的形式进行调用，下同</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p>
                      <a:pPr indent="0">
                        <a:buNone/>
                      </a:pPr>
                      <a:r>
                        <a:rPr lang="en-US" sz="1600" b="0">
                          <a:solidFill>
                            <a:srgbClr val="FF0000"/>
                          </a:solidFill>
                          <a:latin typeface="Consolas" panose="020B0609020204030204" charset="0"/>
                          <a:cs typeface="Consolas" panose="020B0609020204030204" charset="0"/>
                        </a:rPr>
                        <a:t>all</a:t>
                      </a:r>
                      <a:r>
                        <a:rPr lang="en-US" sz="1600" b="0">
                          <a:latin typeface="Consolas" panose="020B0609020204030204" charset="0"/>
                          <a:cs typeface="Consolas" panose="020B0609020204030204" charset="0"/>
                        </a:rPr>
                        <a:t>(iterable, /)</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如果可迭代对象中所有元素都等价于True则返回True，否则返回False</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sz="1600" b="0">
                          <a:solidFill>
                            <a:srgbClr val="FF0000"/>
                          </a:solidFill>
                          <a:latin typeface="Consolas" panose="020B0609020204030204" charset="0"/>
                          <a:cs typeface="Consolas" panose="020B0609020204030204" charset="0"/>
                        </a:rPr>
                        <a:t>any</a:t>
                      </a:r>
                      <a:r>
                        <a:rPr lang="en-US" sz="1600" b="0">
                          <a:latin typeface="Consolas" panose="020B0609020204030204" charset="0"/>
                          <a:cs typeface="Consolas" panose="020B0609020204030204" charset="0"/>
                        </a:rPr>
                        <a:t>(iterable, /)</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只要可迭代对象iterable中存在等价于True的元素就返回True，否则返回False</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9885">
                <a:tc>
                  <a:txBody>
                    <a:bodyPr/>
                    <a:p>
                      <a:pPr indent="0">
                        <a:buNone/>
                      </a:pPr>
                      <a:r>
                        <a:rPr lang="en-US" sz="1600" b="0">
                          <a:solidFill>
                            <a:srgbClr val="FF0000"/>
                          </a:solidFill>
                          <a:latin typeface="Consolas" panose="020B0609020204030204" charset="0"/>
                          <a:cs typeface="Consolas" panose="020B0609020204030204" charset="0"/>
                        </a:rPr>
                        <a:t>bin</a:t>
                      </a:r>
                      <a:r>
                        <a:rPr lang="en-US" sz="1600" b="0">
                          <a:latin typeface="Consolas" panose="020B0609020204030204" charset="0"/>
                          <a:cs typeface="Consolas" panose="020B0609020204030204" charset="0"/>
                        </a:rPr>
                        <a:t>(number, /)</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返回整数number的二进制形式的字符串，例如表达式bin(5)的值是'0b101'</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270">
                <a:tc>
                  <a:txBody>
                    <a:bodyPr/>
                    <a:p>
                      <a:pPr indent="0">
                        <a:buNone/>
                      </a:pPr>
                      <a:r>
                        <a:rPr lang="en-US" sz="1600" b="0">
                          <a:solidFill>
                            <a:srgbClr val="FF0000"/>
                          </a:solidFill>
                          <a:latin typeface="Consolas" panose="020B0609020204030204" charset="0"/>
                          <a:cs typeface="Consolas" panose="020B0609020204030204" charset="0"/>
                        </a:rPr>
                        <a:t>bool</a:t>
                      </a:r>
                      <a:r>
                        <a:rPr lang="en-US" sz="1600" b="0">
                          <a:latin typeface="Consolas" panose="020B0609020204030204" charset="0"/>
                          <a:cs typeface="Consolas" panose="020B0609020204030204" charset="0"/>
                        </a:rPr>
                        <a:t>(x)</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如果参数x的值等价于True就返回True，否则返回False</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32890">
                <a:tc>
                  <a:txBody>
                    <a:bodyPr/>
                    <a:p>
                      <a:pPr indent="0">
                        <a:buNone/>
                      </a:pPr>
                      <a:r>
                        <a:rPr lang="en-US" sz="1600" b="0">
                          <a:latin typeface="Consolas" panose="020B0609020204030204" charset="0"/>
                          <a:cs typeface="Consolas" panose="020B0609020204030204" charset="0"/>
                        </a:rPr>
                        <a:t>bytes(iterable_of_ints)</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bytes(string, </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onsolas" panose="020B0609020204030204" charset="0"/>
                          <a:cs typeface="Consolas" panose="020B0609020204030204" charset="0"/>
                        </a:rPr>
                        <a:t>encoding[, errors])</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bytes(bytes_or_buffer)</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bytes(int)</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bytes()</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创建字节串或把其他类型数据转换为字节串，不带参数时</a:t>
                      </a:r>
                      <a:r>
                        <a:rPr lang="en-US" sz="1600" b="0">
                          <a:latin typeface="宋体" panose="02010600030101010101" pitchFamily="2" charset="-122"/>
                          <a:ea typeface="宋体" panose="02010600030101010101" pitchFamily="2" charset="-122"/>
                          <a:cs typeface="宋体" panose="02010600030101010101" pitchFamily="2" charset="-122"/>
                        </a:rPr>
                        <a:t>表示</a:t>
                      </a:r>
                      <a:r>
                        <a:rPr lang="en-US" sz="1600" b="0">
                          <a:latin typeface="Consolas" panose="020B0609020204030204" charset="0"/>
                          <a:cs typeface="Consolas" panose="020B0609020204030204" charset="0"/>
                        </a:rPr>
                        <a:t>创建空字节串。例如，bytes(5)表示创建包含5个0的字节串b'\x00\x00\x00\x00\x00'，bytes((97, 98, 99))表示把若干介于[0,255]区间的整数转换为字节串b'abc'，bytes((97,))可用于把一个介于[0,255]区间的整数97转换为字节串b'a'，bytes('董付国', 'gbk')使用GBK编码格式把字符串'董付国'转换为字节串b'\xb6\xad\xb8\xb6\xb9\xfa'</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6445">
                <a:tc>
                  <a:txBody>
                    <a:bodyPr/>
                    <a:p>
                      <a:pPr indent="0">
                        <a:buNone/>
                      </a:pPr>
                      <a:r>
                        <a:rPr lang="en-US" sz="1600" b="0">
                          <a:latin typeface="Consolas" panose="020B0609020204030204" charset="0"/>
                          <a:cs typeface="Consolas" panose="020B0609020204030204" charset="0"/>
                        </a:rPr>
                        <a:t>callable(obj, /)</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如果obj为可调用对象就返回True，否则返回False。Python中的可调用对象包括内置函数、标准库函数、扩展库函数、自定义函数、lambda表达式、类、类</a:t>
                      </a:r>
                      <a:r>
                        <a:rPr lang="en-US" sz="1600" b="0">
                          <a:latin typeface="宋体" panose="02010600030101010101" pitchFamily="2" charset="-122"/>
                          <a:ea typeface="宋体" panose="02010600030101010101" pitchFamily="2" charset="-122"/>
                          <a:cs typeface="宋体" panose="02010600030101010101" pitchFamily="2" charset="-122"/>
                        </a:rPr>
                        <a:t>方法、静态方法、实例</a:t>
                      </a:r>
                      <a:r>
                        <a:rPr lang="en-US" sz="1600" b="0">
                          <a:latin typeface="Consolas" panose="020B0609020204030204" charset="0"/>
                          <a:cs typeface="Consolas" panose="020B0609020204030204" charset="0"/>
                        </a:rPr>
                        <a:t>方法、包含特殊方法__call__()的类的对象</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2.3  Python常用内置函数用法精要</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3" name="表格 2"/>
          <p:cNvGraphicFramePr/>
          <p:nvPr>
            <p:custDataLst>
              <p:tags r:id="rId1"/>
            </p:custDataLst>
          </p:nvPr>
        </p:nvGraphicFramePr>
        <p:xfrm>
          <a:off x="876300" y="1520825"/>
          <a:ext cx="9860280" cy="6371590"/>
        </p:xfrm>
        <a:graphic>
          <a:graphicData uri="http://schemas.openxmlformats.org/drawingml/2006/table">
            <a:tbl>
              <a:tblPr firstRow="1" bandRow="1">
                <a:tableStyleId>{5940675A-B579-460E-94D1-54222C63F5DA}</a:tableStyleId>
              </a:tblPr>
              <a:tblGrid>
                <a:gridCol w="2861310"/>
                <a:gridCol w="6998970"/>
              </a:tblGrid>
              <a:tr h="24384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indent="0">
                        <a:buNone/>
                      </a:pPr>
                      <a:r>
                        <a:rPr lang="en-US" sz="1600" b="0">
                          <a:latin typeface="Consolas" panose="020B0609020204030204" charset="0"/>
                          <a:cs typeface="Consolas" panose="020B0609020204030204" charset="0"/>
                        </a:rPr>
                        <a:t>complex(real=0, imag=0)</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返回复数，其中real是实部，imag是虚部。参数real和image的默认值为0，调用函数时如果不传递参数，会使用默认值。例如，complex()返回0j，complex(3)返回(3+0j)，complex(imag=4)返回4j</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5425">
                <a:tc>
                  <a:txBody>
                    <a:bodyPr/>
                    <a:p>
                      <a:pPr indent="0">
                        <a:buNone/>
                      </a:pPr>
                      <a:r>
                        <a:rPr lang="en-US" sz="1600" b="0">
                          <a:solidFill>
                            <a:srgbClr val="FF0000"/>
                          </a:solidFill>
                          <a:latin typeface="Consolas" panose="020B0609020204030204" charset="0"/>
                          <a:cs typeface="Consolas" panose="020B0609020204030204" charset="0"/>
                        </a:rPr>
                        <a:t>chr</a:t>
                      </a:r>
                      <a:r>
                        <a:rPr lang="en-US" sz="1600" b="0">
                          <a:latin typeface="Consolas" panose="020B0609020204030204" charset="0"/>
                          <a:cs typeface="Consolas" panose="020B0609020204030204" charset="0"/>
                        </a:rPr>
                        <a:t>(i, /)</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返回Unicode编码为i的字符，其中0 &lt;= i &lt;= 0x10ffff</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indent="0">
                        <a:buNone/>
                      </a:pPr>
                      <a:r>
                        <a:rPr lang="en-US" sz="1600" b="0">
                          <a:solidFill>
                            <a:srgbClr val="FF0000"/>
                          </a:solidFill>
                          <a:latin typeface="Consolas" panose="020B0609020204030204" charset="0"/>
                          <a:cs typeface="Consolas" panose="020B0609020204030204" charset="0"/>
                        </a:rPr>
                        <a:t>dir</a:t>
                      </a:r>
                      <a:r>
                        <a:rPr lang="en-US" sz="1600" b="0">
                          <a:latin typeface="Consolas" panose="020B0609020204030204" charset="0"/>
                          <a:cs typeface="Consolas" panose="020B0609020204030204" charset="0"/>
                        </a:rPr>
                        <a:t>(obj)</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返回指定对象或模块obj的成员列表，如果不带参数则返回包含当前作用域内所有可用对象名字的列表</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p>
                      <a:pPr indent="0">
                        <a:buNone/>
                      </a:pPr>
                      <a:r>
                        <a:rPr lang="en-US" sz="1600" b="0">
                          <a:solidFill>
                            <a:srgbClr val="FF0000"/>
                          </a:solidFill>
                          <a:latin typeface="Consolas" panose="020B0609020204030204" charset="0"/>
                          <a:cs typeface="Consolas" panose="020B0609020204030204" charset="0"/>
                        </a:rPr>
                        <a:t>divmod</a:t>
                      </a:r>
                      <a:r>
                        <a:rPr lang="en-US" sz="1600" b="0">
                          <a:latin typeface="Consolas" panose="020B0609020204030204" charset="0"/>
                          <a:cs typeface="Consolas" panose="020B0609020204030204" charset="0"/>
                        </a:rPr>
                        <a:t>(x, y, /)</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计算整商和余数，返回元组(x//y, x%y)</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2260">
                <a:tc>
                  <a:txBody>
                    <a:bodyPr/>
                    <a:p>
                      <a:pPr indent="0">
                        <a:buNone/>
                      </a:pPr>
                      <a:r>
                        <a:rPr lang="en-US" sz="1600" b="0">
                          <a:solidFill>
                            <a:srgbClr val="FF0000"/>
                          </a:solidFill>
                          <a:latin typeface="Consolas" panose="020B0609020204030204" charset="0"/>
                          <a:cs typeface="Consolas" panose="020B0609020204030204" charset="0"/>
                        </a:rPr>
                        <a:t>enumerate</a:t>
                      </a:r>
                      <a:r>
                        <a:rPr lang="en-US" sz="1600" b="0">
                          <a:latin typeface="Consolas" panose="020B0609020204030204" charset="0"/>
                          <a:cs typeface="Consolas" panose="020B0609020204030204" charset="0"/>
                        </a:rPr>
                        <a:t>(iterable,</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          start=0)</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枚举可迭代对象iterable中的元素，返回包含元素形式为(start, iterable[0]), (start+1, iterable[1]), (start+2, iterable[2]), ...的迭代器对象，start表示编号的起始值，默认为0</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indent="0">
                        <a:buNone/>
                      </a:pPr>
                      <a:r>
                        <a:rPr lang="en-US" sz="1600" b="0">
                          <a:solidFill>
                            <a:srgbClr val="FF0000"/>
                          </a:solidFill>
                          <a:latin typeface="Consolas" panose="020B0609020204030204" charset="0"/>
                          <a:cs typeface="Consolas" panose="020B0609020204030204" charset="0"/>
                        </a:rPr>
                        <a:t>eval</a:t>
                      </a:r>
                      <a:r>
                        <a:rPr lang="en-US" sz="1600" b="0">
                          <a:latin typeface="Consolas" panose="020B0609020204030204" charset="0"/>
                          <a:cs typeface="Consolas" panose="020B0609020204030204" charset="0"/>
                        </a:rPr>
                        <a:t>(source,</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     globals=None,</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 </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onsolas" panose="020B0609020204030204" charset="0"/>
                          <a:cs typeface="Consolas" panose="020B0609020204030204" charset="0"/>
                        </a:rPr>
                        <a:t>locals=None, /)</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计算并返回字符串source中表达式的值，参数globals和locals用来指定字符串source中变量的值，如果二者有冲突，以locals为准。如果参数globals和locals都没有指定，就按局部作用域、闭包作用域、全局作用域、内置命名空间的顺序搜索字符串source中的变量并进行替换，如果找不到变量就抛出异常NameError</a:t>
                      </a:r>
                      <a:r>
                        <a:rPr lang="en-US" sz="1600" b="0">
                          <a:latin typeface="宋体" panose="02010600030101010101" pitchFamily="2" charset="-122"/>
                          <a:ea typeface="宋体" panose="02010600030101010101" pitchFamily="2" charset="-122"/>
                          <a:cs typeface="宋体" panose="02010600030101010101" pitchFamily="2" charset="-122"/>
                        </a:rPr>
                        <a:t>提示变量没有定义</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indent="0">
                        <a:buNone/>
                      </a:pPr>
                      <a:r>
                        <a:rPr lang="en-US" sz="1600" b="0">
                          <a:solidFill>
                            <a:srgbClr val="FF0000"/>
                          </a:solidFill>
                          <a:latin typeface="Consolas" panose="020B0609020204030204" charset="0"/>
                          <a:cs typeface="Consolas" panose="020B0609020204030204" charset="0"/>
                        </a:rPr>
                        <a:t>filter</a:t>
                      </a:r>
                      <a:r>
                        <a:rPr lang="en-US" sz="1600" b="0">
                          <a:latin typeface="Consolas" panose="020B0609020204030204" charset="0"/>
                          <a:cs typeface="Consolas" panose="020B0609020204030204" charset="0"/>
                        </a:rPr>
                        <a:t>(function or None,</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 </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onsolas" panose="020B0609020204030204" charset="0"/>
                          <a:cs typeface="Consolas" panose="020B0609020204030204" charset="0"/>
                        </a:rPr>
                        <a:t>iterable)</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使用function函数描述的规则对iterable中的元素进行过滤，返回filter对象，其中包含序列iterable中使得函数function返回值等价于True的那些元素，第一个参数为None时返回的filter对象中包含iterable中所有等价于True的元素</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1482" name="文本框 1"/>
          <p:cNvSpPr txBox="1"/>
          <p:nvPr/>
        </p:nvSpPr>
        <p:spPr>
          <a:xfrm>
            <a:off x="8983663" y="1153795"/>
            <a:ext cx="1320800" cy="366713"/>
          </a:xfrm>
          <a:prstGeom prst="rect">
            <a:avLst/>
          </a:prstGeom>
          <a:noFill/>
          <a:ln w="9525">
            <a:noFill/>
          </a:ln>
        </p:spPr>
        <p:txBody>
          <a:bodyPr wrap="square" anchor="t">
            <a:spAutoFit/>
          </a:bodyPr>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1</a:t>
            </a:r>
            <a:endParaRPr lang="en-US" altLang="zh-CN">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  Python</a:t>
            </a:r>
            <a:r>
              <a:rPr lang="zh-CN" altLang="en-US">
                <a:sym typeface="+mn-ea"/>
              </a:rPr>
              <a:t>常用内置对象</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3" name="Table -1"/>
          <p:cNvGraphicFramePr/>
          <p:nvPr>
            <p:custDataLst>
              <p:tags r:id="rId1"/>
            </p:custDataLst>
          </p:nvPr>
        </p:nvGraphicFramePr>
        <p:xfrm>
          <a:off x="1019810" y="1682115"/>
          <a:ext cx="9615805" cy="3870960"/>
        </p:xfrm>
        <a:graphic>
          <a:graphicData uri="http://schemas.openxmlformats.org/drawingml/2006/table">
            <a:tbl>
              <a:tblPr firstRow="1" bandRow="1">
                <a:tableStyleId>{5940675A-B579-460E-94D1-54222C63F5DA}</a:tableStyleId>
              </a:tblPr>
              <a:tblGrid>
                <a:gridCol w="966470"/>
                <a:gridCol w="996950"/>
                <a:gridCol w="2820035"/>
                <a:gridCol w="4832350"/>
              </a:tblGrid>
              <a:tr h="152400">
                <a:tc>
                  <a:txBody>
                    <a:bodyPr/>
                    <a:p>
                      <a:pPr marL="0" indent="0" algn="ctr">
                        <a:buNone/>
                      </a:pPr>
                      <a:r>
                        <a:rPr lang="zh-CN" altLang="en-US" sz="1600" b="1" u="none">
                          <a:latin typeface="Calibri" panose="020F0502020204030204" charset="0"/>
                          <a:ea typeface="Calibri" panose="020F0502020204030204" charset="0"/>
                          <a:cs typeface="Calibri" panose="020F0502020204030204" charset="0"/>
                        </a:rPr>
                        <a:t>对象类型</a:t>
                      </a:r>
                      <a:endParaRPr lang="zh-CN" altLang="en-US" sz="1600" b="1" u="none">
                        <a:latin typeface="Calibri" panose="020F0502020204030204" charset="0"/>
                        <a:ea typeface="Calibri" panose="020F0502020204030204" charset="0"/>
                        <a:cs typeface="Calibri" panose="020F0502020204030204"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类型名称</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Calibri" panose="020F0502020204030204" charset="0"/>
                          <a:ea typeface="Calibri" panose="020F0502020204030204" charset="0"/>
                          <a:cs typeface="Calibri" panose="020F0502020204030204" charset="0"/>
                        </a:rPr>
                        <a:t>示例</a:t>
                      </a:r>
                      <a:endParaRPr lang="zh-CN" altLang="en-US" sz="1600" b="1" u="none">
                        <a:latin typeface="Calibri" panose="020F0502020204030204" charset="0"/>
                        <a:ea typeface="Calibri" panose="020F0502020204030204" charset="0"/>
                        <a:cs typeface="Calibri" panose="020F0502020204030204" charset="0"/>
                      </a:endParaRPr>
                    </a:p>
                  </a:txBody>
                  <a:tcPr marL="0"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简要说明</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264795">
                <a:tc>
                  <a:txBody>
                    <a:bodyPr/>
                    <a:p>
                      <a:pPr marL="0" indent="0" algn="l">
                        <a:buNone/>
                      </a:pPr>
                      <a:r>
                        <a:rPr lang="zh-CN" altLang="en-US" sz="1600" b="0" u="none">
                          <a:latin typeface="Calibri" panose="020F0502020204030204" charset="0"/>
                          <a:ea typeface="Calibri" panose="020F0502020204030204" charset="0"/>
                          <a:cs typeface="Calibri" panose="020F0502020204030204" charset="0"/>
                        </a:rPr>
                        <a:t>数字</a:t>
                      </a:r>
                      <a:endParaRPr lang="zh-CN" altLang="en-US" sz="1600" b="0" u="none">
                        <a:latin typeface="Calibri" panose="020F0502020204030204" charset="0"/>
                        <a:ea typeface="Calibri" panose="020F0502020204030204" charset="0"/>
                        <a:cs typeface="Calibri" panose="020F0502020204030204" charset="0"/>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int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float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complex</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Times New Roman" panose="02020603050405020304" charset="0"/>
                          <a:cs typeface="Calibri" panose="020F0502020204030204" charset="0"/>
                        </a:rPr>
                        <a:t>1234, 0x1234, 0o777, 0b1101</a:t>
                      </a:r>
                      <a:endParaRPr lang="en-US" altLang="zh-CN" sz="1600" b="0" u="none">
                        <a:latin typeface="Times New Roman" panose="02020603050405020304" charset="0"/>
                        <a:cs typeface="Calibri" panose="020F0502020204030204" charset="0"/>
                      </a:endParaRPr>
                    </a:p>
                    <a:p>
                      <a:pPr marL="0" indent="0" algn="l">
                        <a:buNone/>
                      </a:pPr>
                      <a:r>
                        <a:rPr lang="en-US" altLang="zh-CN" sz="1600" b="0" u="none">
                          <a:latin typeface="Times New Roman" panose="02020603050405020304" charset="0"/>
                          <a:cs typeface="Calibri" panose="020F0502020204030204" charset="0"/>
                        </a:rPr>
                        <a:t>3.14, </a:t>
                      </a:r>
                      <a:r>
                        <a:rPr lang="en-US" altLang="zh-CN" sz="1600" b="0" u="none">
                          <a:latin typeface="Times New Roman" panose="02020603050405020304" charset="0"/>
                          <a:cs typeface="宋体" panose="02010600030101010101" pitchFamily="2" charset="-122"/>
                        </a:rPr>
                        <a:t>1.3e5</a:t>
                      </a:r>
                      <a:endParaRPr lang="en-US" altLang="zh-CN" sz="1600" b="0" u="none">
                        <a:latin typeface="Times New Roman" panose="02020603050405020304" charset="0"/>
                        <a:cs typeface="宋体" panose="02010600030101010101" pitchFamily="2" charset="-122"/>
                      </a:endParaRPr>
                    </a:p>
                    <a:p>
                      <a:pPr marL="0" indent="0" algn="l">
                        <a:buNone/>
                      </a:pPr>
                      <a:r>
                        <a:rPr lang="en-US" altLang="zh-CN" sz="1600" b="0" u="none">
                          <a:latin typeface="Times New Roman" panose="02020603050405020304" charset="0"/>
                          <a:cs typeface="Calibri" panose="020F0502020204030204" charset="0"/>
                        </a:rPr>
                        <a:t>3+4j</a:t>
                      </a:r>
                      <a:endParaRPr lang="en-US" altLang="zh-CN" sz="1600" b="0" u="none">
                        <a:latin typeface="Times New Roman" panose="02020603050405020304" charset="0"/>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数字大小没有限制，内置支持复数及其运算</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96875">
                <a:tc>
                  <a:txBody>
                    <a:bodyPr/>
                    <a:p>
                      <a:pPr marL="0" indent="0" algn="l">
                        <a:buNone/>
                      </a:pPr>
                      <a:r>
                        <a:rPr lang="zh-CN" altLang="en-US" sz="1600" b="0" u="none">
                          <a:latin typeface="Calibri" panose="020F0502020204030204" charset="0"/>
                          <a:ea typeface="Calibri" panose="020F0502020204030204" charset="0"/>
                          <a:cs typeface="Calibri" panose="020F0502020204030204" charset="0"/>
                        </a:rPr>
                        <a:t>字符串</a:t>
                      </a:r>
                      <a:endParaRPr lang="zh-CN" altLang="en-US" sz="1600" b="0" u="none">
                        <a:latin typeface="Calibri" panose="020F0502020204030204" charset="0"/>
                        <a:ea typeface="Calibri" panose="020F0502020204030204" charset="0"/>
                        <a:cs typeface="Calibri" panose="020F0502020204030204" charset="0"/>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str</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Times New Roman" panose="02020603050405020304" charset="0"/>
                          <a:cs typeface="Calibri" panose="020F0502020204030204" charset="0"/>
                        </a:rPr>
                        <a:t>'swfu'</a:t>
                      </a:r>
                      <a:endParaRPr lang="en-US" altLang="zh-CN" sz="1600" b="0" u="none">
                        <a:latin typeface="Times New Roman" panose="02020603050405020304" charset="0"/>
                        <a:cs typeface="Calibri" panose="020F0502020204030204" charset="0"/>
                      </a:endParaRPr>
                    </a:p>
                    <a:p>
                      <a:pPr marL="0" indent="0" algn="l">
                        <a:buNone/>
                      </a:pPr>
                      <a:r>
                        <a:rPr lang="en-US" altLang="zh-CN" sz="1600" b="0" u="none">
                          <a:latin typeface="Times New Roman" panose="02020603050405020304" charset="0"/>
                          <a:cs typeface="Calibri" panose="020F0502020204030204" charset="0"/>
                        </a:rPr>
                        <a:t>"I'm student"</a:t>
                      </a:r>
                      <a:endParaRPr lang="en-US" altLang="zh-CN" sz="1600" b="0" u="none">
                        <a:latin typeface="Times New Roman" panose="02020603050405020304" charset="0"/>
                        <a:cs typeface="Calibri" panose="020F0502020204030204" charset="0"/>
                      </a:endParaRPr>
                    </a:p>
                    <a:p>
                      <a:pPr marL="0" indent="0" algn="l">
                        <a:buNone/>
                      </a:pPr>
                      <a:r>
                        <a:rPr lang="en-US" altLang="zh-CN" sz="1600" b="0" u="none">
                          <a:latin typeface="Times New Roman" panose="02020603050405020304" charset="0"/>
                          <a:cs typeface="Calibri" panose="020F0502020204030204" charset="0"/>
                        </a:rPr>
                        <a:t>'''Python '''</a:t>
                      </a:r>
                      <a:endParaRPr lang="en-US" altLang="zh-CN" sz="1600" b="0" u="none">
                        <a:latin typeface="Times New Roman" panose="02020603050405020304" charset="0"/>
                        <a:cs typeface="宋体" panose="02010600030101010101" pitchFamily="2" charset="-122"/>
                      </a:endParaRPr>
                    </a:p>
                    <a:p>
                      <a:pPr marL="0" indent="0" algn="l">
                        <a:buNone/>
                      </a:pPr>
                      <a:r>
                        <a:rPr lang="en-US" altLang="zh-CN" sz="1600" b="0" u="none">
                          <a:latin typeface="Times New Roman" panose="02020603050405020304" charset="0"/>
                          <a:cs typeface="宋体" panose="02010600030101010101" pitchFamily="2" charset="-122"/>
                        </a:rPr>
                        <a:t>r</a:t>
                      </a:r>
                      <a:r>
                        <a:rPr lang="en-US" altLang="zh-CN" sz="1600">
                          <a:latin typeface="Times New Roman" panose="02020603050405020304" charset="0"/>
                          <a:cs typeface="Calibri" panose="020F0502020204030204" charset="0"/>
                          <a:sym typeface="+mn-ea"/>
                        </a:rPr>
                        <a:t>'</a:t>
                      </a:r>
                      <a:r>
                        <a:rPr lang="en-US" altLang="zh-CN" sz="1600" b="0" u="none">
                          <a:latin typeface="Times New Roman" panose="02020603050405020304" charset="0"/>
                          <a:cs typeface="宋体" panose="02010600030101010101" pitchFamily="2" charset="-122"/>
                        </a:rPr>
                        <a:t>C:\Windows\notepad.exe</a:t>
                      </a:r>
                      <a:r>
                        <a:rPr lang="en-US" altLang="zh-CN" sz="1600">
                          <a:latin typeface="Times New Roman" panose="02020603050405020304" charset="0"/>
                          <a:cs typeface="Calibri" panose="020F0502020204030204" charset="0"/>
                          <a:sym typeface="+mn-ea"/>
                        </a:rPr>
                        <a:t>'</a:t>
                      </a:r>
                      <a:endParaRPr lang="en-US" altLang="zh-CN" sz="1600" b="0" u="none">
                        <a:latin typeface="Times New Roman" panose="02020603050405020304" charset="0"/>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使用单引号、双引号、三引号作为定界符，以字母</a:t>
                      </a:r>
                      <a:r>
                        <a:rPr lang="en-US" altLang="zh-CN" sz="1600" b="0" u="none">
                          <a:latin typeface="宋体" panose="02010600030101010101" pitchFamily="2" charset="-122"/>
                          <a:ea typeface="宋体" panose="02010600030101010101" pitchFamily="2" charset="-122"/>
                          <a:cs typeface="宋体" panose="02010600030101010101" pitchFamily="2" charset="-122"/>
                        </a:rPr>
                        <a:t>r</a:t>
                      </a:r>
                      <a:r>
                        <a:rPr lang="zh-CN" altLang="en-US" sz="1600" b="0" u="none">
                          <a:latin typeface="宋体" panose="02010600030101010101" pitchFamily="2" charset="-122"/>
                          <a:ea typeface="宋体" panose="02010600030101010101" pitchFamily="2" charset="-122"/>
                          <a:cs typeface="宋体" panose="02010600030101010101" pitchFamily="2" charset="-122"/>
                        </a:rPr>
                        <a:t>或</a:t>
                      </a:r>
                      <a:r>
                        <a:rPr lang="en-US" altLang="zh-CN" sz="1600" b="0" u="none">
                          <a:latin typeface="宋体" panose="02010600030101010101" pitchFamily="2" charset="-122"/>
                          <a:ea typeface="宋体" panose="02010600030101010101" pitchFamily="2" charset="-122"/>
                          <a:cs typeface="宋体" panose="02010600030101010101" pitchFamily="2" charset="-122"/>
                        </a:rPr>
                        <a:t>R</a:t>
                      </a:r>
                      <a:r>
                        <a:rPr lang="zh-CN" altLang="en-US" sz="1600" b="0" u="none">
                          <a:latin typeface="宋体" panose="02010600030101010101" pitchFamily="2" charset="-122"/>
                          <a:ea typeface="宋体" panose="02010600030101010101" pitchFamily="2" charset="-122"/>
                          <a:cs typeface="宋体" panose="02010600030101010101" pitchFamily="2" charset="-122"/>
                        </a:rPr>
                        <a:t>引导的表示原始字符串</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426720">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字节串</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bytes</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Times New Roman" panose="02020603050405020304" charset="0"/>
                          <a:cs typeface="宋体" panose="02010600030101010101" pitchFamily="2" charset="-122"/>
                        </a:rPr>
                        <a:t>b</a:t>
                      </a:r>
                      <a:r>
                        <a:rPr lang="en-US" altLang="zh-CN" sz="1600">
                          <a:latin typeface="Times New Roman" panose="02020603050405020304" charset="0"/>
                          <a:cs typeface="Calibri" panose="020F0502020204030204" charset="0"/>
                          <a:sym typeface="+mn-ea"/>
                        </a:rPr>
                        <a:t>'</a:t>
                      </a:r>
                      <a:r>
                        <a:rPr lang="en-US" altLang="zh-CN" sz="1600" b="0" u="none">
                          <a:latin typeface="Times New Roman" panose="02020603050405020304" charset="0"/>
                          <a:cs typeface="宋体" panose="02010600030101010101" pitchFamily="2" charset="-122"/>
                        </a:rPr>
                        <a:t>hello world</a:t>
                      </a:r>
                      <a:r>
                        <a:rPr lang="en-US" altLang="zh-CN" sz="1600">
                          <a:latin typeface="Times New Roman" panose="02020603050405020304" charset="0"/>
                          <a:cs typeface="Calibri" panose="020F0502020204030204" charset="0"/>
                          <a:sym typeface="+mn-ea"/>
                        </a:rPr>
                        <a:t>'</a:t>
                      </a:r>
                      <a:endParaRPr lang="en-US" altLang="zh-CN" sz="1600" b="0" u="none">
                        <a:latin typeface="Times New Roman" panose="02020603050405020304" charset="0"/>
                        <a:cs typeface="宋体" panose="02010600030101010101" pitchFamily="2" charset="-122"/>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以字母</a:t>
                      </a:r>
                      <a:r>
                        <a:rPr lang="en-US" altLang="zh-CN" sz="1600" b="0" u="none">
                          <a:latin typeface="宋体" panose="02010600030101010101" pitchFamily="2" charset="-122"/>
                          <a:ea typeface="宋体" panose="02010600030101010101" pitchFamily="2" charset="-122"/>
                          <a:cs typeface="宋体" panose="02010600030101010101" pitchFamily="2" charset="-122"/>
                        </a:rPr>
                        <a:t>b</a:t>
                      </a:r>
                      <a:r>
                        <a:rPr lang="zh-CN" altLang="en-US" sz="1600" b="0" u="none">
                          <a:latin typeface="宋体" panose="02010600030101010101" pitchFamily="2" charset="-122"/>
                          <a:ea typeface="宋体" panose="02010600030101010101" pitchFamily="2" charset="-122"/>
                          <a:cs typeface="宋体" panose="02010600030101010101" pitchFamily="2" charset="-122"/>
                        </a:rPr>
                        <a:t>引导，可以使用单引号、双引号、三引号作为定界符</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98145">
                <a:tc>
                  <a:txBody>
                    <a:bodyPr/>
                    <a:p>
                      <a:pPr marL="0" indent="0" algn="l">
                        <a:buNone/>
                      </a:pPr>
                      <a:r>
                        <a:rPr lang="zh-CN" altLang="en-US" sz="1600" b="0" u="none">
                          <a:latin typeface="Calibri" panose="020F0502020204030204" charset="0"/>
                          <a:ea typeface="Calibri" panose="020F0502020204030204" charset="0"/>
                          <a:cs typeface="Calibri" panose="020F0502020204030204" charset="0"/>
                        </a:rPr>
                        <a:t>列表</a:t>
                      </a:r>
                      <a:endParaRPr lang="zh-CN" altLang="en-US" sz="1600" b="0" u="none">
                        <a:latin typeface="Calibri" panose="020F0502020204030204" charset="0"/>
                        <a:ea typeface="Calibri" panose="020F0502020204030204" charset="0"/>
                        <a:cs typeface="Calibri" panose="020F0502020204030204" charset="0"/>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list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Times New Roman" panose="02020603050405020304" charset="0"/>
                          <a:cs typeface="Calibri" panose="020F0502020204030204" charset="0"/>
                        </a:rPr>
                        <a:t>[1, 2, 3]</a:t>
                      </a:r>
                      <a:endParaRPr lang="en-US" altLang="zh-CN" sz="1600" b="0" u="none">
                        <a:latin typeface="Times New Roman" panose="02020603050405020304" charset="0"/>
                        <a:cs typeface="Calibri" panose="020F0502020204030204" charset="0"/>
                      </a:endParaRPr>
                    </a:p>
                    <a:p>
                      <a:pPr marL="0" indent="0" algn="l">
                        <a:buNone/>
                      </a:pPr>
                      <a:r>
                        <a:rPr lang="en-US" altLang="zh-CN" sz="1600" b="0" u="none">
                          <a:latin typeface="Times New Roman" panose="02020603050405020304" charset="0"/>
                          <a:cs typeface="宋体" panose="02010600030101010101" pitchFamily="2" charset="-122"/>
                        </a:rPr>
                        <a:t>[</a:t>
                      </a:r>
                      <a:r>
                        <a:rPr lang="en-US" altLang="zh-CN" sz="1600">
                          <a:latin typeface="Times New Roman" panose="02020603050405020304" charset="0"/>
                          <a:cs typeface="Calibri" panose="020F0502020204030204" charset="0"/>
                          <a:sym typeface="+mn-ea"/>
                        </a:rPr>
                        <a:t>'</a:t>
                      </a:r>
                      <a:r>
                        <a:rPr lang="en-US" altLang="zh-CN" sz="1600" b="0" u="none">
                          <a:latin typeface="Times New Roman" panose="02020603050405020304" charset="0"/>
                          <a:cs typeface="宋体" panose="02010600030101010101" pitchFamily="2" charset="-122"/>
                        </a:rPr>
                        <a:t>a</a:t>
                      </a:r>
                      <a:r>
                        <a:rPr lang="en-US" altLang="zh-CN" sz="1600">
                          <a:latin typeface="Times New Roman" panose="02020603050405020304" charset="0"/>
                          <a:cs typeface="Calibri" panose="020F0502020204030204" charset="0"/>
                          <a:sym typeface="+mn-ea"/>
                        </a:rPr>
                        <a:t>'</a:t>
                      </a:r>
                      <a:r>
                        <a:rPr lang="en-US" altLang="zh-CN" sz="1600" b="0" u="none">
                          <a:latin typeface="Times New Roman" panose="02020603050405020304" charset="0"/>
                          <a:cs typeface="宋体" panose="02010600030101010101" pitchFamily="2" charset="-122"/>
                        </a:rPr>
                        <a:t>, </a:t>
                      </a:r>
                      <a:r>
                        <a:rPr lang="en-US" altLang="zh-CN" sz="1600">
                          <a:latin typeface="Times New Roman" panose="02020603050405020304" charset="0"/>
                          <a:cs typeface="Calibri" panose="020F0502020204030204" charset="0"/>
                          <a:sym typeface="+mn-ea"/>
                        </a:rPr>
                        <a:t>'</a:t>
                      </a:r>
                      <a:r>
                        <a:rPr lang="en-US" altLang="zh-CN" sz="1600" b="0" u="none">
                          <a:latin typeface="Times New Roman" panose="02020603050405020304" charset="0"/>
                          <a:cs typeface="宋体" panose="02010600030101010101" pitchFamily="2" charset="-122"/>
                        </a:rPr>
                        <a:t>b</a:t>
                      </a:r>
                      <a:r>
                        <a:rPr lang="en-US" altLang="zh-CN" sz="1600">
                          <a:latin typeface="Times New Roman" panose="02020603050405020304" charset="0"/>
                          <a:cs typeface="Calibri" panose="020F0502020204030204" charset="0"/>
                          <a:sym typeface="+mn-ea"/>
                        </a:rPr>
                        <a:t>'</a:t>
                      </a:r>
                      <a:r>
                        <a:rPr lang="en-US" altLang="zh-CN" sz="1600" b="0" u="none">
                          <a:latin typeface="Times New Roman" panose="02020603050405020304" charset="0"/>
                          <a:cs typeface="宋体" panose="02010600030101010101" pitchFamily="2" charset="-122"/>
                        </a:rPr>
                        <a:t>, [</a:t>
                      </a:r>
                      <a:r>
                        <a:rPr lang="en-US" altLang="zh-CN" sz="1600">
                          <a:latin typeface="Times New Roman" panose="02020603050405020304" charset="0"/>
                          <a:cs typeface="Calibri" panose="020F0502020204030204" charset="0"/>
                          <a:sym typeface="+mn-ea"/>
                        </a:rPr>
                        <a:t>'</a:t>
                      </a:r>
                      <a:r>
                        <a:rPr lang="en-US" altLang="zh-CN" sz="1600" b="0" u="none">
                          <a:latin typeface="Times New Roman" panose="02020603050405020304" charset="0"/>
                          <a:cs typeface="宋体" panose="02010600030101010101" pitchFamily="2" charset="-122"/>
                        </a:rPr>
                        <a:t>c</a:t>
                      </a:r>
                      <a:r>
                        <a:rPr lang="en-US" altLang="zh-CN" sz="1600">
                          <a:latin typeface="Times New Roman" panose="02020603050405020304" charset="0"/>
                          <a:cs typeface="Calibri" panose="020F0502020204030204" charset="0"/>
                          <a:sym typeface="+mn-ea"/>
                        </a:rPr>
                        <a:t>'</a:t>
                      </a:r>
                      <a:r>
                        <a:rPr lang="en-US" altLang="zh-CN" sz="1600" b="0" u="none">
                          <a:latin typeface="Times New Roman" panose="02020603050405020304" charset="0"/>
                          <a:cs typeface="宋体" panose="02010600030101010101" pitchFamily="2" charset="-122"/>
                        </a:rPr>
                        <a:t>, 2]]</a:t>
                      </a:r>
                      <a:endParaRPr lang="en-US" sz="1600" b="0" u="none">
                        <a:latin typeface="Times New Roman" panose="02020603050405020304" charset="0"/>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所有元素放在一对方括号中，元素之间使用逗号分隔，其中的元素可以是任意类型</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96875">
                <a:tc>
                  <a:txBody>
                    <a:bodyPr/>
                    <a:p>
                      <a:pPr marL="0" indent="0" algn="l">
                        <a:buNone/>
                      </a:pPr>
                      <a:r>
                        <a:rPr lang="zh-CN" altLang="en-US" sz="1600" b="0" u="none">
                          <a:latin typeface="Calibri" panose="020F0502020204030204" charset="0"/>
                          <a:ea typeface="Calibri" panose="020F0502020204030204" charset="0"/>
                          <a:cs typeface="Calibri" panose="020F0502020204030204" charset="0"/>
                        </a:rPr>
                        <a:t>字典</a:t>
                      </a:r>
                      <a:endParaRPr lang="zh-CN" altLang="en-US" sz="1600" b="0" u="none">
                        <a:latin typeface="Calibri" panose="020F0502020204030204" charset="0"/>
                        <a:ea typeface="Calibri" panose="020F0502020204030204" charset="0"/>
                        <a:cs typeface="Calibri" panose="020F0502020204030204" charset="0"/>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dict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Times New Roman" panose="02020603050405020304" charset="0"/>
                          <a:cs typeface="Calibri" panose="020F0502020204030204" charset="0"/>
                        </a:rPr>
                        <a:t>{1:'food', 2:'taste', 3:'import'}</a:t>
                      </a:r>
                      <a:endParaRPr lang="en-US" altLang="zh-CN" sz="1600" b="0" u="none">
                        <a:latin typeface="Times New Roman" panose="02020603050405020304" charset="0"/>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所有元素放在一对大括号中，元素之间使用逗号分隔，</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元素形式为“键</a:t>
                      </a:r>
                      <a:r>
                        <a:rPr lang="en-US" altLang="zh-CN" sz="1600" b="1" u="none">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值”</a:t>
                      </a:r>
                      <a:endPar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29590">
                <a:tc>
                  <a:txBody>
                    <a:bodyPr/>
                    <a:p>
                      <a:pPr marL="0" indent="0" algn="l">
                        <a:buNone/>
                      </a:pPr>
                      <a:r>
                        <a:rPr lang="zh-CN" altLang="en-US" sz="1600" b="0" u="none">
                          <a:latin typeface="Calibri" panose="020F0502020204030204" charset="0"/>
                          <a:ea typeface="Calibri" panose="020F0502020204030204" charset="0"/>
                          <a:cs typeface="Calibri" panose="020F0502020204030204" charset="0"/>
                        </a:rPr>
                        <a:t>元组</a:t>
                      </a:r>
                      <a:endParaRPr lang="zh-CN" altLang="en-US" sz="1600" b="0" u="none">
                        <a:latin typeface="Calibri" panose="020F0502020204030204" charset="0"/>
                        <a:ea typeface="Calibri" panose="020F0502020204030204" charset="0"/>
                        <a:cs typeface="Calibri" panose="020F0502020204030204" charset="0"/>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tuple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Times New Roman" panose="02020603050405020304" charset="0"/>
                          <a:cs typeface="Calibri" panose="020F0502020204030204" charset="0"/>
                        </a:rPr>
                        <a:t>(2, -5, 6)</a:t>
                      </a:r>
                      <a:endParaRPr lang="en-US" altLang="zh-CN" sz="1600" b="0" u="none">
                        <a:latin typeface="Times New Roman" panose="02020603050405020304" charset="0"/>
                        <a:cs typeface="Calibri" panose="020F0502020204030204" charset="0"/>
                      </a:endParaRPr>
                    </a:p>
                    <a:p>
                      <a:pPr marL="0" indent="0" algn="l">
                        <a:buNone/>
                      </a:pPr>
                      <a:r>
                        <a:rPr lang="en-US" altLang="zh-CN" sz="1600" b="0" u="none">
                          <a:latin typeface="Times New Roman" panose="02020603050405020304" charset="0"/>
                          <a:cs typeface="宋体" panose="02010600030101010101" pitchFamily="2" charset="-122"/>
                        </a:rPr>
                        <a:t> (3,)</a:t>
                      </a:r>
                      <a:endParaRPr lang="en-US" altLang="zh-CN" sz="1600" b="0" u="none">
                        <a:latin typeface="Times New Roman" panose="02020603050405020304" charset="0"/>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不可变</a:t>
                      </a:r>
                      <a:r>
                        <a:rPr lang="zh-CN" altLang="en-US" sz="1600" b="0" u="none">
                          <a:latin typeface="宋体" panose="02010600030101010101" pitchFamily="2" charset="-122"/>
                          <a:ea typeface="宋体" panose="02010600030101010101" pitchFamily="2" charset="-122"/>
                          <a:cs typeface="宋体" panose="02010600030101010101" pitchFamily="2" charset="-122"/>
                        </a:rPr>
                        <a:t>，所有元素放在一对圆括号中，元素之间使用逗号分隔，</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如果元组中只有一个元素的话，后面的逗号不能省略</a:t>
                      </a:r>
                      <a:endPar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29590">
                <a:tc>
                  <a:txBody>
                    <a:bodyPr/>
                    <a:p>
                      <a:pPr marL="0" indent="0" algn="l">
                        <a:buNone/>
                      </a:pPr>
                      <a:r>
                        <a:rPr lang="zh-CN" altLang="en-US" sz="1600" b="0" u="none">
                          <a:latin typeface="Calibri" panose="020F0502020204030204" charset="0"/>
                          <a:ea typeface="Calibri" panose="020F0502020204030204" charset="0"/>
                          <a:cs typeface="Calibri" panose="020F0502020204030204" charset="0"/>
                        </a:rPr>
                        <a:t>集合</a:t>
                      </a:r>
                      <a:endParaRPr lang="zh-CN" altLang="en-US" sz="1600" b="0" u="none">
                        <a:latin typeface="Calibri" panose="020F0502020204030204" charset="0"/>
                        <a:ea typeface="Calibri" panose="020F0502020204030204" charset="0"/>
                        <a:cs typeface="Calibri" panose="020F0502020204030204"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set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Times New Roman" panose="02020603050405020304" charset="0"/>
                          <a:cs typeface="Calibri" panose="020F0502020204030204" charset="0"/>
                        </a:rPr>
                        <a:t>{'a', 'b', 'c'}</a:t>
                      </a:r>
                      <a:endParaRPr lang="en-US" altLang="zh-CN" sz="1600" b="0" u="none">
                        <a:latin typeface="Times New Roman" panose="02020603050405020304" charset="0"/>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所有元素放在一对大括号中，元素之间使用逗号分隔，</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元素不允许重复且必须</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可哈希</a:t>
                      </a:r>
                      <a:endPar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bl>
          </a:graphicData>
        </a:graphic>
      </p:graphicFrame>
      <p:sp>
        <p:nvSpPr>
          <p:cNvPr id="22577" name="Text Box 4"/>
          <p:cNvSpPr txBox="1"/>
          <p:nvPr/>
        </p:nvSpPr>
        <p:spPr>
          <a:xfrm>
            <a:off x="8538528" y="1316990"/>
            <a:ext cx="2097087" cy="365125"/>
          </a:xfrm>
          <a:prstGeom prst="rect">
            <a:avLst/>
          </a:prstGeom>
          <a:noFill/>
          <a:ln w="9525">
            <a:noFill/>
          </a:ln>
        </p:spPr>
        <p:txBody>
          <a:bodyPr wrap="square" anchor="t">
            <a:spAutoFit/>
          </a:bodyPr>
          <a:p>
            <a:pPr algn="r"/>
            <a:r>
              <a:rPr lang="zh-CN" altLang="en-US">
                <a:latin typeface="Arial" panose="020B0604020202020204" pitchFamily="34" charset="0"/>
                <a:ea typeface="宋体" panose="02010600030101010101" pitchFamily="2" charset="-122"/>
              </a:rPr>
              <a:t>常用内置对象</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2.3  Python常用内置函数用法精要</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3" name="表格 2"/>
          <p:cNvGraphicFramePr/>
          <p:nvPr>
            <p:custDataLst>
              <p:tags r:id="rId1"/>
            </p:custDataLst>
          </p:nvPr>
        </p:nvGraphicFramePr>
        <p:xfrm>
          <a:off x="895350" y="1547813"/>
          <a:ext cx="9749790" cy="4542155"/>
        </p:xfrm>
        <a:graphic>
          <a:graphicData uri="http://schemas.openxmlformats.org/drawingml/2006/table">
            <a:tbl>
              <a:tblPr firstRow="1" bandRow="1">
                <a:tableStyleId>{5940675A-B579-460E-94D1-54222C63F5DA}</a:tableStyleId>
              </a:tblPr>
              <a:tblGrid>
                <a:gridCol w="2551430"/>
                <a:gridCol w="7198360"/>
              </a:tblGrid>
              <a:tr h="253365">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indent="0">
                        <a:buNone/>
                      </a:pPr>
                      <a:r>
                        <a:rPr lang="en-US" sz="1800" b="0">
                          <a:solidFill>
                            <a:srgbClr val="FF0000"/>
                          </a:solidFill>
                          <a:latin typeface="Consolas" panose="020B0609020204030204" charset="0"/>
                          <a:cs typeface="Consolas" panose="020B0609020204030204" charset="0"/>
                        </a:rPr>
                        <a:t>float</a:t>
                      </a:r>
                      <a:r>
                        <a:rPr lang="en-US" sz="1800" b="0">
                          <a:latin typeface="Consolas" panose="020B0609020204030204" charset="0"/>
                          <a:cs typeface="Consolas" panose="020B0609020204030204" charset="0"/>
                        </a:rPr>
                        <a:t>(x=0, /)</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onsolas" panose="020B0609020204030204" charset="0"/>
                          <a:cs typeface="Consolas" panose="020B0609020204030204" charset="0"/>
                        </a:rPr>
                        <a:t>把整数或字符串x转换为浮点数，直接调用float()不</a:t>
                      </a:r>
                      <a:r>
                        <a:rPr lang="en-US" sz="1800" b="0">
                          <a:latin typeface="宋体" panose="02010600030101010101" pitchFamily="2" charset="-122"/>
                          <a:ea typeface="宋体" panose="02010600030101010101" pitchFamily="2" charset="-122"/>
                          <a:cs typeface="宋体" panose="02010600030101010101" pitchFamily="2" charset="-122"/>
                        </a:rPr>
                        <a:t>带</a:t>
                      </a:r>
                      <a:r>
                        <a:rPr lang="en-US" sz="1800" b="0">
                          <a:latin typeface="Consolas" panose="020B0609020204030204" charset="0"/>
                          <a:cs typeface="Consolas" panose="020B0609020204030204" charset="0"/>
                        </a:rPr>
                        <a:t>参数时返回实数0.0</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655">
                <a:tc>
                  <a:txBody>
                    <a:bodyPr/>
                    <a:p>
                      <a:pPr indent="0">
                        <a:buNone/>
                      </a:pPr>
                      <a:r>
                        <a:rPr lang="en-US" sz="1800" b="0">
                          <a:solidFill>
                            <a:srgbClr val="FF0000"/>
                          </a:solidFill>
                          <a:latin typeface="Consolas" panose="020B0609020204030204" charset="0"/>
                          <a:cs typeface="Consolas" panose="020B0609020204030204" charset="0"/>
                        </a:rPr>
                        <a:t>format</a:t>
                      </a:r>
                      <a:r>
                        <a:rPr lang="en-US" sz="1800" b="0">
                          <a:latin typeface="Consolas" panose="020B0609020204030204" charset="0"/>
                          <a:cs typeface="Consolas" panose="020B0609020204030204" charset="0"/>
                        </a:rPr>
                        <a:t>(value, </a:t>
                      </a:r>
                      <a:r>
                        <a:rPr lang="en-US" sz="1800" b="0">
                          <a:latin typeface="宋体" panose="02010600030101010101" pitchFamily="2" charset="-122"/>
                          <a:ea typeface="宋体" panose="02010600030101010101" pitchFamily="2" charset="-122"/>
                          <a:cs typeface="宋体" panose="02010600030101010101" pitchFamily="2" charset="-122"/>
                        </a:rPr>
                        <a:t>       </a:t>
                      </a:r>
                      <a:r>
                        <a:rPr lang="en-US" sz="1800" b="0">
                          <a:latin typeface="Consolas" panose="020B0609020204030204" charset="0"/>
                          <a:cs typeface="Consolas" panose="020B0609020204030204" charset="0"/>
                        </a:rPr>
                        <a:t>format_spec='', /)</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onsolas" panose="020B0609020204030204" charset="0"/>
                          <a:cs typeface="Consolas" panose="020B0609020204030204" charset="0"/>
                        </a:rPr>
                        <a:t>把参数value按format_spec指定的格式转换为字符串，功能相当于value.__format__(format_spec)。例如，format(5, '6d')的结果为'     5'，详细用法可以执行语句help('FORMATTING')查看</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655">
                <a:tc>
                  <a:txBody>
                    <a:bodyPr/>
                    <a:p>
                      <a:pPr indent="0">
                        <a:buNone/>
                      </a:pPr>
                      <a:r>
                        <a:rPr lang="en-US" sz="1800" b="0">
                          <a:latin typeface="Consolas" panose="020B0609020204030204" charset="0"/>
                          <a:cs typeface="Consolas" panose="020B0609020204030204" charset="0"/>
                        </a:rPr>
                        <a:t>globals()</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onsolas" panose="020B0609020204030204" charset="0"/>
                          <a:cs typeface="Consolas" panose="020B0609020204030204" charset="0"/>
                        </a:rPr>
                        <a:t>返回当前作用域中所有全局变量与值组成的字典</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indent="0">
                        <a:buNone/>
                      </a:pPr>
                      <a:r>
                        <a:rPr lang="en-US" sz="1800" b="0">
                          <a:latin typeface="Consolas" panose="020B0609020204030204" charset="0"/>
                          <a:cs typeface="Consolas" panose="020B0609020204030204" charset="0"/>
                        </a:rPr>
                        <a:t>hash(obj, /)</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onsolas" panose="020B0609020204030204" charset="0"/>
                          <a:cs typeface="Consolas" panose="020B0609020204030204" charset="0"/>
                        </a:rPr>
                        <a:t>计算参数obj的哈希值，如果obj不可哈希则抛出异常。该函数常用来测试一个对象是否可哈希，但一般不需要关心具体的哈希值。在Python中，可哈希与不可变是一个意思，不可哈希与可变是一个意思</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290">
                <a:tc>
                  <a:txBody>
                    <a:bodyPr/>
                    <a:p>
                      <a:pPr indent="0">
                        <a:buNone/>
                      </a:pPr>
                      <a:r>
                        <a:rPr lang="en-US" sz="1800" b="0">
                          <a:solidFill>
                            <a:srgbClr val="FF0000"/>
                          </a:solidFill>
                          <a:latin typeface="Consolas" panose="020B0609020204030204" charset="0"/>
                          <a:cs typeface="Consolas" panose="020B0609020204030204" charset="0"/>
                        </a:rPr>
                        <a:t>help</a:t>
                      </a:r>
                      <a:r>
                        <a:rPr lang="en-US" sz="1800" b="0">
                          <a:latin typeface="Consolas" panose="020B0609020204030204" charset="0"/>
                          <a:cs typeface="Consolas" panose="020B0609020204030204" charset="0"/>
                        </a:rPr>
                        <a:t>(obj)</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onsolas" panose="020B0609020204030204" charset="0"/>
                          <a:cs typeface="Consolas" panose="020B0609020204030204" charset="0"/>
                        </a:rPr>
                        <a:t>返回对象obj的帮助信息，例如help(sum)可以查看内置函数sum()的使用说明。直接调用help()函数不加参数时进入交互式帮助会话，输入字母q退出</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655">
                <a:tc>
                  <a:txBody>
                    <a:bodyPr/>
                    <a:p>
                      <a:pPr indent="0">
                        <a:buNone/>
                      </a:pPr>
                      <a:r>
                        <a:rPr lang="en-US" sz="1800" b="0">
                          <a:solidFill>
                            <a:srgbClr val="FF0000"/>
                          </a:solidFill>
                          <a:latin typeface="Consolas" panose="020B0609020204030204" charset="0"/>
                          <a:cs typeface="Consolas" panose="020B0609020204030204" charset="0"/>
                        </a:rPr>
                        <a:t>hex</a:t>
                      </a:r>
                      <a:r>
                        <a:rPr lang="en-US" sz="1800" b="0">
                          <a:latin typeface="Consolas" panose="020B0609020204030204" charset="0"/>
                          <a:cs typeface="Consolas" panose="020B0609020204030204" charset="0"/>
                        </a:rPr>
                        <a:t>(number, /)</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onsolas" panose="020B0609020204030204" charset="0"/>
                          <a:cs typeface="Consolas" panose="020B0609020204030204" charset="0"/>
                        </a:rPr>
                        <a:t>返回整数number的十六进制形式的字符串</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290">
                <a:tc>
                  <a:txBody>
                    <a:bodyPr/>
                    <a:p>
                      <a:pPr indent="0">
                        <a:buNone/>
                      </a:pPr>
                      <a:r>
                        <a:rPr lang="en-US" sz="1800" b="0">
                          <a:solidFill>
                            <a:srgbClr val="FF0000"/>
                          </a:solidFill>
                          <a:latin typeface="Consolas" panose="020B0609020204030204" charset="0"/>
                          <a:cs typeface="Consolas" panose="020B0609020204030204" charset="0"/>
                        </a:rPr>
                        <a:t>id</a:t>
                      </a:r>
                      <a:r>
                        <a:rPr lang="en-US" sz="1800" b="0">
                          <a:latin typeface="Consolas" panose="020B0609020204030204" charset="0"/>
                          <a:cs typeface="Consolas" panose="020B0609020204030204" charset="0"/>
                        </a:rPr>
                        <a:t>(obj, /)</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onsolas" panose="020B0609020204030204" charset="0"/>
                          <a:cs typeface="Consolas" panose="020B0609020204030204" charset="0"/>
                        </a:rPr>
                        <a:t>返回对象的内存地址</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3245">
                <a:tc>
                  <a:txBody>
                    <a:bodyPr/>
                    <a:p>
                      <a:pPr indent="0">
                        <a:buNone/>
                      </a:pPr>
                      <a:r>
                        <a:rPr lang="en-US" sz="1800" b="0">
                          <a:solidFill>
                            <a:srgbClr val="FF0000"/>
                          </a:solidFill>
                          <a:latin typeface="Consolas" panose="020B0609020204030204" charset="0"/>
                          <a:cs typeface="Consolas" panose="020B0609020204030204" charset="0"/>
                        </a:rPr>
                        <a:t>input</a:t>
                      </a:r>
                      <a:r>
                        <a:rPr lang="en-US" sz="1800" b="0">
                          <a:latin typeface="Consolas" panose="020B0609020204030204" charset="0"/>
                          <a:cs typeface="Consolas" panose="020B0609020204030204" charset="0"/>
                        </a:rPr>
                        <a:t>(prompt=None, /)</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onsolas" panose="020B0609020204030204" charset="0"/>
                          <a:cs typeface="Consolas" panose="020B0609020204030204" charset="0"/>
                        </a:rPr>
                        <a:t>输出参数prompt的内容作为提示信息，接收键盘输入的内容，以字符串形式返回</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2506" name="文本框 1"/>
          <p:cNvSpPr txBox="1"/>
          <p:nvPr/>
        </p:nvSpPr>
        <p:spPr>
          <a:xfrm>
            <a:off x="9321483" y="1181100"/>
            <a:ext cx="1320800" cy="366713"/>
          </a:xfrm>
          <a:prstGeom prst="rect">
            <a:avLst/>
          </a:prstGeom>
          <a:noFill/>
          <a:ln w="9525">
            <a:noFill/>
          </a:ln>
        </p:spPr>
        <p:txBody>
          <a:bodyPr wrap="square" anchor="t">
            <a:spAutoFit/>
          </a:bodyPr>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2</a:t>
            </a:r>
            <a:endParaRPr lang="en-US" altLang="zh-CN">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2.3  Python常用内置函数用法精要</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3" name="表格 2"/>
          <p:cNvGraphicFramePr/>
          <p:nvPr>
            <p:custDataLst>
              <p:tags r:id="rId1"/>
            </p:custDataLst>
          </p:nvPr>
        </p:nvGraphicFramePr>
        <p:xfrm>
          <a:off x="862330" y="1516380"/>
          <a:ext cx="9739630" cy="4174490"/>
        </p:xfrm>
        <a:graphic>
          <a:graphicData uri="http://schemas.openxmlformats.org/drawingml/2006/table">
            <a:tbl>
              <a:tblPr firstRow="1" bandRow="1">
                <a:tableStyleId>{5940675A-B579-460E-94D1-54222C63F5DA}</a:tableStyleId>
              </a:tblPr>
              <a:tblGrid>
                <a:gridCol w="3200400"/>
                <a:gridCol w="6539230"/>
              </a:tblGrid>
              <a:tr h="340995">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0225">
                <a:tc>
                  <a:txBody>
                    <a:bodyPr/>
                    <a:p>
                      <a:pPr indent="0">
                        <a:buNone/>
                      </a:pPr>
                      <a:r>
                        <a:rPr lang="en-US" sz="1800" b="0">
                          <a:solidFill>
                            <a:srgbClr val="FF0000"/>
                          </a:solidFill>
                          <a:latin typeface="Consolas" panose="020B0609020204030204" charset="0"/>
                          <a:cs typeface="Consolas" panose="020B0609020204030204" charset="0"/>
                        </a:rPr>
                        <a:t>int</a:t>
                      </a:r>
                      <a:r>
                        <a:rPr lang="en-US" sz="1800" b="0">
                          <a:latin typeface="Consolas" panose="020B0609020204030204" charset="0"/>
                          <a:cs typeface="Consolas" panose="020B0609020204030204" charset="0"/>
                        </a:rPr>
                        <a:t>([x])</a:t>
                      </a:r>
                      <a:endParaRPr lang="en-US" sz="1800" b="0">
                        <a:latin typeface="Consolas" panose="020B0609020204030204" charset="0"/>
                        <a:cs typeface="Consolas" panose="020B0609020204030204" charset="0"/>
                      </a:endParaRPr>
                    </a:p>
                    <a:p>
                      <a:pPr indent="0">
                        <a:buNone/>
                      </a:pPr>
                      <a:r>
                        <a:rPr lang="en-US" sz="1800" b="0">
                          <a:latin typeface="Consolas" panose="020B0609020204030204" charset="0"/>
                          <a:cs typeface="Consolas" panose="020B0609020204030204" charset="0"/>
                        </a:rPr>
                        <a:t>int(x, base=10)</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onsolas" panose="020B0609020204030204" charset="0"/>
                          <a:cs typeface="Consolas" panose="020B0609020204030204" charset="0"/>
                        </a:rPr>
                        <a:t>返回实数x的整数部分，或把字符串x看作base进制数并转换为十进制，base默认为十进制，其他可用的值为0或2~36之间的整数。直接调用int()不加参数时会返回整数0。在描述函数语法时，形参放在方括号中表示这个参数可有可无</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7660">
                <a:tc>
                  <a:txBody>
                    <a:bodyPr/>
                    <a:p>
                      <a:pPr indent="0">
                        <a:buNone/>
                      </a:pPr>
                      <a:r>
                        <a:rPr lang="en-US" sz="1800" b="0">
                          <a:solidFill>
                            <a:srgbClr val="FF0000"/>
                          </a:solidFill>
                          <a:latin typeface="Consolas" panose="020B0609020204030204" charset="0"/>
                          <a:cs typeface="Consolas" panose="020B0609020204030204" charset="0"/>
                        </a:rPr>
                        <a:t>isinstance</a:t>
                      </a:r>
                      <a:r>
                        <a:rPr lang="en-US" sz="1800" b="0">
                          <a:latin typeface="Consolas" panose="020B0609020204030204" charset="0"/>
                          <a:cs typeface="Consolas" panose="020B0609020204030204" charset="0"/>
                        </a:rPr>
                        <a:t>(obj,</a:t>
                      </a:r>
                      <a:endParaRPr lang="en-US" sz="1800" b="0">
                        <a:latin typeface="Consolas" panose="020B0609020204030204" charset="0"/>
                        <a:cs typeface="Consolas" panose="020B0609020204030204" charset="0"/>
                      </a:endParaRPr>
                    </a:p>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r>
                        <a:rPr lang="en-US" sz="1800" b="0">
                          <a:latin typeface="Consolas" panose="020B0609020204030204" charset="0"/>
                          <a:cs typeface="Consolas" panose="020B0609020204030204" charset="0"/>
                        </a:rPr>
                        <a:t>class_or_tuple, /)</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onsolas" panose="020B0609020204030204" charset="0"/>
                          <a:cs typeface="Consolas" panose="020B0609020204030204" charset="0"/>
                        </a:rPr>
                        <a:t>测试对象obj是否属于指定类型（如果有多个类型的话需要放到元组中）的实例</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9590">
                <a:tc>
                  <a:txBody>
                    <a:bodyPr/>
                    <a:p>
                      <a:pPr indent="0">
                        <a:buNone/>
                      </a:pPr>
                      <a:r>
                        <a:rPr lang="en-US" sz="1800" b="0">
                          <a:solidFill>
                            <a:srgbClr val="FF0000"/>
                          </a:solidFill>
                          <a:latin typeface="Consolas" panose="020B0609020204030204" charset="0"/>
                          <a:cs typeface="Consolas" panose="020B0609020204030204" charset="0"/>
                        </a:rPr>
                        <a:t>len</a:t>
                      </a:r>
                      <a:r>
                        <a:rPr lang="en-US" sz="1800" b="0">
                          <a:latin typeface="Consolas" panose="020B0609020204030204" charset="0"/>
                          <a:cs typeface="Consolas" panose="020B0609020204030204" charset="0"/>
                        </a:rPr>
                        <a:t>(obj, /)</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onsolas" panose="020B0609020204030204" charset="0"/>
                          <a:cs typeface="Consolas" panose="020B0609020204030204" charset="0"/>
                        </a:rPr>
                        <a:t>返回可迭代对象obj包含的元素个数，适用于列表、元组、集合、字典、字符串以及range对象，不适用于具有惰性求值特点的生成器对象和map、zip等迭代器对象</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1020">
                <a:tc>
                  <a:txBody>
                    <a:bodyPr/>
                    <a:p>
                      <a:pPr indent="0">
                        <a:buNone/>
                      </a:pPr>
                      <a:r>
                        <a:rPr lang="en-US" sz="1800" b="0">
                          <a:gradFill>
                            <a:gsLst>
                              <a:gs pos="0">
                                <a:srgbClr val="7B32B2"/>
                              </a:gs>
                              <a:gs pos="100000">
                                <a:srgbClr val="401A5D"/>
                              </a:gs>
                            </a:gsLst>
                            <a:lin scaled="0"/>
                          </a:gradFill>
                          <a:latin typeface="Consolas" panose="020B0609020204030204" charset="0"/>
                          <a:cs typeface="Consolas" panose="020B0609020204030204" charset="0"/>
                        </a:rPr>
                        <a:t>list(iterable=(), /)</a:t>
                      </a:r>
                      <a:endParaRPr lang="en-US" sz="1800" b="0">
                        <a:gradFill>
                          <a:gsLst>
                            <a:gs pos="0">
                              <a:srgbClr val="7B32B2"/>
                            </a:gs>
                            <a:gs pos="100000">
                              <a:srgbClr val="401A5D"/>
                            </a:gs>
                          </a:gsLst>
                          <a:lin scaled="0"/>
                        </a:gradFill>
                        <a:latin typeface="Consolas" panose="020B0609020204030204" charset="0"/>
                        <a:cs typeface="Consolas" panose="020B0609020204030204" charset="0"/>
                      </a:endParaRPr>
                    </a:p>
                    <a:p>
                      <a:pPr indent="0">
                        <a:buNone/>
                      </a:pPr>
                      <a:r>
                        <a:rPr lang="en-US" sz="1800" b="0">
                          <a:gradFill>
                            <a:gsLst>
                              <a:gs pos="0">
                                <a:srgbClr val="7B32B2"/>
                              </a:gs>
                              <a:gs pos="100000">
                                <a:srgbClr val="401A5D"/>
                              </a:gs>
                            </a:gsLst>
                            <a:lin scaled="0"/>
                          </a:gradFill>
                          <a:latin typeface="Consolas" panose="020B0609020204030204" charset="0"/>
                          <a:cs typeface="Consolas" panose="020B0609020204030204" charset="0"/>
                        </a:rPr>
                        <a:t>tuple(iterable=(), /)</a:t>
                      </a:r>
                      <a:endParaRPr lang="en-US" sz="1800" b="0">
                        <a:gradFill>
                          <a:gsLst>
                            <a:gs pos="0">
                              <a:srgbClr val="7B32B2"/>
                            </a:gs>
                            <a:gs pos="100000">
                              <a:srgbClr val="401A5D"/>
                            </a:gs>
                          </a:gsLst>
                          <a:lin scaled="0"/>
                        </a:gradFill>
                        <a:latin typeface="Consolas" panose="020B0609020204030204" charset="0"/>
                        <a:cs typeface="Consolas" panose="020B0609020204030204" charset="0"/>
                      </a:endParaRPr>
                    </a:p>
                    <a:p>
                      <a:pPr indent="0">
                        <a:buNone/>
                      </a:pPr>
                      <a:r>
                        <a:rPr lang="en-US" sz="1800" b="0">
                          <a:gradFill>
                            <a:gsLst>
                              <a:gs pos="0">
                                <a:srgbClr val="7B32B2"/>
                              </a:gs>
                              <a:gs pos="100000">
                                <a:srgbClr val="401A5D"/>
                              </a:gs>
                            </a:gsLst>
                            <a:lin scaled="0"/>
                          </a:gradFill>
                          <a:latin typeface="Consolas" panose="020B0609020204030204" charset="0"/>
                          <a:cs typeface="Consolas" panose="020B0609020204030204" charset="0"/>
                        </a:rPr>
                        <a:t>dict()、dict(mapping)、dict(iterable)、dict(**kwargs)</a:t>
                      </a:r>
                      <a:endParaRPr lang="en-US" sz="1800" b="0">
                        <a:gradFill>
                          <a:gsLst>
                            <a:gs pos="0">
                              <a:srgbClr val="7B32B2"/>
                            </a:gs>
                            <a:gs pos="100000">
                              <a:srgbClr val="401A5D"/>
                            </a:gs>
                          </a:gsLst>
                          <a:lin scaled="0"/>
                        </a:gradFill>
                        <a:latin typeface="Consolas" panose="020B0609020204030204" charset="0"/>
                        <a:cs typeface="Consolas" panose="020B0609020204030204" charset="0"/>
                      </a:endParaRPr>
                    </a:p>
                    <a:p>
                      <a:pPr indent="0">
                        <a:buNone/>
                      </a:pPr>
                      <a:r>
                        <a:rPr lang="en-US" sz="1800" b="0">
                          <a:gradFill>
                            <a:gsLst>
                              <a:gs pos="0">
                                <a:srgbClr val="7B32B2"/>
                              </a:gs>
                              <a:gs pos="100000">
                                <a:srgbClr val="401A5D"/>
                              </a:gs>
                            </a:gsLst>
                            <a:lin scaled="0"/>
                          </a:gradFill>
                          <a:latin typeface="Consolas" panose="020B0609020204030204" charset="0"/>
                          <a:cs typeface="Consolas" panose="020B0609020204030204" charset="0"/>
                        </a:rPr>
                        <a:t>set()、set(iterable)</a:t>
                      </a:r>
                      <a:endParaRPr lang="en-US" altLang="en-US" sz="1800" b="0">
                        <a:gradFill>
                          <a:gsLst>
                            <a:gs pos="0">
                              <a:srgbClr val="7B32B2"/>
                            </a:gs>
                            <a:gs pos="100000">
                              <a:srgbClr val="401A5D"/>
                            </a:gs>
                          </a:gsLst>
                          <a:lin scaled="0"/>
                        </a:gradFill>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onsolas" panose="020B0609020204030204" charset="0"/>
                          <a:cs typeface="Consolas" panose="020B0609020204030204" charset="0"/>
                        </a:rPr>
                        <a:t>把对象iterable转换为列表、元组、字典或集合并返回，或不</a:t>
                      </a:r>
                      <a:r>
                        <a:rPr lang="en-US" sz="1800" b="0">
                          <a:latin typeface="宋体" panose="02010600030101010101" pitchFamily="2" charset="-122"/>
                          <a:ea typeface="宋体" panose="02010600030101010101" pitchFamily="2" charset="-122"/>
                          <a:cs typeface="宋体" panose="02010600030101010101" pitchFamily="2" charset="-122"/>
                        </a:rPr>
                        <a:t>带</a:t>
                      </a:r>
                      <a:r>
                        <a:rPr lang="en-US" sz="1800" b="0">
                          <a:latin typeface="Consolas" panose="020B0609020204030204" charset="0"/>
                          <a:cs typeface="Consolas" panose="020B0609020204030204" charset="0"/>
                        </a:rPr>
                        <a:t>参数时返回空列表、空元组、空字典、空集合。左侧单元格中dict()和set()都有多种用法，不同用法之间使用顿号进行了分隔。参数名前面加两个星号表示可以接收多个关键参数，也就是调用函数时以name=value这样形式传递的参数</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3524" name="文本框 1"/>
          <p:cNvSpPr txBox="1"/>
          <p:nvPr/>
        </p:nvSpPr>
        <p:spPr>
          <a:xfrm>
            <a:off x="9280843" y="1149350"/>
            <a:ext cx="1320800" cy="366713"/>
          </a:xfrm>
          <a:prstGeom prst="rect">
            <a:avLst/>
          </a:prstGeom>
          <a:noFill/>
          <a:ln w="9525">
            <a:noFill/>
          </a:ln>
        </p:spPr>
        <p:txBody>
          <a:bodyPr wrap="square" anchor="t">
            <a:spAutoFit/>
          </a:bodyPr>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3</a:t>
            </a:r>
            <a:endParaRPr lang="en-US" altLang="zh-CN">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2.3  Python常用内置函数用法精要</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3" name="表格 2"/>
          <p:cNvGraphicFramePr/>
          <p:nvPr>
            <p:custDataLst>
              <p:tags r:id="rId1"/>
            </p:custDataLst>
          </p:nvPr>
        </p:nvGraphicFramePr>
        <p:xfrm>
          <a:off x="916305" y="1530350"/>
          <a:ext cx="9721850" cy="4745990"/>
        </p:xfrm>
        <a:graphic>
          <a:graphicData uri="http://schemas.openxmlformats.org/drawingml/2006/table">
            <a:tbl>
              <a:tblPr firstRow="1" bandRow="1">
                <a:tableStyleId>{5940675A-B579-460E-94D1-54222C63F5DA}</a:tableStyleId>
              </a:tblPr>
              <a:tblGrid>
                <a:gridCol w="3465830"/>
                <a:gridCol w="6256020"/>
              </a:tblGrid>
              <a:tr h="31750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520">
                <a:tc>
                  <a:txBody>
                    <a:bodyPr/>
                    <a:p>
                      <a:pPr indent="0">
                        <a:buNone/>
                      </a:pPr>
                      <a:r>
                        <a:rPr lang="en-US" sz="1600" b="0">
                          <a:solidFill>
                            <a:srgbClr val="FF0000"/>
                          </a:solidFill>
                          <a:latin typeface="Consolas" panose="020B0609020204030204" charset="0"/>
                          <a:cs typeface="Consolas" panose="020B0609020204030204" charset="0"/>
                        </a:rPr>
                        <a:t>map</a:t>
                      </a:r>
                      <a:r>
                        <a:rPr lang="en-US" sz="1600" b="0">
                          <a:latin typeface="Consolas" panose="020B0609020204030204" charset="0"/>
                          <a:cs typeface="Consolas" panose="020B0609020204030204" charset="0"/>
                        </a:rPr>
                        <a:t>(func, *iterables)</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返回包含若干函数值的map对象，函数func的参数分别来自于iterables指定的一个或多个可迭代对象。形参前面加一个星号表示可以接收任意多个按位置传递的实参</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19200">
                <a:tc>
                  <a:txBody>
                    <a:bodyPr/>
                    <a:p>
                      <a:pPr indent="0">
                        <a:buNone/>
                      </a:pPr>
                      <a:r>
                        <a:rPr lang="en-US" sz="1600" b="0">
                          <a:solidFill>
                            <a:srgbClr val="FF0000"/>
                          </a:solidFill>
                          <a:latin typeface="Consolas" panose="020B0609020204030204" charset="0"/>
                          <a:cs typeface="Consolas" panose="020B0609020204030204" charset="0"/>
                        </a:rPr>
                        <a:t>max</a:t>
                      </a:r>
                      <a:r>
                        <a:rPr lang="en-US" sz="1600" b="0">
                          <a:latin typeface="Consolas" panose="020B0609020204030204" charset="0"/>
                          <a:cs typeface="Consolas" panose="020B0609020204030204" charset="0"/>
                        </a:rPr>
                        <a:t>(iterable,</a:t>
                      </a:r>
                      <a:endParaRPr lang="en-US" sz="1600" b="0">
                        <a:latin typeface="Consolas" panose="020B0609020204030204" charset="0"/>
                        <a:cs typeface="Consolas" panose="020B0609020204030204" charset="0"/>
                      </a:endParaRPr>
                    </a:p>
                    <a:p>
                      <a:pPr indent="0">
                        <a:buNone/>
                      </a:pP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onsolas" panose="020B0609020204030204" charset="0"/>
                          <a:cs typeface="Consolas" panose="020B0609020204030204" charset="0"/>
                        </a:rPr>
                        <a:t>*[, default=obj,</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 </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onsolas" panose="020B0609020204030204" charset="0"/>
                          <a:cs typeface="Consolas" panose="020B0609020204030204" charset="0"/>
                        </a:rPr>
                        <a:t>key=func])</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max(arg1, arg2, *args,</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 </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onsolas" panose="020B0609020204030204" charset="0"/>
                          <a:cs typeface="Consolas" panose="020B0609020204030204" charset="0"/>
                        </a:rPr>
                        <a:t>*[, key=func])</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返回最大值，允许使用参数key指定排序规则，使用参数default指定iterable为空时返回的默认值</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19200">
                <a:tc>
                  <a:txBody>
                    <a:bodyPr/>
                    <a:p>
                      <a:pPr indent="0">
                        <a:buNone/>
                      </a:pPr>
                      <a:r>
                        <a:rPr lang="en-US" sz="1600" b="0">
                          <a:solidFill>
                            <a:srgbClr val="FF0000"/>
                          </a:solidFill>
                          <a:latin typeface="Consolas" panose="020B0609020204030204" charset="0"/>
                          <a:cs typeface="Consolas" panose="020B0609020204030204" charset="0"/>
                        </a:rPr>
                        <a:t>min</a:t>
                      </a:r>
                      <a:r>
                        <a:rPr lang="en-US" sz="1600" b="0">
                          <a:latin typeface="Consolas" panose="020B0609020204030204" charset="0"/>
                          <a:cs typeface="Consolas" panose="020B0609020204030204" charset="0"/>
                        </a:rPr>
                        <a:t>(iterable,</a:t>
                      </a:r>
                      <a:endParaRPr lang="en-US" sz="1600" b="0">
                        <a:latin typeface="Consolas" panose="020B0609020204030204" charset="0"/>
                        <a:cs typeface="Consolas" panose="020B0609020204030204" charset="0"/>
                      </a:endParaRPr>
                    </a:p>
                    <a:p>
                      <a:pPr indent="0">
                        <a:buNone/>
                      </a:pP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onsolas" panose="020B0609020204030204" charset="0"/>
                          <a:cs typeface="Consolas" panose="020B0609020204030204" charset="0"/>
                        </a:rPr>
                        <a:t>*[, default=obj,</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 </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onsolas" panose="020B0609020204030204" charset="0"/>
                          <a:cs typeface="Consolas" panose="020B0609020204030204" charset="0"/>
                        </a:rPr>
                        <a:t>key=func])</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min(arg1, arg2, *args,</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 </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onsolas" panose="020B0609020204030204" charset="0"/>
                          <a:cs typeface="Consolas" panose="020B0609020204030204" charset="0"/>
                        </a:rPr>
                        <a:t>*[, key=func])</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返回最小值，允许使用参数key指定排序规则，使用参数default指定iterable为空时返回的默认值</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520">
                <a:tc>
                  <a:txBody>
                    <a:bodyPr/>
                    <a:p>
                      <a:pPr indent="0">
                        <a:buNone/>
                      </a:pPr>
                      <a:r>
                        <a:rPr lang="en-US" sz="1600" b="0">
                          <a:solidFill>
                            <a:srgbClr val="FF0000"/>
                          </a:solidFill>
                          <a:latin typeface="Consolas" panose="020B0609020204030204" charset="0"/>
                          <a:cs typeface="Consolas" panose="020B0609020204030204" charset="0"/>
                        </a:rPr>
                        <a:t>next</a:t>
                      </a:r>
                      <a:r>
                        <a:rPr lang="en-US" sz="1600" b="0">
                          <a:latin typeface="Consolas" panose="020B0609020204030204" charset="0"/>
                          <a:cs typeface="Consolas" panose="020B0609020204030204" charset="0"/>
                        </a:rPr>
                        <a:t>(iterator[, default])</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返回迭代器对象iterator中的下一个元素，如果iterator为空则返回参数default的值，如果不指定default参数</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Consolas" panose="020B0609020204030204" charset="0"/>
                          <a:cs typeface="Consolas" panose="020B0609020204030204" charset="0"/>
                        </a:rPr>
                        <a:t>当iterable为空时会抛出异常</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7050">
                <a:tc>
                  <a:txBody>
                    <a:bodyPr/>
                    <a:p>
                      <a:pPr indent="0">
                        <a:buNone/>
                      </a:pPr>
                      <a:r>
                        <a:rPr lang="en-US" sz="1600" b="0">
                          <a:solidFill>
                            <a:srgbClr val="FF0000"/>
                          </a:solidFill>
                          <a:latin typeface="Consolas" panose="020B0609020204030204" charset="0"/>
                          <a:cs typeface="Consolas" panose="020B0609020204030204" charset="0"/>
                        </a:rPr>
                        <a:t>oct</a:t>
                      </a:r>
                      <a:r>
                        <a:rPr lang="en-US" sz="1600" b="0">
                          <a:latin typeface="Consolas" panose="020B0609020204030204" charset="0"/>
                          <a:cs typeface="Consolas" panose="020B0609020204030204" charset="0"/>
                        </a:rPr>
                        <a:t>(number, /)</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返回整数number的八进制形式的字符串</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4539" name="文本框 2"/>
          <p:cNvSpPr txBox="1"/>
          <p:nvPr/>
        </p:nvSpPr>
        <p:spPr>
          <a:xfrm>
            <a:off x="9321483" y="1163320"/>
            <a:ext cx="1320800" cy="366713"/>
          </a:xfrm>
          <a:prstGeom prst="rect">
            <a:avLst/>
          </a:prstGeom>
          <a:noFill/>
          <a:ln w="9525">
            <a:noFill/>
          </a:ln>
        </p:spPr>
        <p:txBody>
          <a:bodyPr wrap="square" anchor="t">
            <a:spAutoFit/>
          </a:bodyPr>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4</a:t>
            </a:r>
            <a:endParaRPr lang="en-US" altLang="zh-CN">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2.3  Python常用内置函数用法精要</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3" name="表格 2"/>
          <p:cNvGraphicFramePr/>
          <p:nvPr>
            <p:custDataLst>
              <p:tags r:id="rId1"/>
            </p:custDataLst>
          </p:nvPr>
        </p:nvGraphicFramePr>
        <p:xfrm>
          <a:off x="876300" y="1548130"/>
          <a:ext cx="9676765" cy="4200525"/>
        </p:xfrm>
        <a:graphic>
          <a:graphicData uri="http://schemas.openxmlformats.org/drawingml/2006/table">
            <a:tbl>
              <a:tblPr firstRow="1" bandRow="1">
                <a:tableStyleId>{5940675A-B579-460E-94D1-54222C63F5DA}</a:tableStyleId>
              </a:tblPr>
              <a:tblGrid>
                <a:gridCol w="3180080"/>
                <a:gridCol w="6496685"/>
              </a:tblGrid>
              <a:tr h="297815">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010">
                <a:tc>
                  <a:txBody>
                    <a:bodyPr/>
                    <a:p>
                      <a:pPr indent="0">
                        <a:buNone/>
                      </a:pPr>
                      <a:r>
                        <a:rPr lang="en-US" sz="1600" b="0">
                          <a:solidFill>
                            <a:srgbClr val="FF0000"/>
                          </a:solidFill>
                          <a:latin typeface="Consolas" panose="020B0609020204030204" charset="0"/>
                          <a:cs typeface="Consolas" panose="020B0609020204030204" charset="0"/>
                        </a:rPr>
                        <a:t>open</a:t>
                      </a:r>
                      <a:r>
                        <a:rPr lang="en-US" sz="1600" b="0">
                          <a:latin typeface="Consolas" panose="020B0609020204030204" charset="0"/>
                          <a:cs typeface="Consolas" panose="020B0609020204030204" charset="0"/>
                        </a:rPr>
                        <a:t>(file, mode='r',</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 </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onsolas" panose="020B0609020204030204" charset="0"/>
                          <a:cs typeface="Consolas" panose="020B0609020204030204" charset="0"/>
                        </a:rPr>
                        <a:t>buffering=-1,</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 </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onsolas" panose="020B0609020204030204" charset="0"/>
                          <a:cs typeface="Consolas" panose="020B0609020204030204" charset="0"/>
                        </a:rPr>
                        <a:t>encoding=None,</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 </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onsolas" panose="020B0609020204030204" charset="0"/>
                          <a:cs typeface="Consolas" panose="020B0609020204030204" charset="0"/>
                        </a:rPr>
                        <a:t>errors=None,</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 </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onsolas" panose="020B0609020204030204" charset="0"/>
                          <a:cs typeface="Consolas" panose="020B0609020204030204" charset="0"/>
                        </a:rPr>
                        <a:t>newline=None,</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 </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onsolas" panose="020B0609020204030204" charset="0"/>
                          <a:cs typeface="Consolas" panose="020B0609020204030204" charset="0"/>
                        </a:rPr>
                        <a:t>closefd=True,</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 </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onsolas" panose="020B0609020204030204" charset="0"/>
                          <a:cs typeface="Consolas" panose="020B0609020204030204" charset="0"/>
                        </a:rPr>
                        <a:t>opener=None)</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以指定的方式打开参数file指定的文件并返回文件对象</a:t>
                      </a:r>
                      <a:r>
                        <a:rPr lang="en-US" sz="1600" b="0">
                          <a:latin typeface="宋体" panose="02010600030101010101" pitchFamily="2" charset="-122"/>
                          <a:ea typeface="宋体" panose="02010600030101010101" pitchFamily="2" charset="-122"/>
                          <a:cs typeface="宋体" panose="02010600030101010101" pitchFamily="2" charset="-122"/>
                        </a:rPr>
                        <a:t>，可以使用help(open)查看完整用法，相关应用见第9章和第11章</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0050">
                <a:tc>
                  <a:txBody>
                    <a:bodyPr/>
                    <a:p>
                      <a:pPr indent="0">
                        <a:buNone/>
                      </a:pPr>
                      <a:r>
                        <a:rPr lang="en-US" sz="1600" b="0">
                          <a:solidFill>
                            <a:srgbClr val="FF0000"/>
                          </a:solidFill>
                          <a:latin typeface="Consolas" panose="020B0609020204030204" charset="0"/>
                          <a:cs typeface="Consolas" panose="020B0609020204030204" charset="0"/>
                        </a:rPr>
                        <a:t>pow</a:t>
                      </a:r>
                      <a:r>
                        <a:rPr lang="en-US" sz="1600" b="0">
                          <a:latin typeface="Consolas" panose="020B0609020204030204" charset="0"/>
                          <a:cs typeface="Consolas" panose="020B0609020204030204" charset="0"/>
                        </a:rPr>
                        <a:t>(base, exp, mod=None)</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相当于base ** exp或(base ** exp) % mod</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2740">
                <a:tc>
                  <a:txBody>
                    <a:bodyPr/>
                    <a:p>
                      <a:pPr indent="0">
                        <a:buNone/>
                      </a:pPr>
                      <a:r>
                        <a:rPr lang="en-US" sz="1600" b="0">
                          <a:solidFill>
                            <a:srgbClr val="FF0000"/>
                          </a:solidFill>
                          <a:latin typeface="Consolas" panose="020B0609020204030204" charset="0"/>
                          <a:cs typeface="Consolas" panose="020B0609020204030204" charset="0"/>
                        </a:rPr>
                        <a:t>ord</a:t>
                      </a:r>
                      <a:r>
                        <a:rPr lang="en-US" sz="1600" b="0">
                          <a:latin typeface="Consolas" panose="020B0609020204030204" charset="0"/>
                          <a:cs typeface="Consolas" panose="020B0609020204030204" charset="0"/>
                        </a:rPr>
                        <a:t>(c, /)</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返回长度为1的字符串c的Unicode编码</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buNone/>
                      </a:pPr>
                      <a:r>
                        <a:rPr lang="en-US" sz="1600" b="0">
                          <a:solidFill>
                            <a:srgbClr val="FF0000"/>
                          </a:solidFill>
                          <a:latin typeface="Consolas" panose="020B0609020204030204" charset="0"/>
                          <a:cs typeface="Consolas" panose="020B0609020204030204" charset="0"/>
                        </a:rPr>
                        <a:t>print</a:t>
                      </a:r>
                      <a:r>
                        <a:rPr lang="en-US" sz="1600" b="0">
                          <a:latin typeface="Consolas" panose="020B0609020204030204" charset="0"/>
                          <a:cs typeface="Consolas" panose="020B0609020204030204" charset="0"/>
                        </a:rPr>
                        <a:t>(value, ..., sep=' ',</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 </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onsolas" panose="020B0609020204030204" charset="0"/>
                          <a:cs typeface="Consolas" panose="020B0609020204030204" charset="0"/>
                        </a:rPr>
                        <a:t>end='\n',</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 </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onsolas" panose="020B0609020204030204" charset="0"/>
                          <a:cs typeface="Consolas" panose="020B0609020204030204" charset="0"/>
                        </a:rPr>
                        <a:t>file=sys.stdout,</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 </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onsolas" panose="020B0609020204030204" charset="0"/>
                          <a:cs typeface="Consolas" panose="020B0609020204030204" charset="0"/>
                        </a:rPr>
                        <a:t>flush=False)</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基本输出函数，可以输出一个或多个值，sep参数表示相邻数据之间的分隔符（默认为空格），end参数用来指定输出完所有值后的结束符（默认为换行符）</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2740">
                <a:tc>
                  <a:txBody>
                    <a:bodyPr/>
                    <a:p>
                      <a:pPr indent="0">
                        <a:buNone/>
                      </a:pPr>
                      <a:r>
                        <a:rPr lang="en-US" sz="1600" b="0">
                          <a:solidFill>
                            <a:srgbClr val="FF0000"/>
                          </a:solidFill>
                          <a:latin typeface="Consolas" panose="020B0609020204030204" charset="0"/>
                          <a:cs typeface="Consolas" panose="020B0609020204030204" charset="0"/>
                        </a:rPr>
                        <a:t>range</a:t>
                      </a:r>
                      <a:r>
                        <a:rPr lang="en-US" sz="1600" b="0">
                          <a:latin typeface="Consolas" panose="020B0609020204030204" charset="0"/>
                          <a:cs typeface="Consolas" panose="020B0609020204030204" charset="0"/>
                        </a:rPr>
                        <a:t>(stop)</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range(start, stop[, step])</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返回range对象，其中包含左闭右开区间[start,stop)内以step为步长的整数，其中start默认为0，step默认为1</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5563" name="文本框 2"/>
          <p:cNvSpPr txBox="1"/>
          <p:nvPr/>
        </p:nvSpPr>
        <p:spPr>
          <a:xfrm>
            <a:off x="9231948" y="1181100"/>
            <a:ext cx="1320800" cy="366713"/>
          </a:xfrm>
          <a:prstGeom prst="rect">
            <a:avLst/>
          </a:prstGeom>
          <a:noFill/>
          <a:ln w="9525">
            <a:noFill/>
          </a:ln>
        </p:spPr>
        <p:txBody>
          <a:bodyPr wrap="square" anchor="t">
            <a:spAutoFit/>
          </a:bodyPr>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5</a:t>
            </a:r>
            <a:endParaRPr lang="en-US" altLang="zh-CN">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2.3  Python常用内置函数用法精要</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3" name="表格 2"/>
          <p:cNvGraphicFramePr/>
          <p:nvPr>
            <p:custDataLst>
              <p:tags r:id="rId1"/>
            </p:custDataLst>
          </p:nvPr>
        </p:nvGraphicFramePr>
        <p:xfrm>
          <a:off x="916305" y="1530350"/>
          <a:ext cx="9721850" cy="3448050"/>
        </p:xfrm>
        <a:graphic>
          <a:graphicData uri="http://schemas.openxmlformats.org/drawingml/2006/table">
            <a:tbl>
              <a:tblPr firstRow="1" bandRow="1">
                <a:tableStyleId>{5940675A-B579-460E-94D1-54222C63F5DA}</a:tableStyleId>
              </a:tblPr>
              <a:tblGrid>
                <a:gridCol w="3592830"/>
                <a:gridCol w="6129020"/>
              </a:tblGrid>
              <a:tr h="31750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520">
                <a:tc>
                  <a:txBody>
                    <a:bodyPr/>
                    <a:p>
                      <a:pPr indent="0">
                        <a:buNone/>
                      </a:pPr>
                      <a:r>
                        <a:rPr lang="en-US" sz="1800" b="0">
                          <a:solidFill>
                            <a:srgbClr val="FF0000"/>
                          </a:solidFill>
                          <a:latin typeface="Consolas" panose="020B0609020204030204" charset="0"/>
                          <a:cs typeface="Consolas" panose="020B0609020204030204" charset="0"/>
                        </a:rPr>
                        <a:t>reduce</a:t>
                      </a:r>
                      <a:r>
                        <a:rPr lang="en-US" sz="1800" b="0">
                          <a:latin typeface="Consolas" panose="020B0609020204030204" charset="0"/>
                          <a:cs typeface="Consolas" panose="020B0609020204030204" charset="0"/>
                        </a:rPr>
                        <a:t>(function,</a:t>
                      </a:r>
                      <a:endParaRPr lang="en-US" sz="1800" b="0">
                        <a:latin typeface="Consolas" panose="020B0609020204030204" charset="0"/>
                        <a:cs typeface="Consolas" panose="020B0609020204030204" charset="0"/>
                      </a:endParaRPr>
                    </a:p>
                    <a:p>
                      <a:pPr indent="0">
                        <a:buNone/>
                      </a:pPr>
                      <a:r>
                        <a:rPr lang="en-US" sz="1800" b="0">
                          <a:latin typeface="Consolas" panose="020B0609020204030204" charset="0"/>
                          <a:cs typeface="Consolas" panose="020B0609020204030204" charset="0"/>
                        </a:rPr>
                        <a:t> </a:t>
                      </a:r>
                      <a:r>
                        <a:rPr lang="en-US" sz="1800" b="0">
                          <a:latin typeface="宋体" panose="02010600030101010101" pitchFamily="2" charset="-122"/>
                          <a:ea typeface="宋体" panose="02010600030101010101" pitchFamily="2" charset="-122"/>
                          <a:cs typeface="宋体" panose="02010600030101010101" pitchFamily="2" charset="-122"/>
                        </a:rPr>
                        <a:t>       </a:t>
                      </a:r>
                      <a:r>
                        <a:rPr lang="en-US" sz="1800" b="0">
                          <a:latin typeface="Consolas" panose="020B0609020204030204" charset="0"/>
                          <a:cs typeface="Consolas" panose="020B0609020204030204" charset="0"/>
                        </a:rPr>
                        <a:t>sequence[, initial])</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onsolas" panose="020B0609020204030204" charset="0"/>
                          <a:cs typeface="Consolas" panose="020B0609020204030204" charset="0"/>
                        </a:rPr>
                        <a:t>将双参数函数function以迭代的方式从左到右依次应用至可迭代对象sequence中每个元素，并把中间计算结果作为下一次计算时函数function的第一个参数，最终返回单个值作为结果。在Python 3.x中reduce()不是内置函数，需要从标准库functools中导入再使用</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8360">
                <a:tc>
                  <a:txBody>
                    <a:bodyPr/>
                    <a:p>
                      <a:pPr indent="0">
                        <a:buNone/>
                      </a:pPr>
                      <a:r>
                        <a:rPr lang="en-US" sz="1800" b="0">
                          <a:latin typeface="Consolas" panose="020B0609020204030204" charset="0"/>
                          <a:cs typeface="Consolas" panose="020B0609020204030204" charset="0"/>
                        </a:rPr>
                        <a:t>repr(obj, /)</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onsolas" panose="020B0609020204030204" charset="0"/>
                          <a:cs typeface="Consolas" panose="020B0609020204030204" charset="0"/>
                        </a:rPr>
                        <a:t>把对象obj转换为适合Python解释器读取的字符串形式，对于不包含反斜线的字符串和其他类型对象，repr(obj)与str(obj)功能一样，对于包含反斜线的字符串，repr()会把单个反斜线转换为两个</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buNone/>
                      </a:pPr>
                      <a:r>
                        <a:rPr lang="en-US" sz="1800" b="0">
                          <a:solidFill>
                            <a:srgbClr val="FF0000"/>
                          </a:solidFill>
                          <a:latin typeface="Consolas" panose="020B0609020204030204" charset="0"/>
                          <a:cs typeface="Consolas" panose="020B0609020204030204" charset="0"/>
                        </a:rPr>
                        <a:t>reversed</a:t>
                      </a:r>
                      <a:r>
                        <a:rPr lang="en-US" sz="1800" b="0">
                          <a:latin typeface="Consolas" panose="020B0609020204030204" charset="0"/>
                          <a:cs typeface="Consolas" panose="020B0609020204030204" charset="0"/>
                        </a:rPr>
                        <a:t>(sequence, /)</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onsolas" panose="020B0609020204030204" charset="0"/>
                          <a:cs typeface="Consolas" panose="020B0609020204030204" charset="0"/>
                        </a:rPr>
                        <a:t>返回sequence中所有元素逆序后组成的迭代器对象</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520">
                <a:tc>
                  <a:txBody>
                    <a:bodyPr/>
                    <a:p>
                      <a:pPr indent="0">
                        <a:buNone/>
                      </a:pPr>
                      <a:r>
                        <a:rPr lang="en-US" sz="1800" b="0">
                          <a:solidFill>
                            <a:srgbClr val="FF0000"/>
                          </a:solidFill>
                          <a:latin typeface="Consolas" panose="020B0609020204030204" charset="0"/>
                          <a:cs typeface="Consolas" panose="020B0609020204030204" charset="0"/>
                        </a:rPr>
                        <a:t>round</a:t>
                      </a:r>
                      <a:r>
                        <a:rPr lang="en-US" sz="1800" b="0">
                          <a:latin typeface="Consolas" panose="020B0609020204030204" charset="0"/>
                          <a:cs typeface="Consolas" panose="020B0609020204030204" charset="0"/>
                        </a:rPr>
                        <a:t>(number, ndigits=None)</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onsolas" panose="020B0609020204030204" charset="0"/>
                          <a:cs typeface="Consolas" panose="020B0609020204030204" charset="0"/>
                        </a:rPr>
                        <a:t>对number进行四舍五入，若不指定小数位数ndigits则返回整数，参数ndigits可以为负数。最终结果最多保留ndigits位小数，如果原始结果的小数</a:t>
                      </a:r>
                      <a:r>
                        <a:rPr lang="en-US" sz="1800" b="0">
                          <a:latin typeface="宋体" panose="02010600030101010101" pitchFamily="2" charset="-122"/>
                          <a:ea typeface="宋体" panose="02010600030101010101" pitchFamily="2" charset="-122"/>
                          <a:cs typeface="宋体" panose="02010600030101010101" pitchFamily="2" charset="-122"/>
                        </a:rPr>
                        <a:t>位数</a:t>
                      </a:r>
                      <a:r>
                        <a:rPr lang="en-US" sz="1800" b="0">
                          <a:latin typeface="Consolas" panose="020B0609020204030204" charset="0"/>
                          <a:cs typeface="Consolas" panose="020B0609020204030204" charset="0"/>
                        </a:rPr>
                        <a:t>少于ndigits，不再处理。例如，round(3.1, 3)的结果为3.1</a:t>
                      </a:r>
                      <a:endParaRPr lang="en-US" altLang="en-US" sz="18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4539" name="文本框 2"/>
          <p:cNvSpPr txBox="1"/>
          <p:nvPr/>
        </p:nvSpPr>
        <p:spPr>
          <a:xfrm>
            <a:off x="9321483" y="1163320"/>
            <a:ext cx="1320800" cy="368300"/>
          </a:xfrm>
          <a:prstGeom prst="rect">
            <a:avLst/>
          </a:prstGeom>
          <a:noFill/>
          <a:ln w="9525">
            <a:noFill/>
          </a:ln>
        </p:spPr>
        <p:txBody>
          <a:bodyPr wrap="square" anchor="t">
            <a:spAutoFit/>
          </a:bodyPr>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6</a:t>
            </a:r>
            <a:endParaRPr lang="en-US" altLang="zh-CN">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2.3  Python常用内置函数用法精要</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3" name="表格 2"/>
          <p:cNvGraphicFramePr/>
          <p:nvPr>
            <p:custDataLst>
              <p:tags r:id="rId1"/>
            </p:custDataLst>
          </p:nvPr>
        </p:nvGraphicFramePr>
        <p:xfrm>
          <a:off x="916305" y="1530350"/>
          <a:ext cx="9721850" cy="4316095"/>
        </p:xfrm>
        <a:graphic>
          <a:graphicData uri="http://schemas.openxmlformats.org/drawingml/2006/table">
            <a:tbl>
              <a:tblPr firstRow="1" bandRow="1">
                <a:tableStyleId>{5940675A-B579-460E-94D1-54222C63F5DA}</a:tableStyleId>
              </a:tblPr>
              <a:tblGrid>
                <a:gridCol w="3465830"/>
                <a:gridCol w="6256020"/>
              </a:tblGrid>
              <a:tr h="31750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520">
                <a:tc>
                  <a:txBody>
                    <a:bodyPr/>
                    <a:p>
                      <a:pPr indent="0">
                        <a:buNone/>
                      </a:pPr>
                      <a:r>
                        <a:rPr lang="en-US" sz="1600" b="0">
                          <a:solidFill>
                            <a:srgbClr val="FF0000"/>
                          </a:solidFill>
                          <a:latin typeface="Consolas" panose="020B0609020204030204" charset="0"/>
                          <a:cs typeface="Consolas" panose="020B0609020204030204" charset="0"/>
                        </a:rPr>
                        <a:t>sorted</a:t>
                      </a:r>
                      <a:r>
                        <a:rPr lang="en-US" sz="1600" b="0">
                          <a:latin typeface="Consolas" panose="020B0609020204030204" charset="0"/>
                          <a:cs typeface="Consolas" panose="020B0609020204030204" charset="0"/>
                        </a:rPr>
                        <a:t>(iterable, /, *,</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 </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onsolas" panose="020B0609020204030204" charset="0"/>
                          <a:cs typeface="Consolas" panose="020B0609020204030204" charset="0"/>
                        </a:rPr>
                        <a:t>key=None,</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 </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onsolas" panose="020B0609020204030204" charset="0"/>
                          <a:cs typeface="Consolas" panose="020B0609020204030204" charset="0"/>
                        </a:rPr>
                        <a:t>reverse=False)</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返回排序后的列表，其中参数iterable表示要排序的可迭代对象，参数key用来指定排序规则或依据，参数reverse用来指定升序或降序，默认为升序。单个星号*做参数表示该位置后面的所有参数都必须为关键参数，星号本身不是参数</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0415">
                <a:tc>
                  <a:txBody>
                    <a:bodyPr/>
                    <a:p>
                      <a:pPr indent="0">
                        <a:buNone/>
                      </a:pPr>
                      <a:r>
                        <a:rPr lang="en-US" sz="1600" b="0">
                          <a:solidFill>
                            <a:srgbClr val="FF0000"/>
                          </a:solidFill>
                          <a:latin typeface="Consolas" panose="020B0609020204030204" charset="0"/>
                          <a:cs typeface="Consolas" panose="020B0609020204030204" charset="0"/>
                        </a:rPr>
                        <a:t>str</a:t>
                      </a:r>
                      <a:r>
                        <a:rPr lang="en-US" sz="1600" b="0">
                          <a:latin typeface="Consolas" panose="020B0609020204030204" charset="0"/>
                          <a:cs typeface="Consolas" panose="020B0609020204030204" charset="0"/>
                        </a:rPr>
                        <a:t>(object='')</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str(bytes_or_buffer[,</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 </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onsolas" panose="020B0609020204030204" charset="0"/>
                          <a:cs typeface="Consolas" panose="020B0609020204030204" charset="0"/>
                        </a:rPr>
                        <a:t>encoding[, errors]])</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创建字符串对象或者把字节串使用参数encoding指定的编码格式转换为字符串，直接调用str()不</a:t>
                      </a:r>
                      <a:r>
                        <a:rPr lang="en-US" sz="1600" b="0">
                          <a:latin typeface="宋体" panose="02010600030101010101" pitchFamily="2" charset="-122"/>
                          <a:ea typeface="宋体" panose="02010600030101010101" pitchFamily="2" charset="-122"/>
                          <a:cs typeface="宋体" panose="02010600030101010101" pitchFamily="2" charset="-122"/>
                        </a:rPr>
                        <a:t>带</a:t>
                      </a:r>
                      <a:r>
                        <a:rPr lang="en-US" sz="1600" b="0">
                          <a:latin typeface="Consolas" panose="020B0609020204030204" charset="0"/>
                          <a:cs typeface="Consolas" panose="020B0609020204030204" charset="0"/>
                        </a:rPr>
                        <a:t>参数时返回空字符串''</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5940">
                <a:tc>
                  <a:txBody>
                    <a:bodyPr/>
                    <a:p>
                      <a:pPr indent="0">
                        <a:buNone/>
                      </a:pPr>
                      <a:r>
                        <a:rPr lang="en-US" sz="1600" b="0">
                          <a:solidFill>
                            <a:srgbClr val="FF0000"/>
                          </a:solidFill>
                          <a:latin typeface="Consolas" panose="020B0609020204030204" charset="0"/>
                          <a:cs typeface="Consolas" panose="020B0609020204030204" charset="0"/>
                        </a:rPr>
                        <a:t>sum</a:t>
                      </a:r>
                      <a:r>
                        <a:rPr lang="en-US" sz="1600" b="0">
                          <a:latin typeface="Consolas" panose="020B0609020204030204" charset="0"/>
                          <a:cs typeface="Consolas" panose="020B0609020204030204" charset="0"/>
                        </a:rPr>
                        <a:t>(iterable, /, start=0)</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返回可迭代对象iterable中所有元素之和再加上start的结果，参数start默认值为0</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520">
                <a:tc>
                  <a:txBody>
                    <a:bodyPr/>
                    <a:p>
                      <a:pPr indent="0">
                        <a:buNone/>
                      </a:pPr>
                      <a:r>
                        <a:rPr lang="en-US" sz="1600" b="0">
                          <a:solidFill>
                            <a:srgbClr val="FF0000"/>
                          </a:solidFill>
                          <a:latin typeface="Consolas" panose="020B0609020204030204" charset="0"/>
                          <a:cs typeface="Consolas" panose="020B0609020204030204" charset="0"/>
                        </a:rPr>
                        <a:t>type</a:t>
                      </a:r>
                      <a:r>
                        <a:rPr lang="en-US" sz="1600" b="0">
                          <a:latin typeface="Consolas" panose="020B0609020204030204" charset="0"/>
                          <a:cs typeface="Consolas" panose="020B0609020204030204" charset="0"/>
                        </a:rPr>
                        <a:t>(object_or_name,</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 </a:t>
                      </a:r>
                      <a:r>
                        <a:rPr lang="en-US" sz="1600" b="0">
                          <a:latin typeface="宋体" panose="02010600030101010101" pitchFamily="2" charset="-122"/>
                          <a:ea typeface="宋体" panose="02010600030101010101" pitchFamily="2" charset="-122"/>
                          <a:cs typeface="宋体" panose="02010600030101010101" pitchFamily="2" charset="-122"/>
                        </a:rPr>
                        <a:t>     </a:t>
                      </a:r>
                      <a:r>
                        <a:rPr lang="en-US" sz="1600" b="0">
                          <a:latin typeface="Consolas" panose="020B0609020204030204" charset="0"/>
                          <a:cs typeface="Consolas" panose="020B0609020204030204" charset="0"/>
                        </a:rPr>
                        <a:t>bases, dict)</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type(object)</a:t>
                      </a:r>
                      <a:endParaRPr lang="en-US" sz="1600" b="0">
                        <a:latin typeface="Consolas" panose="020B0609020204030204" charset="0"/>
                        <a:cs typeface="Consolas" panose="020B0609020204030204" charset="0"/>
                      </a:endParaRPr>
                    </a:p>
                    <a:p>
                      <a:pPr indent="0">
                        <a:buNone/>
                      </a:pPr>
                      <a:r>
                        <a:rPr lang="en-US" sz="1600" b="0">
                          <a:latin typeface="Consolas" panose="020B0609020204030204" charset="0"/>
                          <a:cs typeface="Consolas" panose="020B0609020204030204" charset="0"/>
                        </a:rPr>
                        <a:t>type(name, bases, dict)</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查看对象类型或创建新类型</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7050">
                <a:tc>
                  <a:txBody>
                    <a:bodyPr/>
                    <a:p>
                      <a:pPr indent="0">
                        <a:buNone/>
                      </a:pPr>
                      <a:r>
                        <a:rPr lang="en-US" sz="1600" b="0">
                          <a:solidFill>
                            <a:srgbClr val="FF0000"/>
                          </a:solidFill>
                          <a:latin typeface="Consolas" panose="020B0609020204030204" charset="0"/>
                          <a:cs typeface="Consolas" panose="020B0609020204030204" charset="0"/>
                        </a:rPr>
                        <a:t>zip</a:t>
                      </a:r>
                      <a:r>
                        <a:rPr lang="en-US" sz="1600" b="0">
                          <a:latin typeface="Consolas" panose="020B0609020204030204" charset="0"/>
                          <a:cs typeface="Consolas" panose="020B0609020204030204" charset="0"/>
                        </a:rPr>
                        <a:t>(*iterables)</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onsolas" panose="020B0609020204030204" charset="0"/>
                          <a:cs typeface="Consolas" panose="020B0609020204030204" charset="0"/>
                        </a:rPr>
                        <a:t>组合多个可迭代对象中对应位置上的元素，返回zip对象，其中每个元素为(seq1[i], seq2[i], ...)形式的元组，最终结果中包含的元素个数取决于所有参数可迭代对象中最短的那个</a:t>
                      </a:r>
                      <a:endParaRPr lang="en-US" altLang="en-US" sz="1600" b="0">
                        <a:latin typeface="Consolas" panose="020B0609020204030204" charset="0"/>
                        <a:ea typeface="Consolas" panose="020B0609020204030204" charset="0"/>
                        <a:cs typeface="Consolas" panose="020B0609020204030204" charset="0"/>
                      </a:endParaRPr>
                    </a:p>
                  </a:txBody>
                  <a:tcPr marL="68580" marR="68580" marT="0" marB="0" vert="horz" anchor="t" anchorCtr="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4539" name="文本框 2"/>
          <p:cNvSpPr txBox="1"/>
          <p:nvPr/>
        </p:nvSpPr>
        <p:spPr>
          <a:xfrm>
            <a:off x="9321483" y="1163320"/>
            <a:ext cx="1320800" cy="368300"/>
          </a:xfrm>
          <a:prstGeom prst="rect">
            <a:avLst/>
          </a:prstGeom>
          <a:noFill/>
          <a:ln w="9525">
            <a:noFill/>
          </a:ln>
        </p:spPr>
        <p:txBody>
          <a:bodyPr wrap="square" anchor="t">
            <a:spAutoFit/>
          </a:bodyPr>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7</a:t>
            </a:r>
            <a:endParaRPr lang="en-US" altLang="zh-CN">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2.3.1  类型转换与类型判断</a:t>
            </a:r>
            <a:endParaRPr lang="en-US"/>
          </a:p>
        </p:txBody>
      </p:sp>
      <p:sp>
        <p:nvSpPr>
          <p:cNvPr id="3" name="Content Placeholder 2"/>
          <p:cNvSpPr>
            <a:spLocks noGrp="1"/>
          </p:cNvSpPr>
          <p:nvPr>
            <p:ph idx="1"/>
          </p:nvPr>
        </p:nvSpPr>
        <p:spPr/>
        <p:txBody>
          <a:bodyPr/>
          <a:p>
            <a:pPr>
              <a:lnSpc>
                <a:spcPct val="130000"/>
              </a:lnSpc>
              <a:buFont typeface="Wingdings" panose="05000000000000000000" charset="0"/>
              <a:buChar char=""/>
            </a:pPr>
            <a:r>
              <a:rPr lang="en-US" sz="2400"/>
              <a:t>内置函数bin()、oct()、hex()用来将整数转换为二进制、八进制和十六进制形式，这三个函数都</a:t>
            </a:r>
            <a:r>
              <a:rPr lang="en-US" sz="2400">
                <a:solidFill>
                  <a:srgbClr val="FF0000"/>
                </a:solidFill>
              </a:rPr>
              <a:t>要求参数必须为整数</a:t>
            </a:r>
            <a:r>
              <a:rPr lang="en-US" sz="2400"/>
              <a:t>。</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&gt;&gt;&gt; bin(555)                      # 把数字转换为二进制串</a:t>
            </a:r>
            <a:endParaRPr lang="en-US" sz="2000">
              <a:latin typeface="Consolas" panose="020B0609020204030204" charset="0"/>
            </a:endParaRPr>
          </a:p>
          <a:p>
            <a:pPr marL="0" indent="0">
              <a:buNone/>
            </a:pPr>
            <a:r>
              <a:rPr lang="en-US" sz="2000">
                <a:solidFill>
                  <a:srgbClr val="00B0F0"/>
                </a:solidFill>
                <a:latin typeface="Consolas" panose="020B0609020204030204" charset="0"/>
              </a:rPr>
              <a:t>'0b1000101011'</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oct(555)                      # 转换为八进制串</a:t>
            </a:r>
            <a:endParaRPr lang="en-US" sz="2000">
              <a:latin typeface="Consolas" panose="020B0609020204030204" charset="0"/>
            </a:endParaRPr>
          </a:p>
          <a:p>
            <a:pPr marL="0" indent="0">
              <a:buNone/>
            </a:pPr>
            <a:r>
              <a:rPr lang="en-US" sz="2000">
                <a:solidFill>
                  <a:srgbClr val="00B0F0"/>
                </a:solidFill>
                <a:latin typeface="Consolas" panose="020B0609020204030204" charset="0"/>
              </a:rPr>
              <a:t>'0o1053'</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hex(555)                      # 转换为十六进制串</a:t>
            </a:r>
            <a:endParaRPr lang="en-US" sz="2000">
              <a:latin typeface="Consolas" panose="020B0609020204030204" charset="0"/>
            </a:endParaRPr>
          </a:p>
          <a:p>
            <a:pPr marL="0" indent="0">
              <a:buNone/>
            </a:pPr>
            <a:r>
              <a:rPr lang="en-US" sz="2000">
                <a:solidFill>
                  <a:srgbClr val="00B0F0"/>
                </a:solidFill>
                <a:latin typeface="Consolas" panose="020B0609020204030204" charset="0"/>
              </a:rPr>
              <a:t>'0x22b'</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2.3.1  类型转换与类型判断</a:t>
            </a:r>
            <a:endParaRPr lang="en-US"/>
          </a:p>
        </p:txBody>
      </p:sp>
      <p:sp>
        <p:nvSpPr>
          <p:cNvPr id="3" name="Content Placeholder 2"/>
          <p:cNvSpPr>
            <a:spLocks noGrp="1"/>
          </p:cNvSpPr>
          <p:nvPr>
            <p:ph idx="1"/>
          </p:nvPr>
        </p:nvSpPr>
        <p:spPr>
          <a:xfrm>
            <a:off x="838200" y="1321435"/>
            <a:ext cx="10948035" cy="4639945"/>
          </a:xfrm>
        </p:spPr>
        <p:txBody>
          <a:bodyPr>
            <a:normAutofit/>
          </a:bodyPr>
          <a:p>
            <a:pPr fontAlgn="auto">
              <a:lnSpc>
                <a:spcPct val="140000"/>
              </a:lnSpc>
              <a:spcBef>
                <a:spcPts val="0"/>
              </a:spcBef>
              <a:buFont typeface="Wingdings" panose="05000000000000000000" charset="0"/>
              <a:buChar char=""/>
            </a:pPr>
            <a:r>
              <a:rPr lang="en-US" sz="2400"/>
              <a:t>内置函数float()用来将其他类型数据转换为实数，complex()可以用来生成复数。</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float(3)                       # 把整数转换为实数</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float('3.5')                   # 把数字字符串转换为实数</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float('inf')                   # 无穷大，其中inf不区分大小写</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inf</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complex(3)                     # 指定实部</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(3+0j)</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complex(3, 5)                  # 指定实部和虚部</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(3+5j)</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complex('inf')                 # 无穷大</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(inf+0j)</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2.3.1  类型转换与类型判断</a:t>
            </a:r>
            <a:endParaRPr lang="zh-CN" altLang="en-US"/>
          </a:p>
        </p:txBody>
      </p:sp>
      <p:sp>
        <p:nvSpPr>
          <p:cNvPr id="3" name="内容占位符 2"/>
          <p:cNvSpPr>
            <a:spLocks noGrp="1"/>
          </p:cNvSpPr>
          <p:nvPr>
            <p:ph idx="1"/>
          </p:nvPr>
        </p:nvSpPr>
        <p:spPr/>
        <p:txBody>
          <a:bodyPr>
            <a:normAutofit fontScale="60000"/>
          </a:bodyPr>
          <a:p>
            <a:pPr fontAlgn="auto">
              <a:lnSpc>
                <a:spcPct val="150000"/>
              </a:lnSpc>
              <a:spcBef>
                <a:spcPts val="0"/>
              </a:spcBef>
            </a:pPr>
            <a:r>
              <a:rPr lang="zh-CN" altLang="en-US" sz="3430"/>
              <a:t>内置函数int()用来获取实数的整数部分，或者尝试把字符串按指定的进制转换为十进制数。</a:t>
            </a:r>
            <a:endParaRPr lang="zh-CN" altLang="en-US" sz="3430"/>
          </a:p>
          <a:p>
            <a:pPr marL="0" indent="0" fontAlgn="auto">
              <a:lnSpc>
                <a:spcPct val="100000"/>
              </a:lnSpc>
              <a:spcBef>
                <a:spcPts val="0"/>
              </a:spcBef>
              <a:buNone/>
            </a:pPr>
            <a:r>
              <a:rPr lang="zh-CN" altLang="en-US" sz="3000">
                <a:latin typeface="Consolas" panose="020B0609020204030204" charset="0"/>
                <a:cs typeface="Consolas" panose="020B0609020204030204" charset="0"/>
              </a:rPr>
              <a:t>&gt;&gt;&gt; int(3.14)			# 获取实数的整数部分</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3</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&gt;&gt;&gt; int('111', 2)		# 把二进制数转换为十进制数</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7</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&gt;&gt;&gt; int('1111', 8)		# 把八进制数转换为十进制数</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585</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&gt;&gt;&gt; int('1234', 16)		# 把十六进制数转换为十进制数</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4660</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&gt;&gt;&gt; int('0o1234', 0)		# 0表示使用字符串明确表示的进制，例如0o表示八进制</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668</a:t>
            </a:r>
            <a:endParaRPr lang="zh-CN" altLang="en-US" sz="300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3000">
                <a:latin typeface="Consolas" panose="020B0609020204030204" charset="0"/>
                <a:cs typeface="Consolas" panose="020B0609020204030204" charset="0"/>
              </a:rPr>
              <a:t>&gt;&gt;&gt; int('   345\n\t')		# 自动忽略两侧的空白字符</a:t>
            </a:r>
            <a:endParaRPr lang="zh-CN" altLang="en-US" sz="3000">
              <a:latin typeface="Consolas" panose="020B0609020204030204" charset="0"/>
              <a:cs typeface="Consolas" panose="020B0609020204030204" charset="0"/>
            </a:endParaRPr>
          </a:p>
          <a:p>
            <a:pPr marL="0" indent="0" fontAlgn="auto">
              <a:lnSpc>
                <a:spcPct val="100000"/>
              </a:lnSpc>
              <a:spcBef>
                <a:spcPts val="0"/>
              </a:spcBef>
              <a:buNone/>
            </a:pPr>
            <a:r>
              <a:rPr lang="zh-CN" altLang="en-US" sz="3000">
                <a:solidFill>
                  <a:srgbClr val="00B0F0"/>
                </a:solidFill>
                <a:latin typeface="Consolas" panose="020B0609020204030204" charset="0"/>
                <a:cs typeface="Consolas" panose="020B0609020204030204" charset="0"/>
              </a:rPr>
              <a:t>345</a:t>
            </a:r>
            <a:endParaRPr lang="zh-CN" altLang="en-US" sz="3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2.3.1  类型转换与类型判断</a:t>
            </a:r>
            <a:endParaRPr lang="en-US"/>
          </a:p>
        </p:txBody>
      </p:sp>
      <p:sp>
        <p:nvSpPr>
          <p:cNvPr id="3" name="Content Placeholder 2"/>
          <p:cNvSpPr>
            <a:spLocks noGrp="1"/>
          </p:cNvSpPr>
          <p:nvPr>
            <p:ph idx="1"/>
          </p:nvPr>
        </p:nvSpPr>
        <p:spPr>
          <a:xfrm>
            <a:off x="838200" y="1321435"/>
            <a:ext cx="10803255" cy="5100320"/>
          </a:xfrm>
        </p:spPr>
        <p:txBody>
          <a:bodyPr>
            <a:normAutofit/>
          </a:bodyPr>
          <a:p>
            <a:pPr fontAlgn="auto">
              <a:lnSpc>
                <a:spcPct val="140000"/>
              </a:lnSpc>
              <a:spcBef>
                <a:spcPts val="0"/>
              </a:spcBef>
              <a:buFont typeface="Wingdings" panose="05000000000000000000" charset="0"/>
              <a:buChar char=""/>
            </a:pPr>
            <a:r>
              <a:rPr lang="en-US" sz="2400"/>
              <a:t>ord()和chr()是一对功能相反的函数，ord()用来返回单个字符的Unicode码，而chr()则用来返回Unicode编码对应的字符，str()则直接将其任意类型参数转换为字符串。</a:t>
            </a:r>
            <a:endParaRPr lang="en-US" sz="2400"/>
          </a:p>
          <a:p>
            <a:pPr marL="0" indent="0" fontAlgn="auto">
              <a:lnSpc>
                <a:spcPct val="100000"/>
              </a:lnSpc>
              <a:spcBef>
                <a:spcPts val="0"/>
              </a:spcBef>
              <a:buNone/>
            </a:pPr>
            <a:r>
              <a:rPr lang="en-US" sz="1800">
                <a:latin typeface="Consolas" panose="020B0609020204030204" charset="0"/>
              </a:rPr>
              <a:t>&gt;&gt;&gt; ord('a')           # 查看指定字符的Unicode编码</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97</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chr(65)            # 返回数字65对应的字符</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'A'</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chr(ord('A')+1)    # Python不允许字符串和数字之间的加法操作</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'B'</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chr(ord('国')+1)   # 支持中文</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'图'</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ord('董')</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33891</a:t>
            </a:r>
            <a:endParaRPr lang="en-US" sz="1800">
              <a:solidFill>
                <a:srgbClr val="00B0F0"/>
              </a:solidFill>
              <a:latin typeface="Consolas" panose="020B0609020204030204" charset="0"/>
            </a:endParaRPr>
          </a:p>
          <a:p>
            <a:pPr marL="0" indent="0" fontAlgn="auto">
              <a:lnSpc>
                <a:spcPct val="100000"/>
              </a:lnSpc>
              <a:spcBef>
                <a:spcPts val="0"/>
              </a:spcBef>
              <a:buNone/>
            </a:pP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  Python</a:t>
            </a:r>
            <a:r>
              <a:rPr lang="zh-CN" altLang="en-US">
                <a:sym typeface="+mn-ea"/>
              </a:rPr>
              <a:t>常用内置对象</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3" name="Content Placeholder -1"/>
          <p:cNvGraphicFramePr/>
          <p:nvPr>
            <p:ph idx="1"/>
          </p:nvPr>
        </p:nvGraphicFramePr>
        <p:xfrm>
          <a:off x="883920" y="1767523"/>
          <a:ext cx="9610090" cy="3230880"/>
        </p:xfrm>
        <a:graphic>
          <a:graphicData uri="http://schemas.openxmlformats.org/drawingml/2006/table">
            <a:tbl>
              <a:tblPr firstRow="1" bandRow="1">
                <a:tableStyleId>{5940675A-B579-460E-94D1-54222C63F5DA}</a:tableStyleId>
              </a:tblPr>
              <a:tblGrid>
                <a:gridCol w="1056005"/>
                <a:gridCol w="1254760"/>
                <a:gridCol w="2722880"/>
                <a:gridCol w="4576445"/>
              </a:tblGrid>
              <a:tr h="161290">
                <a:tc>
                  <a:txBody>
                    <a:bodyPr/>
                    <a:p>
                      <a:pPr marL="0" indent="0" algn="ctr">
                        <a:buNone/>
                      </a:pPr>
                      <a:r>
                        <a:rPr lang="zh-CN" altLang="en-US" sz="1600" b="1" u="none">
                          <a:latin typeface="Calibri" panose="020F0502020204030204" charset="0"/>
                          <a:ea typeface="Calibri" panose="020F0502020204030204" charset="0"/>
                          <a:cs typeface="Calibri" panose="020F0502020204030204" charset="0"/>
                        </a:rPr>
                        <a:t>对象类型</a:t>
                      </a:r>
                      <a:endParaRPr lang="zh-CN" altLang="en-US" sz="1600" b="1" u="none">
                        <a:latin typeface="Calibri" panose="020F0502020204030204" charset="0"/>
                        <a:ea typeface="Calibri" panose="020F0502020204030204" charset="0"/>
                        <a:cs typeface="Calibri" panose="020F0502020204030204"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类型名称</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Calibri" panose="020F0502020204030204" charset="0"/>
                          <a:ea typeface="Calibri" panose="020F0502020204030204" charset="0"/>
                          <a:cs typeface="Calibri" panose="020F0502020204030204" charset="0"/>
                        </a:rPr>
                        <a:t>示例</a:t>
                      </a:r>
                      <a:endParaRPr lang="zh-CN" altLang="en-US" sz="1600" b="1" u="none">
                        <a:latin typeface="Calibri" panose="020F0502020204030204" charset="0"/>
                        <a:ea typeface="Calibri" panose="020F0502020204030204" charset="0"/>
                        <a:cs typeface="Calibri" panose="020F0502020204030204" charset="0"/>
                      </a:endParaRPr>
                    </a:p>
                  </a:txBody>
                  <a:tcPr marL="0"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简要说明</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23215">
                <a:tc>
                  <a:txBody>
                    <a:bodyPr/>
                    <a:p>
                      <a:pPr marL="0" indent="0" algn="l">
                        <a:buNone/>
                      </a:pPr>
                      <a:r>
                        <a:rPr lang="zh-CN" altLang="en-US" sz="1600" b="0" u="none">
                          <a:latin typeface="Calibri" panose="020F0502020204030204" charset="0"/>
                          <a:ea typeface="Calibri" panose="020F0502020204030204" charset="0"/>
                          <a:cs typeface="Calibri" panose="020F0502020204030204" charset="0"/>
                        </a:rPr>
                        <a:t>布尔型</a:t>
                      </a:r>
                      <a:endParaRPr lang="zh-CN" altLang="en-US" sz="1600" b="0" u="none">
                        <a:latin typeface="Calibri" panose="020F0502020204030204" charset="0"/>
                        <a:ea typeface="Calibri" panose="020F0502020204030204" charset="0"/>
                        <a:cs typeface="Calibri" panose="020F0502020204030204"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bool</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Calibri" panose="020F0502020204030204" charset="0"/>
                          <a:ea typeface="Calibri" panose="020F0502020204030204" charset="0"/>
                          <a:cs typeface="Calibri" panose="020F0502020204030204" charset="0"/>
                        </a:rPr>
                        <a:t>True, False</a:t>
                      </a:r>
                      <a:endParaRPr lang="en-US" altLang="zh-CN" sz="1600" b="0" u="none">
                        <a:latin typeface="Calibri" panose="020F0502020204030204" charset="0"/>
                        <a:ea typeface="Calibri" panose="020F0502020204030204" charset="0"/>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逻辑值，关系运算符、成员测试运算符、同一性测试运算符组成的表达式的值一般为</a:t>
                      </a:r>
                      <a:r>
                        <a:rPr lang="en-US" altLang="zh-CN" sz="1600" b="0" u="none">
                          <a:latin typeface="宋体" panose="02010600030101010101" pitchFamily="2" charset="-122"/>
                          <a:ea typeface="宋体" panose="02010600030101010101" pitchFamily="2" charset="-122"/>
                          <a:cs typeface="宋体" panose="02010600030101010101" pitchFamily="2" charset="-122"/>
                        </a:rPr>
                        <a:t>True</a:t>
                      </a:r>
                      <a:r>
                        <a:rPr lang="zh-CN" altLang="en-US" sz="1600" b="0" u="none">
                          <a:latin typeface="宋体" panose="02010600030101010101" pitchFamily="2" charset="-122"/>
                          <a:ea typeface="宋体" panose="02010600030101010101" pitchFamily="2" charset="-122"/>
                          <a:cs typeface="宋体" panose="02010600030101010101" pitchFamily="2" charset="-122"/>
                        </a:rPr>
                        <a:t>或</a:t>
                      </a:r>
                      <a:r>
                        <a:rPr lang="en-US" altLang="zh-CN" sz="1600" b="0" u="none">
                          <a:latin typeface="宋体" panose="02010600030101010101" pitchFamily="2" charset="-122"/>
                          <a:ea typeface="宋体" panose="02010600030101010101" pitchFamily="2" charset="-122"/>
                          <a:cs typeface="宋体" panose="02010600030101010101" pitchFamily="2" charset="-122"/>
                        </a:rPr>
                        <a:t>False</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163195">
                <a:tc>
                  <a:txBody>
                    <a:bodyPr/>
                    <a:p>
                      <a:pPr marL="0" indent="0" algn="l">
                        <a:buNone/>
                      </a:pPr>
                      <a:r>
                        <a:rPr lang="zh-CN" altLang="en-US" sz="1600" b="0" u="none">
                          <a:latin typeface="Calibri" panose="020F0502020204030204" charset="0"/>
                          <a:ea typeface="Calibri" panose="020F0502020204030204" charset="0"/>
                          <a:cs typeface="Calibri" panose="020F0502020204030204" charset="0"/>
                        </a:rPr>
                        <a:t>空类型</a:t>
                      </a:r>
                      <a:endParaRPr lang="zh-CN" altLang="en-US" sz="1600" b="0" u="none">
                        <a:latin typeface="Calibri" panose="020F0502020204030204" charset="0"/>
                        <a:ea typeface="Calibri" panose="020F0502020204030204" charset="0"/>
                        <a:cs typeface="Calibri" panose="020F0502020204030204"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NoneType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Calibri" panose="020F0502020204030204" charset="0"/>
                          <a:ea typeface="Calibri" panose="020F0502020204030204" charset="0"/>
                          <a:cs typeface="Calibri" panose="020F0502020204030204" charset="0"/>
                        </a:rPr>
                        <a:t>None</a:t>
                      </a:r>
                      <a:endParaRPr lang="en-US" altLang="zh-CN" sz="1600" b="0" u="none">
                        <a:latin typeface="Calibri" panose="020F0502020204030204" charset="0"/>
                        <a:ea typeface="Calibri" panose="020F0502020204030204" charset="0"/>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空值</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22580">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异常</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Exception</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ValueError</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TypeError</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Calibri" panose="020F0502020204030204" charset="0"/>
                          <a:ea typeface="Calibri" panose="020F0502020204030204" charset="0"/>
                          <a:cs typeface="Calibri" panose="020F0502020204030204" charset="0"/>
                        </a:rPr>
                        <a:t> </a:t>
                      </a:r>
                      <a:endParaRPr lang="en-US" altLang="zh-CN" sz="1600" b="0" u="none">
                        <a:latin typeface="Calibri" panose="020F0502020204030204" charset="0"/>
                        <a:ea typeface="Calibri" panose="020F0502020204030204" charset="0"/>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Python</a:t>
                      </a:r>
                      <a:r>
                        <a:rPr lang="zh-CN" altLang="en-US" sz="1600" b="0" u="none">
                          <a:latin typeface="宋体" panose="02010600030101010101" pitchFamily="2" charset="-122"/>
                          <a:ea typeface="宋体" panose="02010600030101010101" pitchFamily="2" charset="-122"/>
                          <a:cs typeface="宋体" panose="02010600030101010101" pitchFamily="2" charset="-122"/>
                        </a:rPr>
                        <a:t>内置大量异常类，分别对应不同类型的异常</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23215">
                <a:tc>
                  <a:txBody>
                    <a:bodyPr/>
                    <a:p>
                      <a:pPr marL="0" indent="0" algn="l">
                        <a:buNone/>
                      </a:pPr>
                      <a:r>
                        <a:rPr lang="zh-CN" altLang="en-US" sz="1600" b="0" u="none">
                          <a:latin typeface="Calibri" panose="020F0502020204030204" charset="0"/>
                          <a:ea typeface="Calibri" panose="020F0502020204030204" charset="0"/>
                          <a:cs typeface="Calibri" panose="020F0502020204030204" charset="0"/>
                        </a:rPr>
                        <a:t>文件</a:t>
                      </a:r>
                      <a:endParaRPr lang="zh-CN" altLang="en-US" sz="1600" b="0" u="none">
                        <a:latin typeface="Calibri" panose="020F0502020204030204" charset="0"/>
                        <a:ea typeface="Calibri" panose="020F0502020204030204" charset="0"/>
                        <a:cs typeface="Calibri" panose="020F0502020204030204"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 </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f </a:t>
                      </a:r>
                      <a:r>
                        <a:rPr lang="en-US" altLang="zh-CN" sz="1600" b="0" u="none">
                          <a:latin typeface="Calibri" panose="020F0502020204030204" charset="0"/>
                          <a:ea typeface="Calibri" panose="020F0502020204030204" charset="0"/>
                          <a:cs typeface="Calibri" panose="020F0502020204030204" charset="0"/>
                        </a:rPr>
                        <a:t>=</a:t>
                      </a:r>
                      <a:r>
                        <a:rPr lang="en-US" altLang="zh-CN" sz="1600" b="0" u="none">
                          <a:latin typeface="宋体" panose="02010600030101010101" pitchFamily="2" charset="-122"/>
                          <a:ea typeface="宋体" panose="02010600030101010101" pitchFamily="2" charset="-122"/>
                          <a:cs typeface="宋体" panose="02010600030101010101" pitchFamily="2" charset="-122"/>
                        </a:rPr>
                        <a:t> </a:t>
                      </a:r>
                      <a:r>
                        <a:rPr lang="en-US" altLang="zh-CN" sz="1600" b="0" u="none">
                          <a:latin typeface="Calibri" panose="020F0502020204030204" charset="0"/>
                          <a:ea typeface="Calibri" panose="020F0502020204030204" charset="0"/>
                          <a:cs typeface="Calibri" panose="020F0502020204030204" charset="0"/>
                        </a:rPr>
                        <a:t>open('data.dat', 'r</a:t>
                      </a:r>
                      <a:r>
                        <a:rPr lang="en-US" altLang="zh-CN" sz="1600" b="0" u="none">
                          <a:latin typeface="宋体" panose="02010600030101010101" pitchFamily="2" charset="-122"/>
                          <a:ea typeface="宋体" panose="02010600030101010101" pitchFamily="2" charset="-122"/>
                          <a:cs typeface="宋体" panose="02010600030101010101" pitchFamily="2" charset="-122"/>
                        </a:rPr>
                        <a:t>b</a:t>
                      </a:r>
                      <a:r>
                        <a:rPr lang="en-US" altLang="zh-CN" sz="1600" b="0" u="none">
                          <a:latin typeface="Calibri" panose="020F0502020204030204" charset="0"/>
                          <a:ea typeface="Calibri" panose="020F0502020204030204" charset="0"/>
                          <a:cs typeface="Calibri" panose="020F0502020204030204" charset="0"/>
                        </a:rPr>
                        <a: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open</a:t>
                      </a:r>
                      <a:r>
                        <a:rPr lang="zh-CN" altLang="en-US" sz="1600" b="0" u="none">
                          <a:latin typeface="宋体" panose="02010600030101010101" pitchFamily="2" charset="-122"/>
                          <a:ea typeface="宋体" panose="02010600030101010101" pitchFamily="2" charset="-122"/>
                          <a:cs typeface="宋体" panose="02010600030101010101" pitchFamily="2" charset="-122"/>
                        </a:rPr>
                        <a:t>是</a:t>
                      </a:r>
                      <a:r>
                        <a:rPr lang="en-US" altLang="zh-CN" sz="1600" b="0" u="none">
                          <a:latin typeface="宋体" panose="02010600030101010101" pitchFamily="2" charset="-122"/>
                          <a:ea typeface="宋体" panose="02010600030101010101" pitchFamily="2" charset="-122"/>
                          <a:cs typeface="宋体" panose="02010600030101010101" pitchFamily="2" charset="-122"/>
                        </a:rPr>
                        <a:t>Python</a:t>
                      </a:r>
                      <a:r>
                        <a:rPr lang="zh-CN" altLang="en-US" sz="1600" b="0" u="none">
                          <a:latin typeface="宋体" panose="02010600030101010101" pitchFamily="2" charset="-122"/>
                          <a:ea typeface="宋体" panose="02010600030101010101" pitchFamily="2" charset="-122"/>
                          <a:cs typeface="宋体" panose="02010600030101010101" pitchFamily="2" charset="-122"/>
                        </a:rPr>
                        <a:t>内置函数，使用指定的模式打开文件，返回文件对象</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23215">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其他可迭代对象</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 </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生成器对象、</a:t>
                      </a:r>
                      <a:r>
                        <a:rPr lang="en-US" altLang="zh-CN" sz="1600" b="0" u="none">
                          <a:latin typeface="宋体" panose="02010600030101010101" pitchFamily="2" charset="-122"/>
                          <a:ea typeface="宋体" panose="02010600030101010101" pitchFamily="2" charset="-122"/>
                          <a:cs typeface="宋体" panose="02010600030101010101" pitchFamily="2" charset="-122"/>
                        </a:rPr>
                        <a:t>range</a:t>
                      </a:r>
                      <a:r>
                        <a:rPr lang="zh-CN" altLang="en-US" sz="1600" b="0" u="none">
                          <a:latin typeface="宋体" panose="02010600030101010101" pitchFamily="2" charset="-122"/>
                          <a:ea typeface="宋体" panose="02010600030101010101" pitchFamily="2" charset="-122"/>
                          <a:cs typeface="宋体" panose="02010600030101010101" pitchFamily="2" charset="-122"/>
                        </a:rPr>
                        <a:t>对象、</a:t>
                      </a:r>
                      <a:r>
                        <a:rPr lang="en-US" altLang="zh-CN" sz="1600" b="0" u="none">
                          <a:latin typeface="宋体" panose="02010600030101010101" pitchFamily="2" charset="-122"/>
                          <a:ea typeface="宋体" panose="02010600030101010101" pitchFamily="2" charset="-122"/>
                          <a:cs typeface="宋体" panose="02010600030101010101" pitchFamily="2" charset="-122"/>
                        </a:rPr>
                        <a:t>zip</a:t>
                      </a:r>
                      <a:r>
                        <a:rPr lang="zh-CN" altLang="en-US" sz="1600" b="0" u="none">
                          <a:latin typeface="宋体" panose="02010600030101010101" pitchFamily="2" charset="-122"/>
                          <a:ea typeface="宋体" panose="02010600030101010101" pitchFamily="2" charset="-122"/>
                          <a:cs typeface="宋体" panose="02010600030101010101" pitchFamily="2" charset="-122"/>
                        </a:rPr>
                        <a:t>对象、</a:t>
                      </a:r>
                      <a:r>
                        <a:rPr lang="en-US" altLang="zh-CN" sz="1600" b="0" u="none">
                          <a:latin typeface="宋体" panose="02010600030101010101" pitchFamily="2" charset="-122"/>
                          <a:ea typeface="宋体" panose="02010600030101010101" pitchFamily="2" charset="-122"/>
                          <a:cs typeface="宋体" panose="02010600030101010101" pitchFamily="2" charset="-122"/>
                        </a:rPr>
                        <a:t>enumerate</a:t>
                      </a:r>
                      <a:r>
                        <a:rPr lang="zh-CN" altLang="en-US" sz="1600" b="0" u="none">
                          <a:latin typeface="宋体" panose="02010600030101010101" pitchFamily="2" charset="-122"/>
                          <a:ea typeface="宋体" panose="02010600030101010101" pitchFamily="2" charset="-122"/>
                          <a:cs typeface="宋体" panose="02010600030101010101" pitchFamily="2" charset="-122"/>
                        </a:rPr>
                        <a:t>对象、</a:t>
                      </a:r>
                      <a:r>
                        <a:rPr lang="en-US" altLang="zh-CN" sz="1600" b="0" u="none">
                          <a:latin typeface="宋体" panose="02010600030101010101" pitchFamily="2" charset="-122"/>
                          <a:ea typeface="宋体" panose="02010600030101010101" pitchFamily="2" charset="-122"/>
                          <a:cs typeface="宋体" panose="02010600030101010101" pitchFamily="2" charset="-122"/>
                        </a:rPr>
                        <a:t>map</a:t>
                      </a:r>
                      <a:r>
                        <a:rPr lang="zh-CN" altLang="en-US" sz="1600" b="0" u="none">
                          <a:latin typeface="宋体" panose="02010600030101010101" pitchFamily="2" charset="-122"/>
                          <a:ea typeface="宋体" panose="02010600030101010101" pitchFamily="2" charset="-122"/>
                          <a:cs typeface="宋体" panose="02010600030101010101" pitchFamily="2" charset="-122"/>
                        </a:rPr>
                        <a:t>对象、</a:t>
                      </a:r>
                      <a:r>
                        <a:rPr lang="en-US" altLang="zh-CN" sz="1600" b="0" u="none">
                          <a:latin typeface="宋体" panose="02010600030101010101" pitchFamily="2" charset="-122"/>
                          <a:ea typeface="宋体" panose="02010600030101010101" pitchFamily="2" charset="-122"/>
                          <a:cs typeface="宋体" panose="02010600030101010101" pitchFamily="2" charset="-122"/>
                        </a:rPr>
                        <a:t>filter</a:t>
                      </a:r>
                      <a:r>
                        <a:rPr lang="zh-CN" altLang="en-US" sz="1600" b="0" u="none">
                          <a:latin typeface="宋体" panose="02010600030101010101" pitchFamily="2" charset="-122"/>
                          <a:ea typeface="宋体" panose="02010600030101010101" pitchFamily="2" charset="-122"/>
                          <a:cs typeface="宋体" panose="02010600030101010101" pitchFamily="2" charset="-122"/>
                        </a:rPr>
                        <a:t>对象等等</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具有</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惰性求值</a:t>
                      </a:r>
                      <a:r>
                        <a:rPr lang="zh-CN" altLang="en-US" sz="1600" b="0" u="none">
                          <a:latin typeface="宋体" panose="02010600030101010101" pitchFamily="2" charset="-122"/>
                          <a:ea typeface="宋体" panose="02010600030101010101" pitchFamily="2" charset="-122"/>
                          <a:cs typeface="宋体" panose="02010600030101010101" pitchFamily="2" charset="-122"/>
                        </a:rPr>
                        <a:t>的特点，除</a:t>
                      </a:r>
                      <a:r>
                        <a:rPr lang="en-US" altLang="zh-CN" sz="1600" b="0" u="none">
                          <a:latin typeface="宋体" panose="02010600030101010101" pitchFamily="2" charset="-122"/>
                          <a:ea typeface="宋体" panose="02010600030101010101" pitchFamily="2" charset="-122"/>
                          <a:cs typeface="宋体" panose="02010600030101010101" pitchFamily="2" charset="-122"/>
                        </a:rPr>
                        <a:t>range</a:t>
                      </a:r>
                      <a:r>
                        <a:rPr lang="zh-CN" altLang="en-US" sz="1600" b="0" u="none">
                          <a:latin typeface="宋体" panose="02010600030101010101" pitchFamily="2" charset="-122"/>
                          <a:ea typeface="宋体" panose="02010600030101010101" pitchFamily="2" charset="-122"/>
                          <a:cs typeface="宋体" panose="02010600030101010101" pitchFamily="2" charset="-122"/>
                        </a:rPr>
                        <a:t>对象之外，其他对象中的元素只能看一次</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23215">
                <a:tc>
                  <a:txBody>
                    <a:bodyPr/>
                    <a:p>
                      <a:pPr marL="0" indent="0" algn="l">
                        <a:buNone/>
                      </a:pPr>
                      <a:r>
                        <a:rPr lang="zh-CN" altLang="en-US" sz="1600" b="0" u="none">
                          <a:latin typeface="Calibri" panose="020F0502020204030204" charset="0"/>
                          <a:ea typeface="Calibri" panose="020F0502020204030204" charset="0"/>
                          <a:cs typeface="Calibri" panose="020F0502020204030204" charset="0"/>
                        </a:rPr>
                        <a:t>编程单元</a:t>
                      </a:r>
                      <a:endParaRPr lang="zh-CN" altLang="en-US" sz="1600" b="0" u="none">
                        <a:latin typeface="Calibri" panose="020F0502020204030204" charset="0"/>
                        <a:ea typeface="Calibri" panose="020F0502020204030204" charset="0"/>
                        <a:cs typeface="Calibri" panose="020F0502020204030204"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Calibri" panose="020F0502020204030204" charset="0"/>
                          <a:ea typeface="Calibri" panose="020F0502020204030204" charset="0"/>
                          <a:cs typeface="Calibri" panose="020F0502020204030204" charset="0"/>
                        </a:rPr>
                        <a:t> </a:t>
                      </a:r>
                      <a:endParaRPr lang="en-US" altLang="zh-CN" sz="1600" b="0" u="none">
                        <a:latin typeface="Calibri" panose="020F0502020204030204" charset="0"/>
                        <a:ea typeface="Calibri" panose="020F0502020204030204" charset="0"/>
                        <a:cs typeface="Calibri" panose="020F0502020204030204" charset="0"/>
                      </a:endParaRPr>
                    </a:p>
                  </a:txBody>
                  <a:tcPr marL="0"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Calibri" panose="020F0502020204030204" charset="0"/>
                          <a:ea typeface="Calibri" panose="020F0502020204030204" charset="0"/>
                          <a:cs typeface="Calibri" panose="020F0502020204030204" charset="0"/>
                        </a:rPr>
                        <a:t>函数</a:t>
                      </a:r>
                      <a:r>
                        <a:rPr lang="zh-CN" altLang="en-US" sz="1600" b="0" u="none">
                          <a:latin typeface="宋体" panose="02010600030101010101" pitchFamily="2" charset="-122"/>
                          <a:ea typeface="宋体" panose="02010600030101010101" pitchFamily="2" charset="-122"/>
                          <a:cs typeface="宋体" panose="02010600030101010101" pitchFamily="2" charset="-122"/>
                        </a:rPr>
                        <a:t>（使用</a:t>
                      </a:r>
                      <a:r>
                        <a:rPr lang="en-US" altLang="zh-CN" sz="1600" b="0" u="none">
                          <a:latin typeface="宋体" panose="02010600030101010101" pitchFamily="2" charset="-122"/>
                          <a:ea typeface="宋体" panose="02010600030101010101" pitchFamily="2" charset="-122"/>
                          <a:cs typeface="宋体" panose="02010600030101010101" pitchFamily="2" charset="-122"/>
                        </a:rPr>
                        <a:t>def</a:t>
                      </a:r>
                      <a:r>
                        <a:rPr lang="zh-CN" altLang="en-US" sz="1600" b="0" u="none">
                          <a:latin typeface="宋体" panose="02010600030101010101" pitchFamily="2" charset="-122"/>
                          <a:ea typeface="宋体" panose="02010600030101010101" pitchFamily="2" charset="-122"/>
                          <a:cs typeface="宋体" panose="02010600030101010101" pitchFamily="2" charset="-122"/>
                        </a:rPr>
                        <a:t>定义）</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600" b="0" u="none">
                          <a:latin typeface="Calibri" panose="020F0502020204030204" charset="0"/>
                          <a:ea typeface="Calibri" panose="020F0502020204030204" charset="0"/>
                          <a:cs typeface="Calibri" panose="020F0502020204030204" charset="0"/>
                        </a:rPr>
                        <a:t>类</a:t>
                      </a:r>
                      <a:r>
                        <a:rPr lang="zh-CN" altLang="en-US" sz="1600" b="0" u="none">
                          <a:latin typeface="宋体" panose="02010600030101010101" pitchFamily="2" charset="-122"/>
                          <a:ea typeface="宋体" panose="02010600030101010101" pitchFamily="2" charset="-122"/>
                          <a:cs typeface="宋体" panose="02010600030101010101" pitchFamily="2" charset="-122"/>
                        </a:rPr>
                        <a:t>（使用</a:t>
                      </a:r>
                      <a:r>
                        <a:rPr lang="en-US" altLang="zh-CN" sz="1600" b="0" u="none">
                          <a:latin typeface="宋体" panose="02010600030101010101" pitchFamily="2" charset="-122"/>
                          <a:ea typeface="宋体" panose="02010600030101010101" pitchFamily="2" charset="-122"/>
                          <a:cs typeface="宋体" panose="02010600030101010101" pitchFamily="2" charset="-122"/>
                        </a:rPr>
                        <a:t>class</a:t>
                      </a:r>
                      <a:r>
                        <a:rPr lang="zh-CN" altLang="en-US" sz="1600" b="0" u="none">
                          <a:latin typeface="宋体" panose="02010600030101010101" pitchFamily="2" charset="-122"/>
                          <a:ea typeface="宋体" panose="02010600030101010101" pitchFamily="2" charset="-122"/>
                          <a:cs typeface="宋体" panose="02010600030101010101" pitchFamily="2" charset="-122"/>
                        </a:rPr>
                        <a:t>定义）</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模块（类型为</a:t>
                      </a:r>
                      <a:r>
                        <a:rPr lang="en-US" altLang="zh-CN" sz="1600" b="0" u="none">
                          <a:latin typeface="宋体" panose="02010600030101010101" pitchFamily="2" charset="-122"/>
                          <a:ea typeface="宋体" panose="02010600030101010101" pitchFamily="2" charset="-122"/>
                          <a:cs typeface="宋体" panose="02010600030101010101" pitchFamily="2" charset="-122"/>
                        </a:rPr>
                        <a:t>module</a:t>
                      </a:r>
                      <a:r>
                        <a:rPr lang="zh-CN" altLang="en-US" sz="1600" b="0" u="none">
                          <a:latin typeface="宋体" panose="02010600030101010101" pitchFamily="2" charset="-122"/>
                          <a:ea typeface="宋体" panose="02010600030101010101" pitchFamily="2" charset="-122"/>
                          <a:cs typeface="宋体" panose="02010600030101010101" pitchFamily="2" charset="-122"/>
                        </a:rPr>
                        <a:t>）</a:t>
                      </a:r>
                      <a:endParaRPr lang="en-US" sz="1600" b="0" u="none">
                        <a:latin typeface="Calibri" panose="020F0502020204030204" charset="0"/>
                        <a:ea typeface="Calibri" panose="020F0502020204030204" charset="0"/>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类和函数都属于</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可调用对象</a:t>
                      </a:r>
                      <a:r>
                        <a:rPr lang="zh-CN" altLang="en-US" sz="1600" b="0" u="none">
                          <a:latin typeface="宋体" panose="02010600030101010101" pitchFamily="2" charset="-122"/>
                          <a:ea typeface="宋体" panose="02010600030101010101" pitchFamily="2" charset="-122"/>
                          <a:cs typeface="宋体" panose="02010600030101010101" pitchFamily="2" charset="-122"/>
                        </a:rPr>
                        <a:t>，模块用来集中存放函数、类、常量或其他对象</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bl>
          </a:graphicData>
        </a:graphic>
      </p:graphicFrame>
      <p:sp>
        <p:nvSpPr>
          <p:cNvPr id="23595" name="Text Box 4"/>
          <p:cNvSpPr txBox="1"/>
          <p:nvPr/>
        </p:nvSpPr>
        <p:spPr>
          <a:xfrm>
            <a:off x="8283893" y="1331595"/>
            <a:ext cx="2097087" cy="365125"/>
          </a:xfrm>
          <a:prstGeom prst="rect">
            <a:avLst/>
          </a:prstGeom>
          <a:noFill/>
          <a:ln w="9525">
            <a:noFill/>
          </a:ln>
        </p:spPr>
        <p:txBody>
          <a:bodyPr wrap="square" anchor="t">
            <a:spAutoFit/>
          </a:bodyPr>
          <a:p>
            <a:pPr algn="r"/>
            <a:r>
              <a:rPr lang="zh-CN" altLang="en-US">
                <a:latin typeface="Arial" panose="020B0604020202020204" pitchFamily="34" charset="0"/>
                <a:ea typeface="宋体" panose="02010600030101010101" pitchFamily="2" charset="-122"/>
              </a:rPr>
              <a:t>续表</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2.3.1  类型转换与类型判断</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latin typeface="Consolas" panose="020B0609020204030204" charset="0"/>
              </a:rPr>
              <a:t>&gt;&gt;&gt; str(1234)                      # 直接变成字符串</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'1234'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str([1,2,3])</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2, 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str((1,2,3))</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2, 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str({1,2,3})</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2, 3}'</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2.3.1  类型转换与类型判断</a:t>
            </a:r>
            <a:endParaRPr lang="en-US"/>
          </a:p>
        </p:txBody>
      </p:sp>
      <p:sp>
        <p:nvSpPr>
          <p:cNvPr id="3" name="Content Placeholder 2"/>
          <p:cNvSpPr>
            <a:spLocks noGrp="1"/>
          </p:cNvSpPr>
          <p:nvPr>
            <p:ph idx="1"/>
          </p:nvPr>
        </p:nvSpPr>
        <p:spPr>
          <a:xfrm>
            <a:off x="838200" y="1321435"/>
            <a:ext cx="11014075" cy="5302250"/>
          </a:xfrm>
        </p:spPr>
        <p:txBody>
          <a:bodyPr>
            <a:normAutofit/>
          </a:bodyPr>
          <a:p>
            <a:pPr fontAlgn="auto">
              <a:lnSpc>
                <a:spcPct val="150000"/>
              </a:lnSpc>
              <a:spcBef>
                <a:spcPts val="0"/>
              </a:spcBef>
              <a:buFont typeface="Wingdings" panose="05000000000000000000" charset="0"/>
              <a:buChar char=""/>
            </a:pPr>
            <a:r>
              <a:rPr lang="en-US" sz="2400"/>
              <a:t>list()、tuple()、dict()、set()用来把其他类型的</a:t>
            </a:r>
            <a:r>
              <a:rPr lang="zh-CN" altLang="en-US" sz="2400"/>
              <a:t>有限长度可迭代对象</a:t>
            </a:r>
            <a:r>
              <a:rPr lang="en-US" sz="2400"/>
              <a:t>转换成为列表、元组、字典、集合，或者创建空列表、空元组、空字典和空集合。</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list(range(5))               # 把range对象转换为列表</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[0, 1, 2, 3, 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tuple(_)                     # 一个下划线表示上一次正确的输出结果</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(0, 1, 2, 3, 4)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dict(zip('1234', 'abcde'))   # 创建字典</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'a', '2': 'b', '3': 'c', '4': 'd'}</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set('1112234')               # 创建可变集合，自动去除重复</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{'4', '2', '3', '1'}</a:t>
            </a:r>
            <a:endParaRPr lang="en-US" sz="2000">
              <a:solidFill>
                <a:srgbClr val="FF000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sym typeface="+mn-ea"/>
              </a:rPr>
              <a:t>2.3.1  类型转换与类型判断</a:t>
            </a:r>
            <a:endParaRPr lang="zh-CN" altLang="en-US"/>
          </a:p>
        </p:txBody>
      </p:sp>
      <p:sp>
        <p:nvSpPr>
          <p:cNvPr id="3" name="内容占位符 2"/>
          <p:cNvSpPr>
            <a:spLocks noGrp="1"/>
          </p:cNvSpPr>
          <p:nvPr>
            <p:ph idx="1"/>
          </p:nvPr>
        </p:nvSpPr>
        <p:spPr/>
        <p:txBody>
          <a:bodyPr>
            <a:normAutofit lnSpcReduction="10000"/>
          </a:bodyPr>
          <a:p>
            <a:pPr fontAlgn="auto">
              <a:lnSpc>
                <a:spcPct val="140000"/>
              </a:lnSpc>
              <a:spcBef>
                <a:spcPts val="0"/>
              </a:spcBef>
              <a:buFont typeface="Arial" panose="020B0604020202020204" pitchFamily="34" charset="0"/>
              <a:buChar char="•"/>
            </a:pPr>
            <a:r>
              <a:rPr lang="zh-CN" altLang="en-US" sz="2400">
                <a:latin typeface="Consolas" panose="020B0609020204030204" charset="0"/>
                <a:cs typeface="Consolas" panose="020B0609020204030204" charset="0"/>
              </a:rPr>
              <a:t>内置函数eval()用来计算字符串的值，在有些场合也可以用来实现类型转换的功能。</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eval('3+5')</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8</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eval('9')                  # 把数字字符串转换为数字</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9</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eval('09')                 # 抛出异常，不允许以0开头的数字</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FF0000"/>
                </a:solidFill>
                <a:latin typeface="Consolas" panose="020B0609020204030204" charset="0"/>
                <a:cs typeface="Consolas" panose="020B0609020204030204" charset="0"/>
              </a:rPr>
              <a:t>SyntaxError: invalid token</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int('09')                  # 这样转换是可以的</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9</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list(str([1, 2, 3, 4]))    # 字符串中每个字符都变为列表中的元素</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 '1', ',', ' ', '2', ',', ' ', '3', ',', ' ', '4', ']']</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&gt;&gt;&gt; eval(str([1, 2, 3, 4]))    # 字符串求值</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cs typeface="Consolas" panose="020B0609020204030204" charset="0"/>
              </a:rPr>
              <a:t>[1, 2, 3, 4]</a:t>
            </a:r>
            <a:endParaRPr lang="zh-CN" altLang="en-US" sz="2000">
              <a:solidFill>
                <a:srgbClr val="00B0F0"/>
              </a:solidFill>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2.3.1  类型转换与类型判断</a:t>
            </a:r>
            <a:endParaRPr lang="en-US"/>
          </a:p>
        </p:txBody>
      </p:sp>
      <p:sp>
        <p:nvSpPr>
          <p:cNvPr id="3" name="Content Placeholder 2"/>
          <p:cNvSpPr>
            <a:spLocks noGrp="1"/>
          </p:cNvSpPr>
          <p:nvPr>
            <p:ph idx="1"/>
          </p:nvPr>
        </p:nvSpPr>
        <p:spPr>
          <a:xfrm>
            <a:off x="838200" y="1321435"/>
            <a:ext cx="10889615" cy="5148580"/>
          </a:xfrm>
        </p:spPr>
        <p:txBody>
          <a:bodyPr>
            <a:normAutofit/>
          </a:bodyPr>
          <a:p>
            <a:pPr fontAlgn="auto">
              <a:lnSpc>
                <a:spcPct val="130000"/>
              </a:lnSpc>
              <a:spcBef>
                <a:spcPts val="0"/>
              </a:spcBef>
            </a:pPr>
            <a:r>
              <a:rPr lang="en-US" sz="2400"/>
              <a:t>内置函数type()和isinstance()可以用来判断数据类型，常用来对函数参数进行检查，可以避免错误的参数类型导致函数崩溃或返回意料之外的结果。</a:t>
            </a:r>
            <a:endParaRPr lang="en-US" sz="2400"/>
          </a:p>
          <a:p>
            <a:pPr marL="0" indent="0" fontAlgn="auto">
              <a:lnSpc>
                <a:spcPct val="100000"/>
              </a:lnSpc>
              <a:spcBef>
                <a:spcPts val="0"/>
              </a:spcBef>
              <a:buNone/>
            </a:pPr>
            <a:r>
              <a:rPr lang="en-US" sz="1800">
                <a:latin typeface="Consolas" panose="020B0609020204030204" charset="0"/>
              </a:rPr>
              <a:t>&gt;&gt;&gt; type(3)                                 # 查看3的类型</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&lt;class 'int'&gt;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type([3])                               # 查看[3]的类型</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&lt;class 'list'&gt;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type({3}) in (list, tuple, dict)        # 判断{3}是否为list,tuple或dict类型的实例</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False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type({3}) in (list, tuple, dict, set)   # 判断{3}是否为list,tuple,dict或set的实例</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True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isinstance(3, int)                      # 判断3是否为int类型的实例</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True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isinstance(3j, int)</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False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isinstance(3j, (int, float, complex))   # 判断3是否为int,float或complex类型</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True</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2.3.2  最值与求和</a:t>
            </a:r>
            <a:endParaRPr lang="en-US"/>
          </a:p>
        </p:txBody>
      </p:sp>
      <p:sp>
        <p:nvSpPr>
          <p:cNvPr id="3" name="Content Placeholder 2"/>
          <p:cNvSpPr>
            <a:spLocks noGrp="1"/>
          </p:cNvSpPr>
          <p:nvPr>
            <p:ph idx="1"/>
          </p:nvPr>
        </p:nvSpPr>
        <p:spPr>
          <a:xfrm>
            <a:off x="838200" y="1321435"/>
            <a:ext cx="11004550" cy="4639945"/>
          </a:xfrm>
        </p:spPr>
        <p:txBody>
          <a:bodyPr>
            <a:normAutofit/>
          </a:bodyPr>
          <a:p>
            <a:pPr fontAlgn="auto">
              <a:lnSpc>
                <a:spcPct val="140000"/>
              </a:lnSpc>
              <a:spcBef>
                <a:spcPts val="600"/>
              </a:spcBef>
              <a:buFont typeface="Wingdings" panose="05000000000000000000" charset="0"/>
              <a:buChar char=""/>
            </a:pPr>
            <a:r>
              <a:rPr lang="en-US" sz="2400"/>
              <a:t>max()、min()、sum()这三个内置函数分别用于计算列表、元组或其他包含有限个元素的可迭代对象中所有元素最大值、最小值以及所有元素之和。</a:t>
            </a:r>
            <a:endParaRPr lang="en-US" sz="2400"/>
          </a:p>
          <a:p>
            <a:pPr fontAlgn="auto">
              <a:lnSpc>
                <a:spcPct val="140000"/>
              </a:lnSpc>
              <a:spcBef>
                <a:spcPts val="600"/>
              </a:spcBef>
              <a:buFont typeface="Wingdings" panose="05000000000000000000" charset="0"/>
              <a:buChar char=""/>
            </a:pPr>
            <a:r>
              <a:rPr lang="en-US" sz="2400"/>
              <a:t>sum()默认（可以通过start参数来改变）支持包含数值型元素的序列或可迭代对象，max()和min()则要求序列或可迭代对象中的元素之间可比较大小。</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from random import choices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a = choices(range(1,101), k=10)          # 包含10个[1,100]之间随机数的列表</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print(max(a), min(a), sum(a))            # 最大值、最小值、所有元素之和</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sum(a) / len(a)                          # 平均值</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2.3.2  最值与求和</a:t>
            </a:r>
            <a:endParaRPr lang="en-US"/>
          </a:p>
        </p:txBody>
      </p:sp>
      <p:sp>
        <p:nvSpPr>
          <p:cNvPr id="3" name="Content Placeholder 2"/>
          <p:cNvSpPr>
            <a:spLocks noGrp="1"/>
          </p:cNvSpPr>
          <p:nvPr>
            <p:ph idx="1"/>
          </p:nvPr>
        </p:nvSpPr>
        <p:spPr/>
        <p:txBody>
          <a:bodyPr>
            <a:normAutofit/>
          </a:bodyPr>
          <a:p>
            <a:pPr fontAlgn="auto">
              <a:lnSpc>
                <a:spcPct val="150000"/>
              </a:lnSpc>
              <a:buFont typeface="Wingdings" panose="05000000000000000000" charset="0"/>
              <a:buChar char=""/>
            </a:pPr>
            <a:r>
              <a:rPr lang="en-US" sz="2400"/>
              <a:t>函数max()和min()还支持default参数和key参数，其中default参数用来指定可迭代对象为空时默认返回的最大值或最小值，而key参数用来指定比较大小的依据或规则，可以是函数或lambda表达式。</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max(['2', '111'])               # 不指定排序规则</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'2'</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max(['2', '111'], key=len)      # 返回最长的字符串</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'111'</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print(max([], default=None))    # 对空列表求最大值，返回空值None</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None</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2.3.3  基本输入输出</a:t>
            </a:r>
            <a:endParaRPr lang="en-US">
              <a:sym typeface="+mn-ea"/>
            </a:endParaRPr>
          </a:p>
        </p:txBody>
      </p:sp>
      <p:sp>
        <p:nvSpPr>
          <p:cNvPr id="3" name="Content Placeholder 2"/>
          <p:cNvSpPr>
            <a:spLocks noGrp="1"/>
          </p:cNvSpPr>
          <p:nvPr>
            <p:ph idx="1"/>
          </p:nvPr>
        </p:nvSpPr>
        <p:spPr/>
        <p:txBody>
          <a:bodyPr/>
          <a:p>
            <a:pPr fontAlgn="auto">
              <a:lnSpc>
                <a:spcPct val="150000"/>
              </a:lnSpc>
              <a:spcBef>
                <a:spcPts val="0"/>
              </a:spcBef>
            </a:pPr>
            <a:r>
              <a:rPr lang="en-US" sz="2400"/>
              <a:t>input()和print()是Python的基本输入输出函数，前者用来接收用户的键盘输入，后者用来把数据以指定的格式输出到标准控制台或指定的文件对象。不论用户输入什么内容，</a:t>
            </a:r>
            <a:r>
              <a:rPr lang="en-US" sz="2400">
                <a:solidFill>
                  <a:srgbClr val="FF0000"/>
                </a:solidFill>
              </a:rPr>
              <a:t>input()一律</a:t>
            </a:r>
            <a:r>
              <a:rPr lang="zh-CN" altLang="en-US" sz="2400">
                <a:solidFill>
                  <a:srgbClr val="FF0000"/>
                </a:solidFill>
              </a:rPr>
              <a:t>返回</a:t>
            </a:r>
            <a:r>
              <a:rPr lang="en-US" sz="2400">
                <a:solidFill>
                  <a:srgbClr val="FF0000"/>
                </a:solidFill>
              </a:rPr>
              <a:t>字符串</a:t>
            </a:r>
            <a:r>
              <a:rPr lang="en-US" sz="2400"/>
              <a:t>，必要的时候可以使用内置函数int()、float()或eval()对用户输入的内容进行类型转换。</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2.3.3  基本输入输出</a:t>
            </a:r>
            <a:endParaRPr lang="en-US"/>
          </a:p>
        </p:txBody>
      </p:sp>
      <p:sp>
        <p:nvSpPr>
          <p:cNvPr id="3" name="Content Placeholder 2"/>
          <p:cNvSpPr>
            <a:spLocks noGrp="1"/>
          </p:cNvSpPr>
          <p:nvPr>
            <p:ph idx="1"/>
          </p:nvPr>
        </p:nvSpPr>
        <p:spPr>
          <a:xfrm>
            <a:off x="838200" y="1321435"/>
            <a:ext cx="10515600" cy="5148580"/>
          </a:xfrm>
        </p:spPr>
        <p:txBody>
          <a:bodyPr>
            <a:normAutofit/>
          </a:bodyPr>
          <a:p>
            <a:pPr marL="0" indent="0" fontAlgn="auto">
              <a:lnSpc>
                <a:spcPct val="100000"/>
              </a:lnSpc>
              <a:spcBef>
                <a:spcPts val="0"/>
              </a:spcBef>
              <a:buNone/>
            </a:pPr>
            <a:r>
              <a:rPr lang="en-US" sz="1800">
                <a:latin typeface="Consolas" panose="020B0609020204030204" charset="0"/>
              </a:rPr>
              <a:t>&gt;&gt;&gt; x = input('Please input: ')</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Please input: 345</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x</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'345'</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type(x)                     # 把用户的输入作为字符串对待</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&lt;class 'str'&gt;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int(x)                      # 转换为整数</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345</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eval(x)                     # 对字符串求值，或类型转换</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345</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x = input('Please input: ')</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Please input: [1, 2, 3]</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x</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'[1, 2, 3]'</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type(x)</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&lt;class 'str'&gt;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eval(x)</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[1, 2, 3]</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2.3.3  基本输入输出</a:t>
            </a:r>
            <a:endParaRPr lang="en-US"/>
          </a:p>
        </p:txBody>
      </p:sp>
      <p:sp>
        <p:nvSpPr>
          <p:cNvPr id="3" name="Content Placeholder 2"/>
          <p:cNvSpPr>
            <a:spLocks noGrp="1"/>
          </p:cNvSpPr>
          <p:nvPr>
            <p:ph idx="1"/>
          </p:nvPr>
        </p:nvSpPr>
        <p:spPr>
          <a:xfrm>
            <a:off x="838200" y="1321435"/>
            <a:ext cx="11168380" cy="5118735"/>
          </a:xfrm>
        </p:spPr>
        <p:txBody>
          <a:bodyPr>
            <a:normAutofit/>
          </a:bodyPr>
          <a:p>
            <a:pPr fontAlgn="auto">
              <a:lnSpc>
                <a:spcPct val="150000"/>
              </a:lnSpc>
              <a:spcBef>
                <a:spcPts val="0"/>
              </a:spcBef>
              <a:buFont typeface="Wingdings" panose="05000000000000000000" charset="0"/>
              <a:buChar char=""/>
            </a:pPr>
            <a:r>
              <a:rPr lang="en-US" sz="2400"/>
              <a:t>内置函数print()用于输出信息到标准控制台或指定文件，语法格式为：</a:t>
            </a:r>
            <a:endParaRPr lang="en-US" sz="2400"/>
          </a:p>
          <a:p>
            <a:pPr fontAlgn="auto">
              <a:lnSpc>
                <a:spcPct val="100000"/>
              </a:lnSpc>
              <a:spcBef>
                <a:spcPts val="0"/>
              </a:spcBef>
              <a:buNone/>
            </a:pPr>
            <a:r>
              <a:rPr lang="en-US" sz="2000">
                <a:latin typeface="Consolas" panose="020B0609020204030204" charset="0"/>
              </a:rPr>
              <a:t>print(value1, value2, ..., sep=' ', end='\n', file=sys.stdout, flush=False)</a:t>
            </a:r>
            <a:endParaRPr lang="en-US" sz="2000">
              <a:latin typeface="Consolas" panose="020B0609020204030204" charset="0"/>
            </a:endParaRPr>
          </a:p>
          <a:p>
            <a:pPr fontAlgn="auto">
              <a:lnSpc>
                <a:spcPct val="150000"/>
              </a:lnSpc>
              <a:spcBef>
                <a:spcPts val="0"/>
              </a:spcBef>
              <a:buFont typeface="Wingdings" panose="05000000000000000000" charset="0"/>
              <a:buChar char=""/>
            </a:pPr>
            <a:r>
              <a:rPr lang="en-US" sz="2400"/>
              <a:t>sep参数之前为需要输出的内容（可以有多个）；</a:t>
            </a:r>
            <a:endParaRPr lang="en-US" sz="2400"/>
          </a:p>
          <a:p>
            <a:pPr fontAlgn="auto">
              <a:lnSpc>
                <a:spcPct val="150000"/>
              </a:lnSpc>
              <a:spcBef>
                <a:spcPts val="0"/>
              </a:spcBef>
              <a:buFont typeface="Wingdings" panose="05000000000000000000" charset="0"/>
              <a:buChar char=""/>
            </a:pPr>
            <a:r>
              <a:rPr lang="en-US" sz="2400"/>
              <a:t>sep参数用于指定数据之间的分隔符，默认为空格；</a:t>
            </a:r>
            <a:endParaRPr lang="en-US" sz="2400"/>
          </a:p>
          <a:p>
            <a:pPr fontAlgn="auto">
              <a:lnSpc>
                <a:spcPct val="150000"/>
              </a:lnSpc>
              <a:spcBef>
                <a:spcPts val="0"/>
              </a:spcBef>
              <a:buFont typeface="Wingdings" panose="05000000000000000000" charset="0"/>
              <a:buChar char=""/>
            </a:pPr>
            <a:r>
              <a:rPr lang="en-US" sz="2400"/>
              <a:t>end</a:t>
            </a:r>
            <a:r>
              <a:rPr lang="zh-CN" altLang="en-US" sz="2400"/>
              <a:t>参数用于指定输出完数据之后再输出什么字符；</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print(1, 3, 5, 7, sep='\t')       # 修改默认分隔符</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3	5	7</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for i in range(10):               # 修改end参数，每个输出之后不换行</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print(i, end=' ')</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0 1 2 3 4 5 6 7 8 9 </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2.3.4  排序与逆序</a:t>
            </a:r>
            <a:endParaRPr lang="en-US"/>
          </a:p>
        </p:txBody>
      </p:sp>
      <p:sp>
        <p:nvSpPr>
          <p:cNvPr id="3" name="Content Placeholder 2"/>
          <p:cNvSpPr>
            <a:spLocks noGrp="1"/>
          </p:cNvSpPr>
          <p:nvPr>
            <p:ph idx="1"/>
          </p:nvPr>
        </p:nvSpPr>
        <p:spPr>
          <a:xfrm>
            <a:off x="838200" y="1321435"/>
            <a:ext cx="11071860" cy="4844415"/>
          </a:xfrm>
        </p:spPr>
        <p:txBody>
          <a:bodyPr>
            <a:normAutofit lnSpcReduction="10000"/>
          </a:bodyPr>
          <a:p>
            <a:pPr fontAlgn="auto">
              <a:lnSpc>
                <a:spcPct val="120000"/>
              </a:lnSpc>
              <a:spcBef>
                <a:spcPts val="0"/>
              </a:spcBef>
              <a:buFont typeface="Wingdings" panose="05000000000000000000" charset="0"/>
              <a:buChar char=""/>
            </a:pPr>
            <a:r>
              <a:rPr lang="en-US" sz="2400"/>
              <a:t>sorted()对列表、元组、字典、集合或其他</a:t>
            </a:r>
            <a:r>
              <a:rPr lang="zh-CN" altLang="en-US" sz="2400"/>
              <a:t>有限长度的</a:t>
            </a:r>
            <a:r>
              <a:rPr lang="en-US" sz="2400"/>
              <a:t>可迭代对象进行排序并返回新列表，reversed()对可迭代对象（生成器对象和具有惰性求值特性的zip、map、filter、enumerate等类似对象除外）进行翻转（首尾交换）并返回可迭代的reversed对象。</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x = list(range(11))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import random</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random.shuffle(x)                      # 打乱顺序</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x</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[2, 4, 0, 6, 10, 7, 8, 3, 9, 1, 5]</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sorted(x)                              # 以默认规则排序</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[0, 1, 2, 3, 4, 5, 6, 7, 8, 9, 10]</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sorted(x, key=lambda item:len(str(item)), reverse=True)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 按转换成字符串以后的长度降序排列</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[10, 2, 4, 0, 6, 7, 8, 3, 9, 1, 5]</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sorted(x, key=str)                     # 按转换成字符串以后的大小升序排列</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[0, 1, 10, 2, 3, 4, 5, 6, 7, 8, 9]</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2.1.1  </a:t>
            </a:r>
            <a:r>
              <a:rPr lang="zh-CN" altLang="en-US"/>
              <a:t>常量与变量</a:t>
            </a:r>
            <a:r>
              <a:rPr lang="en-US" altLang="zh-CN"/>
              <a:t> </a:t>
            </a:r>
            <a:endParaRPr lang="zh-CN" alt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
        <p:nvSpPr>
          <p:cNvPr id="24577" name="文本占位符 21505"/>
          <p:cNvSpPr>
            <a:spLocks noGrp="1"/>
          </p:cNvSpPr>
          <p:nvPr>
            <p:ph idx="1"/>
          </p:nvPr>
        </p:nvSpPr>
        <p:spPr/>
        <p:txBody>
          <a:bodyPr anchor="t"/>
          <a:p>
            <a:pPr defTabSz="914400" fontAlgn="auto">
              <a:lnSpc>
                <a:spcPct val="150000"/>
              </a:lnSpc>
              <a:spcBef>
                <a:spcPts val="600"/>
              </a:spcBef>
              <a:spcAft>
                <a:spcPts val="600"/>
              </a:spcAft>
              <a:buSzPct val="90000"/>
              <a:buFont typeface="Wingdings" panose="05000000000000000000" charset="0"/>
              <a:buChar char="§"/>
            </a:pPr>
            <a:r>
              <a:rPr lang="zh-CN" altLang="en-US" sz="2400">
                <a:latin typeface="宋体" panose="02010600030101010101" pitchFamily="2" charset="-122"/>
              </a:rPr>
              <a:t>在</a:t>
            </a:r>
            <a:r>
              <a:rPr lang="en-US" altLang="zh-CN" sz="2400">
                <a:latin typeface="宋体" panose="02010600030101010101" pitchFamily="2" charset="-122"/>
              </a:rPr>
              <a:t>Python</a:t>
            </a:r>
            <a:r>
              <a:rPr lang="zh-CN" altLang="en-US" sz="2400">
                <a:latin typeface="宋体" panose="02010600030101010101" pitchFamily="2" charset="-122"/>
              </a:rPr>
              <a:t>中，</a:t>
            </a:r>
            <a:r>
              <a:rPr lang="zh-CN" altLang="en-US" sz="2400">
                <a:solidFill>
                  <a:srgbClr val="FF0000"/>
                </a:solidFill>
                <a:latin typeface="宋体" panose="02010600030101010101" pitchFamily="2" charset="-122"/>
              </a:rPr>
              <a:t>不需要事先声明变量名及其类型</a:t>
            </a:r>
            <a:r>
              <a:rPr lang="zh-CN" altLang="en-US" sz="2400">
                <a:latin typeface="宋体" panose="02010600030101010101" pitchFamily="2" charset="-122"/>
              </a:rPr>
              <a:t>，直接赋值即可创建各种类型的对象变量。</a:t>
            </a:r>
            <a:r>
              <a:rPr lang="zh-CN" altLang="en-US" sz="2400">
                <a:latin typeface="宋体" panose="02010600030101010101" pitchFamily="2" charset="-122"/>
                <a:sym typeface="Arial" panose="020B0604020202020204" charset="-122"/>
              </a:rPr>
              <a:t>这一点适用于</a:t>
            </a:r>
            <a:r>
              <a:rPr lang="en-US" altLang="zh-CN" sz="2400">
                <a:latin typeface="宋体" panose="02010600030101010101" pitchFamily="2" charset="-122"/>
                <a:sym typeface="Arial" panose="020B0604020202020204" charset="-122"/>
              </a:rPr>
              <a:t>Python</a:t>
            </a:r>
            <a:r>
              <a:rPr lang="zh-CN" altLang="en-US" sz="2400">
                <a:latin typeface="宋体" panose="02010600030101010101" pitchFamily="2" charset="-122"/>
                <a:sym typeface="Arial" panose="020B0604020202020204" charset="-122"/>
              </a:rPr>
              <a:t>任意类型的对象。</a:t>
            </a:r>
            <a:endParaRPr lang="zh-CN" altLang="en-US" sz="2400">
              <a:latin typeface="宋体" panose="02010600030101010101" pitchFamily="2" charset="-122"/>
            </a:endParaRPr>
          </a:p>
          <a:p>
            <a:pPr defTabSz="914400" fontAlgn="auto">
              <a:lnSpc>
                <a:spcPct val="150000"/>
              </a:lnSpc>
              <a:spcBef>
                <a:spcPts val="600"/>
              </a:spcBef>
              <a:spcAft>
                <a:spcPts val="600"/>
              </a:spcAft>
              <a:buSzPct val="90000"/>
              <a:buFont typeface="Wingdings" panose="05000000000000000000" pitchFamily="2" charset="2"/>
              <a:buNone/>
            </a:pPr>
            <a:r>
              <a:rPr lang="zh-CN" altLang="en-US" sz="2400">
                <a:latin typeface="宋体" panose="02010600030101010101" pitchFamily="2" charset="-122"/>
              </a:rPr>
              <a:t>例如语句</a:t>
            </a:r>
            <a:endParaRPr lang="zh-CN" altLang="en-US" sz="2400">
              <a:latin typeface="宋体" panose="02010600030101010101" pitchFamily="2" charset="-122"/>
            </a:endParaRPr>
          </a:p>
          <a:p>
            <a:pPr defTabSz="914400" fontAlgn="auto">
              <a:lnSpc>
                <a:spcPct val="150000"/>
              </a:lnSpc>
              <a:spcBef>
                <a:spcPts val="600"/>
              </a:spcBef>
              <a:spcAft>
                <a:spcPts val="600"/>
              </a:spcAft>
              <a:buSzPct val="90000"/>
              <a:buFont typeface="Wingdings" panose="05000000000000000000" pitchFamily="2" charset="2"/>
              <a:buNone/>
            </a:pPr>
            <a:r>
              <a:rPr lang="en-US" altLang="zh-CN" sz="1800">
                <a:latin typeface="Consolas" panose="020B0609020204030204" charset="0"/>
              </a:rPr>
              <a:t>&gt;&gt;&gt; x = 3</a:t>
            </a:r>
            <a:endParaRPr lang="en-US" altLang="zh-CN" sz="1800">
              <a:latin typeface="Consolas" panose="020B0609020204030204" charset="0"/>
            </a:endParaRPr>
          </a:p>
          <a:p>
            <a:pPr defTabSz="914400" fontAlgn="auto">
              <a:lnSpc>
                <a:spcPct val="150000"/>
              </a:lnSpc>
              <a:spcBef>
                <a:spcPts val="600"/>
              </a:spcBef>
              <a:spcAft>
                <a:spcPts val="600"/>
              </a:spcAft>
              <a:buSzPct val="90000"/>
              <a:buFont typeface="Wingdings" panose="05000000000000000000" pitchFamily="2" charset="2"/>
              <a:buNone/>
            </a:pPr>
            <a:r>
              <a:rPr lang="zh-CN" altLang="en-US" sz="2400">
                <a:latin typeface="宋体" panose="02010600030101010101" pitchFamily="2" charset="-122"/>
              </a:rPr>
              <a:t>创建了整型变量</a:t>
            </a:r>
            <a:r>
              <a:rPr lang="en-US" altLang="zh-CN" sz="2400">
                <a:latin typeface="宋体" panose="02010600030101010101" pitchFamily="2" charset="-122"/>
              </a:rPr>
              <a:t>x</a:t>
            </a:r>
            <a:r>
              <a:rPr lang="zh-CN" altLang="en-US" sz="2400">
                <a:latin typeface="宋体" panose="02010600030101010101" pitchFamily="2" charset="-122"/>
              </a:rPr>
              <a:t>，并赋值为</a:t>
            </a:r>
            <a:r>
              <a:rPr lang="en-US" altLang="zh-CN" sz="2400">
                <a:latin typeface="宋体" panose="02010600030101010101" pitchFamily="2" charset="-122"/>
              </a:rPr>
              <a:t>3</a:t>
            </a:r>
            <a:r>
              <a:rPr lang="zh-CN" altLang="en-US" sz="2400">
                <a:latin typeface="宋体" panose="02010600030101010101" pitchFamily="2" charset="-122"/>
              </a:rPr>
              <a:t>，再例如语句</a:t>
            </a:r>
            <a:endParaRPr lang="zh-CN" altLang="en-US" sz="2400">
              <a:latin typeface="宋体" panose="02010600030101010101" pitchFamily="2" charset="-122"/>
            </a:endParaRPr>
          </a:p>
          <a:p>
            <a:pPr defTabSz="914400" fontAlgn="auto">
              <a:lnSpc>
                <a:spcPct val="150000"/>
              </a:lnSpc>
              <a:spcBef>
                <a:spcPts val="600"/>
              </a:spcBef>
              <a:spcAft>
                <a:spcPts val="600"/>
              </a:spcAft>
              <a:buSzPct val="90000"/>
              <a:buFont typeface="Wingdings" panose="05000000000000000000" pitchFamily="2" charset="2"/>
              <a:buNone/>
            </a:pPr>
            <a:r>
              <a:rPr lang="en-US" altLang="zh-CN" sz="1800">
                <a:latin typeface="Consolas" panose="020B0609020204030204" charset="0"/>
              </a:rPr>
              <a:t>&gt;&gt;&gt; x = 'Hello world.'</a:t>
            </a:r>
            <a:endParaRPr lang="en-US" altLang="zh-CN" sz="1800">
              <a:latin typeface="Consolas" panose="020B0609020204030204" charset="0"/>
            </a:endParaRPr>
          </a:p>
          <a:p>
            <a:pPr defTabSz="914400" fontAlgn="auto">
              <a:lnSpc>
                <a:spcPct val="150000"/>
              </a:lnSpc>
              <a:spcBef>
                <a:spcPts val="600"/>
              </a:spcBef>
              <a:spcAft>
                <a:spcPts val="600"/>
              </a:spcAft>
              <a:buSzPct val="90000"/>
              <a:buFont typeface="Wingdings" panose="05000000000000000000" pitchFamily="2" charset="2"/>
              <a:buNone/>
            </a:pPr>
            <a:r>
              <a:rPr lang="zh-CN" altLang="en-US" sz="2400">
                <a:latin typeface="宋体" panose="02010600030101010101" pitchFamily="2" charset="-122"/>
              </a:rPr>
              <a:t>创建了字符串变量</a:t>
            </a:r>
            <a:r>
              <a:rPr lang="en-US" altLang="zh-CN" sz="2400">
                <a:latin typeface="宋体" panose="02010600030101010101" pitchFamily="2" charset="-122"/>
              </a:rPr>
              <a:t>x</a:t>
            </a:r>
            <a:r>
              <a:rPr lang="zh-CN" altLang="en-US" sz="2400">
                <a:latin typeface="宋体" panose="02010600030101010101" pitchFamily="2" charset="-122"/>
              </a:rPr>
              <a:t>，并赋值为</a:t>
            </a:r>
            <a:r>
              <a:rPr lang="en-US" altLang="zh-CN" sz="2400">
                <a:latin typeface="宋体" panose="02010600030101010101" pitchFamily="2" charset="-122"/>
              </a:rPr>
              <a:t>'Hello world.'</a:t>
            </a:r>
            <a:r>
              <a:rPr lang="zh-CN" altLang="en-US" sz="2400">
                <a:latin typeface="宋体" panose="02010600030101010101" pitchFamily="2" charset="-122"/>
              </a:rPr>
              <a:t>。</a:t>
            </a:r>
            <a:endParaRPr lang="zh-CN" altLang="en-US" sz="2400">
              <a:latin typeface="宋体" panose="02010600030101010101" pitchFamily="2" charset="-122"/>
            </a:endParaRPr>
          </a:p>
        </p:txBody>
      </p:sp>
      <p:sp>
        <p:nvSpPr>
          <p:cNvPr id="5" name="线形标注 1 1"/>
          <p:cNvSpPr/>
          <p:nvPr/>
        </p:nvSpPr>
        <p:spPr>
          <a:xfrm>
            <a:off x="3147695" y="2898775"/>
            <a:ext cx="2638425" cy="555625"/>
          </a:xfrm>
          <a:prstGeom prst="borderCallout1">
            <a:avLst>
              <a:gd name="adj1" fmla="val 51258"/>
              <a:gd name="adj2" fmla="val -2022"/>
              <a:gd name="adj3" fmla="val 112500"/>
              <a:gd name="adj4" fmla="val -38333"/>
            </a:avLst>
          </a:prstGeom>
          <a:ln w="317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bg1"/>
                </a:solidFill>
              </a:rPr>
              <a:t>凭空出现一个整型变量</a:t>
            </a:r>
            <a:r>
              <a:rPr lang="en-US" altLang="zh-CN" strike="noStrike" noProof="1">
                <a:solidFill>
                  <a:schemeClr val="bg1"/>
                </a:solidFill>
              </a:rPr>
              <a:t>x</a:t>
            </a:r>
            <a:endParaRPr lang="en-US" altLang="zh-CN" strike="noStrike" noProof="1">
              <a:solidFill>
                <a:schemeClr val="bg1"/>
              </a:solidFill>
            </a:endParaRPr>
          </a:p>
        </p:txBody>
      </p:sp>
      <p:sp>
        <p:nvSpPr>
          <p:cNvPr id="6" name="线形标注 1 2"/>
          <p:cNvSpPr/>
          <p:nvPr/>
        </p:nvSpPr>
        <p:spPr>
          <a:xfrm>
            <a:off x="4857433" y="4488815"/>
            <a:ext cx="4067175" cy="555625"/>
          </a:xfrm>
          <a:prstGeom prst="borderCallout1">
            <a:avLst>
              <a:gd name="adj1" fmla="val 51258"/>
              <a:gd name="adj2" fmla="val -1468"/>
              <a:gd name="adj3" fmla="val 60068"/>
              <a:gd name="adj4" fmla="val -27181"/>
            </a:avLst>
          </a:prstGeom>
          <a:ln w="317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bg1"/>
                </a:solidFill>
                <a:ea typeface="宋体" panose="02010600030101010101" pitchFamily="2" charset="-122"/>
              </a:rPr>
              <a:t>新的字符串变量，再也不是原来的</a:t>
            </a:r>
            <a:r>
              <a:rPr lang="en-US" altLang="zh-CN" strike="noStrike" noProof="1">
                <a:solidFill>
                  <a:schemeClr val="bg1"/>
                </a:solidFill>
                <a:ea typeface="宋体" panose="02010600030101010101" pitchFamily="2" charset="-122"/>
              </a:rPr>
              <a:t>x</a:t>
            </a:r>
            <a:r>
              <a:rPr lang="zh-CN" altLang="en-US" strike="noStrike" noProof="1">
                <a:solidFill>
                  <a:schemeClr val="bg1"/>
                </a:solidFill>
                <a:ea typeface="宋体" panose="02010600030101010101" pitchFamily="2" charset="-122"/>
              </a:rPr>
              <a:t>了</a:t>
            </a:r>
            <a:endParaRPr lang="zh-CN" altLang="en-US" strike="noStrike" noProof="1">
              <a:solidFill>
                <a:schemeClr val="bg1"/>
              </a:solidFill>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2.3.4  排序与逆序</a:t>
            </a:r>
            <a:endParaRPr lang="en-US"/>
          </a:p>
        </p:txBody>
      </p:sp>
      <p:sp>
        <p:nvSpPr>
          <p:cNvPr id="3" name="Content Placeholder 2"/>
          <p:cNvSpPr>
            <a:spLocks noGrp="1"/>
          </p:cNvSpPr>
          <p:nvPr>
            <p:ph idx="1"/>
          </p:nvPr>
        </p:nvSpPr>
        <p:spPr/>
        <p:txBody>
          <a:bodyPr/>
          <a:p>
            <a:pPr marL="0" indent="0" fontAlgn="auto">
              <a:lnSpc>
                <a:spcPct val="100000"/>
              </a:lnSpc>
              <a:spcBef>
                <a:spcPts val="0"/>
              </a:spcBef>
              <a:buNone/>
            </a:pPr>
            <a:r>
              <a:rPr lang="en-US" sz="2000">
                <a:latin typeface="Consolas" panose="020B0609020204030204" charset="0"/>
              </a:rPr>
              <a:t>&gt;&gt;&gt; x = ['aaaa', 'bc', 'd', 'b', 'ba']</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sorted(x, key=lambda item: (len(item), item))</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 先按长度排序，长度一样的正常排序</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['b', 'd', 'ba', 'bc', 'aaaa']</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reversed(x)                         # 逆序，返回reversed对象</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&lt;list_reverseiterator object at 0x0000000003089E48&gt;</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list(reversed(x))                   # reversed对象是可迭代的</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 1, 9, 3, 8, 7, 10, 6, 0, 4, 2]</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2.3.5  枚举与迭代</a:t>
            </a:r>
            <a:endParaRPr lang="en-US"/>
          </a:p>
        </p:txBody>
      </p:sp>
      <p:sp>
        <p:nvSpPr>
          <p:cNvPr id="3" name="Content Placeholder 2"/>
          <p:cNvSpPr>
            <a:spLocks noGrp="1"/>
          </p:cNvSpPr>
          <p:nvPr>
            <p:ph idx="1"/>
          </p:nvPr>
        </p:nvSpPr>
        <p:spPr>
          <a:xfrm>
            <a:off x="838200" y="1321435"/>
            <a:ext cx="11004550" cy="4639945"/>
          </a:xfrm>
        </p:spPr>
        <p:txBody>
          <a:bodyPr>
            <a:normAutofit fontScale="90000" lnSpcReduction="10000"/>
          </a:bodyPr>
          <a:p>
            <a:pPr fontAlgn="auto">
              <a:lnSpc>
                <a:spcPct val="170000"/>
              </a:lnSpc>
              <a:buFont typeface="Wingdings" panose="05000000000000000000" charset="0"/>
              <a:buChar char=""/>
            </a:pPr>
            <a:r>
              <a:rPr lang="en-US" sz="2400"/>
              <a:t>enumerate()函数用来枚举可迭代对象中的元素，返回可迭代的enumerate对象，其中每个元素都是包含索引和值的元组。</a:t>
            </a:r>
            <a:endParaRPr lang="en-US" sz="2000">
              <a:latin typeface="Consolas" panose="020B0609020204030204" charset="0"/>
            </a:endParaRPr>
          </a:p>
          <a:p>
            <a:pPr marL="0" indent="0">
              <a:buNone/>
            </a:pPr>
            <a:r>
              <a:rPr lang="en-US" sz="2000">
                <a:latin typeface="Consolas" panose="020B0609020204030204" charset="0"/>
              </a:rPr>
              <a:t>&gt;&gt;&gt; list(enumerate('abcd'))                           # 枚举字符串中的元素</a:t>
            </a:r>
            <a:endParaRPr lang="en-US" sz="2000">
              <a:latin typeface="Consolas" panose="020B0609020204030204" charset="0"/>
            </a:endParaRPr>
          </a:p>
          <a:p>
            <a:pPr marL="0" indent="0">
              <a:buNone/>
            </a:pPr>
            <a:r>
              <a:rPr lang="en-US" sz="2000">
                <a:solidFill>
                  <a:srgbClr val="00B0F0"/>
                </a:solidFill>
                <a:latin typeface="Consolas" panose="020B0609020204030204" charset="0"/>
              </a:rPr>
              <a:t>[(0, 'a'), (1, 'b'), (2, 'c'), (3, 'd')]</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list(enumerate(['Python', 'Great']))              # 枚举列表中的元素</a:t>
            </a:r>
            <a:endParaRPr lang="en-US" sz="2000">
              <a:latin typeface="Consolas" panose="020B0609020204030204" charset="0"/>
            </a:endParaRPr>
          </a:p>
          <a:p>
            <a:pPr marL="0" indent="0">
              <a:buNone/>
            </a:pPr>
            <a:r>
              <a:rPr lang="en-US" sz="2000">
                <a:solidFill>
                  <a:srgbClr val="00B0F0"/>
                </a:solidFill>
                <a:latin typeface="Consolas" panose="020B0609020204030204" charset="0"/>
              </a:rPr>
              <a:t>[(0, 'Python'), (1, 'Great')]</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list(enumerate({'a':97, 'b':98, 'c':99}.items())) # 枚举字典中的元素</a:t>
            </a:r>
            <a:endParaRPr lang="en-US" sz="2000">
              <a:latin typeface="Consolas" panose="020B0609020204030204" charset="0"/>
            </a:endParaRPr>
          </a:p>
          <a:p>
            <a:pPr marL="0" indent="0">
              <a:buNone/>
            </a:pPr>
            <a:r>
              <a:rPr lang="en-US" sz="2000">
                <a:solidFill>
                  <a:srgbClr val="00B0F0"/>
                </a:solidFill>
                <a:latin typeface="Consolas" panose="020B0609020204030204" charset="0"/>
              </a:rPr>
              <a:t>[(0, ('a', 97)), (1, ('b', 98)), (2, ('c', 99))]</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for index, value in enumerate(range(10, 15)):     # 枚举range对象中的元素</a:t>
            </a:r>
            <a:endParaRPr lang="en-US" sz="2000">
              <a:latin typeface="Consolas" panose="020B0609020204030204" charset="0"/>
            </a:endParaRPr>
          </a:p>
          <a:p>
            <a:pPr marL="0" indent="0">
              <a:buNone/>
            </a:pPr>
            <a:r>
              <a:rPr lang="en-US" sz="2000">
                <a:latin typeface="Consolas" panose="020B0609020204030204" charset="0"/>
              </a:rPr>
              <a:t>    print((index, value), end=' ')</a:t>
            </a:r>
            <a:endParaRPr lang="en-US" sz="2000">
              <a:latin typeface="Consolas" panose="020B0609020204030204" charset="0"/>
            </a:endParaRPr>
          </a:p>
          <a:p>
            <a:pPr marL="0" indent="0">
              <a:buNone/>
            </a:pPr>
            <a:endParaRPr lang="en-US" sz="2000">
              <a:latin typeface="Consolas" panose="020B0609020204030204" charset="0"/>
            </a:endParaRPr>
          </a:p>
          <a:p>
            <a:pPr marL="0" indent="0">
              <a:buNone/>
            </a:pPr>
            <a:r>
              <a:rPr lang="en-US" sz="2000">
                <a:solidFill>
                  <a:srgbClr val="00B0F0"/>
                </a:solidFill>
                <a:latin typeface="Consolas" panose="020B0609020204030204" charset="0"/>
              </a:rPr>
              <a:t>(0, 10) (1, 11) (2, 12) (3, 13) (4, 14) </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2.3.6  map()、reduce()、filter()</a:t>
            </a:r>
            <a:endParaRPr lang="en-US"/>
          </a:p>
        </p:txBody>
      </p:sp>
      <p:sp>
        <p:nvSpPr>
          <p:cNvPr id="3" name="Content Placeholder 2"/>
          <p:cNvSpPr>
            <a:spLocks noGrp="1"/>
          </p:cNvSpPr>
          <p:nvPr>
            <p:ph idx="1"/>
          </p:nvPr>
        </p:nvSpPr>
        <p:spPr>
          <a:xfrm>
            <a:off x="838200" y="1321435"/>
            <a:ext cx="10515600" cy="5035550"/>
          </a:xfrm>
        </p:spPr>
        <p:txBody>
          <a:bodyPr>
            <a:normAutofit/>
          </a:bodyPr>
          <a:p>
            <a:pPr fontAlgn="auto">
              <a:lnSpc>
                <a:spcPct val="100000"/>
              </a:lnSpc>
              <a:spcBef>
                <a:spcPts val="0"/>
              </a:spcBef>
              <a:buFont typeface="Wingdings" panose="05000000000000000000" charset="0"/>
              <a:buChar char="§"/>
            </a:pPr>
            <a:r>
              <a:rPr lang="en-US" altLang="en-US" sz="2400">
                <a:sym typeface="+mn-ea"/>
              </a:rPr>
              <a:t>内置函数map()把一个函数func依次映射到序列或迭代器对象的每个元素上，并返回一个可迭代的map对象作为结果，map对象中每个元素是原序列中元素经过函数func处理后的结果。</a:t>
            </a:r>
            <a:endParaRPr lang="en-US" altLang="en-US" sz="2400">
              <a:sym typeface="+mn-ea"/>
            </a:endParaRPr>
          </a:p>
          <a:p>
            <a:pPr fontAlgn="auto">
              <a:lnSpc>
                <a:spcPct val="100000"/>
              </a:lnSpc>
              <a:spcBef>
                <a:spcPts val="0"/>
              </a:spcBef>
              <a:buNone/>
            </a:pPr>
            <a:endParaRPr lang="en-US" altLang="en-US" sz="2000">
              <a:latin typeface="Consolas" panose="020B0609020204030204" charset="0"/>
              <a:sym typeface="+mn-ea"/>
            </a:endParaRPr>
          </a:p>
          <a:p>
            <a:pPr fontAlgn="auto">
              <a:lnSpc>
                <a:spcPct val="100000"/>
              </a:lnSpc>
              <a:spcBef>
                <a:spcPts val="0"/>
              </a:spcBef>
              <a:buNone/>
            </a:pPr>
            <a:r>
              <a:rPr lang="en-US" altLang="en-US" sz="2000">
                <a:latin typeface="Consolas" panose="020B0609020204030204" charset="0"/>
                <a:sym typeface="+mn-ea"/>
              </a:rPr>
              <a:t>&gt;&gt;&gt; list(map(str, range(5)))  # 把列表中元素转换为字符串</a:t>
            </a:r>
            <a:endParaRPr lang="en-US" altLang="en-US" sz="2000">
              <a:latin typeface="Consolas" panose="020B0609020204030204" charset="0"/>
            </a:endParaRPr>
          </a:p>
          <a:p>
            <a:pPr fontAlgn="auto">
              <a:lnSpc>
                <a:spcPct val="100000"/>
              </a:lnSpc>
              <a:spcBef>
                <a:spcPts val="0"/>
              </a:spcBef>
              <a:buNone/>
            </a:pPr>
            <a:r>
              <a:rPr lang="en-US" altLang="en-US" sz="2000">
                <a:solidFill>
                  <a:srgbClr val="00B0F0"/>
                </a:solidFill>
                <a:latin typeface="Consolas" panose="020B0609020204030204" charset="0"/>
                <a:sym typeface="+mn-ea"/>
              </a:rPr>
              <a:t>['0', '1', '2', '3', '4']</a:t>
            </a:r>
            <a:endParaRPr lang="en-US" altLang="en-US" sz="2000">
              <a:solidFill>
                <a:srgbClr val="00B0F0"/>
              </a:solidFill>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&gt;&gt;&gt; def add5(v):              # 单参数函数</a:t>
            </a:r>
            <a:endParaRPr lang="en-US" altLang="en-US" sz="2000">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    return v+5</a:t>
            </a:r>
            <a:endParaRPr lang="en-US" altLang="en-US" sz="2000">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&gt;&gt;&gt; list(map(add5, range(10)))# 把单参数函数映射到一个序列的所有元素</a:t>
            </a:r>
            <a:endParaRPr lang="en-US" altLang="en-US" sz="2000">
              <a:latin typeface="Consolas" panose="020B0609020204030204" charset="0"/>
            </a:endParaRPr>
          </a:p>
          <a:p>
            <a:pPr fontAlgn="auto">
              <a:lnSpc>
                <a:spcPct val="100000"/>
              </a:lnSpc>
              <a:spcBef>
                <a:spcPts val="0"/>
              </a:spcBef>
              <a:buNone/>
            </a:pPr>
            <a:r>
              <a:rPr lang="en-US" altLang="en-US" sz="2000">
                <a:solidFill>
                  <a:srgbClr val="00B0F0"/>
                </a:solidFill>
                <a:latin typeface="Consolas" panose="020B0609020204030204" charset="0"/>
                <a:sym typeface="+mn-ea"/>
              </a:rPr>
              <a:t>[5, 6, 7, 8, 9, 10, 11, 12, 13, 14]</a:t>
            </a:r>
            <a:endParaRPr lang="en-US" altLang="en-US" sz="2000">
              <a:solidFill>
                <a:srgbClr val="00B0F0"/>
              </a:solidFill>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&gt;&gt;&gt; def add(x, y):            # 可以接收2个参数的函数</a:t>
            </a:r>
            <a:endParaRPr lang="en-US" altLang="en-US" sz="2000">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    return x+y</a:t>
            </a:r>
            <a:endParaRPr lang="en-US" altLang="en-US" sz="2000">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&gt;&gt;&gt; list(map(add, range(5), range(5,10)))</a:t>
            </a:r>
            <a:endParaRPr lang="en-US" altLang="en-US" sz="2000">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                              # 把双参数函数映射到两个序列上</a:t>
            </a:r>
            <a:endParaRPr lang="en-US" altLang="en-US" sz="2000">
              <a:latin typeface="Consolas" panose="020B0609020204030204" charset="0"/>
            </a:endParaRPr>
          </a:p>
          <a:p>
            <a:pPr fontAlgn="auto">
              <a:lnSpc>
                <a:spcPct val="100000"/>
              </a:lnSpc>
              <a:spcBef>
                <a:spcPts val="0"/>
              </a:spcBef>
              <a:buNone/>
            </a:pPr>
            <a:r>
              <a:rPr lang="en-US" altLang="en-US" sz="2000">
                <a:solidFill>
                  <a:srgbClr val="00B0F0"/>
                </a:solidFill>
                <a:latin typeface="Consolas" panose="020B0609020204030204" charset="0"/>
                <a:sym typeface="+mn-ea"/>
              </a:rPr>
              <a:t>[5, 7, 9, 11, 13]</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2.3.6  map()、reduce()、filter()</a:t>
            </a:r>
            <a:endParaRPr lang="en-US"/>
          </a:p>
        </p:txBody>
      </p:sp>
      <p:sp>
        <p:nvSpPr>
          <p:cNvPr id="3" name="Content Placeholder 2"/>
          <p:cNvSpPr>
            <a:spLocks noGrp="1"/>
          </p:cNvSpPr>
          <p:nvPr>
            <p:ph idx="1"/>
          </p:nvPr>
        </p:nvSpPr>
        <p:spPr/>
        <p:txBody>
          <a:bodyPr/>
          <a:p>
            <a:pPr marL="0" indent="0" fontAlgn="auto">
              <a:lnSpc>
                <a:spcPct val="100000"/>
              </a:lnSpc>
              <a:spcBef>
                <a:spcPts val="0"/>
              </a:spcBef>
              <a:buNone/>
            </a:pPr>
            <a:r>
              <a:rPr lang="zh-CN" altLang="en-US" sz="2000">
                <a:latin typeface="Consolas" panose="020B0609020204030204" charset="0"/>
                <a:sym typeface="+mn-ea"/>
              </a:rPr>
              <a:t>&gt;&gt;&gt; import random</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&gt;&gt;&gt; x = random.randint(1, 1e30)     # 生成指定范围内的随机整数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&gt;&gt;&gt; 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sym typeface="+mn-ea"/>
              </a:rPr>
              <a:t>839746558215897242220046223150</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&gt;&gt;&gt; list(map(int, str(x)))          # 提取大整数每位上的数字</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sym typeface="+mn-ea"/>
              </a:rPr>
              <a:t>[8, 3, 9, 7, 4, 6, 5, 5, 8, 2, 1, 5, 8, 9, 7, 2, 4, 2, 2, 2, 0, 0, 4, 6, 2, 2, 3, 1, 5, 0]</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2.3.6  map()、reduce()、filter()</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
        <p:nvSpPr>
          <p:cNvPr id="82945" name="Content Placeholder 2"/>
          <p:cNvSpPr>
            <a:spLocks noGrp="1"/>
          </p:cNvSpPr>
          <p:nvPr>
            <p:ph idx="1"/>
          </p:nvPr>
        </p:nvSpPr>
        <p:spPr>
          <a:xfrm>
            <a:off x="771525" y="1263650"/>
            <a:ext cx="10928350" cy="4639945"/>
          </a:xfrm>
        </p:spPr>
        <p:txBody>
          <a:bodyPr anchor="t"/>
          <a:p>
            <a:pPr>
              <a:buFont typeface="Wingdings" panose="05000000000000000000" charset="0"/>
              <a:buChar char="§"/>
            </a:pPr>
            <a:r>
              <a:rPr lang="en-US" altLang="en-US" sz="2400"/>
              <a:t>标准库functools中的函数reduce()可以将一个接收2个参数的函数以迭代累积的方式从左到右依次作用到一个序列或迭代器对象的所有元素上，并且允许指定一个初始值。</a:t>
            </a:r>
            <a:endParaRPr lang="en-US" altLang="en-US" sz="1800"/>
          </a:p>
          <a:p>
            <a:pPr>
              <a:buNone/>
            </a:pPr>
            <a:endParaRPr lang="en-US" altLang="en-US" sz="1800"/>
          </a:p>
          <a:p>
            <a:pPr>
              <a:buNone/>
            </a:pPr>
            <a:r>
              <a:rPr lang="en-US" altLang="en-US" sz="2000">
                <a:latin typeface="Consolas" panose="020B0609020204030204" charset="0"/>
              </a:rPr>
              <a:t>&gt;&gt;&gt; from functools import reduce</a:t>
            </a:r>
            <a:endParaRPr lang="en-US" altLang="en-US" sz="2000">
              <a:latin typeface="Consolas" panose="020B0609020204030204" charset="0"/>
            </a:endParaRPr>
          </a:p>
          <a:p>
            <a:pPr>
              <a:buNone/>
            </a:pPr>
            <a:r>
              <a:rPr lang="en-US" altLang="en-US" sz="2000">
                <a:latin typeface="Consolas" panose="020B0609020204030204" charset="0"/>
              </a:rPr>
              <a:t>&gt;&gt;&gt; seq = list(range(1, 10))</a:t>
            </a:r>
            <a:endParaRPr lang="en-US" altLang="en-US" sz="2000">
              <a:latin typeface="Consolas" panose="020B0609020204030204" charset="0"/>
            </a:endParaRPr>
          </a:p>
          <a:p>
            <a:pPr>
              <a:buNone/>
            </a:pPr>
            <a:r>
              <a:rPr lang="en-US" altLang="en-US" sz="2000">
                <a:latin typeface="Consolas" panose="020B0609020204030204" charset="0"/>
              </a:rPr>
              <a:t>&gt;&gt;&gt; reduce(lambda x, y: x+y, seq)</a:t>
            </a:r>
            <a:endParaRPr lang="zh-CN" altLang="en-US" sz="2000">
              <a:latin typeface="Consolas" panose="020B0609020204030204" charset="0"/>
            </a:endParaRPr>
          </a:p>
          <a:p>
            <a:pPr>
              <a:buNone/>
            </a:pPr>
            <a:r>
              <a:rPr lang="en-US" altLang="en-US" sz="2000">
                <a:solidFill>
                  <a:srgbClr val="00B0F0"/>
                </a:solidFill>
                <a:latin typeface="Consolas" panose="020B0609020204030204" charset="0"/>
              </a:rPr>
              <a:t>45</a:t>
            </a:r>
            <a:endParaRPr lang="en-US" altLang="en-US" sz="2000">
              <a:solidFill>
                <a:srgbClr val="00B0F0"/>
              </a:solidFill>
              <a:latin typeface="Consolas" panose="020B0609020204030204" charset="0"/>
            </a:endParaRPr>
          </a:p>
        </p:txBody>
      </p:sp>
      <p:graphicFrame>
        <p:nvGraphicFramePr>
          <p:cNvPr id="82946" name="Object -2147482621"/>
          <p:cNvGraphicFramePr>
            <a:graphicFrameLocks noChangeAspect="1"/>
          </p:cNvGraphicFramePr>
          <p:nvPr/>
        </p:nvGraphicFramePr>
        <p:xfrm>
          <a:off x="5948680" y="1988185"/>
          <a:ext cx="4638040" cy="4538980"/>
        </p:xfrm>
        <a:graphic>
          <a:graphicData uri="http://schemas.openxmlformats.org/presentationml/2006/ole">
            <mc:AlternateContent xmlns:mc="http://schemas.openxmlformats.org/markup-compatibility/2006">
              <mc:Choice xmlns:v="urn:schemas-microsoft-com:vml" Requires="v">
                <p:oleObj spid="_x0000_s3080" name="" r:id="rId1" imgW="5174615" imgH="5064125" progId="Visio.Drawing.11">
                  <p:embed/>
                </p:oleObj>
              </mc:Choice>
              <mc:Fallback>
                <p:oleObj name="" r:id="rId1" imgW="5174615" imgH="5064125" progId="Visio.Drawing.11">
                  <p:embed/>
                  <p:pic>
                    <p:nvPicPr>
                      <p:cNvPr id="0" name="Picture 3079"/>
                      <p:cNvPicPr/>
                      <p:nvPr/>
                    </p:nvPicPr>
                    <p:blipFill>
                      <a:blip r:embed="rId2"/>
                      <a:stretch>
                        <a:fillRect/>
                      </a:stretch>
                    </p:blipFill>
                    <p:spPr>
                      <a:xfrm>
                        <a:off x="5948680" y="1988185"/>
                        <a:ext cx="4638040" cy="4538980"/>
                      </a:xfrm>
                      <a:prstGeom prst="rect">
                        <a:avLst/>
                      </a:prstGeom>
                      <a:noFill/>
                      <a:ln w="38100">
                        <a:noFill/>
                        <a:miter/>
                      </a:ln>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2.3.6  map()、reduce()、filter()</a:t>
            </a:r>
            <a:endParaRPr lang="en-US"/>
          </a:p>
        </p:txBody>
      </p:sp>
      <p:sp>
        <p:nvSpPr>
          <p:cNvPr id="3" name="Content Placeholder 2"/>
          <p:cNvSpPr>
            <a:spLocks noGrp="1"/>
          </p:cNvSpPr>
          <p:nvPr>
            <p:ph idx="1"/>
          </p:nvPr>
        </p:nvSpPr>
        <p:spPr>
          <a:xfrm>
            <a:off x="838200" y="1321435"/>
            <a:ext cx="10515600" cy="5035550"/>
          </a:xfrm>
        </p:spPr>
        <p:txBody>
          <a:bodyPr>
            <a:normAutofit/>
          </a:bodyPr>
          <a:p>
            <a:pPr indent="-217805" fontAlgn="auto">
              <a:lnSpc>
                <a:spcPct val="130000"/>
              </a:lnSpc>
              <a:spcBef>
                <a:spcPts val="0"/>
              </a:spcBef>
              <a:buFont typeface="Wingdings" panose="05000000000000000000" charset="0"/>
              <a:buChar char="§"/>
            </a:pPr>
            <a:r>
              <a:rPr lang="en-US" altLang="en-US" sz="2400">
                <a:sym typeface="+mn-ea"/>
              </a:rPr>
              <a:t>内置函数filter()将一个单参数函数作用到一个序列上，返回该序列中使得该函数返回值为True的那些元素组成的</a:t>
            </a:r>
            <a:r>
              <a:rPr lang="en-US" altLang="en-US" sz="2400">
                <a:solidFill>
                  <a:srgbClr val="FF0000"/>
                </a:solidFill>
                <a:sym typeface="+mn-ea"/>
              </a:rPr>
              <a:t>filter对象</a:t>
            </a:r>
            <a:r>
              <a:rPr lang="en-US" altLang="en-US" sz="2400">
                <a:sym typeface="+mn-ea"/>
              </a:rPr>
              <a:t>，如果指定函数为None，则返回序列中等价于True的元素。</a:t>
            </a:r>
            <a:endParaRPr lang="en-US" altLang="en-US" sz="2400"/>
          </a:p>
          <a:p>
            <a:pPr indent="0" fontAlgn="auto">
              <a:lnSpc>
                <a:spcPct val="100000"/>
              </a:lnSpc>
              <a:spcBef>
                <a:spcPts val="0"/>
              </a:spcBef>
              <a:buNone/>
            </a:pPr>
            <a:endParaRPr lang="en-US" altLang="en-US" sz="2000">
              <a:latin typeface="Consolas" panose="020B0609020204030204" charset="0"/>
              <a:sym typeface="+mn-ea"/>
            </a:endParaRPr>
          </a:p>
          <a:p>
            <a:pPr indent="0" fontAlgn="auto">
              <a:lnSpc>
                <a:spcPct val="100000"/>
              </a:lnSpc>
              <a:spcBef>
                <a:spcPts val="0"/>
              </a:spcBef>
              <a:buNone/>
            </a:pPr>
            <a:r>
              <a:rPr lang="en-US" altLang="en-US" sz="2000">
                <a:latin typeface="Consolas" panose="020B0609020204030204" charset="0"/>
                <a:sym typeface="+mn-ea"/>
              </a:rPr>
              <a:t>&gt;&gt;&gt; seq = ['foo', 'x41', '?!', '***']</a:t>
            </a:r>
            <a:endParaRPr lang="en-US" altLang="en-US" sz="2000">
              <a:latin typeface="Consolas" panose="020B0609020204030204" charset="0"/>
            </a:endParaRPr>
          </a:p>
          <a:p>
            <a:pPr indent="0" fontAlgn="auto">
              <a:lnSpc>
                <a:spcPct val="100000"/>
              </a:lnSpc>
              <a:spcBef>
                <a:spcPts val="0"/>
              </a:spcBef>
              <a:buNone/>
            </a:pPr>
            <a:r>
              <a:rPr lang="en-US" altLang="en-US" sz="2000">
                <a:latin typeface="Consolas" panose="020B0609020204030204" charset="0"/>
                <a:sym typeface="+mn-ea"/>
              </a:rPr>
              <a:t>&gt;&gt;&gt; def func(x):</a:t>
            </a:r>
            <a:endParaRPr lang="en-US" altLang="en-US" sz="2000">
              <a:latin typeface="Consolas" panose="020B0609020204030204" charset="0"/>
            </a:endParaRPr>
          </a:p>
          <a:p>
            <a:pPr indent="0" fontAlgn="auto">
              <a:lnSpc>
                <a:spcPct val="100000"/>
              </a:lnSpc>
              <a:spcBef>
                <a:spcPts val="0"/>
              </a:spcBef>
              <a:buNone/>
            </a:pPr>
            <a:r>
              <a:rPr lang="en-US" altLang="en-US" sz="2000">
                <a:latin typeface="Consolas" panose="020B0609020204030204" charset="0"/>
                <a:sym typeface="+mn-ea"/>
              </a:rPr>
              <a:t>    return x.isalnum()                  # 测试是否为字母或数字</a:t>
            </a:r>
            <a:endParaRPr lang="en-US" altLang="en-US" sz="2000">
              <a:latin typeface="Consolas" panose="020B0609020204030204" charset="0"/>
            </a:endParaRPr>
          </a:p>
          <a:p>
            <a:pPr indent="0" fontAlgn="auto">
              <a:lnSpc>
                <a:spcPct val="100000"/>
              </a:lnSpc>
              <a:spcBef>
                <a:spcPts val="0"/>
              </a:spcBef>
              <a:buNone/>
            </a:pPr>
            <a:endParaRPr lang="en-US" altLang="en-US" sz="2000">
              <a:latin typeface="Consolas" panose="020B0609020204030204" charset="0"/>
            </a:endParaRPr>
          </a:p>
          <a:p>
            <a:pPr indent="0" fontAlgn="auto">
              <a:lnSpc>
                <a:spcPct val="100000"/>
              </a:lnSpc>
              <a:spcBef>
                <a:spcPts val="0"/>
              </a:spcBef>
              <a:buNone/>
            </a:pPr>
            <a:r>
              <a:rPr lang="en-US" altLang="en-US" sz="2000">
                <a:latin typeface="Consolas" panose="020B0609020204030204" charset="0"/>
                <a:sym typeface="+mn-ea"/>
              </a:rPr>
              <a:t>&gt;&gt;&gt; filter(func, seq)                   # 返回filter对象</a:t>
            </a:r>
            <a:endParaRPr lang="en-US" altLang="en-US" sz="2000">
              <a:latin typeface="Consolas" panose="020B0609020204030204" charset="0"/>
            </a:endParaRPr>
          </a:p>
          <a:p>
            <a:pPr indent="0" fontAlgn="auto">
              <a:lnSpc>
                <a:spcPct val="100000"/>
              </a:lnSpc>
              <a:spcBef>
                <a:spcPts val="0"/>
              </a:spcBef>
              <a:buNone/>
            </a:pPr>
            <a:r>
              <a:rPr lang="en-US" altLang="en-US" sz="2000">
                <a:solidFill>
                  <a:srgbClr val="00B0F0"/>
                </a:solidFill>
                <a:latin typeface="Consolas" panose="020B0609020204030204" charset="0"/>
                <a:sym typeface="+mn-ea"/>
              </a:rPr>
              <a:t>&lt;filter object at 0x000000000305D898&gt;</a:t>
            </a:r>
            <a:endParaRPr lang="en-US" altLang="en-US" sz="2000">
              <a:solidFill>
                <a:srgbClr val="00B0F0"/>
              </a:solidFill>
              <a:latin typeface="Consolas" panose="020B0609020204030204" charset="0"/>
            </a:endParaRPr>
          </a:p>
          <a:p>
            <a:pPr indent="0" fontAlgn="auto">
              <a:lnSpc>
                <a:spcPct val="100000"/>
              </a:lnSpc>
              <a:spcBef>
                <a:spcPts val="0"/>
              </a:spcBef>
              <a:buNone/>
            </a:pPr>
            <a:r>
              <a:rPr lang="en-US" altLang="en-US" sz="2000">
                <a:latin typeface="Consolas" panose="020B0609020204030204" charset="0"/>
                <a:sym typeface="+mn-ea"/>
              </a:rPr>
              <a:t>&gt;&gt;&gt; list(filter(func, seq))             # 把filter对象转换为列表</a:t>
            </a:r>
            <a:endParaRPr lang="en-US" altLang="en-US" sz="2000">
              <a:latin typeface="Consolas" panose="020B0609020204030204" charset="0"/>
            </a:endParaRPr>
          </a:p>
          <a:p>
            <a:pPr indent="0" fontAlgn="auto">
              <a:lnSpc>
                <a:spcPct val="100000"/>
              </a:lnSpc>
              <a:spcBef>
                <a:spcPts val="0"/>
              </a:spcBef>
              <a:buNone/>
            </a:pPr>
            <a:r>
              <a:rPr lang="en-US" altLang="en-US" sz="2000">
                <a:solidFill>
                  <a:srgbClr val="00B0F0"/>
                </a:solidFill>
                <a:latin typeface="Consolas" panose="020B0609020204030204" charset="0"/>
                <a:sym typeface="+mn-ea"/>
              </a:rPr>
              <a:t>['foo', 'x41']</a:t>
            </a:r>
            <a:endParaRPr lang="en-US" altLang="en-US" sz="2000">
              <a:solidFill>
                <a:srgbClr val="00B0F0"/>
              </a:solidFill>
              <a:latin typeface="Consolas" panose="020B0609020204030204" charset="0"/>
              <a:sym typeface="+mn-ea"/>
            </a:endParaRPr>
          </a:p>
          <a:p>
            <a:pPr indent="0" fontAlgn="auto">
              <a:lnSpc>
                <a:spcPct val="100000"/>
              </a:lnSpc>
              <a:spcBef>
                <a:spcPts val="0"/>
              </a:spcBef>
              <a:buNone/>
            </a:pPr>
            <a:r>
              <a:rPr lang="en-US" altLang="en-US" sz="2000">
                <a:latin typeface="Consolas" panose="020B0609020204030204" charset="0"/>
              </a:rPr>
              <a:t>&gt;&gt;&gt; list(filter(str.isalnum, seq))      #也可以这样直接使用isalnum</a:t>
            </a:r>
            <a:endParaRPr lang="en-US" altLang="en-US" sz="2000">
              <a:latin typeface="Consolas" panose="020B0609020204030204" charset="0"/>
            </a:endParaRPr>
          </a:p>
          <a:p>
            <a:pPr indent="0" fontAlgn="auto">
              <a:lnSpc>
                <a:spcPct val="100000"/>
              </a:lnSpc>
              <a:spcBef>
                <a:spcPts val="0"/>
              </a:spcBef>
              <a:buNone/>
            </a:pPr>
            <a:r>
              <a:rPr lang="en-US" altLang="en-US" sz="2000">
                <a:solidFill>
                  <a:srgbClr val="00B0F0"/>
                </a:solidFill>
                <a:latin typeface="Consolas" panose="020B0609020204030204" charset="0"/>
              </a:rPr>
              <a:t>['foo', 'x41']</a:t>
            </a:r>
            <a:endParaRPr lang="en-US" alt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2.3.7  range()</a:t>
            </a:r>
            <a:endParaRPr lang="en-US"/>
          </a:p>
        </p:txBody>
      </p:sp>
      <p:sp>
        <p:nvSpPr>
          <p:cNvPr id="3" name="Content Placeholder 2"/>
          <p:cNvSpPr>
            <a:spLocks noGrp="1"/>
          </p:cNvSpPr>
          <p:nvPr>
            <p:ph idx="1"/>
          </p:nvPr>
        </p:nvSpPr>
        <p:spPr>
          <a:xfrm>
            <a:off x="838200" y="1321435"/>
            <a:ext cx="10937875" cy="4639945"/>
          </a:xfrm>
        </p:spPr>
        <p:txBody>
          <a:bodyPr>
            <a:normAutofit/>
          </a:bodyPr>
          <a:p>
            <a:pPr fontAlgn="auto">
              <a:lnSpc>
                <a:spcPct val="100000"/>
              </a:lnSpc>
              <a:spcBef>
                <a:spcPts val="0"/>
              </a:spcBef>
              <a:buFont typeface="Wingdings" panose="05000000000000000000" charset="0"/>
              <a:buChar char=""/>
            </a:pPr>
            <a:r>
              <a:rPr lang="en-US" sz="2400"/>
              <a:t>range()是Python开发中非常常用的一个内置函数，语法格式为range([start,] end [, step] )，有range(stop)、range(start, stop)和range(start, stop, step)三种用法。该函数返回具有惰性求值特点的range对象，其中包含</a:t>
            </a:r>
            <a:r>
              <a:rPr lang="en-US" sz="2400">
                <a:solidFill>
                  <a:srgbClr val="FF0000"/>
                </a:solidFill>
              </a:rPr>
              <a:t>左闭右开区间[start,end)</a:t>
            </a:r>
            <a:r>
              <a:rPr lang="en-US" sz="2400"/>
              <a:t>内以step为步长的整数。参数start默认为0，step默认为1。</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range(5)                       # start默认为0，step默认为1</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range(0, 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list(_)</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[0, 1, 2, 3, 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list(range(1, 10, 2))          # 指定起始值和步长</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3, 5, 7, 9]</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list(range(9, 0, -2))          # 步长为负数时，start应比end大</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[9, 7, 5, 3, 1]</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a:t>
            </a:r>
            <a:r>
              <a:rPr lang="en-US" altLang="zh-CN">
                <a:sym typeface="+mn-ea"/>
              </a:rPr>
              <a:t>3</a:t>
            </a:r>
            <a:r>
              <a:rPr lang="zh-CN" altLang="en-US">
                <a:sym typeface="+mn-ea"/>
              </a:rPr>
              <a:t>.8  zip()</a:t>
            </a:r>
            <a:endParaRPr lang="zh-CN" altLang="en-US">
              <a:sym typeface="+mn-ea"/>
            </a:endParaRPr>
          </a:p>
        </p:txBody>
      </p:sp>
      <p:sp>
        <p:nvSpPr>
          <p:cNvPr id="3" name="内容占位符 2"/>
          <p:cNvSpPr>
            <a:spLocks noGrp="1"/>
          </p:cNvSpPr>
          <p:nvPr>
            <p:ph idx="1"/>
          </p:nvPr>
        </p:nvSpPr>
        <p:spPr/>
        <p:txBody>
          <a:bodyPr>
            <a:normAutofit/>
          </a:bodyPr>
          <a:p>
            <a:pPr marL="356235" indent="-356235">
              <a:lnSpc>
                <a:spcPct val="150000"/>
              </a:lnSpc>
              <a:spcBef>
                <a:spcPct val="0"/>
              </a:spcBef>
              <a:buFont typeface="Wingdings" panose="05000000000000000000" charset="0"/>
              <a:buChar char="§"/>
            </a:pPr>
            <a:r>
              <a:rPr lang="en-US" altLang="en-US" sz="2400">
                <a:sym typeface="+mn-ea"/>
              </a:rPr>
              <a:t>zip()函数用来把多个可迭代对象中的元素</a:t>
            </a:r>
            <a:r>
              <a:rPr lang="zh-CN" altLang="en-US" sz="2400">
                <a:sym typeface="+mn-ea"/>
              </a:rPr>
              <a:t>组合</a:t>
            </a:r>
            <a:r>
              <a:rPr lang="en-US" altLang="en-US" sz="2400">
                <a:sym typeface="+mn-ea"/>
              </a:rPr>
              <a:t>到一起，返回一个</a:t>
            </a:r>
            <a:r>
              <a:rPr lang="en-US" altLang="en-US" sz="2400">
                <a:solidFill>
                  <a:srgbClr val="FF0000"/>
                </a:solidFill>
                <a:sym typeface="+mn-ea"/>
              </a:rPr>
              <a:t>zip对象</a:t>
            </a:r>
            <a:r>
              <a:rPr lang="en-US" altLang="en-US" sz="2400">
                <a:sym typeface="+mn-ea"/>
              </a:rPr>
              <a:t>，其中每个元素都是包含原来的多个可迭代对象</a:t>
            </a:r>
            <a:r>
              <a:rPr lang="en-US" altLang="en-US" sz="2400">
                <a:solidFill>
                  <a:srgbClr val="FF0000"/>
                </a:solidFill>
                <a:sym typeface="+mn-ea"/>
              </a:rPr>
              <a:t>对应位置上元素</a:t>
            </a:r>
            <a:r>
              <a:rPr lang="en-US" altLang="en-US" sz="2400">
                <a:sym typeface="+mn-ea"/>
              </a:rPr>
              <a:t>的元组</a:t>
            </a:r>
            <a:r>
              <a:rPr lang="zh-CN" altLang="en-US" sz="2400">
                <a:sym typeface="+mn-ea"/>
              </a:rPr>
              <a:t>，如同</a:t>
            </a:r>
            <a:r>
              <a:rPr lang="zh-CN" altLang="en-US" sz="2400">
                <a:solidFill>
                  <a:srgbClr val="FF0000"/>
                </a:solidFill>
                <a:sym typeface="+mn-ea"/>
              </a:rPr>
              <a:t>拉拉链一样</a:t>
            </a:r>
            <a:r>
              <a:rPr lang="en-US" altLang="en-US" sz="2400">
                <a:sym typeface="+mn-ea"/>
              </a:rPr>
              <a:t>。</a:t>
            </a:r>
            <a:endParaRPr lang="en-US" altLang="en-US" sz="2400"/>
          </a:p>
          <a:p>
            <a:pPr>
              <a:buNone/>
            </a:pPr>
            <a:r>
              <a:rPr lang="en-US" altLang="en-US" sz="2000">
                <a:latin typeface="Consolas" panose="020B0609020204030204" charset="0"/>
                <a:sym typeface="+mn-ea"/>
              </a:rPr>
              <a:t>&gt;&gt;&gt; list(zip('abcd', [1, 2, 3]))</a:t>
            </a:r>
            <a:endParaRPr lang="en-US" altLang="en-US" sz="2000">
              <a:latin typeface="Consolas" panose="020B0609020204030204" charset="0"/>
            </a:endParaRPr>
          </a:p>
          <a:p>
            <a:pPr>
              <a:buNone/>
            </a:pPr>
            <a:r>
              <a:rPr lang="en-US" altLang="en-US" sz="2000">
                <a:solidFill>
                  <a:srgbClr val="00B0F0"/>
                </a:solidFill>
                <a:latin typeface="Consolas" panose="020B0609020204030204" charset="0"/>
                <a:sym typeface="+mn-ea"/>
              </a:rPr>
              <a:t>[('a', 1), ('b', 2), ('c', 3)]</a:t>
            </a:r>
            <a:endParaRPr lang="en-US" altLang="en-US" sz="2000">
              <a:solidFill>
                <a:srgbClr val="00B0F0"/>
              </a:solidFill>
              <a:latin typeface="Consolas" panose="020B0609020204030204" charset="0"/>
            </a:endParaRPr>
          </a:p>
          <a:p>
            <a:pPr>
              <a:buNone/>
            </a:pPr>
            <a:r>
              <a:rPr lang="en-US" altLang="en-US" sz="2000">
                <a:latin typeface="Consolas" panose="020B0609020204030204" charset="0"/>
                <a:sym typeface="+mn-ea"/>
              </a:rPr>
              <a:t>&gt;&gt;&gt; list(zip('123', 'abc', ',.!'))</a:t>
            </a:r>
            <a:endParaRPr lang="en-US" altLang="en-US" sz="2000">
              <a:latin typeface="Consolas" panose="020B0609020204030204" charset="0"/>
            </a:endParaRPr>
          </a:p>
          <a:p>
            <a:pPr>
              <a:buNone/>
            </a:pPr>
            <a:r>
              <a:rPr lang="en-US" altLang="en-US" sz="2000">
                <a:solidFill>
                  <a:srgbClr val="00B0F0"/>
                </a:solidFill>
                <a:latin typeface="Consolas" panose="020B0609020204030204" charset="0"/>
                <a:sym typeface="+mn-ea"/>
              </a:rPr>
              <a:t>[('1', 'a', ','), ('2', 'b', '.'), ('3', 'c', '!')]</a:t>
            </a:r>
            <a:endParaRPr lang="en-US" altLang="en-US" sz="2000">
              <a:solidFill>
                <a:srgbClr val="00B0F0"/>
              </a:solidFill>
              <a:latin typeface="Consolas" panose="020B0609020204030204" charset="0"/>
            </a:endParaRPr>
          </a:p>
          <a:p>
            <a:pPr>
              <a:buNone/>
            </a:pPr>
            <a:r>
              <a:rPr lang="en-US" altLang="en-US" sz="2000">
                <a:latin typeface="Consolas" panose="020B0609020204030204" charset="0"/>
                <a:sym typeface="+mn-ea"/>
              </a:rPr>
              <a:t>&gt;&gt;&gt; x = zip('abcd', '1234')</a:t>
            </a:r>
            <a:endParaRPr lang="en-US" altLang="en-US" sz="2000">
              <a:latin typeface="Consolas" panose="020B0609020204030204" charset="0"/>
            </a:endParaRPr>
          </a:p>
          <a:p>
            <a:pPr>
              <a:buNone/>
            </a:pPr>
            <a:r>
              <a:rPr lang="en-US" altLang="en-US" sz="2000">
                <a:latin typeface="Consolas" panose="020B0609020204030204" charset="0"/>
                <a:sym typeface="+mn-ea"/>
              </a:rPr>
              <a:t>&gt;&gt;&gt; list(x)</a:t>
            </a:r>
            <a:endParaRPr lang="en-US" altLang="en-US" sz="2000">
              <a:latin typeface="Consolas" panose="020B0609020204030204" charset="0"/>
            </a:endParaRPr>
          </a:p>
          <a:p>
            <a:pPr>
              <a:buNone/>
            </a:pPr>
            <a:r>
              <a:rPr lang="en-US" altLang="en-US" sz="2000">
                <a:solidFill>
                  <a:srgbClr val="00B0F0"/>
                </a:solidFill>
                <a:latin typeface="Consolas" panose="020B0609020204030204" charset="0"/>
                <a:sym typeface="+mn-ea"/>
              </a:rPr>
              <a:t>[('a', '1'), ('b', '2'), ('c', '3'), ('d', '4')]</a:t>
            </a:r>
            <a:endParaRPr lang="en-US" altLang="en-US" sz="2000">
              <a:solidFill>
                <a:srgbClr val="00B0F0"/>
              </a:solidFill>
              <a:latin typeface="Consolas" panose="020B0609020204030204" charset="0"/>
            </a:endParaRPr>
          </a:p>
          <a:p>
            <a:pPr marL="0" indent="0">
              <a:buNone/>
            </a:pPr>
            <a:endParaRPr lang="zh-CN" altLang="en-US"/>
          </a:p>
        </p:txBody>
      </p:sp>
      <p:graphicFrame>
        <p:nvGraphicFramePr>
          <p:cNvPr id="4" name="Object 3"/>
          <p:cNvGraphicFramePr/>
          <p:nvPr/>
        </p:nvGraphicFramePr>
        <p:xfrm>
          <a:off x="8053705" y="4236085"/>
          <a:ext cx="2682240" cy="2003425"/>
        </p:xfrm>
        <a:graphic>
          <a:graphicData uri="http://schemas.openxmlformats.org/presentationml/2006/ole">
            <mc:AlternateContent xmlns:mc="http://schemas.openxmlformats.org/markup-compatibility/2006">
              <mc:Choice xmlns:v="urn:schemas-microsoft-com:vml" Requires="v">
                <p:oleObj spid="_x0000_s5" name="" r:id="rId1" imgW="2257425" imgH="1724025" progId="Paint.Picture">
                  <p:embed/>
                </p:oleObj>
              </mc:Choice>
              <mc:Fallback>
                <p:oleObj name="" r:id="rId1" imgW="2257425" imgH="1724025" progId="Paint.Picture">
                  <p:embed/>
                  <p:pic>
                    <p:nvPicPr>
                      <p:cNvPr id="0" name="Picture 2"/>
                      <p:cNvPicPr/>
                      <p:nvPr/>
                    </p:nvPicPr>
                    <p:blipFill>
                      <a:blip r:embed="rId2"/>
                      <a:stretch>
                        <a:fillRect/>
                      </a:stretch>
                    </p:blipFill>
                    <p:spPr>
                      <a:xfrm>
                        <a:off x="8053705" y="4236085"/>
                        <a:ext cx="2682240" cy="2003425"/>
                      </a:xfrm>
                      <a:prstGeom prst="rect">
                        <a:avLst/>
                      </a:prstGeom>
                      <a:noFill/>
                    </p:spPr>
                  </p:pic>
                </p:oleObj>
              </mc:Fallback>
            </mc:AlternateContent>
          </a:graphicData>
        </a:graphic>
      </p:graphicFrame>
      <p:sp>
        <p:nvSpPr>
          <p:cNvPr id="6" name="Slide Number Placeholder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2.4  Python关键字简要说明</a:t>
            </a:r>
            <a:endParaRPr lang="en-US"/>
          </a:p>
        </p:txBody>
      </p:sp>
      <p:sp>
        <p:nvSpPr>
          <p:cNvPr id="3" name="Content Placeholder 2"/>
          <p:cNvSpPr>
            <a:spLocks noGrp="1"/>
          </p:cNvSpPr>
          <p:nvPr>
            <p:ph idx="1"/>
          </p:nvPr>
        </p:nvSpPr>
        <p:spPr/>
        <p:txBody>
          <a:bodyPr/>
          <a:p>
            <a:pPr fontAlgn="auto">
              <a:lnSpc>
                <a:spcPct val="150000"/>
              </a:lnSpc>
            </a:pPr>
            <a:r>
              <a:rPr lang="en-US" sz="2400"/>
              <a:t>Python关键字只允许用来表达特定的语义，</a:t>
            </a:r>
            <a:r>
              <a:rPr lang="en-US" sz="2400">
                <a:solidFill>
                  <a:srgbClr val="FF0000"/>
                </a:solidFill>
              </a:rPr>
              <a:t>不允许</a:t>
            </a:r>
            <a:r>
              <a:rPr lang="en-US" sz="2400"/>
              <a:t>通过任何方式改变它们的含义，也</a:t>
            </a:r>
            <a:r>
              <a:rPr lang="en-US" sz="2400">
                <a:solidFill>
                  <a:srgbClr val="FF0000"/>
                </a:solidFill>
              </a:rPr>
              <a:t>不能</a:t>
            </a:r>
            <a:r>
              <a:rPr lang="en-US" sz="2400"/>
              <a:t>用来做变量名、函数名或类名等标识符。</a:t>
            </a:r>
            <a:endParaRPr lang="en-US" sz="2400"/>
          </a:p>
          <a:p>
            <a:pPr fontAlgn="auto">
              <a:lnSpc>
                <a:spcPct val="150000"/>
              </a:lnSpc>
            </a:pPr>
            <a:r>
              <a:rPr lang="en-US" sz="2400"/>
              <a:t>在Python开发环境中导入模块keyword之后，可以使用print(keyword.kwlist)查看所有关键字</a:t>
            </a:r>
            <a:r>
              <a:rPr lang="zh-CN" altLang="en-US" sz="2400"/>
              <a:t>。</a:t>
            </a:r>
            <a:endParaRPr lang="zh-CN" alt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  Python关键字简要说明</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3" name="Content Placeholder -1"/>
          <p:cNvGraphicFramePr/>
          <p:nvPr>
            <p:ph idx="1"/>
          </p:nvPr>
        </p:nvGraphicFramePr>
        <p:xfrm>
          <a:off x="838200" y="1321435"/>
          <a:ext cx="9767570" cy="5212080"/>
        </p:xfrm>
        <a:graphic>
          <a:graphicData uri="http://schemas.openxmlformats.org/drawingml/2006/table">
            <a:tbl>
              <a:tblPr firstRow="1" bandRow="1">
                <a:tableStyleId>{5940675A-B579-460E-94D1-54222C63F5DA}</a:tableStyleId>
              </a:tblPr>
              <a:tblGrid>
                <a:gridCol w="1628775"/>
                <a:gridCol w="8138795"/>
              </a:tblGrid>
              <a:tr h="125730">
                <a:tc>
                  <a:txBody>
                    <a:bodyPr/>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关键字</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含义</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False</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常量，逻辑假</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None</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常量，空值</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True</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常量，逻辑真</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and</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逻辑与运算</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as</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a:t>
                      </a:r>
                      <a:r>
                        <a:rPr lang="en-US" altLang="zh-CN" sz="1800" b="0">
                          <a:latin typeface="宋体" panose="02010600030101010101" pitchFamily="2" charset="-122"/>
                          <a:ea typeface="宋体" panose="02010600030101010101" pitchFamily="2" charset="-122"/>
                          <a:cs typeface="宋体" panose="02010600030101010101" pitchFamily="2" charset="-122"/>
                        </a:rPr>
                        <a:t>import</a:t>
                      </a:r>
                      <a:r>
                        <a:rPr lang="zh-CN" altLang="en-US" sz="1800" b="0">
                          <a:latin typeface="宋体" panose="02010600030101010101" pitchFamily="2" charset="-122"/>
                          <a:ea typeface="宋体" panose="02010600030101010101" pitchFamily="2" charset="-122"/>
                          <a:cs typeface="宋体" panose="02010600030101010101" pitchFamily="2" charset="-122"/>
                        </a:rPr>
                        <a:t>或</a:t>
                      </a:r>
                      <a:r>
                        <a:rPr lang="en-US" altLang="zh-CN" sz="1800" b="0">
                          <a:latin typeface="宋体" panose="02010600030101010101" pitchFamily="2" charset="-122"/>
                          <a:ea typeface="宋体" panose="02010600030101010101" pitchFamily="2" charset="-122"/>
                          <a:cs typeface="宋体" panose="02010600030101010101" pitchFamily="2" charset="-122"/>
                        </a:rPr>
                        <a:t>except</a:t>
                      </a:r>
                      <a:r>
                        <a:rPr lang="zh-CN" altLang="en-US" sz="1800" b="0">
                          <a:latin typeface="宋体" panose="02010600030101010101" pitchFamily="2" charset="-122"/>
                          <a:ea typeface="宋体" panose="02010600030101010101" pitchFamily="2" charset="-122"/>
                          <a:cs typeface="宋体" panose="02010600030101010101" pitchFamily="2" charset="-122"/>
                        </a:rPr>
                        <a:t>语句中给对象起别名</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assert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断言，用来确认某个条件必须满足，可用来帮助调试程序</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break</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用在循环中，提前结束</a:t>
                      </a:r>
                      <a:r>
                        <a:rPr lang="en-US" altLang="zh-CN" sz="1800" b="0">
                          <a:latin typeface="宋体" panose="02010600030101010101" pitchFamily="2" charset="-122"/>
                          <a:ea typeface="宋体" panose="02010600030101010101" pitchFamily="2" charset="-122"/>
                          <a:cs typeface="宋体" panose="02010600030101010101" pitchFamily="2" charset="-122"/>
                        </a:rPr>
                        <a:t>break</a:t>
                      </a:r>
                      <a:r>
                        <a:rPr lang="zh-CN" altLang="en-US" sz="1800" b="0">
                          <a:latin typeface="宋体" panose="02010600030101010101" pitchFamily="2" charset="-122"/>
                          <a:ea typeface="宋体" panose="02010600030101010101" pitchFamily="2" charset="-122"/>
                          <a:cs typeface="宋体" panose="02010600030101010101" pitchFamily="2" charset="-122"/>
                        </a:rPr>
                        <a:t>所在层次的循环</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class</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用来定义类</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continue</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用在循环中，提前结束本次循环</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def</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用来定义函数</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del</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用来删除对象或对象成员</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elif</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用在选择结构中，表示</a:t>
                      </a:r>
                      <a:r>
                        <a:rPr lang="en-US" altLang="zh-CN" sz="1800" b="0">
                          <a:latin typeface="宋体" panose="02010600030101010101" pitchFamily="2" charset="-122"/>
                          <a:ea typeface="宋体" panose="02010600030101010101" pitchFamily="2" charset="-122"/>
                          <a:cs typeface="宋体" panose="02010600030101010101" pitchFamily="2" charset="-122"/>
                        </a:rPr>
                        <a:t>else if</a:t>
                      </a:r>
                      <a:r>
                        <a:rPr lang="zh-CN" altLang="en-US" sz="1800" b="0">
                          <a:latin typeface="宋体" panose="02010600030101010101" pitchFamily="2" charset="-122"/>
                          <a:ea typeface="宋体" panose="02010600030101010101" pitchFamily="2" charset="-122"/>
                          <a:cs typeface="宋体" panose="02010600030101010101" pitchFamily="2" charset="-122"/>
                        </a:rPr>
                        <a:t>的意思</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else</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可以用在选择结构、循环结构和异常处理结构中</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except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用在异常处理结构中，用来捕获特定类型的异常</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finally</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用在异常处理结构中，用来表示不论是否发生异常都会执行的代码</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for</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构造</a:t>
                      </a:r>
                      <a:r>
                        <a:rPr lang="en-US" altLang="zh-CN" sz="1800" b="0">
                          <a:latin typeface="宋体" panose="02010600030101010101" pitchFamily="2" charset="-122"/>
                          <a:ea typeface="宋体" panose="02010600030101010101" pitchFamily="2" charset="-122"/>
                          <a:cs typeface="宋体" panose="02010600030101010101" pitchFamily="2" charset="-122"/>
                        </a:rPr>
                        <a:t>for</a:t>
                      </a:r>
                      <a:r>
                        <a:rPr lang="zh-CN" altLang="en-US" sz="1800" b="0">
                          <a:latin typeface="宋体" panose="02010600030101010101" pitchFamily="2" charset="-122"/>
                          <a:ea typeface="宋体" panose="02010600030101010101" pitchFamily="2" charset="-122"/>
                          <a:cs typeface="宋体" panose="02010600030101010101" pitchFamily="2" charset="-122"/>
                        </a:rPr>
                        <a:t>循环，用来迭代序列或可迭代对象中的所有元素</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146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from</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明确指定从哪个模块中导入什么对象，例如</a:t>
                      </a:r>
                      <a:r>
                        <a:rPr lang="en-US" altLang="zh-CN" sz="1800" b="0">
                          <a:latin typeface="宋体" panose="02010600030101010101" pitchFamily="2" charset="-122"/>
                          <a:ea typeface="宋体" panose="02010600030101010101" pitchFamily="2" charset="-122"/>
                          <a:cs typeface="宋体" panose="02010600030101010101" pitchFamily="2" charset="-122"/>
                        </a:rPr>
                        <a:t>from math import sin</a:t>
                      </a:r>
                      <a:r>
                        <a:rPr lang="zh-CN" altLang="en-US" sz="1800" b="0">
                          <a:latin typeface="宋体" panose="02010600030101010101" pitchFamily="2" charset="-122"/>
                          <a:ea typeface="宋体" panose="02010600030101010101" pitchFamily="2" charset="-122"/>
                          <a:cs typeface="宋体" panose="02010600030101010101" pitchFamily="2" charset="-122"/>
                        </a:rPr>
                        <a:t>；</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还可以与</a:t>
                      </a:r>
                      <a:r>
                        <a:rPr lang="en-US" altLang="zh-CN" sz="1800" b="0">
                          <a:latin typeface="宋体" panose="02010600030101010101" pitchFamily="2" charset="-122"/>
                          <a:ea typeface="宋体" panose="02010600030101010101" pitchFamily="2" charset="-122"/>
                          <a:cs typeface="宋体" panose="02010600030101010101" pitchFamily="2" charset="-122"/>
                        </a:rPr>
                        <a:t>yield</a:t>
                      </a:r>
                      <a:r>
                        <a:rPr lang="zh-CN" altLang="en-US" sz="1800" b="0">
                          <a:latin typeface="宋体" panose="02010600030101010101" pitchFamily="2" charset="-122"/>
                          <a:ea typeface="宋体" panose="02010600030101010101" pitchFamily="2" charset="-122"/>
                          <a:cs typeface="宋体" panose="02010600030101010101" pitchFamily="2" charset="-122"/>
                        </a:rPr>
                        <a:t>一起构成</a:t>
                      </a:r>
                      <a:r>
                        <a:rPr lang="en-US" altLang="zh-CN" sz="1800" b="0">
                          <a:latin typeface="宋体" panose="02010600030101010101" pitchFamily="2" charset="-122"/>
                          <a:ea typeface="宋体" panose="02010600030101010101" pitchFamily="2" charset="-122"/>
                          <a:cs typeface="宋体" panose="02010600030101010101" pitchFamily="2" charset="-122"/>
                        </a:rPr>
                        <a:t>yield</a:t>
                      </a:r>
                      <a:r>
                        <a:rPr lang="zh-CN" altLang="en-US" sz="1800" b="0">
                          <a:latin typeface="宋体" panose="02010600030101010101" pitchFamily="2" charset="-122"/>
                          <a:ea typeface="宋体" panose="02010600030101010101" pitchFamily="2" charset="-122"/>
                          <a:cs typeface="宋体" panose="02010600030101010101" pitchFamily="2" charset="-122"/>
                        </a:rPr>
                        <a:t>表达式</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2.1.1  </a:t>
            </a:r>
            <a:r>
              <a:rPr lang="zh-CN" altLang="en-US">
                <a:sym typeface="+mn-ea"/>
              </a:rPr>
              <a:t>常量与变量</a:t>
            </a:r>
            <a:endParaRPr lang="en-US"/>
          </a:p>
        </p:txBody>
      </p:sp>
      <p:sp>
        <p:nvSpPr>
          <p:cNvPr id="3" name="Content Placeholder 2"/>
          <p:cNvSpPr>
            <a:spLocks noGrp="1"/>
          </p:cNvSpPr>
          <p:nvPr>
            <p:ph idx="1"/>
          </p:nvPr>
        </p:nvSpPr>
        <p:spPr/>
        <p:txBody>
          <a:bodyPr/>
          <a:p>
            <a:pPr fontAlgn="auto">
              <a:lnSpc>
                <a:spcPct val="150000"/>
              </a:lnSpc>
            </a:pPr>
            <a:r>
              <a:rPr lang="en-US" altLang="zh-CN" sz="2400">
                <a:latin typeface="宋体" panose="02010600030101010101" pitchFamily="2" charset="-122"/>
                <a:sym typeface="+mn-ea"/>
              </a:rPr>
              <a:t>赋值语句的执行过程是：首先把等号右侧表达式的值计算出来，然后在内存中寻找一个位置把值存放进去，最后创建变量并</a:t>
            </a:r>
            <a:r>
              <a:rPr lang="en-US" altLang="zh-CN" sz="2400">
                <a:solidFill>
                  <a:srgbClr val="FF0000"/>
                </a:solidFill>
                <a:latin typeface="宋体" panose="02010600030101010101" pitchFamily="2" charset="-122"/>
                <a:sym typeface="+mn-ea"/>
              </a:rPr>
              <a:t>指向</a:t>
            </a:r>
            <a:r>
              <a:rPr lang="en-US" altLang="zh-CN" sz="2400">
                <a:latin typeface="宋体" panose="02010600030101010101" pitchFamily="2" charset="-122"/>
                <a:sym typeface="+mn-ea"/>
              </a:rPr>
              <a:t>这个内存地址。</a:t>
            </a:r>
            <a:endParaRPr lang="en-US" altLang="zh-CN" sz="2400">
              <a:latin typeface="宋体" panose="02010600030101010101" pitchFamily="2" charset="-122"/>
              <a:sym typeface="+mn-ea"/>
            </a:endParaRPr>
          </a:p>
          <a:p>
            <a:pPr marL="0" indent="0" fontAlgn="auto">
              <a:lnSpc>
                <a:spcPct val="150000"/>
              </a:lnSpc>
              <a:buNone/>
            </a:pPr>
            <a:r>
              <a:rPr lang="en-US" altLang="zh-CN" sz="2000">
                <a:latin typeface="Consolas" panose="020B0609020204030204" charset="0"/>
                <a:sym typeface="+mn-ea"/>
              </a:rPr>
              <a:t>&gt;&gt;&gt; x = 3</a:t>
            </a:r>
            <a:endParaRPr lang="en-US" altLang="zh-CN" sz="2000">
              <a:latin typeface="Consolas" panose="020B0609020204030204" charset="0"/>
              <a:sym typeface="+mn-ea"/>
            </a:endParaRPr>
          </a:p>
          <a:p>
            <a:pPr marL="0" indent="0" fontAlgn="auto">
              <a:lnSpc>
                <a:spcPct val="150000"/>
              </a:lnSpc>
              <a:buNone/>
            </a:pPr>
            <a:endParaRPr lang="en-US" altLang="zh-CN" sz="2400">
              <a:latin typeface="宋体" panose="02010600030101010101" pitchFamily="2" charset="-122"/>
              <a:sym typeface="+mn-ea"/>
            </a:endParaRPr>
          </a:p>
          <a:p>
            <a:pPr fontAlgn="auto">
              <a:lnSpc>
                <a:spcPct val="150000"/>
              </a:lnSpc>
            </a:pPr>
            <a:r>
              <a:rPr lang="en-US" altLang="zh-CN" sz="2400">
                <a:solidFill>
                  <a:srgbClr val="FF0000"/>
                </a:solidFill>
                <a:latin typeface="宋体" panose="02010600030101010101" pitchFamily="2" charset="-122"/>
                <a:sym typeface="+mn-ea"/>
              </a:rPr>
              <a:t>Python中的变量并不直接存储值，而是存储了值的内存地址或者引用</a:t>
            </a:r>
            <a:r>
              <a:rPr lang="en-US" altLang="zh-CN" sz="2400">
                <a:latin typeface="宋体" panose="02010600030101010101" pitchFamily="2" charset="-122"/>
                <a:sym typeface="+mn-ea"/>
              </a:rPr>
              <a:t>，这也是变量类型随时可以改变的原因。</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28676" name="图片 82"/>
          <p:cNvGraphicFramePr>
            <a:graphicFrameLocks noChangeAspect="1"/>
          </p:cNvGraphicFramePr>
          <p:nvPr/>
        </p:nvGraphicFramePr>
        <p:xfrm>
          <a:off x="5570538" y="2454275"/>
          <a:ext cx="3740150" cy="1506538"/>
        </p:xfrm>
        <a:graphic>
          <a:graphicData uri="http://schemas.openxmlformats.org/presentationml/2006/ole">
            <mc:AlternateContent xmlns:mc="http://schemas.openxmlformats.org/markup-compatibility/2006">
              <mc:Choice xmlns:v="urn:schemas-microsoft-com:vml" Requires="v">
                <p:oleObj spid="_x0000_s3078" name="" r:id="rId1" imgW="2546350" imgH="751840" progId="Visio.Drawing.11">
                  <p:embed/>
                </p:oleObj>
              </mc:Choice>
              <mc:Fallback>
                <p:oleObj name="" r:id="rId1" imgW="2546350" imgH="751840" progId="Visio.Drawing.11">
                  <p:embed/>
                  <p:pic>
                    <p:nvPicPr>
                      <p:cNvPr id="0" name="Picture 3077"/>
                      <p:cNvPicPr/>
                      <p:nvPr/>
                    </p:nvPicPr>
                    <p:blipFill>
                      <a:blip r:embed="rId2"/>
                      <a:stretch>
                        <a:fillRect/>
                      </a:stretch>
                    </p:blipFill>
                    <p:spPr>
                      <a:xfrm>
                        <a:off x="5570538" y="2454275"/>
                        <a:ext cx="3740150" cy="1506538"/>
                      </a:xfrm>
                      <a:prstGeom prst="rect">
                        <a:avLst/>
                      </a:prstGeom>
                      <a:noFill/>
                      <a:ln w="38100">
                        <a:noFill/>
                        <a:miter/>
                      </a:ln>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  Python关键字简要说明</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3" name="Content Placeholder -1"/>
          <p:cNvGraphicFramePr/>
          <p:nvPr>
            <p:ph idx="1"/>
          </p:nvPr>
        </p:nvGraphicFramePr>
        <p:xfrm>
          <a:off x="838200" y="1321435"/>
          <a:ext cx="9872345" cy="4663440"/>
        </p:xfrm>
        <a:graphic>
          <a:graphicData uri="http://schemas.openxmlformats.org/drawingml/2006/table">
            <a:tbl>
              <a:tblPr firstRow="1" bandRow="1">
                <a:tableStyleId>{5940675A-B579-460E-94D1-54222C63F5DA}</a:tableStyleId>
              </a:tblPr>
              <a:tblGrid>
                <a:gridCol w="1645920"/>
                <a:gridCol w="8226425"/>
              </a:tblGrid>
              <a:tr h="125730">
                <a:tc>
                  <a:txBody>
                    <a:bodyPr/>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关键字</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含义</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global</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定义或声明全局变量</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if</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用在选择结构中</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import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用来导入模块或模块中的对象</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in</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成员测试</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is</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同一性测试</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lambda</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用来定义</a:t>
                      </a:r>
                      <a:r>
                        <a:rPr lang="en-US" altLang="zh-CN" sz="1800" b="0">
                          <a:latin typeface="宋体" panose="02010600030101010101" pitchFamily="2" charset="-122"/>
                          <a:ea typeface="宋体" panose="02010600030101010101" pitchFamily="2" charset="-122"/>
                          <a:cs typeface="宋体" panose="02010600030101010101" pitchFamily="2" charset="-122"/>
                        </a:rPr>
                        <a:t>lambda</a:t>
                      </a:r>
                      <a:r>
                        <a:rPr lang="zh-CN" altLang="en-US" sz="1800" b="0">
                          <a:latin typeface="宋体" panose="02010600030101010101" pitchFamily="2" charset="-122"/>
                          <a:ea typeface="宋体" panose="02010600030101010101" pitchFamily="2" charset="-122"/>
                          <a:cs typeface="宋体" panose="02010600030101010101" pitchFamily="2" charset="-122"/>
                        </a:rPr>
                        <a:t>表达式，类似于函数</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nonlocal</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用来声明</a:t>
                      </a:r>
                      <a:r>
                        <a:rPr lang="en-US" altLang="zh-CN" sz="1800" b="0">
                          <a:latin typeface="宋体" panose="02010600030101010101" pitchFamily="2" charset="-122"/>
                          <a:ea typeface="宋体" panose="02010600030101010101" pitchFamily="2" charset="-122"/>
                          <a:cs typeface="宋体" panose="02010600030101010101" pitchFamily="2" charset="-122"/>
                        </a:rPr>
                        <a:t>nonlocal</a:t>
                      </a:r>
                      <a:r>
                        <a:rPr lang="zh-CN" altLang="en-US" sz="1800" b="0">
                          <a:latin typeface="宋体" panose="02010600030101010101" pitchFamily="2" charset="-122"/>
                          <a:ea typeface="宋体" panose="02010600030101010101" pitchFamily="2" charset="-122"/>
                          <a:cs typeface="宋体" panose="02010600030101010101" pitchFamily="2" charset="-122"/>
                        </a:rPr>
                        <a:t>变量</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not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逻辑非运算</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or</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逻辑或运算</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pass</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空语句，执行该语句时什么都不做，常用作占位符</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raise</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用来显式抛出异常</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return</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在函数中用来返回值，如果没有指定返回值，表示返回空值</a:t>
                      </a:r>
                      <a:r>
                        <a:rPr lang="en-US" altLang="zh-CN" sz="1800" b="0">
                          <a:latin typeface="宋体" panose="02010600030101010101" pitchFamily="2" charset="-122"/>
                          <a:ea typeface="宋体" panose="02010600030101010101" pitchFamily="2" charset="-122"/>
                          <a:cs typeface="宋体" panose="02010600030101010101" pitchFamily="2" charset="-122"/>
                        </a:rPr>
                        <a:t>None</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try</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在异常处理结构中用来限定可能会引发异常的代码块</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146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while</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用来构造</a:t>
                      </a:r>
                      <a:r>
                        <a:rPr lang="en-US" altLang="zh-CN" sz="1800" b="0">
                          <a:latin typeface="宋体" panose="02010600030101010101" pitchFamily="2" charset="-122"/>
                          <a:ea typeface="宋体" panose="02010600030101010101" pitchFamily="2" charset="-122"/>
                          <a:cs typeface="宋体" panose="02010600030101010101" pitchFamily="2" charset="-122"/>
                        </a:rPr>
                        <a:t>while</a:t>
                      </a:r>
                      <a:r>
                        <a:rPr lang="zh-CN" altLang="en-US" sz="1800" b="0">
                          <a:latin typeface="宋体" panose="02010600030101010101" pitchFamily="2" charset="-122"/>
                          <a:ea typeface="宋体" panose="02010600030101010101" pitchFamily="2" charset="-122"/>
                          <a:cs typeface="宋体" panose="02010600030101010101" pitchFamily="2" charset="-122"/>
                        </a:rPr>
                        <a:t>循环结构，只要条件表达式等价于</a:t>
                      </a:r>
                      <a:r>
                        <a:rPr lang="en-US" altLang="zh-CN" sz="1800" b="0">
                          <a:latin typeface="宋体" panose="02010600030101010101" pitchFamily="2" charset="-122"/>
                          <a:ea typeface="宋体" panose="02010600030101010101" pitchFamily="2" charset="-122"/>
                          <a:cs typeface="宋体" panose="02010600030101010101" pitchFamily="2" charset="-122"/>
                        </a:rPr>
                        <a:t>True</a:t>
                      </a:r>
                      <a:r>
                        <a:rPr lang="zh-CN" altLang="en-US" sz="1800" b="0">
                          <a:latin typeface="宋体" panose="02010600030101010101" pitchFamily="2" charset="-122"/>
                          <a:ea typeface="宋体" panose="02010600030101010101" pitchFamily="2" charset="-122"/>
                          <a:cs typeface="宋体" panose="02010600030101010101" pitchFamily="2" charset="-122"/>
                        </a:rPr>
                        <a:t>就重复执行限定的代码块</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with</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上下文管理，具有自动管理资源的功能</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yield</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在生成器函数中用来返回值</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2.1.1  </a:t>
            </a:r>
            <a:r>
              <a:rPr lang="zh-CN" altLang="en-US">
                <a:sym typeface="+mn-ea"/>
              </a:rPr>
              <a:t>常量与变量</a:t>
            </a:r>
            <a:endParaRPr lang="en-US"/>
          </a:p>
        </p:txBody>
      </p:sp>
      <p:sp>
        <p:nvSpPr>
          <p:cNvPr id="3" name="Content Placeholder 2"/>
          <p:cNvSpPr>
            <a:spLocks noGrp="1"/>
          </p:cNvSpPr>
          <p:nvPr>
            <p:ph idx="1"/>
          </p:nvPr>
        </p:nvSpPr>
        <p:spPr>
          <a:xfrm>
            <a:off x="838200" y="1321435"/>
            <a:ext cx="10515600" cy="4966335"/>
          </a:xfrm>
        </p:spPr>
        <p:txBody>
          <a:bodyPr>
            <a:normAutofit/>
          </a:bodyPr>
          <a:p>
            <a:pPr defTabSz="914400" fontAlgn="auto">
              <a:lnSpc>
                <a:spcPct val="150000"/>
              </a:lnSpc>
              <a:spcBef>
                <a:spcPct val="0"/>
              </a:spcBef>
              <a:spcAft>
                <a:spcPts val="0"/>
              </a:spcAft>
              <a:buSzPct val="90000"/>
              <a:buFont typeface="Wingdings" panose="05000000000000000000" charset="0"/>
              <a:buChar char="v"/>
            </a:pPr>
            <a:r>
              <a:rPr lang="en-US" altLang="zh-CN" sz="2400">
                <a:latin typeface="宋体" panose="02010600030101010101" pitchFamily="2" charset="-122"/>
                <a:sym typeface="+mn-ea"/>
              </a:rPr>
              <a:t>Python</a:t>
            </a:r>
            <a:r>
              <a:rPr lang="zh-CN" altLang="en-US" sz="2400">
                <a:latin typeface="宋体" panose="02010600030101010101" pitchFamily="2" charset="-122"/>
                <a:sym typeface="+mn-ea"/>
              </a:rPr>
              <a:t>属于</a:t>
            </a:r>
            <a:r>
              <a:rPr lang="zh-CN" altLang="en-US" sz="2400" b="1">
                <a:solidFill>
                  <a:srgbClr val="FF0000"/>
                </a:solidFill>
                <a:latin typeface="宋体" panose="02010600030101010101" pitchFamily="2" charset="-122"/>
                <a:sym typeface="+mn-ea"/>
              </a:rPr>
              <a:t>强类型编程语言</a:t>
            </a:r>
            <a:r>
              <a:rPr lang="zh-CN" altLang="en-US" sz="2400">
                <a:latin typeface="宋体" panose="02010600030101010101" pitchFamily="2" charset="-122"/>
                <a:sym typeface="+mn-ea"/>
              </a:rPr>
              <a:t>，</a:t>
            </a:r>
            <a:r>
              <a:rPr lang="en-US" altLang="zh-CN" sz="2400">
                <a:latin typeface="宋体" panose="02010600030101010101" pitchFamily="2" charset="-122"/>
                <a:sym typeface="+mn-ea"/>
              </a:rPr>
              <a:t>Python</a:t>
            </a:r>
            <a:r>
              <a:rPr lang="zh-CN" altLang="en-US" sz="2400">
                <a:latin typeface="宋体" panose="02010600030101010101" pitchFamily="2" charset="-122"/>
                <a:sym typeface="+mn-ea"/>
              </a:rPr>
              <a:t>解释器会根据赋值或运算来自动</a:t>
            </a:r>
            <a:r>
              <a:rPr lang="zh-CN" altLang="en-US" sz="2400">
                <a:solidFill>
                  <a:srgbClr val="FF0000"/>
                </a:solidFill>
                <a:latin typeface="宋体" panose="02010600030101010101" pitchFamily="2" charset="-122"/>
                <a:sym typeface="+mn-ea"/>
              </a:rPr>
              <a:t>推断</a:t>
            </a:r>
            <a:r>
              <a:rPr lang="zh-CN" altLang="en-US" sz="2400">
                <a:latin typeface="宋体" panose="02010600030101010101" pitchFamily="2" charset="-122"/>
                <a:sym typeface="+mn-ea"/>
              </a:rPr>
              <a:t>变量类型。</a:t>
            </a:r>
            <a:r>
              <a:rPr lang="en-US" altLang="zh-CN" sz="2400">
                <a:latin typeface="宋体" panose="02010600030101010101" pitchFamily="2" charset="-122"/>
                <a:sym typeface="+mn-ea"/>
              </a:rPr>
              <a:t>Python</a:t>
            </a:r>
            <a:r>
              <a:rPr lang="zh-CN" altLang="en-US" sz="2400">
                <a:latin typeface="宋体" panose="02010600030101010101" pitchFamily="2" charset="-122"/>
                <a:sym typeface="+mn-ea"/>
              </a:rPr>
              <a:t>还是一种</a:t>
            </a:r>
            <a:r>
              <a:rPr lang="zh-CN" altLang="en-US" sz="2400" b="1">
                <a:solidFill>
                  <a:srgbClr val="FF0000"/>
                </a:solidFill>
                <a:latin typeface="宋体" panose="02010600030101010101" pitchFamily="2" charset="-122"/>
                <a:sym typeface="+mn-ea"/>
              </a:rPr>
              <a:t>动态类型语言</a:t>
            </a:r>
            <a:r>
              <a:rPr lang="zh-CN" altLang="en-US" sz="2400">
                <a:latin typeface="宋体" panose="02010600030101010101" pitchFamily="2" charset="-122"/>
                <a:sym typeface="+mn-ea"/>
              </a:rPr>
              <a:t>，变量的类型也是可以随时变化的。</a:t>
            </a:r>
            <a:endParaRPr lang="zh-CN" altLang="en-US" sz="2400">
              <a:latin typeface="宋体" panose="02010600030101010101" pitchFamily="2" charset="-122"/>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x = 3</a:t>
            </a:r>
            <a:endParaRPr lang="en-US" altLang="zh-CN"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print(type(x))</a:t>
            </a:r>
            <a:endParaRPr lang="en-US" altLang="zh-CN"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solidFill>
                  <a:srgbClr val="00B0F0"/>
                </a:solidFill>
                <a:latin typeface="Consolas" panose="020B0609020204030204" charset="0"/>
                <a:sym typeface="+mn-ea"/>
              </a:rPr>
              <a:t>&lt;class 'int'&gt;</a:t>
            </a:r>
            <a:endParaRPr lang="en-US" altLang="zh-CN" sz="180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x = 'Hello world.'</a:t>
            </a:r>
            <a:endParaRPr lang="en-US" altLang="zh-CN"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print(type(x))                 # </a:t>
            </a:r>
            <a:r>
              <a:rPr lang="zh-CN" altLang="en-US" sz="1800">
                <a:latin typeface="Consolas" panose="020B0609020204030204" charset="0"/>
                <a:sym typeface="+mn-ea"/>
              </a:rPr>
              <a:t>查看变量类型</a:t>
            </a:r>
            <a:endParaRPr lang="zh-CN" altLang="en-US"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solidFill>
                  <a:srgbClr val="00B0F0"/>
                </a:solidFill>
                <a:latin typeface="Consolas" panose="020B0609020204030204" charset="0"/>
                <a:sym typeface="+mn-ea"/>
              </a:rPr>
              <a:t>&lt;class 'str'&gt;</a:t>
            </a:r>
            <a:endParaRPr lang="en-US" altLang="zh-CN" sz="180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x = [1,2,3]</a:t>
            </a:r>
            <a:endParaRPr lang="en-US" altLang="zh-CN"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print(type(x))</a:t>
            </a:r>
            <a:endParaRPr lang="en-US" altLang="zh-CN"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solidFill>
                  <a:srgbClr val="00B0F0"/>
                </a:solidFill>
                <a:latin typeface="Consolas" panose="020B0609020204030204" charset="0"/>
                <a:sym typeface="+mn-ea"/>
              </a:rPr>
              <a:t>&lt;class 'list'&gt;</a:t>
            </a:r>
            <a:endParaRPr lang="en-US" altLang="zh-CN" sz="180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isinstance(3, int)             # </a:t>
            </a:r>
            <a:r>
              <a:rPr lang="zh-CN" altLang="en-US" sz="1800">
                <a:latin typeface="Consolas" panose="020B0609020204030204" charset="0"/>
                <a:sym typeface="+mn-ea"/>
              </a:rPr>
              <a:t>测试对象是否是某个类型的实例</a:t>
            </a:r>
            <a:endParaRPr lang="zh-CN" altLang="en-US"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solidFill>
                  <a:srgbClr val="00B0F0"/>
                </a:solidFill>
                <a:latin typeface="Consolas" panose="020B0609020204030204" charset="0"/>
                <a:sym typeface="+mn-ea"/>
              </a:rPr>
              <a:t>True</a:t>
            </a:r>
            <a:endParaRPr lang="en-US" altLang="zh-CN" sz="180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isinstance('Hello world', str)</a:t>
            </a:r>
            <a:endParaRPr lang="en-US" altLang="zh-CN"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solidFill>
                  <a:srgbClr val="00B0F0"/>
                </a:solidFill>
                <a:latin typeface="Consolas" panose="020B0609020204030204" charset="0"/>
                <a:sym typeface="+mn-ea"/>
              </a:rPr>
              <a:t>True</a:t>
            </a:r>
            <a:endParaRPr lang="en-US" sz="18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2.1.1  </a:t>
            </a:r>
            <a:r>
              <a:rPr lang="zh-CN" altLang="en-US">
                <a:sym typeface="+mn-ea"/>
              </a:rPr>
              <a:t>常量与变量</a:t>
            </a:r>
            <a:endParaRPr lang="en-US"/>
          </a:p>
        </p:txBody>
      </p:sp>
      <p:sp>
        <p:nvSpPr>
          <p:cNvPr id="3" name="Content Placeholder 2"/>
          <p:cNvSpPr>
            <a:spLocks noGrp="1"/>
          </p:cNvSpPr>
          <p:nvPr>
            <p:ph idx="1"/>
          </p:nvPr>
        </p:nvSpPr>
        <p:spPr>
          <a:xfrm>
            <a:off x="838200" y="1321435"/>
            <a:ext cx="10803255" cy="4523740"/>
          </a:xfrm>
        </p:spPr>
        <p:txBody>
          <a:bodyPr>
            <a:normAutofit/>
          </a:bodyPr>
          <a:p>
            <a:pPr defTabSz="914400" fontAlgn="auto">
              <a:lnSpc>
                <a:spcPct val="150000"/>
              </a:lnSpc>
              <a:spcBef>
                <a:spcPts val="600"/>
              </a:spcBef>
              <a:spcAft>
                <a:spcPts val="600"/>
              </a:spcAft>
              <a:buSzPct val="90000"/>
              <a:buFont typeface="Wingdings" panose="05000000000000000000" charset="0"/>
              <a:buChar char="§"/>
            </a:pPr>
            <a:r>
              <a:rPr lang="zh-CN" altLang="en-US" sz="2400">
                <a:latin typeface="宋体" panose="02010600030101010101" pitchFamily="2" charset="-122"/>
                <a:sym typeface="+mn-ea"/>
              </a:rPr>
              <a:t>在定义变量名的时候，需要注意以下问题：</a:t>
            </a:r>
            <a:endParaRPr lang="zh-CN" altLang="en-US" sz="2400">
              <a:latin typeface="宋体" panose="02010600030101010101" pitchFamily="2" charset="-122"/>
              <a:sym typeface="+mn-ea"/>
            </a:endParaRPr>
          </a:p>
          <a:p>
            <a:pPr defTabSz="914400" fontAlgn="auto">
              <a:lnSpc>
                <a:spcPct val="150000"/>
              </a:lnSpc>
              <a:spcBef>
                <a:spcPts val="0"/>
              </a:spcBef>
              <a:spcAft>
                <a:spcPts val="0"/>
              </a:spcAft>
              <a:buSzPct val="90000"/>
              <a:buFont typeface="Wingdings" panose="05000000000000000000" charset="0"/>
              <a:buChar char="ü"/>
            </a:pPr>
            <a:r>
              <a:rPr lang="zh-CN" altLang="en-US" sz="2000">
                <a:latin typeface="宋体" panose="02010600030101010101" pitchFamily="2" charset="-122"/>
                <a:sym typeface="+mn-ea"/>
              </a:rPr>
              <a:t>变量名</a:t>
            </a:r>
            <a:r>
              <a:rPr lang="zh-CN" altLang="en-US" sz="2000" b="1">
                <a:solidFill>
                  <a:srgbClr val="FF0000"/>
                </a:solidFill>
                <a:latin typeface="宋体" panose="02010600030101010101" pitchFamily="2" charset="-122"/>
                <a:sym typeface="+mn-ea"/>
              </a:rPr>
              <a:t>必须</a:t>
            </a:r>
            <a:r>
              <a:rPr lang="zh-CN" altLang="en-US" sz="2000">
                <a:latin typeface="宋体" panose="02010600030101010101" pitchFamily="2" charset="-122"/>
                <a:sym typeface="+mn-ea"/>
              </a:rPr>
              <a:t>以字母、</a:t>
            </a:r>
            <a:r>
              <a:rPr lang="zh-CN" altLang="en-US" sz="2000">
                <a:latin typeface="宋体" panose="02010600030101010101" pitchFamily="2" charset="-122"/>
                <a:sym typeface="+mn-ea"/>
              </a:rPr>
              <a:t>汉字或下划线开头，但以下划线开头的变量在</a:t>
            </a:r>
            <a:r>
              <a:rPr lang="en-US" altLang="zh-CN" sz="2000">
                <a:latin typeface="宋体" panose="02010600030101010101" pitchFamily="2" charset="-122"/>
                <a:sym typeface="+mn-ea"/>
              </a:rPr>
              <a:t>Python</a:t>
            </a:r>
            <a:r>
              <a:rPr lang="zh-CN" altLang="en-US" sz="2000">
                <a:latin typeface="宋体" panose="02010600030101010101" pitchFamily="2" charset="-122"/>
                <a:sym typeface="+mn-ea"/>
              </a:rPr>
              <a:t>中有特殊含义；</a:t>
            </a:r>
            <a:endParaRPr lang="zh-CN" altLang="en-US" sz="2000">
              <a:latin typeface="宋体" panose="02010600030101010101" pitchFamily="2" charset="-122"/>
            </a:endParaRPr>
          </a:p>
          <a:p>
            <a:pPr defTabSz="914400" fontAlgn="auto">
              <a:lnSpc>
                <a:spcPct val="150000"/>
              </a:lnSpc>
              <a:spcBef>
                <a:spcPts val="0"/>
              </a:spcBef>
              <a:spcAft>
                <a:spcPts val="0"/>
              </a:spcAft>
              <a:buSzPct val="90000"/>
              <a:buFont typeface="Wingdings" panose="05000000000000000000" charset="0"/>
              <a:buChar char="ü"/>
            </a:pPr>
            <a:r>
              <a:rPr lang="zh-CN" altLang="en-US" sz="2000">
                <a:latin typeface="宋体" panose="02010600030101010101" pitchFamily="2" charset="-122"/>
                <a:sym typeface="+mn-ea"/>
              </a:rPr>
              <a:t>变量名中</a:t>
            </a:r>
            <a:r>
              <a:rPr lang="zh-CN" altLang="en-US" sz="2000" b="1">
                <a:solidFill>
                  <a:srgbClr val="FF0000"/>
                </a:solidFill>
                <a:latin typeface="宋体" panose="02010600030101010101" pitchFamily="2" charset="-122"/>
                <a:sym typeface="+mn-ea"/>
              </a:rPr>
              <a:t>不能</a:t>
            </a:r>
            <a:r>
              <a:rPr lang="zh-CN" altLang="en-US" sz="2000">
                <a:latin typeface="宋体" panose="02010600030101010101" pitchFamily="2" charset="-122"/>
                <a:sym typeface="+mn-ea"/>
              </a:rPr>
              <a:t>有空格以及标点符号（括号、引号、逗号、斜线、反斜线、冒号、句号、问号等等）；</a:t>
            </a:r>
            <a:endParaRPr lang="zh-CN" altLang="en-US" sz="2000">
              <a:latin typeface="宋体" panose="02010600030101010101" pitchFamily="2" charset="-122"/>
            </a:endParaRPr>
          </a:p>
          <a:p>
            <a:pPr defTabSz="914400" fontAlgn="auto">
              <a:lnSpc>
                <a:spcPct val="150000"/>
              </a:lnSpc>
              <a:spcBef>
                <a:spcPts val="0"/>
              </a:spcBef>
              <a:spcAft>
                <a:spcPts val="0"/>
              </a:spcAft>
              <a:buSzPct val="90000"/>
              <a:buFont typeface="Wingdings" panose="05000000000000000000" charset="0"/>
              <a:buChar char="ü"/>
            </a:pPr>
            <a:r>
              <a:rPr lang="zh-CN" altLang="en-US" sz="2000" b="1">
                <a:solidFill>
                  <a:srgbClr val="FF0000"/>
                </a:solidFill>
                <a:latin typeface="宋体" panose="02010600030101010101" pitchFamily="2" charset="-122"/>
                <a:sym typeface="+mn-ea"/>
              </a:rPr>
              <a:t>不能</a:t>
            </a:r>
            <a:r>
              <a:rPr lang="zh-CN" altLang="en-US" sz="2000">
                <a:latin typeface="宋体" panose="02010600030101010101" pitchFamily="2" charset="-122"/>
                <a:sym typeface="+mn-ea"/>
              </a:rPr>
              <a:t>使用关键字作变量名，可以导入</a:t>
            </a:r>
            <a:r>
              <a:rPr lang="en-US" altLang="zh-CN" sz="2000">
                <a:latin typeface="宋体" panose="02010600030101010101" pitchFamily="2" charset="-122"/>
                <a:sym typeface="+mn-ea"/>
              </a:rPr>
              <a:t>keyword</a:t>
            </a:r>
            <a:r>
              <a:rPr lang="zh-CN" altLang="en-US" sz="2000">
                <a:latin typeface="宋体" panose="02010600030101010101" pitchFamily="2" charset="-122"/>
                <a:sym typeface="+mn-ea"/>
              </a:rPr>
              <a:t>模块后使用</a:t>
            </a:r>
            <a:r>
              <a:rPr lang="en-US" altLang="zh-CN" sz="2000">
                <a:latin typeface="宋体" panose="02010600030101010101" pitchFamily="2" charset="-122"/>
                <a:sym typeface="+mn-ea"/>
              </a:rPr>
              <a:t>print(keyword.kwlist)</a:t>
            </a:r>
            <a:r>
              <a:rPr lang="zh-CN" altLang="en-US" sz="2000">
                <a:latin typeface="宋体" panose="02010600030101010101" pitchFamily="2" charset="-122"/>
                <a:sym typeface="+mn-ea"/>
              </a:rPr>
              <a:t>查看所有</a:t>
            </a:r>
            <a:r>
              <a:rPr lang="en-US" altLang="zh-CN" sz="2000">
                <a:latin typeface="宋体" panose="02010600030101010101" pitchFamily="2" charset="-122"/>
                <a:sym typeface="+mn-ea"/>
              </a:rPr>
              <a:t>Python</a:t>
            </a:r>
            <a:r>
              <a:rPr lang="zh-CN" altLang="en-US" sz="2000">
                <a:latin typeface="宋体" panose="02010600030101010101" pitchFamily="2" charset="-122"/>
                <a:sym typeface="+mn-ea"/>
              </a:rPr>
              <a:t>关键字；</a:t>
            </a:r>
            <a:endParaRPr lang="en-US" altLang="zh-CN" sz="2000">
              <a:latin typeface="宋体" panose="02010600030101010101" pitchFamily="2" charset="-122"/>
            </a:endParaRPr>
          </a:p>
          <a:p>
            <a:pPr defTabSz="914400" fontAlgn="auto">
              <a:lnSpc>
                <a:spcPct val="150000"/>
              </a:lnSpc>
              <a:spcBef>
                <a:spcPts val="0"/>
              </a:spcBef>
              <a:spcAft>
                <a:spcPts val="0"/>
              </a:spcAft>
              <a:buSzPct val="90000"/>
              <a:buFont typeface="Wingdings" panose="05000000000000000000" charset="0"/>
              <a:buChar char="ü"/>
            </a:pPr>
            <a:r>
              <a:rPr lang="zh-CN" altLang="en-US" sz="2000">
                <a:latin typeface="宋体" panose="02010600030101010101" pitchFamily="2" charset="-122"/>
                <a:sym typeface="+mn-ea"/>
              </a:rPr>
              <a:t>变量名对英文字母的</a:t>
            </a:r>
            <a:r>
              <a:rPr lang="zh-CN" altLang="en-US" sz="2000" b="1">
                <a:solidFill>
                  <a:srgbClr val="FF0000"/>
                </a:solidFill>
                <a:latin typeface="宋体" panose="02010600030101010101" pitchFamily="2" charset="-122"/>
                <a:sym typeface="+mn-ea"/>
              </a:rPr>
              <a:t>大小写敏感</a:t>
            </a:r>
            <a:r>
              <a:rPr lang="zh-CN" altLang="en-US" sz="2000">
                <a:latin typeface="宋体" panose="02010600030101010101" pitchFamily="2" charset="-122"/>
                <a:sym typeface="+mn-ea"/>
              </a:rPr>
              <a:t>，例如</a:t>
            </a:r>
            <a:r>
              <a:rPr lang="en-US" altLang="zh-CN" sz="2000">
                <a:latin typeface="宋体" panose="02010600030101010101" pitchFamily="2" charset="-122"/>
                <a:sym typeface="+mn-ea"/>
              </a:rPr>
              <a:t>student</a:t>
            </a:r>
            <a:r>
              <a:rPr lang="zh-CN" altLang="en-US" sz="2000">
                <a:latin typeface="宋体" panose="02010600030101010101" pitchFamily="2" charset="-122"/>
                <a:sym typeface="+mn-ea"/>
              </a:rPr>
              <a:t>和</a:t>
            </a:r>
            <a:r>
              <a:rPr lang="en-US" altLang="zh-CN" sz="2000">
                <a:latin typeface="宋体" panose="02010600030101010101" pitchFamily="2" charset="-122"/>
                <a:sym typeface="+mn-ea"/>
              </a:rPr>
              <a:t>Student</a:t>
            </a:r>
            <a:r>
              <a:rPr lang="zh-CN" altLang="en-US" sz="2000">
                <a:latin typeface="宋体" panose="02010600030101010101" pitchFamily="2" charset="-122"/>
                <a:sym typeface="+mn-ea"/>
              </a:rPr>
              <a:t>是不同的变量。</a:t>
            </a:r>
            <a:endParaRPr lang="en-US" sz="2000"/>
          </a:p>
          <a:p>
            <a:pPr defTabSz="914400" fontAlgn="auto">
              <a:lnSpc>
                <a:spcPct val="150000"/>
              </a:lnSpc>
              <a:spcBef>
                <a:spcPts val="0"/>
              </a:spcBef>
              <a:spcAft>
                <a:spcPts val="0"/>
              </a:spcAft>
              <a:buSzPct val="90000"/>
              <a:buFont typeface="Wingdings" panose="05000000000000000000" charset="0"/>
              <a:buChar char="ü"/>
            </a:pPr>
            <a:r>
              <a:rPr lang="zh-CN" altLang="en-US" sz="2000" b="1">
                <a:solidFill>
                  <a:srgbClr val="FF0000"/>
                </a:solidFill>
                <a:latin typeface="宋体" panose="02010600030101010101" pitchFamily="2" charset="-122"/>
                <a:sym typeface="+mn-ea"/>
              </a:rPr>
              <a:t>不建议</a:t>
            </a:r>
            <a:r>
              <a:rPr lang="zh-CN" altLang="en-US" sz="2000">
                <a:latin typeface="宋体" panose="02010600030101010101" pitchFamily="2" charset="-122"/>
                <a:sym typeface="+mn-ea"/>
              </a:rPr>
              <a:t>使用系统内置的模块名、类型名或函数名以及已导入的模块名及其成员名作变量名，这将会改变其类型和含义。</a:t>
            </a:r>
            <a:endParaRPr lang="en-US" sz="1800">
              <a:solidFill>
                <a:srgbClr val="FF0000"/>
              </a:solidFill>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KSO_WM_UNIT_TABLE_BEAUTIFY" val="smartTable{393b9f58-7153-412c-a74f-42312617433b}"/>
</p:tagLst>
</file>

<file path=ppt/tags/tag10.xml><?xml version="1.0" encoding="utf-8"?>
<p:tagLst xmlns:p="http://schemas.openxmlformats.org/presentationml/2006/main">
  <p:tag name="KSO_WM_UNIT_TABLE_BEAUTIFY" val="smartTable{02e1a0a4-d50d-401e-ac94-c9bef7d0e69c}"/>
  <p:tag name="TABLE_ENDDRAG_ORIGIN_RECT" val="765*356"/>
  <p:tag name="TABLE_ENDDRAG_RECT" val="72*120*765*356"/>
</p:tagLst>
</file>

<file path=ppt/tags/tag2.xml><?xml version="1.0" encoding="utf-8"?>
<p:tagLst xmlns:p="http://schemas.openxmlformats.org/presentationml/2006/main">
  <p:tag name="KSO_WM_UNIT_TABLE_BEAUTIFY" val="smartTable{37ec34ed-0729-43e4-a618-4da3721fd22c}"/>
  <p:tag name="TABLE_ENDDRAG_ORIGIN_RECT" val="775*388"/>
  <p:tag name="TABLE_ENDDRAG_RECT" val="67*94*775*388"/>
</p:tagLst>
</file>

<file path=ppt/tags/tag3.xml><?xml version="1.0" encoding="utf-8"?>
<p:tagLst xmlns:p="http://schemas.openxmlformats.org/presentationml/2006/main">
  <p:tag name="KSO_WM_UNIT_TABLE_BEAUTIFY" val="smartTable{6af26f72-7682-4d9d-b4d4-aedd3a320acd}"/>
  <p:tag name="TABLE_ENDDRAG_ORIGIN_RECT" val="840*336"/>
  <p:tag name="TABLE_ENDDRAG_RECT" val="66*104*840*336"/>
</p:tagLst>
</file>

<file path=ppt/tags/tag4.xml><?xml version="1.0" encoding="utf-8"?>
<p:tagLst xmlns:p="http://schemas.openxmlformats.org/presentationml/2006/main">
  <p:tag name="KSO_WM_UNIT_TABLE_BEAUTIFY" val="smartTable{be5b6333-64d7-40a1-81be-11047ff44af0}"/>
</p:tagLst>
</file>

<file path=ppt/tags/tag5.xml><?xml version="1.0" encoding="utf-8"?>
<p:tagLst xmlns:p="http://schemas.openxmlformats.org/presentationml/2006/main">
  <p:tag name="KSO_WM_UNIT_TABLE_BEAUTIFY" val="smartTable{42d1bca5-459c-4d79-9289-64345967ed12}"/>
</p:tagLst>
</file>

<file path=ppt/tags/tag6.xml><?xml version="1.0" encoding="utf-8"?>
<p:tagLst xmlns:p="http://schemas.openxmlformats.org/presentationml/2006/main">
  <p:tag name="KSO_WM_UNIT_TABLE_BEAUTIFY" val="smartTable{7dff494e-39c7-4d12-9e2f-4aded0d9a356}"/>
</p:tagLst>
</file>

<file path=ppt/tags/tag7.xml><?xml version="1.0" encoding="utf-8"?>
<p:tagLst xmlns:p="http://schemas.openxmlformats.org/presentationml/2006/main">
  <p:tag name="KSO_WM_UNIT_TABLE_BEAUTIFY" val="smartTable{02e1a0a4-d50d-401e-ac94-c9bef7d0e69c}"/>
  <p:tag name="TABLE_ENDDRAG_ORIGIN_RECT" val="765*356"/>
  <p:tag name="TABLE_ENDDRAG_RECT" val="72*120*765*356"/>
</p:tagLst>
</file>

<file path=ppt/tags/tag8.xml><?xml version="1.0" encoding="utf-8"?>
<p:tagLst xmlns:p="http://schemas.openxmlformats.org/presentationml/2006/main">
  <p:tag name="KSO_WM_UNIT_TABLE_BEAUTIFY" val="smartTable{72da49ff-7264-4e4c-9030-c368428d28d0}"/>
</p:tagLst>
</file>

<file path=ppt/tags/tag9.xml><?xml version="1.0" encoding="utf-8"?>
<p:tagLst xmlns:p="http://schemas.openxmlformats.org/presentationml/2006/main">
  <p:tag name="KSO_WM_UNIT_TABLE_BEAUTIFY" val="smartTable{02e1a0a4-d50d-401e-ac94-c9bef7d0e69c}"/>
  <p:tag name="TABLE_ENDDRAG_ORIGIN_RECT" val="765*356"/>
  <p:tag name="TABLE_ENDDRAG_RECT" val="72*120*765*35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24078</Words>
  <Application>WPS 演示</Application>
  <PresentationFormat>宽屏</PresentationFormat>
  <Paragraphs>1582</Paragraphs>
  <Slides>70</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70</vt:i4>
      </vt:variant>
    </vt:vector>
  </HeadingPairs>
  <TitlesOfParts>
    <vt:vector size="85" baseType="lpstr">
      <vt:lpstr>Arial</vt:lpstr>
      <vt:lpstr>宋体</vt:lpstr>
      <vt:lpstr>Wingdings</vt:lpstr>
      <vt:lpstr>Calibri</vt:lpstr>
      <vt:lpstr>Times New Roman</vt:lpstr>
      <vt:lpstr>Wingdings</vt:lpstr>
      <vt:lpstr>Arial</vt:lpstr>
      <vt:lpstr>Consolas</vt:lpstr>
      <vt:lpstr>Calibri Light</vt:lpstr>
      <vt:lpstr>微软雅黑</vt:lpstr>
      <vt:lpstr>Arial Unicode MS</vt:lpstr>
      <vt:lpstr>Office 主题</vt:lpstr>
      <vt:lpstr>Visio.Drawing.11</vt:lpstr>
      <vt:lpstr>Visio.Drawing.11</vt:lpstr>
      <vt:lpstr>Paint.Picture</vt:lpstr>
      <vt:lpstr>第2章  运算符、表达式与内置对象</vt:lpstr>
      <vt:lpstr>本章学习目标</vt:lpstr>
      <vt:lpstr>2.1  Python常用内置对象</vt:lpstr>
      <vt:lpstr>2.1  Python常用内置对象</vt:lpstr>
      <vt:lpstr>2.1  Python常用内置对象</vt:lpstr>
      <vt:lpstr>2.1.1  常量与变量 </vt:lpstr>
      <vt:lpstr>2.1.1  常量与变量</vt:lpstr>
      <vt:lpstr>2.1.1  常量与变量</vt:lpstr>
      <vt:lpstr>2.1.1  常量与变量</vt:lpstr>
      <vt:lpstr>2.1.2  数字</vt:lpstr>
      <vt:lpstr>2.1.2  数字</vt:lpstr>
      <vt:lpstr>2.1.2  数字</vt:lpstr>
      <vt:lpstr>2.1.2  数字</vt:lpstr>
      <vt:lpstr>2.1.2  数字</vt:lpstr>
      <vt:lpstr>2.1.3  字符串</vt:lpstr>
      <vt:lpstr>2.1.3  字符串</vt:lpstr>
      <vt:lpstr>2.1.4  列表、元组、字典、集合</vt:lpstr>
      <vt:lpstr>2.1.4  列表、元组、字典、集合</vt:lpstr>
      <vt:lpstr>2.1.4  列表、元组、字典、集合</vt:lpstr>
      <vt:lpstr>2.2  Python运算符与表达式</vt:lpstr>
      <vt:lpstr>2.2  Python运算符与表达式</vt:lpstr>
      <vt:lpstr>2.2  Python运算符与表达式 here22网工</vt:lpstr>
      <vt:lpstr>2.2.1  算术运算符</vt:lpstr>
      <vt:lpstr>2.2.1  算术运算符</vt:lpstr>
      <vt:lpstr>2.2.1  算术运算符</vt:lpstr>
      <vt:lpstr>2.2.1  算术运算符</vt:lpstr>
      <vt:lpstr>2.2.1  算术运算符</vt:lpstr>
      <vt:lpstr>2.2.2  关系运算符</vt:lpstr>
      <vt:lpstr>2.2.2  关系运算符</vt:lpstr>
      <vt:lpstr>2.2.3  成员测试运算符in</vt:lpstr>
      <vt:lpstr>2.2.4  集合运算符</vt:lpstr>
      <vt:lpstr>2.2.5  逻辑运算符</vt:lpstr>
      <vt:lpstr>2.2.5  逻辑运算符</vt:lpstr>
      <vt:lpstr>2.2.6  补充说明</vt:lpstr>
      <vt:lpstr>2.2.6  补充说明</vt:lpstr>
      <vt:lpstr>2.2.6  补充说明</vt:lpstr>
      <vt:lpstr>2.3  Python常用内置函数用法精要</vt:lpstr>
      <vt:lpstr>2.3  Python常用内置函数用法精要</vt:lpstr>
      <vt:lpstr>2.3  Python常用内置函数用法精要</vt:lpstr>
      <vt:lpstr>2.3  Python常用内置函数用法精要</vt:lpstr>
      <vt:lpstr>2.3  Python常用内置函数用法精要</vt:lpstr>
      <vt:lpstr>2.3  Python常用内置函数用法精要</vt:lpstr>
      <vt:lpstr>2.3  Python常用内置函数用法精要</vt:lpstr>
      <vt:lpstr>2.3  Python常用内置函数用法精要</vt:lpstr>
      <vt:lpstr>2.3  Python常用内置函数用法精要</vt:lpstr>
      <vt:lpstr>2.3.1  类型转换与类型判断</vt:lpstr>
      <vt:lpstr>2.3.1  类型转换与类型判断</vt:lpstr>
      <vt:lpstr>2.3.1  类型转换与类型判断</vt:lpstr>
      <vt:lpstr>2.3.1  类型转换与类型判断</vt:lpstr>
      <vt:lpstr>2.3.1  类型转换与类型判断</vt:lpstr>
      <vt:lpstr>2.3.1  类型转换与类型判断</vt:lpstr>
      <vt:lpstr>2.3.1  类型转换与类型判断</vt:lpstr>
      <vt:lpstr>2.3.1  类型转换与类型判断</vt:lpstr>
      <vt:lpstr>2.3.2  最值与求和</vt:lpstr>
      <vt:lpstr>2.3.2  最值与求和</vt:lpstr>
      <vt:lpstr>2.3.3  基本输入输出</vt:lpstr>
      <vt:lpstr>2.3.3  基本输入输出</vt:lpstr>
      <vt:lpstr>2.3.3  基本输入输出</vt:lpstr>
      <vt:lpstr>2.3.4  排序与逆序</vt:lpstr>
      <vt:lpstr>2.3.4  排序与逆序</vt:lpstr>
      <vt:lpstr>2.3.5  枚举与迭代</vt:lpstr>
      <vt:lpstr>2.3.6  map()、reduce()、filter()</vt:lpstr>
      <vt:lpstr>2.3.6  map()、reduce()、filter()</vt:lpstr>
      <vt:lpstr>2.3.6  map()、reduce()、filter()</vt:lpstr>
      <vt:lpstr>2.3.6  map()、reduce()、filter()</vt:lpstr>
      <vt:lpstr>2.3.7  range()</vt:lpstr>
      <vt:lpstr>2.3.8  zip()</vt:lpstr>
      <vt:lpstr>2.4  Python关键字简要说明</vt:lpstr>
      <vt:lpstr>2.4  Python关键字简要说明</vt:lpstr>
      <vt:lpstr>2.4  Python关键字简要说明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Administrator</cp:lastModifiedBy>
  <cp:revision>413</cp:revision>
  <dcterms:created xsi:type="dcterms:W3CDTF">2015-05-05T08:02:00Z</dcterms:created>
  <dcterms:modified xsi:type="dcterms:W3CDTF">2023-09-19T02:48:14Z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4E0D0C753DAC4F048A3218726FCC7C4E</vt:lpwstr>
  </property>
</Properties>
</file>