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848" r:id="rId3"/>
    <p:sldId id="1936" r:id="rId4"/>
    <p:sldId id="1773" r:id="rId5"/>
    <p:sldId id="1775" r:id="rId6"/>
    <p:sldId id="1777" r:id="rId7"/>
    <p:sldId id="1778" r:id="rId8"/>
    <p:sldId id="1779" r:id="rId9"/>
    <p:sldId id="1780" r:id="rId10"/>
    <p:sldId id="1781" r:id="rId11"/>
    <p:sldId id="1782" r:id="rId12"/>
    <p:sldId id="1783" r:id="rId13"/>
    <p:sldId id="1784" r:id="rId14"/>
    <p:sldId id="1785" r:id="rId15"/>
    <p:sldId id="1786" r:id="rId16"/>
    <p:sldId id="1787" r:id="rId17"/>
    <p:sldId id="1788" r:id="rId18"/>
    <p:sldId id="1852" r:id="rId19"/>
    <p:sldId id="1789" r:id="rId20"/>
    <p:sldId id="1790" r:id="rId21"/>
    <p:sldId id="1791" r:id="rId22"/>
    <p:sldId id="1792" r:id="rId23"/>
    <p:sldId id="1793" r:id="rId24"/>
    <p:sldId id="1794" r:id="rId25"/>
    <p:sldId id="1796" r:id="rId26"/>
    <p:sldId id="1798" r:id="rId27"/>
    <p:sldId id="1799" r:id="rId28"/>
    <p:sldId id="1800" r:id="rId29"/>
    <p:sldId id="1803" r:id="rId30"/>
    <p:sldId id="1804" r:id="rId31"/>
    <p:sldId id="1805" r:id="rId32"/>
    <p:sldId id="1806" r:id="rId33"/>
    <p:sldId id="1807" r:id="rId34"/>
    <p:sldId id="1808" r:id="rId35"/>
    <p:sldId id="1809" r:id="rId36"/>
    <p:sldId id="1810" r:id="rId37"/>
    <p:sldId id="1811" r:id="rId38"/>
    <p:sldId id="1813" r:id="rId39"/>
    <p:sldId id="1814" r:id="rId40"/>
    <p:sldId id="1815" r:id="rId41"/>
    <p:sldId id="1816" r:id="rId42"/>
    <p:sldId id="1817" r:id="rId43"/>
    <p:sldId id="1818" r:id="rId44"/>
    <p:sldId id="1819" r:id="rId45"/>
    <p:sldId id="1820" r:id="rId46"/>
    <p:sldId id="1821" r:id="rId47"/>
    <p:sldId id="1822" r:id="rId48"/>
    <p:sldId id="1823" r:id="rId49"/>
    <p:sldId id="1824" r:id="rId50"/>
    <p:sldId id="1825" r:id="rId51"/>
    <p:sldId id="1826" r:id="rId52"/>
    <p:sldId id="1827" r:id="rId53"/>
    <p:sldId id="1829" r:id="rId54"/>
    <p:sldId id="1830" r:id="rId55"/>
    <p:sldId id="1831" r:id="rId56"/>
    <p:sldId id="1828" r:id="rId57"/>
    <p:sldId id="1835" r:id="rId58"/>
    <p:sldId id="1836" r:id="rId59"/>
    <p:sldId id="1918" r:id="rId60"/>
    <p:sldId id="1837" r:id="rId61"/>
    <p:sldId id="1838" r:id="rId62"/>
    <p:sldId id="1839" r:id="rId63"/>
    <p:sldId id="1840" r:id="rId64"/>
    <p:sldId id="1841" r:id="rId65"/>
    <p:sldId id="1842" r:id="rId66"/>
    <p:sldId id="1843" r:id="rId67"/>
    <p:sldId id="1844" r:id="rId68"/>
    <p:sldId id="1845" r:id="rId69"/>
    <p:sldId id="1846" r:id="rId70"/>
    <p:sldId id="1911" r:id="rId71"/>
    <p:sldId id="1912" r:id="rId72"/>
    <p:sldId id="1847" r:id="rId73"/>
    <p:sldId id="1848" r:id="rId74"/>
    <p:sldId id="1849" r:id="rId75"/>
    <p:sldId id="1850" r:id="rId76"/>
    <p:sldId id="1851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handoutMaster" Target="handoutMasters/handoutMaster1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en-US" altLang="zh-CN"/>
              <a:t>Python</a:t>
            </a:r>
            <a:r>
              <a:rPr lang="zh-CN" altLang="en-US"/>
              <a:t>序列结构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.3  列表常用方法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/>
              <a:t>（1）append()、insert()、extend()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append()用于向列表尾部追加一个元素，insert()用于向列表任意指定位置插入一个元素，extend()用于将另一个可迭代对象中的所有元素追加至当前列表的尾部。这</a:t>
            </a:r>
            <a:r>
              <a:rPr lang="en-US" altLang="zh-CN" sz="2400"/>
              <a:t>3</a:t>
            </a:r>
            <a:r>
              <a:rPr lang="zh-CN" altLang="en-US" sz="2400"/>
              <a:t>个方法都没有返回值，或者说返回空值</a:t>
            </a:r>
            <a:r>
              <a:rPr lang="en-US" altLang="zh-CN" sz="2400"/>
              <a:t>None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x.append(4)                     # 在尾部追加元素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x.insert(0, 0)                  # 在指定位置插入元素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x.extend([5, 6, 7])             # 在尾部追加多个元素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[0, 1, 2, 3, 4, 5, 6, 7]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.3  列表常用方法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945495" cy="5034280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/>
              <a:t>（2）pop()、remove()</a:t>
            </a: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pop()用于删除并返回指定位置（默认是最后一个）上的元素；remove()用于删除列表中第一个值与指定值相等的元素，没有</a:t>
            </a:r>
            <a:r>
              <a:rPr lang="zh-CN" altLang="en-US" sz="2400"/>
              <a:t>返回值。</a:t>
            </a: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另外，还可以使用del命令删除列表中指定位置的元素。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3, 4, 5, 6, 7]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x.pop()                        # </a:t>
            </a:r>
            <a:r>
              <a:rPr lang="zh-CN" altLang="en-US" sz="2000">
                <a:latin typeface="Consolas" panose="020B0609020204030204" charset="0"/>
              </a:rPr>
              <a:t>删除并返回尾部元素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7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x.pop(0)                       # </a:t>
            </a:r>
            <a:r>
              <a:rPr lang="zh-CN" altLang="en-US" sz="2000">
                <a:latin typeface="Consolas" panose="020B0609020204030204" charset="0"/>
              </a:rPr>
              <a:t>删除并返回指定位置的元素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1, 1, 2]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x.remove(2)                    # 删除首个值为2的元素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del x[3]                       # 删除指定位置上的元素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1, 1]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.3  列表常用方法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/>
              <a:t>（3）count()、index()</a:t>
            </a: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列表方法count()用于返回列表中指定元素出现的次数；index()用于返回指定元素在列表中</a:t>
            </a:r>
            <a:r>
              <a:rPr lang="zh-CN" altLang="en-US" sz="2400">
                <a:solidFill>
                  <a:srgbClr val="FF0000"/>
                </a:solidFill>
              </a:rPr>
              <a:t>首次出现的位置</a:t>
            </a:r>
            <a:r>
              <a:rPr lang="zh-CN" altLang="en-US" sz="2400"/>
              <a:t>，如果该元素不在列表中则抛出异常。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2, 3, 3, 3, 4, 4, 4, 4]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x.count(3)                     # 元素3在列表x中的出现次数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x.count(5)                     # 不存在，返回0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x.index(2)                     # 元素2在列表x中首次出现的索引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x.index(5)                     # 列表x中没有5，抛出异常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ValueError: 5 is not in list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.3  列表常用方法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1525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（4）sort()、reverse()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列表对象的sort()方法用于按照指定的规则对所有元素进行排序；reverse()方法用于将列表所有元素逆序或翻转。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list(range(11))                       # 包含11个整数的列表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import random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random.shuffle(x)                         # 把列表x中的元素随机乱序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[6, 0, 1, 7, 4, 3, 2, 8, 5, 10,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x.sort(key=lambda item:len(str(item)), reverse=True)  # 按转换成字符串以后的长度，降序排列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[10, 6, 0, 1, 7, 4, 3, 2, 8, 5,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x.sort(key=str)                           # 按转换为字符串后的大小，升序排序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[0, 1, 10,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x.sort()                                  # 按默认规则排序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[0, 1, 2, 3, 4, 5, 6, 7, 8, 9, 10]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x.reverse()                               # 把所有元素翻转或逆序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[10, 9, 8, 7, 6, 5, 4, 3, 2, 1, 0]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.4  列表对象支持的运算符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95570"/>
          </a:xfrm>
        </p:spPr>
        <p:txBody>
          <a:bodyPr>
            <a:normAutofit/>
          </a:bodyPr>
          <a:p>
            <a:pPr indent="-22860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/>
              <a:t>加法运算符+也可以实现列表增加元素的目的，但不属于原地操作，而是</a:t>
            </a:r>
            <a:r>
              <a:rPr lang="zh-CN" altLang="en-US" sz="2400">
                <a:solidFill>
                  <a:srgbClr val="FF0000"/>
                </a:solidFill>
              </a:rPr>
              <a:t>返回新列表</a:t>
            </a:r>
            <a:r>
              <a:rPr lang="zh-CN" altLang="en-US" sz="2400"/>
              <a:t>，涉及大量元素的复制，效率非常低。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53868168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x + [4]                        # 连接两个列表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                              # 内存地址发生改变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53875720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+= [5]                           # 为列表追加元素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5]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                              # 内存地址不变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53875720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.4  列表对象支持的运算符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30606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乘法运算符*可以用于列表和整数相乘，表示序列重复，</a:t>
            </a:r>
            <a:r>
              <a:rPr lang="zh-CN" altLang="en-US" sz="2400">
                <a:solidFill>
                  <a:srgbClr val="FF0000"/>
                </a:solidFill>
              </a:rPr>
              <a:t>返回新列表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3, 4]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54497224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x * 2                           # 元素重复，返回新列表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1, 2, 3, 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                               # 地址发生改变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54603912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*= 2                              # 元素重复，原地进行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1, 2, 3, 4, 1, 2, 3, 4, 1, 2, 3, 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id(x)                               # 地址不变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54603912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.4  列表对象支持的运算符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成员测试运算符in可用于测试列表中是否包含某个元素，</a:t>
            </a:r>
            <a:r>
              <a:rPr lang="zh-CN" altLang="en-US" sz="2400">
                <a:solidFill>
                  <a:srgbClr val="FF0000"/>
                </a:solidFill>
              </a:rPr>
              <a:t>查询时间随着列表长度的增加而线性增加</a:t>
            </a:r>
            <a:r>
              <a:rPr lang="zh-CN" altLang="en-US" sz="2400"/>
              <a:t>，同样的操作对于集合而言则是常数级的。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in [1, 2, 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in [1, 2, '3']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.4  列表对象支持的运算符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关系运算符可以用来比较两个列表的大小。</a:t>
            </a:r>
            <a:endParaRPr lang="zh-CN" altLang="en-US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[1, 2, 4] &gt; [1, 2, 3, 5]    # 逐个比较对应位置的元素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                    # 直到某个能够比较出大小为止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[1, 2, 4] == [1, 2, 3, 5]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.5  内置函数对列表的操作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max()、min()函数用于返回列表中所有元素的最大值和最小值；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sum()函数用于返回列表中所有元素之和；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len()函数用于返回列表中元素个数；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zip()函数用于将多个列表中元素重新组合为元组并返回包含这些元组的zip对象；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enumerate()函数返回包含若干下标和值的迭代对象；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map()函数把函数映射到列表上的每个元素；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filter()函数根据指定函数的返回值对列表元素进行过滤；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all()函数用来测试列表中是否所有元素都等价于True；</a:t>
            </a:r>
            <a:endParaRPr lang="zh-CN" altLang="en-US" sz="2400"/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2400"/>
              <a:t>any()用来测试列表中是否有等价于True的元素。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.5  内置函数对列表的操作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1807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x = list(range(11))              # 生成列表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import random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random.shuffle(x)                # 打乱列表中元素顺序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[0, 6, 10, 9, 8, 7, 4, 5, 2, 1, 3]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all(x)                           # 测试是否所有元素都等价于True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any(x)                           # 测试是否存在等价于True的元素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max(x)                           # 返回最大值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max(x, key=str)                  # 按指定规则返回最大值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min(x)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掌握列表、元组、字典、集合的类型特点和自身提供的方法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掌握运算符和内置函数对列表、元组、字典、集合的操作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理解列表推导式、生成器表达式的工作原理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掌握切片操作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掌握序列解包的用法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.5  内置函数对列表的操作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72059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sum(x)                    # 所有元素之和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55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len(x)                    # 列表元素个数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11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list(zip(x, [1]*11))      # 多列表元素重新组合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[(0, 1), (6, 1), (10, 1), (9, 1), (8, 1), (7, 1), (4, 1), (5, 1), (2, 1), (1, 1), (3, 1)]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list(zip(range(1,4)))     # zip()函数也可以用于一个序列或可迭代对象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[(1,), (2,), (3,)]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list(zip(['a', 'b', 'c'], [1, 2]))    # 如果两个列表不等长，以短的为准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[('a', 1), ('b', 2)]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list(enumerate(x))        # enumerate对象可以转换为列表、元组、集合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[(0, 0), (1, 6), (2, 10), (3, 9), (4, 8), (5, 7), (6, 4), (7, 5), (8, 2), (9, 1), (10, 3)]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3.2.6  </a:t>
            </a:r>
            <a:r>
              <a:rPr lang="zh-CN" altLang="en-US"/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400" dirty="0">
                <a:effectLst/>
                <a:latin typeface="宋体" panose="02010600030101010101" pitchFamily="2" charset="-122"/>
                <a:sym typeface="+mn-ea"/>
              </a:rPr>
              <a:t>列表推导式使用非常简洁的方式来快速生成满足特定需求的列表，代码具有非常强的可读性。</a:t>
            </a:r>
            <a:endParaRPr lang="en-US" altLang="x-none" sz="2400" strike="noStrike" noProof="1" dirty="0">
              <a:effectLst/>
              <a:latin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宋体" panose="02010600030101010101" pitchFamily="2" charset="-122"/>
                <a:sym typeface="+mn-ea"/>
              </a:rPr>
              <a:t>列表推导式语法形式为：</a:t>
            </a:r>
            <a:endParaRPr lang="zh-CN" altLang="en-US" sz="2400" strike="noStrike" noProof="1" dirty="0">
              <a:effectLst/>
              <a:latin typeface="宋体" panose="02010600030101010101" pitchFamily="2" charset="-122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000" dirty="0">
                <a:effectLst/>
                <a:latin typeface="Consolas" panose="020B0609020204030204" charset="0"/>
                <a:sym typeface="+mn-ea"/>
              </a:rPr>
              <a:t>[expression for expr1 in sequence1 if condition1</a:t>
            </a:r>
            <a:endParaRPr lang="en-US" altLang="x-none" sz="2000" strike="noStrike" noProof="1" dirty="0">
              <a:effectLst/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000" dirty="0">
                <a:effectLst/>
                <a:latin typeface="Consolas" panose="020B0609020204030204" charset="0"/>
                <a:sym typeface="+mn-ea"/>
              </a:rPr>
              <a:t>            for expr2 in sequence2 if condition2</a:t>
            </a:r>
            <a:endParaRPr lang="en-US" altLang="x-none" sz="2000" strike="noStrike" noProof="1" dirty="0">
              <a:effectLst/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000" dirty="0">
                <a:effectLst/>
                <a:latin typeface="Consolas" panose="020B0609020204030204" charset="0"/>
                <a:sym typeface="+mn-ea"/>
              </a:rPr>
              <a:t>            for expr3 in sequence3 if condition3</a:t>
            </a:r>
            <a:endParaRPr lang="en-US" altLang="x-none" sz="2000" strike="noStrike" noProof="1" dirty="0">
              <a:effectLst/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000" dirty="0">
                <a:effectLst/>
                <a:latin typeface="Consolas" panose="020B0609020204030204" charset="0"/>
                <a:sym typeface="+mn-ea"/>
              </a:rPr>
              <a:t>            ...</a:t>
            </a:r>
            <a:endParaRPr lang="en-US" altLang="x-none" sz="2000" strike="noStrike" noProof="1" dirty="0">
              <a:effectLst/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000" dirty="0">
                <a:effectLst/>
                <a:latin typeface="Consolas" panose="020B0609020204030204" charset="0"/>
                <a:sym typeface="+mn-ea"/>
              </a:rPr>
              <a:t>            for exprN in sequenceN if conditionN]</a:t>
            </a:r>
            <a:endParaRPr lang="en-US" altLang="x-none" sz="2000" strike="noStrike" noProof="1" dirty="0">
              <a:effectLst/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列表推导式在逻辑上等价于一个循环语句，只是形式上更加简洁。例如：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[x*x for x in range(10)]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charset="0"/>
              </a:rPr>
              <a:t>相当于</a:t>
            </a:r>
            <a:endParaRPr lang="zh-CN" altLang="en-US" sz="2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for x in range(10):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aList.append(x*x)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freshfruit = [' banana', ' loganberry ', 'passion fruit 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[w.strip() for w in freshfruit]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zh-CN" altLang="en-US" sz="2400">
                <a:latin typeface="Consolas" panose="020B0609020204030204" charset="0"/>
              </a:rPr>
              <a:t>等价于下面的代码</a:t>
            </a:r>
            <a:endParaRPr lang="zh-CN" altLang="en-US" sz="2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for item in freshfruit: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aList.append(item.strip())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fontAlgn="auto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</a:t>
            </a:r>
            <a:r>
              <a:rPr lang="en-US" altLang="zh-CN" sz="2400" b="1"/>
              <a:t>3-1</a:t>
            </a:r>
            <a:r>
              <a:rPr lang="en-US" altLang="zh-CN" sz="2400"/>
              <a:t>  </a:t>
            </a:r>
            <a:r>
              <a:rPr lang="zh-CN" altLang="en-US" sz="2400"/>
              <a:t>使用列表推导式实现嵌套列表的平铺。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vec = [[1, 2, 3], [4, 5, 6], [7, 8, 9]]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[num for elem in vec for num in elem]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5, 6, 7, 8, 9] 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/>
              <a:t>在这个列表推导式中有2个循环，其中第一个循环可以看作是外循环，执行的慢；而第二个循环可以看作是内循环，执行的快。上面代码的执行过程等价于下面的写法：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vec = [[1, 2, 3], [4, 5, 6], [7, 8, 9]]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result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for elem in vec: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num in elem: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result.append(num)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result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80090" cy="463994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例3-2</a:t>
            </a:r>
            <a:r>
              <a:rPr lang="zh-CN" altLang="en-US" sz="2400"/>
              <a:t>  在列表推导式中使用if过滤不符合条件的元素。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在列表推导式中可以使用if子句对列表中的元素进行筛选，只在结果列表中保留符合条件的元素。下面的代码可以列出当前文件夹下所有Python源文件：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import os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[filename for filename in os.listdir('.') if filename.endswith(('.py', '.pyw'))]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/>
              <a:t>下面的代码用于从列表中选择符合条件的元素组成新的列表：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[-1, -4, 6, 7.5, -2.3, 9, -11]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[i for i in aList if i&gt;0]                          # 所有大于0的数字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[6, 7.5,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111230" cy="4639945"/>
          </a:xfrm>
        </p:spPr>
        <p:txBody>
          <a:bodyPr>
            <a:normAutofit/>
          </a:bodyPr>
          <a:p>
            <a:pPr marL="363855" indent="-34290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下面的代码使用列表推导式查找列表中最大元素的所有位置。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from random import randint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x = [randint(1, 10) for i in range(20)]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                                   # 20个介于[1, 10]的整数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[10, 2, 3, 4, 5, 10, 10, 9, 2, 4, 10, 8, 2, 2, 9, 7, 6, 2, 5, 6]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m = max(x)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[index for index, value in enumerate(x) if value == m]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                            # 最大整数的所有出现位置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[0, 5, 6, 10]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3.2.6  </a:t>
            </a:r>
            <a:r>
              <a:rPr lang="zh-CN" altLang="en-US">
                <a:sym typeface="+mn-ea"/>
              </a:rPr>
              <a:t>列表推导式语法与应用案例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例3-3</a:t>
            </a:r>
            <a:r>
              <a:rPr lang="zh-CN" altLang="en-US" sz="2400"/>
              <a:t>  在列表推导式中同时遍历多个列表或可迭代对象。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[(x, y) for x in [1, 2, 3] for y in [3, 1, 4] if x != y]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[(1, 3), (1, 4), (2, 3), (2, 1), (2, 4), (3, 1), (3, 4)]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[(x, y) for x in [1, 2, 3] if x==1 for y in [3, 1, 4] if y!=x]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[(1, 3), (1, 4)]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对于包含多个循环的列表推导式，一定要清楚多个循环的执行顺序或“嵌套关系”。例如，上面第一个列表推导式等价于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result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for x in [1, 2, 3]: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y in [3, 1, 4]: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x != 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result.append((x,y))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result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[(1, 3), (1, 4), (2, 3), (2, 1), (2, 4), (3, 1), (3, 4)]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3.2.7  </a:t>
            </a:r>
            <a:r>
              <a:rPr lang="zh-CN" altLang="en-US"/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在形式上，切片使用2个冒号分隔的3个数字来完成。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[start:end:step]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/>
              <a:t>第一个数字start表示切片开始位置，默认为0（</a:t>
            </a:r>
            <a:r>
              <a:rPr lang="en-US" altLang="zh-CN" sz="2000"/>
              <a:t>step&gt;0</a:t>
            </a:r>
            <a:r>
              <a:rPr lang="zh-CN" altLang="en-US" sz="2000"/>
              <a:t>时）或</a:t>
            </a:r>
            <a:r>
              <a:rPr lang="en-US" altLang="zh-CN" sz="2000"/>
              <a:t>-1</a:t>
            </a:r>
            <a:r>
              <a:rPr lang="zh-CN" altLang="en-US" sz="2000"/>
              <a:t>（</a:t>
            </a:r>
            <a:r>
              <a:rPr lang="en-US" altLang="zh-CN" sz="2000"/>
              <a:t>step&lt;0</a:t>
            </a:r>
            <a:r>
              <a:rPr lang="zh-CN" altLang="en-US" sz="2000"/>
              <a:t>时）；</a:t>
            </a:r>
            <a:endParaRPr lang="zh-CN" altLang="en-US" sz="2000"/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/>
              <a:t>第二个数字end表示切片截止（但不包含）位置（默认为列表长度）；</a:t>
            </a:r>
            <a:endParaRPr lang="zh-CN" altLang="en-US" sz="2000"/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/>
              <a:t>第三个数字step表示切片的步长（默认为1）。</a:t>
            </a:r>
            <a:endParaRPr lang="zh-CN" altLang="en-US" sz="2000"/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/>
              <a:t>当start为0时可以省略，当end为列表长度时可以省略，当step为1时可以省略，省略步长时还可以同时省略最后一个冒号。</a:t>
            </a:r>
            <a:endParaRPr lang="zh-CN" altLang="en-US" sz="2000"/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/>
              <a:t>当step为负整数时，表示反向切片，这时start应该在end的右侧才行。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sz="2400"/>
              <a:t>（1）使用切片获取列表部分元素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sz="2400"/>
              <a:t>使用切片可以返回列表中部分元素组成的</a:t>
            </a:r>
            <a:r>
              <a:rPr lang="zh-CN" altLang="en-US" sz="2400">
                <a:solidFill>
                  <a:srgbClr val="FF0000"/>
                </a:solidFill>
              </a:rPr>
              <a:t>新列表</a:t>
            </a:r>
            <a:r>
              <a:rPr lang="zh-CN" altLang="en-US" sz="2400"/>
              <a:t>。与使用索引作为下标访问列表元素的方法不同，切片操作不会因为下标越界而抛出异常，而是简单地在列表尾部截断或者返回一个空列表，</a:t>
            </a:r>
            <a:r>
              <a:rPr lang="zh-CN" altLang="en-US" sz="2400">
                <a:solidFill>
                  <a:srgbClr val="FF0000"/>
                </a:solidFill>
              </a:rPr>
              <a:t>代码具有更强的健壮性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3.1  Python序列概述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5361" name="画布 8"/>
          <p:cNvGrpSpPr/>
          <p:nvPr/>
        </p:nvGrpSpPr>
        <p:grpSpPr>
          <a:xfrm>
            <a:off x="1885950" y="1679575"/>
            <a:ext cx="6751638" cy="4132263"/>
            <a:chOff x="0" y="0"/>
            <a:chExt cx="4302760" cy="3054985"/>
          </a:xfrm>
        </p:grpSpPr>
        <p:sp>
          <p:nvSpPr>
            <p:cNvPr id="15362" name="画布 8"/>
            <p:cNvSpPr/>
            <p:nvPr/>
          </p:nvSpPr>
          <p:spPr>
            <a:xfrm>
              <a:off x="0" y="0"/>
              <a:ext cx="4302760" cy="30549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95250" y="66103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just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有序序列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文本框 10"/>
            <p:cNvSpPr txBox="1"/>
            <p:nvPr/>
          </p:nvSpPr>
          <p:spPr>
            <a:xfrm>
              <a:off x="104775" y="151066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just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无序序列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1545473" y="25351"/>
              <a:ext cx="1194211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列表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" name="文本框 12"/>
            <p:cNvSpPr txBox="1"/>
            <p:nvPr/>
          </p:nvSpPr>
          <p:spPr>
            <a:xfrm>
              <a:off x="1540617" y="512646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元组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1540617" y="1001350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字符串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文本框 14"/>
            <p:cNvSpPr txBox="1"/>
            <p:nvPr/>
          </p:nvSpPr>
          <p:spPr>
            <a:xfrm>
              <a:off x="1539807" y="1507893"/>
              <a:ext cx="119987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字典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1539403" y="2043542"/>
              <a:ext cx="120068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集合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1539807" y="2526142"/>
              <a:ext cx="1200281" cy="4999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range、zip、map、enumerate等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" name="文本框 17"/>
            <p:cNvSpPr txBox="1"/>
            <p:nvPr/>
          </p:nvSpPr>
          <p:spPr>
            <a:xfrm>
              <a:off x="3305810" y="687705"/>
              <a:ext cx="91567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可变序列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3305175" y="1513205"/>
              <a:ext cx="91440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ctr" fontAlgn="base"/>
              <a:r>
                <a:rPr lang="en-US" altLang="zh-CN" sz="1800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不可变序列</a:t>
              </a:r>
              <a:endParaRPr lang="en-US" altLang="zh-CN" sz="1800" strike="noStrike" kern="100" noProof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9" name="直接箭头连接符 19"/>
            <p:cNvCxnSpPr>
              <a:stCxn id="11" idx="3"/>
              <a:endCxn id="17" idx="1"/>
            </p:cNvCxnSpPr>
            <p:nvPr/>
          </p:nvCxnSpPr>
          <p:spPr>
            <a:xfrm>
              <a:off x="2739890" y="166370"/>
              <a:ext cx="565743" cy="66287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0"/>
            <p:cNvCxnSpPr>
              <a:stCxn id="14" idx="3"/>
              <a:endCxn id="17" idx="1"/>
            </p:cNvCxnSpPr>
            <p:nvPr/>
          </p:nvCxnSpPr>
          <p:spPr>
            <a:xfrm flipV="1">
              <a:off x="2739546" y="828955"/>
              <a:ext cx="566147" cy="81967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1"/>
            <p:cNvCxnSpPr>
              <a:stCxn id="15" idx="3"/>
              <a:endCxn id="17" idx="1"/>
            </p:cNvCxnSpPr>
            <p:nvPr/>
          </p:nvCxnSpPr>
          <p:spPr>
            <a:xfrm flipV="1">
              <a:off x="2740329" y="829081"/>
              <a:ext cx="565338" cy="135531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2"/>
            <p:cNvCxnSpPr>
              <a:stCxn id="12" idx="3"/>
              <a:endCxn id="18" idx="1"/>
            </p:cNvCxnSpPr>
            <p:nvPr/>
          </p:nvCxnSpPr>
          <p:spPr>
            <a:xfrm>
              <a:off x="2739597" y="653415"/>
              <a:ext cx="565743" cy="1000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3"/>
            <p:cNvCxnSpPr>
              <a:stCxn id="13" idx="3"/>
              <a:endCxn id="18" idx="1"/>
            </p:cNvCxnSpPr>
            <p:nvPr/>
          </p:nvCxnSpPr>
          <p:spPr>
            <a:xfrm>
              <a:off x="2739571" y="1142365"/>
              <a:ext cx="565743" cy="5121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/>
            <p:cNvCxnSpPr>
              <a:stCxn id="16" idx="3"/>
              <a:endCxn id="18" idx="1"/>
            </p:cNvCxnSpPr>
            <p:nvPr/>
          </p:nvCxnSpPr>
          <p:spPr>
            <a:xfrm flipV="1">
              <a:off x="2739980" y="1654220"/>
              <a:ext cx="565338" cy="11220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5"/>
            <p:cNvCxnSpPr>
              <a:stCxn id="11" idx="1"/>
              <a:endCxn id="9" idx="3"/>
            </p:cNvCxnSpPr>
            <p:nvPr/>
          </p:nvCxnSpPr>
          <p:spPr>
            <a:xfrm flipH="1">
              <a:off x="829898" y="166370"/>
              <a:ext cx="715879" cy="6361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6"/>
            <p:cNvCxnSpPr>
              <a:stCxn id="12" idx="1"/>
              <a:endCxn id="9" idx="3"/>
            </p:cNvCxnSpPr>
            <p:nvPr/>
          </p:nvCxnSpPr>
          <p:spPr>
            <a:xfrm flipH="1">
              <a:off x="829675" y="653415"/>
              <a:ext cx="711023" cy="148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7"/>
            <p:cNvCxnSpPr>
              <a:stCxn id="13" idx="1"/>
              <a:endCxn id="9" idx="3"/>
            </p:cNvCxnSpPr>
            <p:nvPr/>
          </p:nvCxnSpPr>
          <p:spPr>
            <a:xfrm flipH="1" flipV="1">
              <a:off x="829675" y="802479"/>
              <a:ext cx="711023" cy="339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8"/>
            <p:cNvCxnSpPr>
              <a:stCxn id="16" idx="1"/>
              <a:endCxn id="9" idx="3"/>
            </p:cNvCxnSpPr>
            <p:nvPr/>
          </p:nvCxnSpPr>
          <p:spPr>
            <a:xfrm flipH="1" flipV="1">
              <a:off x="829849" y="802158"/>
              <a:ext cx="709809" cy="1974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/>
            <p:cNvCxnSpPr>
              <a:stCxn id="14" idx="1"/>
              <a:endCxn id="10" idx="3"/>
            </p:cNvCxnSpPr>
            <p:nvPr/>
          </p:nvCxnSpPr>
          <p:spPr>
            <a:xfrm flipH="1">
              <a:off x="839157" y="1648626"/>
              <a:ext cx="700501" cy="32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30"/>
            <p:cNvCxnSpPr>
              <a:stCxn id="15" idx="1"/>
              <a:endCxn id="10" idx="3"/>
            </p:cNvCxnSpPr>
            <p:nvPr/>
          </p:nvCxnSpPr>
          <p:spPr>
            <a:xfrm flipH="1" flipV="1">
              <a:off x="838926" y="1652037"/>
              <a:ext cx="700501" cy="53236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4, 5, 6, 7, 9, 11, 13, 15, 17]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aList[::]                # 返回包含原列表中所有元素的新列表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[3, 4, 5, 6, 7, 9, 11, 13, 15, 17]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aList[::-1]              # 返回包含原列表中所有元素的逆序列表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[17, 15, 13, 11, 9, 7, 6, 5, 4, 3]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aList[::2]               # 隔一个取一个，获取偶数位置的元素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[3, 5, 7, 11, 15]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aList[1::2]              # 隔一个取一个，获取奇数位置的元素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[4, 6, 9, 13, 17]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aList[3:6]               # 指定切片的开始和结束位置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[6, 7,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aList[0:100]             # 切片结束位置大于列表长度时，从列表尾部截断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[3, 4, 5, 6, 7, 9, 11, 13, 15, 17]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aList[100]               # 抛出异常，不允许越界访问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</a:rPr>
              <a:t>IndexError: list index out of range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aList[100:]              # 切片开始位置大于列表长度时，返回空列表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aList[-15:3]             # 进行必要的截断处理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[3, 4, 5]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len(aList)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10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aList[3:-10:-1]          # 位置3在位置-10的右侧，-1表示反向切片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[6, 5, 4]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aList[3:-5]              # 位置3在位置-5的左侧，正向切片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[6, 7]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（2）使用切片为列表增加元素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可以使用切片操作在列表任意位置插入新元素，不影响列表对象的内存地址，属于原地操作。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5, 7]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aList[len(aList):]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aList[len(aList):] = [9]       # 在列表尾部增加元素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aList[:0] = [1, 2]             # 在列表头部插入多个元素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aList[3:3] = [4]               # 在列表中间位置插入元素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5, 7,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（3）使用切片替换和修改列表中的元素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5, 7, 9]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aList[:3] = [1, 2, 3]           # 替换列表元素，等号两边的列表长度相等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aList[3:] = [4, 5, 6]           # 切片连续，等号两边的列表长度可以不相等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[1, 2, 3, 4, 5, 6]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aList[::2] = [0]*3              # 隔一个修改一个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[0, 2, 0, 4, 0, 6]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aList[::2] = ['a', 'b', 'c']    # 隔一个修改一个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['a', 2, 'b', 4, 'c', 6]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753725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aList[1::2] = range(3)             # 序列解包的用法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['a', 0, 'b', 1, 'c', 2]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aList[1::2] = map(lambda x: x!=5, range(3))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['a', True, 'b', True, 'c', True]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aList[1::2] = zip('abc', range(3)) # map、filter、zip对象都支持这样的用法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['a', ('a', 0), 'b', ('b', 1), 'c', ('c', 2)]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aList[::2] = [1]                   # </a:t>
            </a:r>
            <a:r>
              <a:rPr lang="en-US" altLang="zh-CN" sz="2000">
                <a:latin typeface="Consolas" panose="020B0609020204030204" charset="0"/>
              </a:rPr>
              <a:t>step</a:t>
            </a:r>
            <a:r>
              <a:rPr lang="zh-CN" altLang="en-US" sz="2000">
                <a:latin typeface="Consolas" panose="020B0609020204030204" charset="0"/>
              </a:rPr>
              <a:t>不为</a:t>
            </a:r>
            <a:r>
              <a:rPr lang="en-US" altLang="zh-CN" sz="2000">
                <a:latin typeface="Consolas" panose="020B0609020204030204" charset="0"/>
              </a:rPr>
              <a:t>1</a:t>
            </a:r>
            <a:r>
              <a:rPr lang="zh-CN" altLang="en-US" sz="2000">
                <a:latin typeface="Consolas" panose="020B0609020204030204" charset="0"/>
              </a:rPr>
              <a:t>时等号两边列表长度必须相等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ValueError: attempt to assign sequence of size 1 to extended slice of size 3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3.2.7  </a:t>
            </a:r>
            <a:r>
              <a:rPr lang="zh-CN" altLang="en-US">
                <a:sym typeface="+mn-ea"/>
              </a:rPr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6763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（4）使用切片删除列表中的元素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5, 7, 9]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aList[:3] = []                  # 删除列表中前3个元素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/>
              <a:t>也可以结合使用del命令与切片结合来删除列表中的部分元素，并且切片可以不连续。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5, 7, 9, 11]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del aList[:3]                   # 切片元素连续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[9, 11]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 = [3, 5, 7, 9, 11]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del aList[::2]                  # 切片元素不连续，隔一个删一个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aList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[5,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3</a:t>
            </a:r>
            <a:r>
              <a:rPr lang="zh-CN" altLang="en-US"/>
              <a:t>  元组与生成器表达式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从形式上，元组的所有元素放在一对</a:t>
            </a:r>
            <a:r>
              <a:rPr lang="zh-CN" altLang="en-US" sz="2400">
                <a:solidFill>
                  <a:srgbClr val="FF0000"/>
                </a:solidFill>
              </a:rPr>
              <a:t>圆括号</a:t>
            </a:r>
            <a:r>
              <a:rPr lang="zh-CN" altLang="en-US" sz="2400"/>
              <a:t>中，元素之间使用</a:t>
            </a:r>
            <a:r>
              <a:rPr lang="zh-CN" altLang="en-US" sz="2400">
                <a:solidFill>
                  <a:srgbClr val="FF0000"/>
                </a:solidFill>
              </a:rPr>
              <a:t>逗号</a:t>
            </a:r>
            <a:r>
              <a:rPr lang="zh-CN" altLang="en-US" sz="2400"/>
              <a:t>分隔，元组中只有一个元素</a:t>
            </a:r>
            <a:r>
              <a:rPr lang="zh-CN" altLang="en-US" sz="2400"/>
              <a:t>时必须在最后增加一个</a:t>
            </a:r>
            <a:r>
              <a:rPr lang="zh-CN" altLang="en-US" sz="2400">
                <a:solidFill>
                  <a:srgbClr val="FF0000"/>
                </a:solidFill>
              </a:rPr>
              <a:t>逗号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3</a:t>
            </a:r>
            <a:r>
              <a:rPr lang="zh-CN" altLang="en-US"/>
              <a:t>.1  元组创建与元素访问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(1, 2, 3)       # 直接把元组赋值给一个变量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type(x)             # 使用type()函数查看变量类型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&lt;class 'tuple'&gt;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x[0]                # 元组支持使用下标访问特定位置的元素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x[-1]               # 最后一个元素，元组也支持双向索引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x[1] = 4            # 元组中元素的数量和引用</a:t>
            </a:r>
            <a:r>
              <a:rPr lang="zh-CN" altLang="en-US" sz="2000">
                <a:latin typeface="Consolas" panose="020B0609020204030204" charset="0"/>
              </a:rPr>
              <a:t>都是不可变的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TypeError: 'tuple' object does not support item assignment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(3)             # 这和x = 3是一样的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(3,)            # 如果元组中只有一个元素，必须在后面多写一个逗号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(3,)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 元组创建与元素访问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 = ()             # 空元组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 = tuple()        # 空元组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tuple(range(5))    # 将其他迭代对象转换为元组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(0, 1, 2, 3, 4)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 元组创建与元素访问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很多内置函数的返回值也是包含了若干元组的可迭代对象，例如enumerate()、zip()等等。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list(enumerate(range(5)))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[(0, 0), (1, 1), (2, 2), (3, 3), (4, 4)]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list(zip(range(3), 'abcdefg'))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[(0, 'a'), (1, 'b'), (2, 'c')]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956290" cy="485457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sym typeface="+mn-ea"/>
              </a:rPr>
              <a:t>列表是最重要的Python内置对象之一，是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包含若干元素的有序连续内存空间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/>
              <a:t>在形式上，列表的所有元素放在一对</a:t>
            </a:r>
            <a:r>
              <a:rPr lang="zh-CN" altLang="en-US" sz="2400">
                <a:solidFill>
                  <a:srgbClr val="FF0000"/>
                </a:solidFill>
              </a:rPr>
              <a:t>方括号</a:t>
            </a:r>
            <a:r>
              <a:rPr lang="zh-CN" altLang="en-US" sz="2400"/>
              <a:t>[]中，相邻元素之间使用</a:t>
            </a:r>
            <a:r>
              <a:rPr lang="zh-CN" altLang="en-US" sz="2400">
                <a:solidFill>
                  <a:srgbClr val="FF0000"/>
                </a:solidFill>
              </a:rPr>
              <a:t>逗号</a:t>
            </a:r>
            <a:r>
              <a:rPr lang="zh-CN" altLang="en-US" sz="2400"/>
              <a:t>分隔。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在Python中，</a:t>
            </a:r>
            <a:r>
              <a:rPr lang="zh-CN" altLang="en-US" sz="2400">
                <a:solidFill>
                  <a:srgbClr val="FF0000"/>
                </a:solidFill>
              </a:rPr>
              <a:t>同一个列表中元素的数据类型可以各不相同</a:t>
            </a:r>
            <a:r>
              <a:rPr lang="zh-CN" altLang="en-US" sz="2400"/>
              <a:t>，可以同时包含整数、实数、字符串等基本类型的元素，也可以包含列表、元组、字典、集合、函数以及其他任意对象。如果只有一对方括号而没有任何元素则表示</a:t>
            </a:r>
            <a:r>
              <a:rPr lang="zh-CN" altLang="en-US" sz="2400">
                <a:solidFill>
                  <a:srgbClr val="FF0000"/>
                </a:solidFill>
              </a:rPr>
              <a:t>空列表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[10, 20, 30, 40]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['crunchy frog', 'ram bladder', 'lark vomit']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['spam', 2.0, 5, [10, 20]]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[['file1', 200,7], ['file2', 260,9]]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[{3}, {5:6}, (1, 2, 3)]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3</a:t>
            </a:r>
            <a:r>
              <a:rPr lang="zh-CN" altLang="en-US"/>
              <a:t>.2  元组与列表的异同点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列表和元组都属于有序序列，都支持使用双向索引访问其中的元素，以及使用count()方法统计指定元素的出现次数和index()方法获取指定元素首次</a:t>
            </a:r>
            <a:r>
              <a:rPr lang="zh-CN" altLang="en-US" sz="2400"/>
              <a:t>出现的索引，len()、map()、filter()等大量内置函数和+、in等运算符也都可以作用于列表和元组。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.2  元组与列表的异同点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400"/>
              <a:t>元组属于</a:t>
            </a:r>
            <a:r>
              <a:rPr lang="zh-CN" altLang="en-US" sz="2400">
                <a:solidFill>
                  <a:srgbClr val="FF0000"/>
                </a:solidFill>
              </a:rPr>
              <a:t>不可变</a:t>
            </a:r>
            <a:r>
              <a:rPr lang="zh-CN" altLang="en-US" sz="2400"/>
              <a:t>（immutable）序列，不可以修改元组中元素的</a:t>
            </a:r>
            <a:r>
              <a:rPr lang="zh-CN" altLang="en-US" sz="2400"/>
              <a:t>引用，也无法为元组增加或删除元素。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400"/>
              <a:t>元组没有提供append()、extend()和insert()等方法，无法向元组中添加元素；同样，元组也没有remove()和pop()方法，也不支持对元组元素进行del操作，不能从元组中删除元素，而只能使用del命令删除整个元组。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400"/>
              <a:t>元组也支持切片操作，但是只能通过切片来访问元组中的元素，不允许使用切片来修改元组中元素的值，也不支持使用切片操作来为元组增加或删除元素。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.2  元组与列表的异同点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元组占用内存比列表略少</a:t>
            </a:r>
            <a:r>
              <a:rPr lang="zh-CN" altLang="en-US" sz="2400"/>
              <a:t>。如果定义了一系列常量值，主要用途仅是对它们进行遍历或其他类似用途，而不需要对其元素进行任何修改，那么一般建议使用元组而不用列表。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元组在内部实现上不允许修改，使得代码更加安全，例如调用函数时使用元组传递参数可以防止在函数中修改元组，而使用列表则很难保证这一点。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元组可用作字典的键，也可以作为集合的元素。列表不能当作字典键使用，也不能作为集合中的元素。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3</a:t>
            </a:r>
            <a:r>
              <a:rPr lang="zh-CN" altLang="en-US"/>
              <a:t>.3  生成器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生成器表达式（generator expression），或</a:t>
            </a:r>
            <a:r>
              <a:rPr lang="zh-CN" altLang="en-US" sz="2400"/>
              <a:t>称生成器</a:t>
            </a:r>
            <a:r>
              <a:rPr lang="zh-CN" altLang="en-US" sz="2400"/>
              <a:t>推导式，用法与列表推导式非常相似，在形式上生成器推导式使用</a:t>
            </a:r>
            <a:r>
              <a:rPr lang="zh-CN" altLang="en-US" sz="2400">
                <a:solidFill>
                  <a:srgbClr val="FF0000"/>
                </a:solidFill>
              </a:rPr>
              <a:t>圆括号</a:t>
            </a:r>
            <a:r>
              <a:rPr lang="zh-CN" altLang="en-US" sz="2400"/>
              <a:t>（parentheses）作为定界符，而不是列表推导式所使用的方括号（square brackets）。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与列表推导式最大的不同是，生成器</a:t>
            </a:r>
            <a:r>
              <a:rPr lang="zh-CN" altLang="en-US" sz="2400"/>
              <a:t>表达式的结果是一个</a:t>
            </a:r>
            <a:r>
              <a:rPr lang="zh-CN" altLang="en-US" sz="2400">
                <a:solidFill>
                  <a:srgbClr val="FF0000"/>
                </a:solidFill>
              </a:rPr>
              <a:t>生成器对象</a:t>
            </a:r>
            <a:r>
              <a:rPr lang="zh-CN" altLang="en-US" sz="2400"/>
              <a:t>。生成器对象类似于迭代器对象，具有惰性求值的特点，只在需要时生成新元素，并且每个元素只生成</a:t>
            </a:r>
            <a:r>
              <a:rPr lang="zh-CN" altLang="en-US" sz="2400"/>
              <a:t>一次，空间占用非常少，尤其适合大数据处理的场合。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.3  生成器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使用生成器对象的元素时，可以根据需要将其转化为列表或元组，也可以使用生成器对象的</a:t>
            </a:r>
            <a:r>
              <a:rPr lang="zh-CN" altLang="en-US" sz="2400">
                <a:solidFill>
                  <a:srgbClr val="FF0000"/>
                </a:solidFill>
              </a:rPr>
              <a:t>__next__()</a:t>
            </a:r>
            <a:r>
              <a:rPr lang="zh-CN" altLang="en-US" sz="2400"/>
              <a:t>方法或者内置函数</a:t>
            </a:r>
            <a:r>
              <a:rPr lang="zh-CN" altLang="en-US" sz="2400">
                <a:solidFill>
                  <a:srgbClr val="FF0000"/>
                </a:solidFill>
              </a:rPr>
              <a:t>next()</a:t>
            </a:r>
            <a:r>
              <a:rPr lang="zh-CN" altLang="en-US" sz="2400"/>
              <a:t>进行遍历，或者直接使用</a:t>
            </a:r>
            <a:r>
              <a:rPr lang="zh-CN" altLang="en-US" sz="2400">
                <a:solidFill>
                  <a:srgbClr val="FF0000"/>
                </a:solidFill>
              </a:rPr>
              <a:t>for循环</a:t>
            </a:r>
            <a:r>
              <a:rPr lang="zh-CN" altLang="en-US" sz="2400"/>
              <a:t>来遍历其中的元素。但是不管用哪种方法访问其元素，只能从前往后正向访问每个元素，</a:t>
            </a:r>
            <a:r>
              <a:rPr lang="zh-CN" altLang="en-US" sz="2400">
                <a:solidFill>
                  <a:srgbClr val="FF0000"/>
                </a:solidFill>
              </a:rPr>
              <a:t>没有任何方法可以再次访问已访问过的元素</a:t>
            </a:r>
            <a:r>
              <a:rPr lang="zh-CN" altLang="en-US" sz="2400"/>
              <a:t>，也</a:t>
            </a:r>
            <a:r>
              <a:rPr lang="zh-CN" altLang="en-US" sz="2400">
                <a:solidFill>
                  <a:srgbClr val="FF0000"/>
                </a:solidFill>
              </a:rPr>
              <a:t>不支持使用下标访问其中的元素</a:t>
            </a:r>
            <a:r>
              <a:rPr lang="zh-CN" altLang="en-US" sz="2400"/>
              <a:t>。当所有元素访问结束以后，如果需要重新访问其中的元素，必须重新创建该生成器对象，enumerate、filter、map、zip等其他迭代器对象也具有同样的特点。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.3  生成器</a:t>
            </a:r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5550"/>
          </a:xfrm>
        </p:spPr>
        <p:txBody>
          <a:bodyPr>
            <a:normAutofit/>
          </a:bodyPr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sym typeface="+mn-ea"/>
              </a:rPr>
              <a:t>使用生成器对象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__next__()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方法或内置函数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next()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进行遍历</a:t>
            </a:r>
            <a:endParaRPr lang="en-US" altLang="zh-CN" sz="2400"/>
          </a:p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endParaRPr lang="en-US" altLang="zh-CN"/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 = ((i+2)**2 for i in range(10))  # 创建生成器对象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                                  # </a:t>
            </a:r>
            <a:r>
              <a:rPr lang="zh-CN" altLang="en-US" sz="2000">
                <a:latin typeface="Consolas" panose="020B0609020204030204" charset="0"/>
                <a:sym typeface="+mn-ea"/>
              </a:rPr>
              <a:t>输出结果中</a:t>
            </a:r>
            <a:r>
              <a:rPr lang="en-US" altLang="zh-CN" sz="2000">
                <a:latin typeface="Consolas" panose="020B0609020204030204" charset="0"/>
                <a:sym typeface="+mn-ea"/>
              </a:rPr>
              <a:t>at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后面是内存地址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&lt;generator object &lt;genexpr&gt; at 0x0000000003095200&gt;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tuple(g)                           # 将生成器对象转换为元组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(4, 9, 16, 25, 36, 49, 64, 81, 100, 121)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list(g)             # 生成器对象已遍历结束，没有元素了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[] 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 = ((i+2)**2 for i in range(10))  # 重新创建生成器对象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g.__next__()        # 使用生成器对象的__next__()方法获取元素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4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g.__next__()        # 获取下一个元素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9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&gt;&gt;&gt; next(g)             # 使用函数next()获取生成器对象中的元素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16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.3  生成器</a:t>
            </a:r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60010"/>
          </a:xfrm>
        </p:spPr>
        <p:txBody>
          <a:bodyPr>
            <a:normAutofit/>
          </a:bodyPr>
          <a:p>
            <a:pPr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使用</a:t>
            </a:r>
            <a:r>
              <a:rPr lang="en-US" altLang="zh-CN" sz="2400">
                <a:sym typeface="+mn-ea"/>
              </a:rPr>
              <a:t>for</a:t>
            </a:r>
            <a:r>
              <a:rPr lang="zh-CN" altLang="en-US" sz="2400">
                <a:sym typeface="+mn-ea"/>
              </a:rPr>
              <a:t>循环直接迭代生成器对象中的元素</a:t>
            </a:r>
            <a:endParaRPr lang="zh-CN" altLang="en-US" sz="2400" strike="noStrike" noProof="1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  <a:sym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g = ((i+2)**2 for i in range(10))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for item in g:                # 使用循环直接遍历生成器对象中的元素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    print(item, end=' ')</a:t>
            </a:r>
            <a:endParaRPr lang="en-US" sz="2000">
              <a:latin typeface="Consolas" panose="020B0609020204030204" charset="0"/>
              <a:sym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4 9 16 25 36 49 64 81 100 121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.3  生成器</a:t>
            </a:r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228600">
              <a:lnSpc>
                <a:spcPct val="140000"/>
              </a:lnSpc>
              <a:spcBef>
                <a:spcPts val="0"/>
              </a:spcBef>
            </a:pPr>
            <a:r>
              <a:rPr lang="zh-CN" altLang="en-US" sz="2400"/>
              <a:t>生成器对象中每个元素只能使用一次，访问过的元素不再存在，</a:t>
            </a:r>
            <a:r>
              <a:rPr lang="en-US" altLang="zh-CN" sz="2400"/>
              <a:t>filter</a:t>
            </a:r>
            <a:r>
              <a:rPr lang="zh-CN" altLang="en-US" sz="2400"/>
              <a:t>对象、</a:t>
            </a:r>
            <a:r>
              <a:rPr lang="en-US" altLang="zh-CN" sz="2400"/>
              <a:t>map</a:t>
            </a:r>
            <a:r>
              <a:rPr lang="zh-CN" altLang="en-US" sz="2400"/>
              <a:t>对象以及其他迭代器对象也具有同样的</a:t>
            </a:r>
            <a:r>
              <a:rPr lang="zh-CN" altLang="en-US" sz="2400"/>
              <a:t>特点。</a:t>
            </a:r>
            <a:endParaRPr lang="zh-CN" altLang="en-US" sz="240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x = filter(None, range(20))   # filter对象也具有类似的特点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5 in x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True</a:t>
            </a:r>
            <a:endParaRPr lang="en-US" sz="20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2 in x                        # 不可再次访问已访问过的元素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False</a:t>
            </a:r>
            <a:endParaRPr lang="en-US" sz="20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x = map(str, range(20))       # map对象也具有类似的特点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'0' in x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True</a:t>
            </a:r>
            <a:endParaRPr lang="en-US" sz="20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  <a:sym typeface="+mn-ea"/>
              </a:rPr>
              <a:t>&gt;&gt;&gt; '0' in x                      # 不可再次访问已访问过的元素</a:t>
            </a:r>
            <a:endParaRPr lang="en-US" sz="20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False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4</a:t>
            </a:r>
            <a:r>
              <a:rPr lang="zh-CN" altLang="en-US"/>
              <a:t>  字典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字典（dictionary）是包含若干“键:值”元素的</a:t>
            </a:r>
            <a:r>
              <a:rPr lang="zh-CN" altLang="en-US" sz="2400">
                <a:solidFill>
                  <a:srgbClr val="FF0000"/>
                </a:solidFill>
              </a:rPr>
              <a:t>无序可变序列</a:t>
            </a:r>
            <a:r>
              <a:rPr lang="zh-CN" altLang="en-US" sz="2400"/>
              <a:t>，字典中的</a:t>
            </a:r>
            <a:r>
              <a:rPr lang="zh-CN" altLang="en-US" sz="2400">
                <a:solidFill>
                  <a:srgbClr val="FF0000"/>
                </a:solidFill>
              </a:rPr>
              <a:t>每个元素包含用冒号分隔开的“键”和“值”两部分</a:t>
            </a:r>
            <a:r>
              <a:rPr lang="zh-CN" altLang="en-US" sz="2400"/>
              <a:t>，表示一种映射或对应关系，也称关联数组。定义字典时，每个元素的“键”和“值”之间用冒号分隔，不同元素之间用逗号分隔，所有的元素放在一对</a:t>
            </a:r>
            <a:r>
              <a:rPr lang="zh-CN" altLang="en-US" sz="2400">
                <a:solidFill>
                  <a:srgbClr val="FF0000"/>
                </a:solidFill>
              </a:rPr>
              <a:t>大括号</a:t>
            </a:r>
            <a:r>
              <a:rPr lang="zh-CN" altLang="en-US" sz="2400"/>
              <a:t>“｛｝”中。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字典中元素的“键”可以是Python中任意不可变数据</a:t>
            </a:r>
            <a:r>
              <a:rPr lang="zh-CN" altLang="en-US" sz="2400"/>
              <a:t>，例如整数、实数、复数、字符串、元组等类型等可哈希数据，但不能使用列表、集合、字典或其他可变类型作为字典的“键”。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字典中的“键”不允许重复</a:t>
            </a:r>
            <a:r>
              <a:rPr lang="zh-CN" altLang="en-US" sz="2400"/>
              <a:t>，“值”是可以重复的。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4</a:t>
            </a:r>
            <a:r>
              <a:rPr lang="zh-CN" altLang="en-US"/>
              <a:t>.1  字典创建与删除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555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使用赋值运算符“=”将一个字典赋值给一个变量即可创建一个字典变量。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{'server': 'db.diveintopython3.org', 'database': 'mysql'}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也可以使用内置类dict以不同形式创建字典。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dict()                               # 空字典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type(x)                                  # 查看对象类型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&lt;class 'dict'&gt;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{}                                   # 空字典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keys = ['a', 'b', 'c', 'd']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values = [1, 2, 3, 4]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dictionary = dict(zip(keys, values))     # 根据已有数据创建字典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 = dict(name='Dong', age=39)            # 以关键参数的形式创建字典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dict.fromkeys(['name', 'age', 'sex'])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             # 以给定内容为“键”，创建“值”为空的字典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</a:t>
            </a: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'name': None, </a:t>
            </a: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'age': None, 'sex': None}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.1  列表创建与删除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z="2400"/>
              <a:t>使用“=”直接将一个列表赋值给变量即可创建列表对象。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a_list = ['a', 'b', 'mpilgrim', 'z', 'example']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a_list = []                       # 创建空列表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4</a:t>
            </a:r>
            <a:r>
              <a:rPr lang="zh-CN" altLang="en-US"/>
              <a:t>.2  字典元素的访问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字典中的每个元素表示一种映射关系或对应关系，根据提供的“键”作为下标就可以访问对应的“值”，如果字典中不存在这个“键”会抛出异常。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{'age': 39, 'score': [98, 97], 'name': 'Dong', 'sex': 'male'}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aDict['age']                     # 指定的“键”存在，返回对应的“值”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aDict['address']                 # 指定的“键”不存在，抛出异常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KeyError: 'address'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.2  字典元素的访问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120755" cy="463994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字典对象提供了一个get()方法用来返回指定“键”对应的“值”，并且允许指定该键不存在时返回特定的“值”（默认为空值</a:t>
            </a:r>
            <a:r>
              <a:rPr lang="en-US" altLang="zh-CN" sz="2400"/>
              <a:t>None</a:t>
            </a:r>
            <a:r>
              <a:rPr lang="zh-CN" altLang="en-US" sz="2400"/>
              <a:t>）。例如：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aDict.get('age')                    # 如果字典中存在该“键”则返回对应的“值”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aDict.get('address', 'Not Exists.') # 指定的“键”不存在时返回指定的默认值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'Not Exists.'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000" dirty="0">
                <a:sym typeface="+mn-ea"/>
              </a:rPr>
              <a:t>使用字典对象的</a:t>
            </a:r>
            <a:r>
              <a:rPr lang="en-US" altLang="x-none" sz="2000" dirty="0">
                <a:solidFill>
                  <a:srgbClr val="FF0000"/>
                </a:solidFill>
                <a:sym typeface="+mn-ea"/>
              </a:rPr>
              <a:t>items()</a:t>
            </a:r>
            <a:r>
              <a:rPr lang="zh-CN" altLang="en-US" sz="2000" dirty="0">
                <a:sym typeface="+mn-ea"/>
              </a:rPr>
              <a:t>方法可以返回字典的键、值对。</a:t>
            </a:r>
            <a:endParaRPr lang="en-US" altLang="zh-CN" sz="2000" dirty="0">
              <a:sym typeface="+mn-ea"/>
            </a:endParaRPr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000" dirty="0">
                <a:sym typeface="+mn-ea"/>
              </a:rPr>
              <a:t>使用字典对象的</a:t>
            </a:r>
            <a:r>
              <a:rPr lang="en-US" altLang="x-none" sz="2000" dirty="0">
                <a:solidFill>
                  <a:srgbClr val="FF0000"/>
                </a:solidFill>
                <a:sym typeface="+mn-ea"/>
              </a:rPr>
              <a:t>keys()</a:t>
            </a:r>
            <a:r>
              <a:rPr lang="zh-CN" altLang="en-US" sz="2000" dirty="0">
                <a:sym typeface="+mn-ea"/>
              </a:rPr>
              <a:t>方法可以返回字典的键。</a:t>
            </a:r>
            <a:endParaRPr lang="zh-CN" altLang="en-US" sz="20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000" dirty="0">
                <a:sym typeface="+mn-ea"/>
              </a:rPr>
              <a:t>使用字典对象的</a:t>
            </a:r>
            <a:r>
              <a:rPr lang="en-US" altLang="x-none" sz="2000" dirty="0">
                <a:solidFill>
                  <a:srgbClr val="FF0000"/>
                </a:solidFill>
                <a:sym typeface="+mn-ea"/>
              </a:rPr>
              <a:t>values()</a:t>
            </a:r>
            <a:r>
              <a:rPr lang="zh-CN" altLang="en-US" sz="2000" dirty="0">
                <a:sym typeface="+mn-ea"/>
              </a:rPr>
              <a:t>方法可以返回字典的值。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4</a:t>
            </a:r>
            <a:r>
              <a:rPr lang="zh-CN" altLang="en-US"/>
              <a:t>.3  元素添加、修改与删除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当以指定“键”为下标为字典元素赋值时，有两种含义：</a:t>
            </a:r>
            <a:endParaRPr lang="zh-CN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1）若该“键”存在，则表示修改该“键”对应的值；</a:t>
            </a:r>
            <a:endParaRPr lang="zh-CN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2）若不存在，则表示添加一个新的“键:值”对，也就是添加一个新元素。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{'age': 35, 'name': 'Dong', 'sex': 'male'}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aDict['age'] = 39                  # 修改元素值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{'age': 39, 'name': 'Dong', 'sex': 'male'}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aDict['address'] = 'SDIBT'         # 添加新元素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{'age': 39, 'name': 'Dong', 'sex': 'male', 'address': 'SDIBT'}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.3  元素添加、修改与删除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57255" cy="4639945"/>
          </a:xfrm>
        </p:spPr>
        <p:txBody>
          <a:bodyPr/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使用字典对象的update()方法可以将另一个字典的“键:值”一次性全部添加到当前字典对象，如果两个字典中存在相同的“键”，则以另一个字典中的“值”为准对当前字典进行更新。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{'age': 37, 'score': [98, 97], 'name': 'Dong', 'sex': 'male'}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aDict.update({'a':97, 'age':39})  # 修改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age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键的值，同时添加新元素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a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:97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{'age': 39, 'score': [98, 97], 'name': 'Dong', 'sex': 'male', 'a': 97}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.3  元素添加、修改与删除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如果需要删除字典中指定的元素，可以使用del命令。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del aDict['age']               # 删除字典元素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{'score': [98, 97], 'name': 'Dong', 'sex': 'male', 'a': 97}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也可以使用字典对象的pop()和popitem()方法弹出并删除指定的元素，例如：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 = {'age': 37, 'score': [98, 97], 'name': 'Dong', 'sex': 'male'}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aDict.popitem()                # 弹出一个元素，对空字典会抛出异常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('sex', 'male')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aDict.pop('</a:t>
            </a:r>
            <a:r>
              <a:rPr lang="en-US" altLang="zh-CN" sz="2000">
                <a:latin typeface="Consolas" panose="020B0609020204030204" charset="0"/>
              </a:rPr>
              <a:t>age</a:t>
            </a:r>
            <a:r>
              <a:rPr lang="zh-CN" altLang="en-US" sz="2000">
                <a:latin typeface="Consolas" panose="020B0609020204030204" charset="0"/>
              </a:rPr>
              <a:t>')               # 弹出指定键对应的元素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37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aDict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{'score': [98, 97], 'name': 'Dong'}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3.4.4  字典应用案例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125200" cy="4639945"/>
          </a:xfrm>
        </p:spPr>
        <p:txBody>
          <a:bodyPr>
            <a:normAutofit lnSpcReduction="10000"/>
          </a:bodyPr>
          <a:p>
            <a:pPr defTabSz="914400" fontAlgn="auto">
              <a:lnSpc>
                <a:spcPct val="180000"/>
              </a:lnSpc>
              <a:spcBef>
                <a:spcPts val="20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GB" sz="2400" b="1" dirty="0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3-4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GB" altLang="en-US" sz="2400" dirty="0">
                <a:latin typeface="宋体" panose="02010600030101010101" pitchFamily="2" charset="-122"/>
                <a:sym typeface="+mn-ea"/>
              </a:rPr>
              <a:t>首先生成包含1000个随机字符的字符串，然后统计每个字符的出现次数。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import string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import random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x = string.ascii_letters + string.digits + string.punctuation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z = ''.join([random.choice(x) for i in range(1000)])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d = dict()                  # 使用字典保存每个字符出现次数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for ch in z: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    d[ch] = d.get(ch, 0) + 1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for k, v in sorted(d.items()):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nsolas" panose="020B0609020204030204" charset="0"/>
                <a:sym typeface="+mn-ea"/>
              </a:rPr>
              <a:t>    print(k, v, sep=':')</a:t>
            </a:r>
            <a:endParaRPr lang="en-GB" altLang="en-US" sz="2000" dirty="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5</a:t>
            </a:r>
            <a:r>
              <a:rPr lang="zh-CN" altLang="en-US"/>
              <a:t>  集合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集合（set）属于Python</a:t>
            </a:r>
            <a:r>
              <a:rPr lang="zh-CN" altLang="en-US" sz="2400">
                <a:solidFill>
                  <a:srgbClr val="FF0000"/>
                </a:solidFill>
              </a:rPr>
              <a:t>无序可变序列</a:t>
            </a:r>
            <a:r>
              <a:rPr lang="zh-CN" altLang="en-US" sz="2400"/>
              <a:t>，使用一对</a:t>
            </a:r>
            <a:r>
              <a:rPr lang="zh-CN" altLang="en-US" sz="2400">
                <a:solidFill>
                  <a:srgbClr val="FF0000"/>
                </a:solidFill>
              </a:rPr>
              <a:t>大括号</a:t>
            </a:r>
            <a:r>
              <a:rPr lang="zh-CN" altLang="en-US" sz="2400"/>
              <a:t>作为定界符，元素之间使用</a:t>
            </a:r>
            <a:r>
              <a:rPr lang="zh-CN" altLang="en-US" sz="2400">
                <a:solidFill>
                  <a:srgbClr val="FF0000"/>
                </a:solidFill>
              </a:rPr>
              <a:t>逗号</a:t>
            </a:r>
            <a:r>
              <a:rPr lang="zh-CN" altLang="en-US" sz="2400"/>
              <a:t>分隔，同一个集合内的每个元素都是唯一的，</a:t>
            </a:r>
            <a:r>
              <a:rPr lang="zh-CN" altLang="en-US" sz="2400">
                <a:solidFill>
                  <a:srgbClr val="FF0000"/>
                </a:solidFill>
              </a:rPr>
              <a:t>元素之间不允许重复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集合中只能包含数字、字符串、元组等</a:t>
            </a:r>
            <a:r>
              <a:rPr lang="zh-CN" altLang="en-US" sz="2400">
                <a:solidFill>
                  <a:srgbClr val="FF0000"/>
                </a:solidFill>
              </a:rPr>
              <a:t>不可变类型</a:t>
            </a:r>
            <a:r>
              <a:rPr lang="zh-CN" altLang="en-US" sz="2400"/>
              <a:t>（或者说可哈希）的数据，不能包含列表、字典、集合等可变类型的数据。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5</a:t>
            </a:r>
            <a:r>
              <a:rPr lang="zh-CN" altLang="en-US"/>
              <a:t>.1  集合对象的创建与删除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44745"/>
          </a:xfrm>
        </p:spPr>
        <p:txBody>
          <a:bodyPr>
            <a:normAutofit lnSpcReduction="20000"/>
          </a:bodyPr>
          <a:p>
            <a:pPr fontAlgn="auto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直接将集合赋值给变量即可创建一个集合对象。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 = {3, 5}                         # 创建集合对象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.1  集合对象的创建与删除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430">
                <a:sym typeface="+mn-ea"/>
              </a:rPr>
              <a:t>使用函数set()函数将列表、元组、字符串、range对象等其他</a:t>
            </a:r>
            <a:r>
              <a:rPr lang="zh-CN" altLang="en-US" sz="3430">
                <a:solidFill>
                  <a:srgbClr val="FF0000"/>
                </a:solidFill>
                <a:sym typeface="+mn-ea"/>
              </a:rPr>
              <a:t>有限长度</a:t>
            </a:r>
            <a:r>
              <a:rPr lang="zh-CN" altLang="en-US" sz="3430">
                <a:sym typeface="+mn-ea"/>
              </a:rPr>
              <a:t>的可迭代对象转换为集合，如果原来的数据中存在重复元素，则在转换为集合的时候只保留一个；如果原序列或迭代</a:t>
            </a:r>
            <a:r>
              <a:rPr lang="zh-CN" altLang="en-US" sz="3430">
                <a:sym typeface="+mn-ea"/>
              </a:rPr>
              <a:t>器对象中有不可哈希的值无法转换成为集合，抛出异常。</a:t>
            </a:r>
            <a:endParaRPr lang="zh-CN" altLang="en-US" sz="343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sym typeface="+mn-ea"/>
              </a:rPr>
              <a:t>&gt;&gt;&gt; a_set = set(range(8, 14))                     # 把range对象转换为集合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sym typeface="+mn-ea"/>
              </a:rPr>
              <a:t>&gt;&gt;&gt; a_set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{8, 9, 10, 11, 12, 13}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sym typeface="+mn-ea"/>
              </a:rPr>
              <a:t>&gt;&gt;&gt; b_set = set([0, 1, 2, 3, 0, 1, 2, 3, 7, 8])   # 转换时自动去掉重复元素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sym typeface="+mn-ea"/>
              </a:rPr>
              <a:t>&gt;&gt;&gt; b_set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{0, 1, 2, 3, 7, 8}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sym typeface="+mn-ea"/>
              </a:rPr>
              <a:t>&gt;&gt;&gt; x = set()                                     # 空集合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5</a:t>
            </a:r>
            <a:r>
              <a:rPr lang="zh-CN" altLang="en-US"/>
              <a:t>.2  集合操作与运算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400"/>
              <a:t>（1）集合元素增加与删除</a:t>
            </a:r>
            <a:endParaRPr lang="zh-CN" altLang="en-US" sz="2400"/>
          </a:p>
          <a:p>
            <a:pPr fontAlgn="auto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add()方法可以增加新元素，如果该元素已存在则忽略该操作，不会抛出异常；</a:t>
            </a:r>
            <a:endParaRPr lang="zh-CN" altLang="en-US" sz="2400"/>
          </a:p>
          <a:p>
            <a:pPr fontAlgn="auto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update()方法用于合并另外一个集合中的元素到当前集合中，并自动去除重复元素。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 = {1, 2, 3}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s.add(3)                          # 添加元素，重复元素自动忽略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{1, 2, 3}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s.update({3,4})                   # 更新当前字典，自动忽略重复的元素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{1, 2, 3, 4}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.1  列表创建与删除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8420"/>
          </a:xfrm>
        </p:spPr>
        <p:txBody>
          <a:bodyPr>
            <a:normAutofit/>
          </a:bodyPr>
          <a:p>
            <a:pPr indent="-20828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/>
              <a:t>也可以使用list()函数把元组、range对象、字符串、字典、集合或其他</a:t>
            </a:r>
            <a:r>
              <a:rPr lang="zh-CN" altLang="en-US" sz="2400">
                <a:solidFill>
                  <a:srgbClr val="FF0000"/>
                </a:solidFill>
              </a:rPr>
              <a:t>有限长度</a:t>
            </a:r>
            <a:r>
              <a:rPr lang="zh-CN" altLang="en-US" sz="2400"/>
              <a:t>的可迭代对象转换为列表。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list((3,5,7,9,11))            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 # 将元组转换为列表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[3, 5, 7, 9, 11]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list(range(1, 10, 2))       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   # 将range对象转换为列表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[1, 3, 5, 7, 9]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list('hello world')          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  # 将字符串转换为列表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['h', 'e', 'l', 'l', 'o', ' ', 'w', 'o', 'r', 'l', 'd']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list({3,7,5})                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  # 将集合转换为列表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[3, 5, 7]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list({'a':3, 'b':9, 'c':78})   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# 将字典的“键”转换为列表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['a', 'c', 'b']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list({'a':3, 'b':9, 'c':78}.items())</a:t>
            </a:r>
            <a:r>
              <a:rPr lang="en-US" altLang="zh-CN" sz="1800">
                <a:latin typeface="Consolas" panose="020B0609020204030204" charset="0"/>
              </a:rPr>
              <a:t>  </a:t>
            </a:r>
            <a:r>
              <a:rPr lang="zh-CN" altLang="en-US" sz="1800">
                <a:latin typeface="Consolas" panose="020B0609020204030204" charset="0"/>
              </a:rPr>
              <a:t># </a:t>
            </a:r>
            <a:r>
              <a:rPr lang="zh-CN" altLang="en-US" sz="1800">
                <a:latin typeface="Consolas" panose="020B0609020204030204" charset="0"/>
              </a:rPr>
              <a:t>将字典的“键:值”对转换为列表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[('b', 9), ('c', 78), ('a', 3)]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list() </a:t>
            </a:r>
            <a:r>
              <a:rPr lang="en-US" altLang="zh-CN" sz="1800">
                <a:latin typeface="Consolas" panose="020B0609020204030204" charset="0"/>
              </a:rPr>
              <a:t>    </a:t>
            </a:r>
            <a:r>
              <a:rPr lang="zh-CN" altLang="en-US" sz="1800">
                <a:latin typeface="Consolas" panose="020B0609020204030204" charset="0"/>
              </a:rPr>
              <a:t>                        </a:t>
            </a:r>
            <a:r>
              <a:rPr lang="en-US" altLang="zh-CN" sz="1800">
                <a:latin typeface="Consolas" panose="020B0609020204030204" charset="0"/>
              </a:rPr>
              <a:t>  </a:t>
            </a:r>
            <a:r>
              <a:rPr lang="zh-CN" altLang="en-US" sz="1800">
                <a:latin typeface="Consolas" panose="020B0609020204030204" charset="0"/>
              </a:rPr>
              <a:t> # 创建空列表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altLang="zh-CN" sz="18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.2  集合操作与运算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671810" cy="4639945"/>
          </a:xfrm>
        </p:spPr>
        <p:txBody>
          <a:bodyPr>
            <a:normAutofit fontScale="90000"/>
          </a:bodyPr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65"/>
              <a:t>pop()方法用于随机删除并返回集合中的一个元素，如果集合为空则抛出异常；</a:t>
            </a:r>
            <a:endParaRPr lang="zh-CN" altLang="en-US" sz="2665"/>
          </a:p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65"/>
              <a:t>remove()方法用于删除集合中的元素，如果指定元素不存在则抛出异常；</a:t>
            </a:r>
            <a:endParaRPr lang="zh-CN" altLang="en-US" sz="2665"/>
          </a:p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65"/>
              <a:t>discard()用于从集合中删除一个特定元素，如果元素不在集合中则忽略该操作；</a:t>
            </a:r>
            <a:endParaRPr lang="zh-CN" altLang="en-US" sz="2665"/>
          </a:p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65"/>
              <a:t>clear()方法清空集合删除所有元素。</a:t>
            </a:r>
            <a:endParaRPr lang="zh-CN" altLang="en-US" sz="2665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latin typeface="Consolas" panose="020B0609020204030204" charset="0"/>
              </a:rPr>
              <a:t>&gt;&gt;&gt; s.discard(5)                     # 删除元素，不存在则忽略该操作</a:t>
            </a:r>
            <a:endParaRPr lang="zh-CN" altLang="en-US" sz="222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latin typeface="Consolas" panose="020B0609020204030204" charset="0"/>
              </a:rPr>
              <a:t>&gt;&gt;&gt; s</a:t>
            </a:r>
            <a:endParaRPr lang="zh-CN" altLang="en-US" sz="222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solidFill>
                  <a:srgbClr val="00B0F0"/>
                </a:solidFill>
                <a:latin typeface="Consolas" panose="020B0609020204030204" charset="0"/>
              </a:rPr>
              <a:t>{1, 2, 3, 4}</a:t>
            </a:r>
            <a:endParaRPr lang="zh-CN" altLang="en-US" sz="222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latin typeface="Consolas" panose="020B0609020204030204" charset="0"/>
              </a:rPr>
              <a:t>&gt;&gt;&gt; s.remove(5)                      # 删除元素，不存在就抛出异常</a:t>
            </a:r>
            <a:endParaRPr lang="zh-CN" altLang="en-US" sz="222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solidFill>
                  <a:srgbClr val="FF0000"/>
                </a:solidFill>
                <a:latin typeface="Consolas" panose="020B0609020204030204" charset="0"/>
              </a:rPr>
              <a:t>KeyError: 5</a:t>
            </a:r>
            <a:endParaRPr lang="zh-CN" altLang="en-US" sz="222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latin typeface="Consolas" panose="020B0609020204030204" charset="0"/>
              </a:rPr>
              <a:t>&gt;&gt;&gt; s.pop()                          # 删除并返回一个元素</a:t>
            </a:r>
            <a:endParaRPr lang="zh-CN" altLang="en-US" sz="222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20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222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.2  集合操作与运算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69865"/>
          </a:xfrm>
        </p:spPr>
        <p:txBody>
          <a:bodyPr>
            <a:normAutofit/>
          </a:bodyPr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/>
              <a:t>（2）集合运算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a_set = set([8, 9, 10, 11, 12, 13])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b_set = {0, 1, 2, 3, 7, 8}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a_set | b_set                     # 并集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{0, 1, 2, 3, 7, 8, 9, 10, 11, 12, 13}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a_set &amp; b_set                     # 交集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{8}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a_set - b_set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                 #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差集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{9, 10, 11, 12, 13}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a_set ^ b_set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                 #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对称差集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{0, 1, 2, 3, 7, 9, 10, 11, 12, 13}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.2  集合操作与运算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{1, 2, 3}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y = {1, 2, 5}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z = {1, 2, 3, 4}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&lt; y                             # 比较集合大小/包含关系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&lt; z                             # 真子集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y &lt; z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{1, 2, 3} &lt;= {1, 2, 3}            # 子集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5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18075"/>
          </a:xfrm>
        </p:spPr>
        <p:txBody>
          <a:bodyPr>
            <a:normAutofit/>
          </a:bodyPr>
          <a:p>
            <a:pPr indent="-2286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</a:t>
            </a:r>
            <a:r>
              <a:rPr lang="en-US" altLang="zh-CN" sz="2400" b="1"/>
              <a:t>3-5</a:t>
            </a:r>
            <a:r>
              <a:rPr lang="en-US" altLang="zh-CN" sz="2400"/>
              <a:t>  </a:t>
            </a:r>
            <a:r>
              <a:rPr lang="zh-CN" altLang="en-US" sz="2400"/>
              <a:t>使用集合</a:t>
            </a:r>
            <a:r>
              <a:rPr lang="zh-CN" altLang="en-US" sz="2400">
                <a:solidFill>
                  <a:srgbClr val="FF0000"/>
                </a:solidFill>
              </a:rPr>
              <a:t>快速提取序列中单一元素</a:t>
            </a:r>
            <a:r>
              <a:rPr lang="zh-CN" altLang="en-US" sz="2400"/>
              <a:t>，即提取出序列中所有不重复元素。</a:t>
            </a:r>
            <a:endParaRPr lang="zh-CN" altLang="en-US" sz="240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random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生成100个介于0到9999之间的随机数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listRandom = [random.choice(range(10000)) for i in range(100)] 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newSet = set(listRandom)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print(newSet)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63994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/>
              <a:t>例</a:t>
            </a:r>
            <a:r>
              <a:rPr lang="en-US" altLang="zh-CN" sz="2400" b="1"/>
              <a:t>3-6</a:t>
            </a:r>
            <a:r>
              <a:rPr lang="en-US" altLang="zh-CN" sz="2400"/>
              <a:t>  </a:t>
            </a:r>
            <a:r>
              <a:rPr lang="zh-CN" altLang="en-US" sz="2400"/>
              <a:t>返回指定范围内一定数量的不重复数字。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random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randomNumbers(number, start, end):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'''使用集合来生成number个介于start和end之间的不重复随机数'''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data = set()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while len(data)&lt;number: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element = random.randint(start, end)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data.add(element)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data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data = randomNumbers(10, 1, 100)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print(data)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445"/>
            <a:ext cx="10515600" cy="463994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例3-7</a:t>
            </a:r>
            <a:r>
              <a:rPr lang="zh-CN" altLang="en-US" sz="2400"/>
              <a:t>  测试指定列表中是否包含非法数据。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random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lstColor = ('red', 'green', 'blue')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colors = [random.choice(lstColor) for i in range(10000)]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(set(colors)-set(lstColor)):        # 转换为集合之后再比较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print('error')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else:</a:t>
            </a:r>
            <a:endParaRPr lang="en-US" altLang="zh-CN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    print(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en-US" altLang="zh-CN" sz="2000">
                <a:latin typeface="Consolas" panose="020B0609020204030204" charset="0"/>
                <a:sym typeface="+mn-ea"/>
              </a:rPr>
              <a:t>no error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en-US" altLang="zh-CN" sz="2000">
                <a:latin typeface="Consolas" panose="020B0609020204030204" charset="0"/>
                <a:sym typeface="+mn-ea"/>
              </a:rPr>
              <a:t>)</a:t>
            </a:r>
            <a:endParaRPr lang="en-US" altLang="zh-CN" sz="200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3-8</a:t>
            </a: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电影评分与推荐。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问题描述：假设已有大量用户对若干电影的评分数据，现有某用户，也看过一些电影并进行过评分，要求根据已有打分数据为该用户进行推荐。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基本思路：</a:t>
            </a:r>
            <a:r>
              <a:rPr lang="zh-CN" altLang="en-US" sz="2000">
                <a:sym typeface="+mn-ea"/>
              </a:rPr>
              <a:t>使用基于用户的协同过滤算法，也就是根据用户喜好来确定与当前用户最相似的用户，然后再根据最相似用户的喜好为当前用户进行推荐。本例采用字典来存放打分数据，格式为{用户1:{电影名称1:打分1, 电影名称2:打分2,...}, 用户2:{...}}，首先在已有数据中查找与当前用户共同打分电影（使用集合的交集运算）数量最多的用户，如果有多个这样的用户就再从中选择打分最接近（打分的差距最小）的用户。代码中使用到了random模块中的randrange()函数，用来生成指定范围内的一个随机数。</a:t>
            </a:r>
            <a:endParaRPr lang="zh-CN" altLang="en-US" sz="20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82630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from random import randrange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历史电影打分数据，一共10个用户，每个用户对3到9个电影进行评分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每个电影的评分最低1分最高5分，这里是字典推导式和集合推导式的用法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data = {'user'+str(i):{'film'+str(randrange(1, 15)):randrange(1, 6)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           for j in range(randrange(3, 10))}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for i in range(10)}</a:t>
            </a:r>
            <a:endParaRPr lang="zh-CN" altLang="en-US" sz="200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模拟当前用户打分数据，为5部随机电影打分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user = {'film'+str(randrange(1, 15)):randrange(1,6) for i in range(5)}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最相似的用户及其对电影打分情况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两个用户共同打分的电影最多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并且所有电影打分差值的平方和最小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f = lambda item:(-len(item[1].keys()&amp;user),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     sum(((item[1].get(film)-user.get(film))**2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          for film in user.keys()&amp;item[1].keys())))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similarUser, films = min(data.items(), key=f)</a:t>
            </a:r>
            <a:endParaRPr lang="zh-CN" altLang="en-US" sz="200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7205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在输出结果中，第一列表示两个人共同打分的电影的数量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第二列表示二人打分之间的相似度，数字越小表示越相似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然后是该用户对电影的打分数据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print('known data'.center(50, '='))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for item in data.items():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print(len(item[1].keys()&amp;user.keys()),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sum(((item[1].get(film)-user.get(film))**2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   for film in user.keys()&amp;item[1].keys())),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item,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sep=':')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print('current user'.center(50, '='))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print(user)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print('most similar user and his films'.center(50, '='))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print(similarUser, films, sep=':')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print('recommended film'.center(50, '='))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在当前用户没看过的电影中选择打分最高的进行推荐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print(max(films.keys()-user.keys(), key=lambda film: films[film]))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.1  列表创建与删除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当一个列表不再使用时，可以使用del命令将其删除。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[1, 2, 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del x                      # 删除列表对象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                         # 对象删除后无法再访问，抛出异常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NameError: name 'x' is not defined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集合应用案例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5" descr="5M$K)E8841[5K1YJFM)XH7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68680" y="1414780"/>
            <a:ext cx="10407650" cy="325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6</a:t>
            </a:r>
            <a:r>
              <a:rPr lang="zh-CN" altLang="en-US"/>
              <a:t>  序列解包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可以使用序列解包功能对多个变量同时进行赋值。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1, 2, 3                   # 多个变量同时赋值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v_tuple = (False, 3.5, 'exp')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(x, y, z) = v_tuple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v_tuple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&gt;&gt;&gt; x, y = y, x                         # </a:t>
            </a:r>
            <a:r>
              <a:rPr lang="zh-CN" altLang="en-US" sz="2000">
                <a:latin typeface="Consolas" panose="020B0609020204030204" charset="0"/>
              </a:rPr>
              <a:t>交换两个变量的值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range(3)                  # 可以对range对象进行序列解包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iter([1, 2, 3])           # 使用迭代器对象进行序列解包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map(str, range(3))        # 使用可迭代的map对象进行序列解包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 序列解包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 = [1, 2, 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b, c, d = a                        # 列表也支持序列解包的用法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x, y, z = sorted([1, 3, 2])        # sorted()函数返回排序后的列表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 = {'a':1, 'b':2, 'c':3}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b, c, d = s.items()                </a:t>
            </a:r>
            <a:r>
              <a:rPr lang="en-US" altLang="zh-CN" sz="2000">
                <a:latin typeface="Consolas" panose="020B0609020204030204" charset="0"/>
              </a:rPr>
              <a:t># </a:t>
            </a:r>
            <a:r>
              <a:rPr lang="zh-CN" altLang="en-US" sz="2000">
                <a:latin typeface="Consolas" panose="020B0609020204030204" charset="0"/>
              </a:rPr>
              <a:t>这是</a:t>
            </a:r>
            <a:r>
              <a:rPr lang="en-US" altLang="zh-CN" sz="2000">
                <a:latin typeface="Consolas" panose="020B0609020204030204" charset="0"/>
              </a:rPr>
              <a:t>Python 3.5</a:t>
            </a:r>
            <a:r>
              <a:rPr lang="zh-CN" altLang="en-US" sz="2000">
                <a:latin typeface="Consolas" panose="020B0609020204030204" charset="0"/>
              </a:rPr>
              <a:t>之前的版本执行结果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                       </a:t>
            </a:r>
            <a:r>
              <a:rPr lang="en-US" altLang="zh-CN" sz="2000">
                <a:latin typeface="Consolas" panose="020B0609020204030204" charset="0"/>
              </a:rPr>
              <a:t># </a:t>
            </a:r>
            <a:r>
              <a:rPr lang="en-US" altLang="zh-CN" sz="2000">
                <a:latin typeface="Consolas" panose="020B0609020204030204" charset="0"/>
              </a:rPr>
              <a:t>Python 3.6</a:t>
            </a:r>
            <a:r>
              <a:rPr lang="zh-CN" altLang="en-US" sz="2000">
                <a:latin typeface="Consolas" panose="020B0609020204030204" charset="0"/>
              </a:rPr>
              <a:t>之后的版本略有不同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('a', 1)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b, c, d = s                        # 使用字典时不用太多考虑元素的顺序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'a'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b, c, d = s.values()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print(b, c, d)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1 2 3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a, b, c = 'ABC'                    # 字符串也支持序列解包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print(a, b, c)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A B C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 序列解包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使用序列解包可以很方便地同时遍历多个序列。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keys = ['a', 'b', 'c', 'd']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values = [1, 2, 3, 4]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for k, v in zip(keys, values):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print(k, v)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a 1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b 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c 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d 4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 序列解包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对内置函数enumerate()返回的迭代对象进行遍历：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x = ['a', 'b', 'c']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for i, v in enumerate(x):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print('The value on position {0} is {1}'.format(i,v))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The value on position 0 is a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The value on position 1 is b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The value on position 2 is c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 序列解包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使用序列解包遍历字典元素：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s = {'a':1, 'b':2, 'c':3}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for k, v in s.items():        # 字典中每个元素包含“键”和“值”两部分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print(k, v)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a 1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c 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b 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.2  列表元素访问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22860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400"/>
              <a:t>创建列表之后，可以使用</a:t>
            </a:r>
            <a:r>
              <a:rPr lang="zh-CN" altLang="en-US" sz="2400">
                <a:solidFill>
                  <a:srgbClr val="FF0000"/>
                </a:solidFill>
              </a:rPr>
              <a:t>整数</a:t>
            </a:r>
            <a:r>
              <a:rPr lang="zh-CN" altLang="en-US" sz="2400"/>
              <a:t>作为下标来访问其中的元素，其中</a:t>
            </a:r>
            <a:r>
              <a:rPr lang="zh-CN" altLang="en-US" sz="2400">
                <a:solidFill>
                  <a:srgbClr val="FF0000"/>
                </a:solidFill>
              </a:rPr>
              <a:t>0表示第1个元素</a:t>
            </a:r>
            <a:r>
              <a:rPr lang="zh-CN" altLang="en-US" sz="2400"/>
              <a:t>，1表示第2个元素，2表示第3个元素，以此类推；列表还支持使用负整数作为下标，其中</a:t>
            </a:r>
            <a:r>
              <a:rPr lang="zh-CN" altLang="en-US" sz="2400">
                <a:solidFill>
                  <a:srgbClr val="FF0000"/>
                </a:solidFill>
              </a:rPr>
              <a:t>-1表示最后1个元素</a:t>
            </a:r>
            <a:r>
              <a:rPr lang="zh-CN" altLang="en-US" sz="2400"/>
              <a:t>，-2表示倒数第2个元素，-3表示倒数第3个元素，以此类推。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 = list('Python')             # 创建类别对象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['P', 'y', 't', 'h', 'o', 'n']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x[0]                           # 下标为0的元素，第一个元素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'P'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x[-1]                          # 下标为-1的元素，最后一个元素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'n'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-2147482620"/>
          <p:cNvPicPr>
            <a:picLocks noChangeAspect="1"/>
          </p:cNvPicPr>
          <p:nvPr/>
        </p:nvPicPr>
        <p:blipFill>
          <a:blip r:embed="rId1">
            <a:lum/>
          </a:blip>
          <a:stretch>
            <a:fillRect/>
          </a:stretch>
        </p:blipFill>
        <p:spPr>
          <a:xfrm>
            <a:off x="2812415" y="5093970"/>
            <a:ext cx="4791075" cy="13468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2</a:t>
            </a:r>
            <a:r>
              <a:rPr lang="zh-CN" altLang="en-US"/>
              <a:t>.3  列表常用方法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94080" y="1354455"/>
          <a:ext cx="9445625" cy="5092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755"/>
                <a:gridCol w="7341870"/>
              </a:tblGrid>
              <a:tr h="224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append(x)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追加至列表尾部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extend(L)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将可迭代对象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中所有元素追加至列表尾部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insert(i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ndex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, 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位置处插入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，该位置后面的所有元素后移并且在列表中的索引加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为正数且大于列表长度则在列表尾部追加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为负数且小于列表长度的相反数则在列表头部插入元素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remove(x)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删除第一个值为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，该元素之后所有元素前移并且索引减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，如果列表中不存在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pop([i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ndex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])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删除并返回列表中下标为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，如果不指定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则默认为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，弹出最后一个元素；如果弹出中间位置的元素则后面的元素索引减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不是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[-L, L]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区间上的整数则抛出异常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clear()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清空列表，删除列表中所有元素，保留列表对象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index(x)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返回列表中第一个值为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的元素的索引，若不存在值为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count(x)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在列表中的出现次数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reverse()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对列表所有元素进行原地逆序，首尾交换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sort(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key=None, reverse=False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对列表中的元素进行原地排序，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用来指定排序规则，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reverse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表示升序，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表示降序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fb5300d-42b6-4b4c-91d6-acf6b4e48e7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22329</Words>
  <Application>WPS 演示</Application>
  <PresentationFormat>宽屏</PresentationFormat>
  <Paragraphs>1091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Times New Roman</vt:lpstr>
      <vt:lpstr>Consolas</vt:lpstr>
      <vt:lpstr>Calibri</vt:lpstr>
      <vt:lpstr>Wingdings</vt:lpstr>
      <vt:lpstr>Calibri Light</vt:lpstr>
      <vt:lpstr>微软雅黑</vt:lpstr>
      <vt:lpstr>Arial Unicode MS</vt:lpstr>
      <vt:lpstr>Office 主题</vt:lpstr>
      <vt:lpstr>第3章  Python序列结构</vt:lpstr>
      <vt:lpstr>本章学习目标</vt:lpstr>
      <vt:lpstr>3.1  Python序列概述</vt:lpstr>
      <vt:lpstr>3.2  列表</vt:lpstr>
      <vt:lpstr>3.2.1  列表创建与删除</vt:lpstr>
      <vt:lpstr>3.2.1  列表创建与删除</vt:lpstr>
      <vt:lpstr>3.2.1  列表创建与删除</vt:lpstr>
      <vt:lpstr>3.2.2  列表元素访问</vt:lpstr>
      <vt:lpstr>3.2.3  列表常用方法</vt:lpstr>
      <vt:lpstr>3.2.3  列表常用方法</vt:lpstr>
      <vt:lpstr>3.2.3  列表常用方法</vt:lpstr>
      <vt:lpstr>3.2.3  列表常用方法</vt:lpstr>
      <vt:lpstr>3.2.3  列表常用方法</vt:lpstr>
      <vt:lpstr>3.2.4  列表对象支持的运算符</vt:lpstr>
      <vt:lpstr>3.2.4  列表对象支持的运算符</vt:lpstr>
      <vt:lpstr>3.2.4  列表对象支持的运算符</vt:lpstr>
      <vt:lpstr>3.2.4  列表对象支持的运算符</vt:lpstr>
      <vt:lpstr>3.2.5  内置函数对列表的操作</vt:lpstr>
      <vt:lpstr>3.2.5  内置函数对列表的操作</vt:lpstr>
      <vt:lpstr>3.2.5  内置函数对列表的操作</vt:lpstr>
      <vt:lpstr>3.2.6  列表推导式语法与应用案例</vt:lpstr>
      <vt:lpstr>3.2.6  列表推导式语法与应用案例</vt:lpstr>
      <vt:lpstr>3.2.6  列表推导式语法与应用案例</vt:lpstr>
      <vt:lpstr>3.2.6  列表推导式语法与应用案例</vt:lpstr>
      <vt:lpstr>3.2.6  列表推导式语法与应用案例</vt:lpstr>
      <vt:lpstr>3.2.6  列表推导式语法与应用案例</vt:lpstr>
      <vt:lpstr>3.2.6  列表推导式语法与应用案例</vt:lpstr>
      <vt:lpstr>3.2.7  切片</vt:lpstr>
      <vt:lpstr>3.2.7  切片</vt:lpstr>
      <vt:lpstr>3.2.7  切片</vt:lpstr>
      <vt:lpstr>3.2.7  切片</vt:lpstr>
      <vt:lpstr>3.2.7  切片</vt:lpstr>
      <vt:lpstr>3.2.7  切片</vt:lpstr>
      <vt:lpstr>3.2.7  切片</vt:lpstr>
      <vt:lpstr>3.2.7  切片</vt:lpstr>
      <vt:lpstr>3.3  元组与生成器表达式</vt:lpstr>
      <vt:lpstr>3.3.1  元组创建与元素访问</vt:lpstr>
      <vt:lpstr>3.3.1  元组创建与元素访问</vt:lpstr>
      <vt:lpstr>3.3.1  元组创建与元素访问</vt:lpstr>
      <vt:lpstr>3.3.2  元组与列表的异同点</vt:lpstr>
      <vt:lpstr>3.3.2  元组与列表的异同点</vt:lpstr>
      <vt:lpstr>3.3.2  元组与列表的异同点</vt:lpstr>
      <vt:lpstr>3.3.3  生成器推导式</vt:lpstr>
      <vt:lpstr>3.3.3  生成器推导式</vt:lpstr>
      <vt:lpstr>3.3.3  生成器推导式</vt:lpstr>
      <vt:lpstr>3.3.3  生成器推导式</vt:lpstr>
      <vt:lpstr>3.3.3  生成器推导式</vt:lpstr>
      <vt:lpstr>3.4  字典</vt:lpstr>
      <vt:lpstr>3.4.1  字典创建与删除</vt:lpstr>
      <vt:lpstr>3.4.2  字典元素的访问</vt:lpstr>
      <vt:lpstr>3.4.2  字典元素的访问</vt:lpstr>
      <vt:lpstr>3.4.3  元素添加、修改与删除</vt:lpstr>
      <vt:lpstr>3.4.3  元素添加、修改与删除</vt:lpstr>
      <vt:lpstr>3.4.3  元素添加、修改与删除</vt:lpstr>
      <vt:lpstr>3.4.4  字典应用案例</vt:lpstr>
      <vt:lpstr>3.5  集合</vt:lpstr>
      <vt:lpstr>3.5.1  集合对象的创建与删除</vt:lpstr>
      <vt:lpstr>3.5.1  集合对象的创建与删除</vt:lpstr>
      <vt:lpstr>3.5.2  集合操作与运算</vt:lpstr>
      <vt:lpstr>3.5.2  集合操作与运算</vt:lpstr>
      <vt:lpstr>3.5.2  集合操作与运算</vt:lpstr>
      <vt:lpstr>3.5.2  集合操作与运算</vt:lpstr>
      <vt:lpstr>3.5.3  集合应用案例</vt:lpstr>
      <vt:lpstr>3.5.3  集合应用案例</vt:lpstr>
      <vt:lpstr>3.5.3  集合应用案例</vt:lpstr>
      <vt:lpstr>3.5.3  集合应用案例</vt:lpstr>
      <vt:lpstr>3.5.3  集合应用案例</vt:lpstr>
      <vt:lpstr>3.5.3  集合应用案例</vt:lpstr>
      <vt:lpstr>3.5.3  集合应用案例</vt:lpstr>
      <vt:lpstr>3.5.3  集合应用案例</vt:lpstr>
      <vt:lpstr>3.6  序列解包</vt:lpstr>
      <vt:lpstr>3.6  序列解包</vt:lpstr>
      <vt:lpstr>3.6  序列解包</vt:lpstr>
      <vt:lpstr>3.6  序列解包</vt:lpstr>
      <vt:lpstr>3.6  序列解包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dfg</cp:lastModifiedBy>
  <cp:revision>395</cp:revision>
  <dcterms:created xsi:type="dcterms:W3CDTF">2015-05-05T08:02:00Z</dcterms:created>
  <dcterms:modified xsi:type="dcterms:W3CDTF">2021-07-13T07:49:01Z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0937A0868A224BC39C0B3981CF4CCE43</vt:lpwstr>
  </property>
</Properties>
</file>