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848" r:id="rId3"/>
    <p:sldId id="1846" r:id="rId4"/>
    <p:sldId id="1774" r:id="rId5"/>
    <p:sldId id="1845" r:id="rId6"/>
    <p:sldId id="1809" r:id="rId7"/>
    <p:sldId id="1810" r:id="rId8"/>
    <p:sldId id="1811" r:id="rId9"/>
    <p:sldId id="1775" r:id="rId10"/>
    <p:sldId id="1776" r:id="rId11"/>
    <p:sldId id="1777" r:id="rId12"/>
    <p:sldId id="1779" r:id="rId13"/>
    <p:sldId id="1780" r:id="rId14"/>
    <p:sldId id="1781" r:id="rId15"/>
    <p:sldId id="1782" r:id="rId16"/>
    <p:sldId id="1783" r:id="rId17"/>
    <p:sldId id="1784" r:id="rId18"/>
    <p:sldId id="1785" r:id="rId19"/>
    <p:sldId id="1786" r:id="rId20"/>
    <p:sldId id="1787" r:id="rId21"/>
    <p:sldId id="1788" r:id="rId22"/>
    <p:sldId id="1789" r:id="rId23"/>
    <p:sldId id="1790" r:id="rId24"/>
    <p:sldId id="1791" r:id="rId25"/>
    <p:sldId id="1793" r:id="rId26"/>
    <p:sldId id="1794" r:id="rId27"/>
    <p:sldId id="1796" r:id="rId28"/>
    <p:sldId id="1797" r:id="rId29"/>
    <p:sldId id="1798" r:id="rId30"/>
    <p:sldId id="1799" r:id="rId31"/>
    <p:sldId id="1800" r:id="rId32"/>
    <p:sldId id="1801" r:id="rId33"/>
    <p:sldId id="1802" r:id="rId34"/>
    <p:sldId id="1803" r:id="rId35"/>
    <p:sldId id="1804" r:id="rId36"/>
    <p:sldId id="1805" r:id="rId37"/>
    <p:sldId id="1812" r:id="rId38"/>
    <p:sldId id="1806" r:id="rId39"/>
    <p:sldId id="1807" r:id="rId40"/>
    <p:sldId id="1808" r:id="rId41"/>
    <p:sldId id="1813" r:id="rId42"/>
    <p:sldId id="1885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图片 3" descr="webwxgetmsg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795" y="4961890"/>
            <a:ext cx="1861185" cy="1862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/>
          <a:p>
            <a:pPr fontAlgn="auto">
              <a:lnSpc>
                <a:spcPct val="120000"/>
              </a:lnSpc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选择结构与循环结构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98065"/>
          </a:xfrm>
        </p:spPr>
        <p:txBody>
          <a:bodyPr>
            <a:normAutofit/>
          </a:bodyPr>
          <a:p>
            <a:endParaRPr lang="zh-CN" altLang="en-US" sz="2800"/>
          </a:p>
          <a:p>
            <a:r>
              <a:rPr lang="zh-CN" altLang="en-US" sz="2800"/>
              <a:t>董付国</a:t>
            </a:r>
            <a:endParaRPr lang="zh-CN" altLang="en-US" sz="2800"/>
          </a:p>
          <a:p>
            <a:r>
              <a:rPr lang="zh-CN" altLang="en-US" sz="2800"/>
              <a:t>微信公众号：</a:t>
            </a:r>
            <a:r>
              <a:rPr lang="en-US" altLang="zh-CN" sz="2800"/>
              <a:t>Python</a:t>
            </a:r>
            <a:r>
              <a:rPr lang="zh-CN" altLang="en-US" sz="2800"/>
              <a:t>小屋</a:t>
            </a:r>
            <a:endParaRPr lang="zh-CN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885"/>
            <a:ext cx="10515600" cy="463994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）逻辑运算符</a:t>
            </a:r>
            <a:endParaRPr lang="zh-CN" altLang="en-US" sz="2400"/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/>
              <a:t>逻辑运算符and、or、not分别表示逻辑与、逻辑或、逻辑非。对于and而言，必须两侧的表达式都等价于True，整个表达式才等价于True。</a:t>
            </a:r>
            <a:endParaRPr lang="zh-CN" altLang="en-US" sz="2000"/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/>
              <a:t>对于or而言，只要两侧的表达式中有一个等价于True，整个表达式就等价于True；对于not而言，如果后面的表达式等价于False，整个表达式就等价于True。</a:t>
            </a:r>
            <a:endParaRPr lang="zh-CN" altLang="en-US" sz="2000"/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/>
              <a:t>逻辑运算符and和or具有短路求值或惰性求值的特点，可能不会对所有表达式进行求值，而是</a:t>
            </a:r>
            <a:r>
              <a:rPr lang="zh-CN" altLang="en-US" sz="2000">
                <a:solidFill>
                  <a:srgbClr val="FF0000"/>
                </a:solidFill>
              </a:rPr>
              <a:t>只计算必须计算的表达式的值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3 and 5               # 整个表达式的值是最后一个计算的子表达式的值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3 or 5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0 and 5               # 0等价于False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0 or 5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not [1, 2, 3]         # 非空列表等价于True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not {}                # 空字典等价于False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4.2  </a:t>
            </a:r>
            <a:r>
              <a:rPr lang="zh-CN" altLang="en-US"/>
              <a:t>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常见的选择结构有单分支选择结构、双分支选择结构、多分支选择结构以及嵌套的分支结构，也可以构造跳转表来实现类似的逻辑。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循环结构和异常处理结构中也可以带有“else”子句，可以看作是特殊形式的选择结构。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4.2.1  单分支选择结构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4578" name="文本占位符 23554"/>
          <p:cNvSpPr>
            <a:spLocks noGrp="1"/>
          </p:cNvSpPr>
          <p:nvPr>
            <p:ph idx="1"/>
          </p:nvPr>
        </p:nvSpPr>
        <p:spPr>
          <a:xfrm>
            <a:off x="838200" y="1321435"/>
            <a:ext cx="6531610" cy="4639945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:</a:t>
            </a: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fontAlgn="auto">
              <a:lnSpc>
                <a:spcPct val="150000"/>
              </a:lnSpc>
              <a:spcBef>
                <a:spcPts val="100"/>
              </a:spcBef>
              <a:buSzPct val="70000"/>
              <a:buFont typeface="Arial" panose="020B0604020202020204" pitchFamily="34" charset="0"/>
              <a:buChar char="•"/>
            </a:pPr>
            <a:r>
              <a:rPr lang="zh-CN" altLang="en-US" sz="2400" b="1" kern="1200" dirty="0">
                <a:latin typeface="宋体" panose="02010600030101010101" pitchFamily="2" charset="-122"/>
                <a:ea typeface="+mn-ea"/>
                <a:cs typeface="+mn-cs"/>
              </a:rPr>
              <a:t>例4-1</a:t>
            </a:r>
            <a:r>
              <a:rPr lang="zh-CN" altLang="en-US" sz="2400" kern="1200" dirty="0">
                <a:latin typeface="宋体" panose="02010600030101010101" pitchFamily="2" charset="-122"/>
                <a:ea typeface="+mn-ea"/>
                <a:cs typeface="+mn-cs"/>
              </a:rPr>
              <a:t>  编写程序，输入使用空格分隔的两个整数，然后按升序输出。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x = input('Input two number:')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a, b = map(int, x.split())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if a &gt; b: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   a, b = b, a    # </a:t>
            </a:r>
            <a:r>
              <a:rPr lang="zh-CN" altLang="en-US" sz="2000" kern="1200" dirty="0">
                <a:latin typeface="Consolas" panose="020B0609020204030204" charset="0"/>
                <a:ea typeface="+mn-ea"/>
                <a:cs typeface="+mn-cs"/>
              </a:rPr>
              <a:t>序列解包，交换两个变量的值</a:t>
            </a:r>
            <a:endParaRPr lang="zh-CN" altLang="en-US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Consolas" panose="020B0609020204030204" charset="0"/>
                <a:ea typeface="+mn-ea"/>
                <a:cs typeface="+mn-cs"/>
              </a:rPr>
              <a:t>print(a, b)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</p:txBody>
      </p:sp>
      <p:pic>
        <p:nvPicPr>
          <p:cNvPr id="3" name="图片 -2147482613" descr="图\4t1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9810" y="1664335"/>
            <a:ext cx="3320415" cy="32588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4.2.2  双分支选择结构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602" name="文本占位符 24578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>
            <a:normAutofit lnSpcReduction="10000"/>
          </a:bodyPr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:</a:t>
            </a: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1</a:t>
            </a: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2000" kern="1200" dirty="0">
                <a:latin typeface="宋体" panose="02010600030101010101" pitchFamily="2" charset="-122"/>
                <a:ea typeface="+mn-ea"/>
                <a:cs typeface="+mn-cs"/>
              </a:rPr>
              <a:t>2</a:t>
            </a:r>
            <a:endParaRPr lang="en-US" altLang="zh-CN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pic>
        <p:nvPicPr>
          <p:cNvPr id="3" name="图片 -2147482612" descr="图\4t2.ti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86045" y="2053590"/>
            <a:ext cx="4338955" cy="3379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4.2.2  双分支选择结构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-208280"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1"/>
              <a:t>例</a:t>
            </a:r>
            <a:r>
              <a:rPr lang="en-US" altLang="zh-CN" sz="2400" b="1"/>
              <a:t>4-2</a:t>
            </a:r>
            <a:r>
              <a:rPr lang="en-US" altLang="zh-CN" sz="2400"/>
              <a:t>  </a:t>
            </a:r>
            <a:r>
              <a:rPr lang="zh-CN" altLang="en-US" sz="2400"/>
              <a:t>求解鸡兔同笼问题。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jitu, tui = map(int, input('请输入鸡兔总数和腿总数：').split())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tu = (tui - jitu*2) / 2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if int(tu)==tu</a:t>
            </a: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 and 0&lt;=tu&lt;=jitu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print('鸡：{0},兔：{1}'.format(int(jitu-tu), int(tu)))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else: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print('数据不正确，无解')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对象 -2147482611"/>
          <p:cNvGraphicFramePr>
            <a:graphicFrameLocks noChangeAspect="1"/>
          </p:cNvGraphicFramePr>
          <p:nvPr/>
        </p:nvGraphicFramePr>
        <p:xfrm>
          <a:off x="5629275" y="4156075"/>
          <a:ext cx="3256280" cy="1355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50265" imgH="419100" progId="Equation.KSEE3">
                  <p:embed/>
                </p:oleObj>
              </mc:Choice>
              <mc:Fallback>
                <p:oleObj name="" r:id="rId1" imgW="850265" imgH="4191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29275" y="4156075"/>
                        <a:ext cx="3256280" cy="1355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4.2.2  双分支选择结构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Python还提供了一个</a:t>
            </a:r>
            <a:r>
              <a:rPr lang="zh-CN" altLang="en-US" sz="2400">
                <a:solidFill>
                  <a:srgbClr val="FF0000"/>
                </a:solidFill>
              </a:rPr>
              <a:t>三元运算符</a:t>
            </a:r>
            <a:r>
              <a:rPr lang="zh-CN" altLang="en-US" sz="2400"/>
              <a:t>，并且在三元运算符构成的表达式中还可以嵌套三元运算符，可以实现与选择结构相似的效果。语法为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value1 if condition else value2</a:t>
            </a:r>
            <a:endParaRPr lang="zh-CN" altLang="en-US" sz="2000">
              <a:latin typeface="Consolas" panose="020B0609020204030204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400"/>
              <a:t>当条件表达式condition的值与True等价时，表达式的值为value1，否则表达式的值为value2。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a = 5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print(6 if a&gt;3 else 5)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6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b = 6 if </a:t>
            </a:r>
            <a:r>
              <a:rPr lang="en-US" altLang="zh-CN" sz="2000">
                <a:latin typeface="Consolas" panose="020B0609020204030204" charset="0"/>
              </a:rPr>
              <a:t>5</a:t>
            </a:r>
            <a:r>
              <a:rPr lang="zh-CN" altLang="en-US" sz="2000">
                <a:latin typeface="Consolas" panose="020B0609020204030204" charset="0"/>
              </a:rPr>
              <a:t>&gt;13 else 9         # 等于号</a:t>
            </a:r>
            <a:r>
              <a:rPr lang="zh-CN" altLang="en-US" sz="2000">
                <a:latin typeface="Consolas" panose="020B0609020204030204" charset="0"/>
              </a:rPr>
              <a:t>的优先级非常低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b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9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4.2.3  多分支选择结构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if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表达式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1: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1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elif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表达式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2: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2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elif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表达式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3: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3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else: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4</a:t>
            </a: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charset="0"/>
                <a:sym typeface="+mn-ea"/>
              </a:rPr>
              <a:t>其中，关键字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elif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是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else if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的缩写。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4.2.3  多分支选择结构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39055"/>
          </a:xfrm>
        </p:spPr>
        <p:txBody>
          <a:bodyPr>
            <a:normAutofit/>
          </a:bodyPr>
          <a:p>
            <a:pPr marR="0" lvl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"/>
              <a:defRPr/>
            </a:pPr>
            <a:r>
              <a:rPr lang="zh-CN" altLang="en-US" sz="2400" b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例</a:t>
            </a:r>
            <a:r>
              <a:rPr lang="en-US" altLang="zh-CN" sz="2400" b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4-3</a:t>
            </a:r>
            <a:r>
              <a:rPr lang="en-US" altLang="zh-CN" sz="240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sz="240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使用多分支选择结构将成绩从百分制变换到等级制。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cs typeface="Consolas" panose="020B0609020204030204" charset="0"/>
                <a:sym typeface="+mn-ea"/>
              </a:rPr>
              <a:t>def func(score):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cs typeface="Consolas" panose="020B0609020204030204" charset="0"/>
                <a:sym typeface="+mn-ea"/>
              </a:rPr>
              <a:t>    if score &gt; 100 or score &lt; 0: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cs typeface="Consolas" panose="020B0609020204030204" charset="0"/>
                <a:sym typeface="+mn-ea"/>
              </a:rPr>
              <a:t>        return 'wrong score.must between 0 and 100.'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cs typeface="Consolas" panose="020B0609020204030204" charset="0"/>
                <a:sym typeface="+mn-ea"/>
              </a:rPr>
              <a:t>    elif score &gt;= 90: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cs typeface="Consolas" panose="020B0609020204030204" charset="0"/>
                <a:sym typeface="+mn-ea"/>
              </a:rPr>
              <a:t>        return 'A'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cs typeface="Consolas" panose="020B0609020204030204" charset="0"/>
                <a:sym typeface="+mn-ea"/>
              </a:rPr>
              <a:t>    elif score &gt;= 80: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cs typeface="Consolas" panose="020B0609020204030204" charset="0"/>
                <a:sym typeface="+mn-ea"/>
              </a:rPr>
              <a:t>        return 'B'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cs typeface="Consolas" panose="020B0609020204030204" charset="0"/>
                <a:sym typeface="+mn-ea"/>
              </a:rPr>
              <a:t>    elif score &gt;= 70: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cs typeface="Consolas" panose="020B0609020204030204" charset="0"/>
                <a:sym typeface="+mn-ea"/>
              </a:rPr>
              <a:t>        return 'C'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cs typeface="Consolas" panose="020B0609020204030204" charset="0"/>
                <a:sym typeface="+mn-ea"/>
              </a:rPr>
              <a:t>    elif score &gt;= 60: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cs typeface="Consolas" panose="020B0609020204030204" charset="0"/>
                <a:sym typeface="+mn-ea"/>
              </a:rPr>
              <a:t>        return 'D'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cs typeface="Consolas" panose="020B0609020204030204" charset="0"/>
                <a:sym typeface="+mn-ea"/>
              </a:rPr>
              <a:t>    else: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Consolas" panose="020B0609020204030204" charset="0"/>
                <a:cs typeface="Consolas" panose="020B0609020204030204" charset="0"/>
                <a:sym typeface="+mn-ea"/>
              </a:rPr>
              <a:t>        return 'F'</a:t>
            </a: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000">
              <a:ln>
                <a:noFill/>
              </a:ln>
              <a:effectLst/>
              <a:uLnTx/>
              <a:uFillTx/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print(func(80))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4.2.4  选择结构的嵌套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0722" name="文本占位符 29698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if 表达式1: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语句块1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if 表达式2: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    语句块2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else: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    语句块3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if 表达式4: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        语句块4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注意：</a:t>
            </a:r>
            <a:r>
              <a:rPr lang="zh-CN" altLang="en-US" sz="2000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缩进必须要正确并且一致</a:t>
            </a:r>
            <a:r>
              <a:rPr lang="zh-CN" altLang="en-US" sz="2000" kern="1200" dirty="0"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lang="zh-CN" altLang="en-US" sz="2000" kern="1200" dirty="0">
              <a:latin typeface="宋体" panose="02010600030101010101" pitchFamily="2" charset="-122"/>
              <a:ea typeface="+mn-ea"/>
              <a:cs typeface="+mn-cs"/>
            </a:endParaRPr>
          </a:p>
        </p:txBody>
      </p:sp>
      <p:pic>
        <p:nvPicPr>
          <p:cNvPr id="30723" name="Picture -21474826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695" y="1321435"/>
            <a:ext cx="2597150" cy="3400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本章学习</a:t>
            </a:r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 sz="2400"/>
              <a:t>理解条件表达式与True/False的等价关系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熟练运用常见选择结构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熟练运用for循环和while循环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理解带else子句的循环结构执行过程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理解break和continue语句在循环中的作用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4.2.4  选择结构的嵌套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 b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例</a:t>
            </a:r>
            <a:r>
              <a:rPr lang="en-US" altLang="zh-CN" sz="2400" b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4-4</a:t>
            </a:r>
            <a:r>
              <a:rPr lang="en-US" altLang="zh-CN" sz="240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sz="240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使用嵌套选择结构将成绩从百分制变换到等级制。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def func(score):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degree = 'DCBAA</a:t>
            </a:r>
            <a:r>
              <a:rPr lang="en-US" altLang="zh-CN" sz="2000">
                <a:latin typeface="Consolas" panose="020B0609020204030204" charset="0"/>
              </a:rPr>
              <a:t>F</a:t>
            </a:r>
            <a:r>
              <a:rPr lang="zh-CN" altLang="en-US" sz="2000">
                <a:latin typeface="Consolas" panose="020B0609020204030204" charset="0"/>
              </a:rPr>
              <a:t>'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if score &gt; 100 or score &lt; 0: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return 'wrong score.must between 0 and 100.'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index = (score - 60) // 10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if index &gt;= 0: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return degree[index]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return degree[-1]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</a:rPr>
              <a:t>print(func(89))</a:t>
            </a:r>
            <a:endParaRPr lang="en-US" altLang="zh-CN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4.3  </a:t>
            </a:r>
            <a:r>
              <a:rPr lang="zh-CN" altLang="en-US"/>
              <a:t>循环结构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Python主要有for循环和while循环两种形式的循环结构，多个循环可以嵌套使用，并且还经常和选择结构嵌套使用来实现复杂的业务逻辑。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while循环一般用于循环次数难以提前确定的情况，当然也可以用于循环次数确定的情况；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for循环一般用于循环次数可以提前确定的情况，尤其适用于枚举或遍历序列或迭代</a:t>
            </a:r>
            <a:r>
              <a:rPr lang="zh-CN" altLang="en-US" sz="2400"/>
              <a:t>器对象中元素的场合。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4.3  </a:t>
            </a:r>
            <a:r>
              <a:rPr lang="zh-CN" altLang="en-US">
                <a:sym typeface="+mn-ea"/>
              </a:rPr>
              <a:t>循环结构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对于带有else子句的循环结构，如果循环因为条件表达式不成立或序列遍历结束而</a:t>
            </a:r>
            <a:r>
              <a:rPr lang="zh-CN" altLang="en-US" sz="2400">
                <a:solidFill>
                  <a:srgbClr val="FF0000"/>
                </a:solidFill>
              </a:rPr>
              <a:t>自然结束时则执行</a:t>
            </a:r>
            <a:r>
              <a:rPr lang="zh-CN" altLang="en-US" sz="2400"/>
              <a:t>else结构中的语句，如果循环是因为执行了break语句而导致循环</a:t>
            </a:r>
            <a:r>
              <a:rPr lang="zh-CN" altLang="en-US" sz="2400">
                <a:solidFill>
                  <a:srgbClr val="FF0000"/>
                </a:solidFill>
              </a:rPr>
              <a:t>提前结束则不会</a:t>
            </a:r>
            <a:r>
              <a:rPr lang="zh-CN" altLang="en-US" sz="2400"/>
              <a:t>执行else中的语句。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两种循环结构的完整语法形式分别为：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while 条件表达式: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循环体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[else: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else子句代码块]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/>
              <a:t>和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for 循环变量 in </a:t>
            </a:r>
            <a:r>
              <a:rPr lang="zh-CN" altLang="en-US" sz="2000">
                <a:latin typeface="Consolas" panose="020B0609020204030204" charset="0"/>
              </a:rPr>
              <a:t>可迭代对象: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循环体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[else: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else子句代码块]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例4-5</a:t>
            </a:r>
            <a:r>
              <a:rPr lang="zh-CN" altLang="en-US" sz="2400"/>
              <a:t>   编写程序，输出1~100之间能被7整除但不能同时被5整除的所有整数。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for i in range(1, 101):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if i%7==0 and i%5!=0: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    print(i)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例4-6</a:t>
            </a:r>
            <a:r>
              <a:rPr lang="zh-CN" altLang="en-US" sz="2400"/>
              <a:t>   编写程序，打印九九乘法表。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for i in range(1, 10):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for j in range(1, i+1):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print('{0}*{1}={2}'.format(i,j,i*j), end='  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print()                    # 打印空行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4.3.2  break与continue语句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一旦break语句被执行，将使得</a:t>
            </a:r>
            <a:r>
              <a:rPr lang="zh-CN" altLang="en-US" sz="2400">
                <a:solidFill>
                  <a:srgbClr val="FF0000"/>
                </a:solidFill>
              </a:rPr>
              <a:t>break语句所属层次的循环提前结束</a:t>
            </a:r>
            <a:r>
              <a:rPr lang="zh-CN" altLang="en-US" sz="2400"/>
              <a:t>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continue语句的作用是</a:t>
            </a:r>
            <a:r>
              <a:rPr lang="zh-CN" altLang="en-US" sz="2400">
                <a:solidFill>
                  <a:srgbClr val="FF0000"/>
                </a:solidFill>
              </a:rPr>
              <a:t>提前结束本次循环</a:t>
            </a:r>
            <a:r>
              <a:rPr lang="zh-CN" altLang="en-US" sz="2400"/>
              <a:t>，忽略continue之后的所有语句，</a:t>
            </a:r>
            <a:r>
              <a:rPr lang="zh-CN" altLang="en-US" sz="2400">
                <a:solidFill>
                  <a:srgbClr val="FF0000"/>
                </a:solidFill>
              </a:rPr>
              <a:t>提前进入下一次循环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4.3.2  break与continue语句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194310" fontAlgn="auto">
              <a:lnSpc>
                <a:spcPct val="100000"/>
              </a:lnSpc>
              <a:spcBef>
                <a:spcPts val="0"/>
              </a:spcBef>
            </a:pPr>
            <a:r>
              <a:rPr sz="2400" b="1"/>
              <a:t>例4-7</a:t>
            </a:r>
            <a:r>
              <a:rPr sz="2400"/>
              <a:t>   编写程序，计算小于100的最大素数。</a:t>
            </a:r>
            <a:endParaRPr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for n in range(100, 1, -1):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if n%2 == 0: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continue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for i in range(3, int(n**0.5)+1, 2):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if n%i == 0: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# 结束内循环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break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print(n)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# 结束外循环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break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400675"/>
          </a:xfrm>
        </p:spPr>
        <p:txBody>
          <a:bodyPr>
            <a:normAutofit/>
          </a:bodyPr>
          <a:p>
            <a:pPr indent="-22860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/>
              <a:t>例4-</a:t>
            </a:r>
            <a:r>
              <a:rPr lang="en-US" altLang="zh-CN" sz="2400" b="1"/>
              <a:t>8</a:t>
            </a:r>
            <a:r>
              <a:rPr lang="zh-CN" altLang="en-US" sz="2400"/>
              <a:t>  输入若干个成绩，求所有成绩的平均分。每输入一个成绩后询问是否继续输入下一个成绩，回答“yes”就继续输入下一个成绩，回答“no”就停止输入成绩。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820400" cy="5035550"/>
          </a:xfrm>
        </p:spPr>
        <p:txBody>
          <a:bodyPr>
            <a:normAutofit fontScale="90000" lnSpcReduction="2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numbers = []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while True: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x = input('请输入一个成绩：')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# 异常处理结构，用来保证用户只能输入实数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try: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# 先把x转换成实数，然后追加到列表numbers尾部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numbers.append(float(x))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except: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print('不是合法成绩')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# 下面的循环用来限制用户只能输入任意大小写的“yes”或者“no”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while True: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flag = input('继续输入吗？（yes/no）').lower()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if flag not in ('yes', 'no'):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    print('只能输入yes或no')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else: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    break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if flag=='no':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break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# 计算平均分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print(sum(numbers)/len(numbers))</a:t>
            </a:r>
            <a:endParaRPr lang="zh-CN" altLang="en-US" sz="2000">
              <a:latin typeface="Consolas" panose="020B06090202040302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4.1  </a:t>
            </a:r>
            <a:r>
              <a:rPr lang="zh-CN" altLang="en-US"/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绝大部分合法的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表达式都可以作为条件表达式。</a:t>
            </a:r>
            <a:endParaRPr lang="zh-CN" altLang="en-US" sz="2400" dirty="0">
              <a:latin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在选择和循环结构中，条件表达式的值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只要不是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False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（或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0.0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0j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等）、空值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None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、空列表、空元组、空集合、空字典、空字符串、空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range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对象，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解释器均认为与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True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等价，作为参数传递给内置函数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bool()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时返回值为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True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，作为条件表达式时表示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条件成立。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/>
              <a:t>例4-</a:t>
            </a:r>
            <a:r>
              <a:rPr lang="en-US" altLang="zh-CN" sz="2400" b="1"/>
              <a:t>9</a:t>
            </a:r>
            <a:r>
              <a:rPr lang="zh-CN" altLang="en-US" sz="2400"/>
              <a:t>  编写程序，判断今天是今年的第几天。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import time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date = time.localtime()                         # 获取当前日期时间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year, month, day = date[:3]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day_month = [31, 28, 31, 30, 31, 30, 31, 31, 30, 31, 30, 31]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if year%400==0 or (year%4==0 and year%100!=0):   # 判断是否为闰年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day_month[1] = 29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if month==1: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print(day)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print(sum(day_month[:month-1])+day)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1096625" cy="4639945"/>
          </a:xfrm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/>
              <a:t>例4-</a:t>
            </a:r>
            <a:r>
              <a:rPr lang="en-US" altLang="zh-CN" sz="2400" b="1"/>
              <a:t>10</a:t>
            </a:r>
            <a:r>
              <a:rPr lang="zh-CN" altLang="en-US" sz="2400"/>
              <a:t>  编写代码，输出由星号*组成的菱形图案，并且可以灵活控制图案的大小。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def main(n):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for i in range(n):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print((' * '*i).center(n*3))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for i in range(n, 0, -1):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print((' * '*i).center(n*3))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</a:rPr>
              <a:t>main(6)</a:t>
            </a:r>
            <a:endParaRPr lang="en-US" altLang="zh-CN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</a:rPr>
              <a:t>main(10)</a:t>
            </a:r>
            <a:endParaRPr lang="en-US" altLang="zh-CN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3180" y="1755140"/>
            <a:ext cx="4999990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例4-</a:t>
            </a:r>
            <a:r>
              <a:rPr lang="en-US" altLang="zh-CN" sz="2400" b="1"/>
              <a:t>11</a:t>
            </a:r>
            <a:r>
              <a:rPr lang="zh-CN" altLang="en-US" sz="2400"/>
              <a:t>  快速判断一个数是否为素数。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097145"/>
          </a:xfrm>
        </p:spPr>
        <p:txBody>
          <a:bodyPr>
            <a:normAutofit fontScale="90000"/>
          </a:bodyPr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n = input("Input an integer:")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n = int(n)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if n </a:t>
            </a:r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in (2,3)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   print('Yes')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# 偶数必然不是素数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elif n%2 == 0: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print('No')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else: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# 大于5的素数必然出现在6的倍数两侧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# 因为</a:t>
            </a: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6x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、6x+2、6x+3、6x+4肯定不是素数，假设x为大于1的自然数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m = n % 6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if m!=1 and m!=5: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    print('No')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else: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    for i in range(3, int(n**0.5)+1, 2):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        if n%i == 0: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            print('No')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            break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    else: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        print('Yes')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321435"/>
            <a:ext cx="11014710" cy="4639945"/>
          </a:xfrm>
        </p:spPr>
        <p:txBody>
          <a:bodyPr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4-12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编写程序，计算组合数C(n,i)，即从n个元素中任选i个，有多少种选法。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组合数定义，需要计算3个数的阶乘，在很多编程语言中都很难直接使用整型变量表示大数的阶乘结果，虽然Python并不存在这个问题，但是计算大数的阶乘仍需要相当多的时间。本例提供另一种计算方法：以Cni(8,3)为例，按定义式展开如下，对于(5,8]区间的数，分子上出现一次而分母上没出现；(3,5]区间的数在分子、分母上各出现一次；[1,3]区间的数分子上出现一次而分母上出现两次。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3731" name="Content Placeholder 3">
            <a:hlinkClick r:id="" action="ppaction://ole?verb="/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46810" y="4272122"/>
          <a:ext cx="8469630" cy="966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276600" imgH="419100" progId="Equation.KSEE3">
                  <p:embed/>
                </p:oleObj>
              </mc:Choice>
              <mc:Fallback>
                <p:oleObj name="" r:id="rId1" imgW="3276600" imgH="4191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6810" y="4272122"/>
                        <a:ext cx="8469630" cy="96647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1042650" cy="463994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def </a:t>
            </a:r>
            <a:r>
              <a:rPr lang="en-US" altLang="zh-CN" sz="2000">
                <a:latin typeface="Consolas" panose="020B0609020204030204" charset="0"/>
              </a:rPr>
              <a:t>c</a:t>
            </a:r>
            <a:r>
              <a:rPr lang="zh-CN" altLang="en-US" sz="2000">
                <a:latin typeface="Consolas" panose="020B0609020204030204" charset="0"/>
              </a:rPr>
              <a:t>ni(n, i):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if not (isinstance(n,int) and isinstance(i,int) and n&gt;=i):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print(</a:t>
            </a:r>
            <a:r>
              <a:rPr lang="zh-CN" altLang="en-US" sz="1800">
                <a:latin typeface="Consolas" panose="020B0609020204030204" charset="0"/>
              </a:rPr>
              <a:t>'n and i must be integers and n must be larger than or equal to i.'</a:t>
            </a:r>
            <a:r>
              <a:rPr lang="zh-CN" altLang="en-US" sz="2000">
                <a:latin typeface="Consolas" panose="020B0609020204030204" charset="0"/>
              </a:rPr>
              <a:t>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return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result = 1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</a:t>
            </a:r>
            <a:r>
              <a:rPr lang="en-US" altLang="zh-CN" sz="2000">
                <a:latin typeface="Consolas" panose="020B0609020204030204" charset="0"/>
              </a:rPr>
              <a:t>m</a:t>
            </a:r>
            <a:r>
              <a:rPr lang="zh-CN" altLang="en-US" sz="2000">
                <a:latin typeface="Consolas" panose="020B0609020204030204" charset="0"/>
              </a:rPr>
              <a:t>in</a:t>
            </a:r>
            <a:r>
              <a:rPr lang="en-US" altLang="zh-CN" sz="2000">
                <a:latin typeface="Consolas" panose="020B0609020204030204" charset="0"/>
              </a:rPr>
              <a:t>_</a:t>
            </a:r>
            <a:r>
              <a:rPr lang="zh-CN" altLang="en-US" sz="2000">
                <a:latin typeface="Consolas" panose="020B0609020204030204" charset="0"/>
              </a:rPr>
              <a:t>, </a:t>
            </a:r>
            <a:r>
              <a:rPr lang="en-US" altLang="zh-CN" sz="2000">
                <a:latin typeface="Consolas" panose="020B0609020204030204" charset="0"/>
              </a:rPr>
              <a:t>m</a:t>
            </a:r>
            <a:r>
              <a:rPr lang="zh-CN" altLang="en-US" sz="2000">
                <a:latin typeface="Consolas" panose="020B0609020204030204" charset="0"/>
              </a:rPr>
              <a:t>ax</a:t>
            </a:r>
            <a:r>
              <a:rPr lang="en-US" altLang="zh-CN" sz="2000">
                <a:latin typeface="Consolas" panose="020B0609020204030204" charset="0"/>
              </a:rPr>
              <a:t>_</a:t>
            </a:r>
            <a:r>
              <a:rPr lang="zh-CN" altLang="en-US" sz="2000">
                <a:latin typeface="Consolas" panose="020B0609020204030204" charset="0"/>
              </a:rPr>
              <a:t> = sorted((i,</a:t>
            </a:r>
            <a:r>
              <a:rPr lang="en-US" altLang="zh-CN" sz="2000">
                <a:latin typeface="Consolas" panose="020B0609020204030204" charset="0"/>
              </a:rPr>
              <a:t> </a:t>
            </a:r>
            <a:r>
              <a:rPr lang="zh-CN" altLang="en-US" sz="2000">
                <a:latin typeface="Consolas" panose="020B0609020204030204" charset="0"/>
              </a:rPr>
              <a:t>n-i))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for i in range(n,</a:t>
            </a:r>
            <a:r>
              <a:rPr lang="en-US" altLang="zh-CN" sz="2000">
                <a:latin typeface="Consolas" panose="020B0609020204030204" charset="0"/>
              </a:rPr>
              <a:t> </a:t>
            </a:r>
            <a:r>
              <a:rPr lang="zh-CN" altLang="en-US" sz="2000">
                <a:latin typeface="Consolas" panose="020B0609020204030204" charset="0"/>
              </a:rPr>
              <a:t>0,</a:t>
            </a:r>
            <a:r>
              <a:rPr lang="en-US" altLang="zh-CN" sz="2000">
                <a:latin typeface="Consolas" panose="020B0609020204030204" charset="0"/>
              </a:rPr>
              <a:t> </a:t>
            </a:r>
            <a:r>
              <a:rPr lang="zh-CN" altLang="en-US" sz="2000">
                <a:latin typeface="Consolas" panose="020B0609020204030204" charset="0"/>
              </a:rPr>
              <a:t>-1):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if i</a:t>
            </a:r>
            <a:r>
              <a:rPr lang="en-US" altLang="zh-CN" sz="2000">
                <a:latin typeface="Consolas" panose="020B0609020204030204" charset="0"/>
              </a:rPr>
              <a:t> </a:t>
            </a:r>
            <a:r>
              <a:rPr lang="zh-CN" altLang="en-US" sz="2000">
                <a:latin typeface="Consolas" panose="020B0609020204030204" charset="0"/>
              </a:rPr>
              <a:t>&gt;</a:t>
            </a:r>
            <a:r>
              <a:rPr lang="en-US" altLang="zh-CN" sz="2000">
                <a:latin typeface="Consolas" panose="020B0609020204030204" charset="0"/>
              </a:rPr>
              <a:t> m</a:t>
            </a:r>
            <a:r>
              <a:rPr lang="zh-CN" altLang="en-US" sz="2000">
                <a:latin typeface="Consolas" panose="020B0609020204030204" charset="0"/>
              </a:rPr>
              <a:t>ax</a:t>
            </a:r>
            <a:r>
              <a:rPr lang="en-US" altLang="zh-CN" sz="2000">
                <a:latin typeface="Consolas" panose="020B0609020204030204" charset="0"/>
              </a:rPr>
              <a:t>_</a:t>
            </a:r>
            <a:r>
              <a:rPr lang="zh-CN" altLang="en-US" sz="2000">
                <a:latin typeface="Consolas" panose="020B0609020204030204" charset="0"/>
              </a:rPr>
              <a:t>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result *= i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elif i</a:t>
            </a:r>
            <a:r>
              <a:rPr lang="en-US" altLang="zh-CN" sz="2000">
                <a:latin typeface="Consolas" panose="020B0609020204030204" charset="0"/>
              </a:rPr>
              <a:t> </a:t>
            </a:r>
            <a:r>
              <a:rPr lang="zh-CN" altLang="en-US" sz="2000">
                <a:latin typeface="Consolas" panose="020B0609020204030204" charset="0"/>
              </a:rPr>
              <a:t>&lt;=</a:t>
            </a:r>
            <a:r>
              <a:rPr lang="en-US" altLang="zh-CN" sz="2000">
                <a:latin typeface="Consolas" panose="020B0609020204030204" charset="0"/>
              </a:rPr>
              <a:t> m</a:t>
            </a:r>
            <a:r>
              <a:rPr lang="zh-CN" altLang="en-US" sz="2000">
                <a:latin typeface="Consolas" panose="020B0609020204030204" charset="0"/>
              </a:rPr>
              <a:t>in</a:t>
            </a:r>
            <a:r>
              <a:rPr lang="en-US" altLang="zh-CN" sz="2000">
                <a:latin typeface="Consolas" panose="020B0609020204030204" charset="0"/>
              </a:rPr>
              <a:t>_</a:t>
            </a:r>
            <a:r>
              <a:rPr lang="zh-CN" altLang="en-US" sz="2000">
                <a:latin typeface="Consolas" panose="020B0609020204030204" charset="0"/>
              </a:rPr>
              <a:t>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result /</a:t>
            </a:r>
            <a:r>
              <a:rPr lang="en-US" altLang="zh-CN" sz="2000">
                <a:latin typeface="Consolas" panose="020B0609020204030204" charset="0"/>
              </a:rPr>
              <a:t>/</a:t>
            </a:r>
            <a:r>
              <a:rPr lang="zh-CN" altLang="en-US" sz="2000">
                <a:latin typeface="Consolas" panose="020B0609020204030204" charset="0"/>
              </a:rPr>
              <a:t>= i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return result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print(</a:t>
            </a:r>
            <a:r>
              <a:rPr lang="en-US" altLang="zh-CN" sz="2000">
                <a:latin typeface="Consolas" panose="020B0609020204030204" charset="0"/>
              </a:rPr>
              <a:t>c</a:t>
            </a:r>
            <a:r>
              <a:rPr lang="zh-CN" altLang="en-US" sz="2000">
                <a:latin typeface="Consolas" panose="020B0609020204030204" charset="0"/>
              </a:rPr>
              <a:t>ni(6,</a:t>
            </a:r>
            <a:r>
              <a:rPr lang="en-US" altLang="zh-CN" sz="2000">
                <a:latin typeface="Consolas" panose="020B0609020204030204" charset="0"/>
              </a:rPr>
              <a:t> </a:t>
            </a:r>
            <a:r>
              <a:rPr lang="zh-CN" altLang="en-US" sz="2000">
                <a:latin typeface="Consolas" panose="020B0609020204030204" charset="0"/>
              </a:rPr>
              <a:t>2))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zh-CN" altLang="en-US" sz="2400" b="1"/>
              <a:t>例4-13</a:t>
            </a:r>
            <a:r>
              <a:rPr lang="zh-CN" altLang="en-US" sz="2400"/>
              <a:t>  编写程序，输入一个自然数n，然后计算并输出前n个自然数的阶乘之和1!+2!+3!+...+n!的值。</a:t>
            </a:r>
            <a:endParaRPr lang="zh-CN" altLang="en-US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n = int(input('请输入一个自然数：'))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# 使用result保存最终结果，t表示每一项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result, t = 1, 1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for i in range(2, n+1):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# 在前一项的基础上得到当前项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t *= i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# 把当前项加到最终结果上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result += t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print(result)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zh-CN" altLang="en-US" sz="2400" b="1"/>
              <a:t>例4-</a:t>
            </a:r>
            <a:r>
              <a:rPr lang="en-US" altLang="zh-CN" sz="2400" b="1"/>
              <a:t>14</a:t>
            </a:r>
            <a:r>
              <a:rPr lang="zh-CN" altLang="en-US" sz="2400"/>
              <a:t>  编写代码，模拟决赛现场最终成绩的计算过程。要求至少</a:t>
            </a:r>
            <a:r>
              <a:rPr lang="zh-CN" altLang="en-US" sz="2400"/>
              <a:t>有3个评委，打分规则为删除最高分和最低分之后计算剩余分数的平均分。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while True: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try: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n = int(input('请输入评委人数：'))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if n &lt;= 2: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print('评委人数太少,必须多于2个人。')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else: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break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except: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pass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scores = []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for i in range(n):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# 这个while循环用来保证用户必须输入0到100之间的数字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while True: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try: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score = input('请输入第{0}个评委的分数：'.format(i+1))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# 把字符串转换为实数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score = float(score)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assert 0&lt;=score&lt;=100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scores.append(score)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# 如果数据合法，跳出while循环，继续输入下一个评委的分数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break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except: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print('分数错误')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# 计算并删除最高分与最低分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highest = max(scores)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lowest = min(scores)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scores.remove(highest)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scores.remove(lowest)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finalScore = round(sum(scores)/len(scores),</a:t>
            </a:r>
            <a:r>
              <a:rPr lang="en-US" altLang="zh-CN" sz="2000">
                <a:latin typeface="Consolas" panose="020B0609020204030204" charset="0"/>
              </a:rPr>
              <a:t> </a:t>
            </a:r>
            <a:r>
              <a:rPr lang="zh-CN" altLang="en-US" sz="2000">
                <a:latin typeface="Consolas" panose="020B0609020204030204" charset="0"/>
              </a:rPr>
              <a:t>2)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formatter = '去掉一个最高分{0}\n去掉一个最低分{1}\n最后得分{2}'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print(formatter.format(highest, lowest, finalScore))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>
                <a:latin typeface="Consolas" panose="020B0609020204030204" charset="0"/>
                <a:cs typeface="Consolas" panose="020B0609020204030204" charset="0"/>
              </a:rPr>
              <a:t>&gt;&gt;&gt; bool(3), bool(-5), bool(3.14), bool(0)	# 0之外的数字都等价于True</a:t>
            </a:r>
            <a:endParaRPr lang="zh-CN" altLang="en-US" sz="3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(True, True, True, False)</a:t>
            </a:r>
            <a:endParaRPr lang="zh-CN" altLang="en-US" sz="3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>
                <a:latin typeface="Consolas" panose="020B0609020204030204" charset="0"/>
                <a:cs typeface="Consolas" panose="020B0609020204030204" charset="0"/>
              </a:rPr>
              <a:t>&gt;&gt;&gt; bool('a'), bool('董付国'), bool(' '), bool('')</a:t>
            </a:r>
            <a:endParaRPr lang="zh-CN" altLang="en-US" sz="3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>
                <a:latin typeface="Consolas" panose="020B0609020204030204" charset="0"/>
                <a:cs typeface="Consolas" panose="020B0609020204030204" charset="0"/>
              </a:rPr>
              <a:t>                                            # 包含任意内容的字符串都等价于True</a:t>
            </a:r>
            <a:endParaRPr lang="zh-CN" altLang="en-US" sz="3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(True, True, True, False)</a:t>
            </a:r>
            <a:endParaRPr lang="zh-CN" altLang="en-US" sz="3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>
                <a:latin typeface="Consolas" panose="020B0609020204030204" charset="0"/>
                <a:cs typeface="Consolas" panose="020B0609020204030204" charset="0"/>
              </a:rPr>
              <a:t>&gt;&gt;&gt; bool([3]), bool([map,zip]), bool([])  </a:t>
            </a:r>
            <a:r>
              <a:rPr lang="en-US" altLang="zh-CN" sz="3000"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zh-CN" altLang="en-US" sz="3000">
                <a:latin typeface="Consolas" panose="020B0609020204030204" charset="0"/>
                <a:cs typeface="Consolas" panose="020B0609020204030204" charset="0"/>
              </a:rPr>
              <a:t># 包含任意内容的列表都等价于True</a:t>
            </a:r>
            <a:endParaRPr lang="zh-CN" altLang="en-US" sz="3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(True, True, False)</a:t>
            </a:r>
            <a:endParaRPr lang="zh-CN" altLang="en-US" sz="3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>
                <a:latin typeface="Consolas" panose="020B0609020204030204" charset="0"/>
                <a:cs typeface="Consolas" panose="020B0609020204030204" charset="0"/>
              </a:rPr>
              <a:t>&gt;&gt;&gt; bool(()), bool({}), bool(set())     </a:t>
            </a:r>
            <a:r>
              <a:rPr lang="en-US" altLang="zh-CN" sz="3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3000">
                <a:latin typeface="Consolas" panose="020B0609020204030204" charset="0"/>
                <a:cs typeface="Consolas" panose="020B0609020204030204" charset="0"/>
              </a:rPr>
              <a:t># 空元组、空字典、空集合等价于False</a:t>
            </a:r>
            <a:endParaRPr lang="zh-CN" altLang="en-US" sz="3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(False, False, False)</a:t>
            </a:r>
            <a:endParaRPr lang="zh-CN" altLang="en-US" sz="3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>
                <a:latin typeface="Consolas" panose="020B0609020204030204" charset="0"/>
                <a:cs typeface="Consolas" panose="020B0609020204030204" charset="0"/>
              </a:rPr>
              <a:t>&gt;&gt;&gt; bool(range(8,5)), bool(range(5,3)), bool(range(-3))</a:t>
            </a:r>
            <a:endParaRPr lang="zh-CN" altLang="en-US" sz="3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>
                <a:latin typeface="Consolas" panose="020B0609020204030204" charset="0"/>
                <a:cs typeface="Consolas" panose="020B0609020204030204" charset="0"/>
              </a:rPr>
              <a:t>                                            # 空的range对象有很多</a:t>
            </a:r>
            <a:endParaRPr lang="zh-CN" altLang="en-US" sz="3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(False, False, False)</a:t>
            </a:r>
            <a:endParaRPr lang="zh-CN" altLang="en-US" sz="3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>
                <a:latin typeface="Consolas" panose="020B0609020204030204" charset="0"/>
                <a:cs typeface="Consolas" panose="020B0609020204030204" charset="0"/>
              </a:rPr>
              <a:t>&gt;&gt;&gt; bool(sum), bool((i for i in range(5)))</a:t>
            </a:r>
            <a:r>
              <a:rPr lang="en-US" altLang="zh-CN" sz="3000"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zh-CN" altLang="en-US" sz="3000">
                <a:latin typeface="Consolas" panose="020B0609020204030204" charset="0"/>
                <a:cs typeface="Consolas" panose="020B0609020204030204" charset="0"/>
              </a:rPr>
              <a:t># 函数、生成器对象等价于True</a:t>
            </a:r>
            <a:endParaRPr lang="zh-CN" altLang="en-US" sz="3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(True, True)</a:t>
            </a:r>
            <a:endParaRPr lang="zh-CN" altLang="en-US" sz="3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63515"/>
          </a:xfrm>
        </p:spPr>
        <p:txBody>
          <a:bodyPr>
            <a:normAutofit/>
          </a:bodyPr>
          <a:p>
            <a:pPr indent="-228600"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/>
              <a:t>例4-15</a:t>
            </a:r>
            <a:r>
              <a:rPr lang="zh-CN" altLang="en-US" sz="2400"/>
              <a:t>  编写程序，实现人机对战的尼姆游戏。</a:t>
            </a:r>
            <a:endParaRPr lang="zh-CN" altLang="en-US" sz="2000"/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>
                <a:latin typeface="Consolas" panose="020B0609020204030204" charset="0"/>
                <a:cs typeface="Consolas" panose="020B0609020204030204" charset="0"/>
              </a:rPr>
              <a:t>问题描述：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尼姆游戏是这样一个游戏：假设有一堆物品，计算机和人类玩家轮流从其中拿走一部分。在每一步中，人或计算机可以自由选择拿走多少物品，但是必须至少拿走一个并且最多只能拿走一半物品，然后轮到下一个玩家。拿走最后一个物品的玩家输掉游戏。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from random import randint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n = int(input('请输入一个正整数：'))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while n &gt; 1: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    # 人类玩家先走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    print("该你拿了，现在剩余物品数量为：{0}".format(n))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    # 确保人类玩家输入合法整数值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    while True: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        try: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            num = int(input('输入你要拿走的物品数量：'))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            # 确保拿走的物品数量不超过一半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            assert 1 &lt;= num &lt;= n//2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            break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        except: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            print('最少必须拿走1个，最多可以拿走{0}个。'.format(n//2))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    n -= num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    if n == 1: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        print('恭喜,你赢了！')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        break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    # 计算机玩家随机拿走一些，randint()用来生成指定范围内的一个随机数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    n -= randint(1, n//2)            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else:</a:t>
            </a:r>
            <a:endParaRPr lang="zh-CN" altLang="en-US" sz="15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500">
                <a:latin typeface="Consolas" panose="020B0609020204030204" charset="0"/>
                <a:cs typeface="Consolas" panose="020B0609020204030204" charset="0"/>
                <a:sym typeface="+mn-ea"/>
              </a:rPr>
              <a:t>    print('哈哈，你输了。')</a:t>
            </a:r>
            <a:endParaRPr lang="zh-CN" altLang="en-US" sz="5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if 666:            # 使用整数作为条件表达式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print(9)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9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a = [3, 2, 1]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if a:              # 使用列表作为条件表达式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print(a)	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[3, 2, 1]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&gt;&gt;&gt; a = []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&gt;&gt;&gt; if a:               # 空列表等价于False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print(a)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else: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print('empty')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empty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&gt;&gt;&gt; i = s = 0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&gt;&gt;&gt; while i &lt;= 10:      # 使用关系表达式作为条件表达式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s += i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i += 1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&gt;&gt;&gt; print(s)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55</a:t>
            </a:r>
            <a:endParaRPr lang="zh-CN" altLang="en-US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i = s = 0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while True:        # 使用常量True作为条件表达式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s += i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i += 1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if i &gt; 10:          # 符合特定条件时使用break语句退出循环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break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print(s)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55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s = 0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for i in range(0, 11, 1):  # 遍历序列元素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s += i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print(s)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55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（1）关系运算符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Python中的关系运算符</a:t>
            </a:r>
            <a:r>
              <a:rPr lang="zh-CN" altLang="en-US" sz="2400">
                <a:solidFill>
                  <a:srgbClr val="FF0000"/>
                </a:solidFill>
              </a:rPr>
              <a:t>可以连续使用</a:t>
            </a:r>
            <a:r>
              <a:rPr lang="zh-CN" altLang="en-US" sz="2400"/>
              <a:t>，这样不仅可以减少代码量，也比较符合人类的思维方式。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print(1&lt;2&lt;3)                 # 等价于1&lt;2 and 2&lt;3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print(1&lt;2&gt;3)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print(1&lt;3&gt;2)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-22860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在Python语法中，</a:t>
            </a:r>
            <a:r>
              <a:rPr lang="zh-CN" altLang="en-US" sz="2400">
                <a:solidFill>
                  <a:srgbClr val="FF0000"/>
                </a:solidFill>
              </a:rPr>
              <a:t>条件表达式中不允许使用“=”</a:t>
            </a:r>
            <a:r>
              <a:rPr lang="zh-CN" altLang="en-US" sz="2400"/>
              <a:t>，避免了误将关系运算符“==”写作赋值运算符“=”带来的麻烦。在条件表达式中使用赋值运算符“=”将抛出异常，提示语法错误。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if a=3:                       # 条件表达式中不允许使用赋值运算符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FF0000"/>
                </a:solidFill>
                <a:latin typeface="Consolas" panose="020B0609020204030204" charset="0"/>
              </a:rPr>
              <a:t>SyntaxError: invalid syntax</a:t>
            </a:r>
            <a:endParaRPr lang="zh-CN" altLang="en-US" sz="200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if (a=3) and (b=4):	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FF0000"/>
                </a:solidFill>
                <a:latin typeface="Consolas" panose="020B0609020204030204" charset="0"/>
              </a:rPr>
              <a:t>SyntaxError: invalid syntax</a:t>
            </a:r>
            <a:endParaRPr lang="zh-CN" altLang="en-US" sz="2000">
              <a:solidFill>
                <a:srgbClr val="FF000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443,&quot;width&quot;:313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8977</Words>
  <Application>WPS 演示</Application>
  <PresentationFormat>宽屏</PresentationFormat>
  <Paragraphs>579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宋体</vt:lpstr>
      <vt:lpstr>Wingdings</vt:lpstr>
      <vt:lpstr>Consolas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第4章  选择结构与循环结构</vt:lpstr>
      <vt:lpstr>本章学习目标</vt:lpstr>
      <vt:lpstr>4.1  条件表达式</vt:lpstr>
      <vt:lpstr>4.1  条件表达式</vt:lpstr>
      <vt:lpstr>4.1  条件表达式</vt:lpstr>
      <vt:lpstr>4.1  条件表达式</vt:lpstr>
      <vt:lpstr>4.1  条件表达式</vt:lpstr>
      <vt:lpstr>4.1  条件表达式</vt:lpstr>
      <vt:lpstr>4.1  条件表达式</vt:lpstr>
      <vt:lpstr>4.1  条件表达式</vt:lpstr>
      <vt:lpstr>4.1  条件表达式</vt:lpstr>
      <vt:lpstr>4.2  选择结构</vt:lpstr>
      <vt:lpstr>4.2.1  单分支选择结构</vt:lpstr>
      <vt:lpstr>4.2.2  双分支选择结构</vt:lpstr>
      <vt:lpstr>4.2.2  双分支选择结构</vt:lpstr>
      <vt:lpstr>4.2.2  双分支选择结构</vt:lpstr>
      <vt:lpstr>4.2.3  多分支选择结构</vt:lpstr>
      <vt:lpstr>4.2.3  多分支选择结构</vt:lpstr>
      <vt:lpstr>4.2.4  选择结构的嵌套</vt:lpstr>
      <vt:lpstr>4.2.4  选择结构的嵌套</vt:lpstr>
      <vt:lpstr>4.3  循环结构</vt:lpstr>
      <vt:lpstr>4.3  循环结构</vt:lpstr>
      <vt:lpstr>4.3.1  for循环与while循环</vt:lpstr>
      <vt:lpstr>4.3.1  for循环与while循环</vt:lpstr>
      <vt:lpstr>4.3.1  for循环与while循环</vt:lpstr>
      <vt:lpstr>4.3.2  break与continue语句</vt:lpstr>
      <vt:lpstr>4.3.2  break与continue语句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4.4  综合案例解析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</dc:creator>
  <cp:lastModifiedBy>dfg</cp:lastModifiedBy>
  <cp:revision>348</cp:revision>
  <dcterms:created xsi:type="dcterms:W3CDTF">2015-05-05T08:02:00Z</dcterms:created>
  <dcterms:modified xsi:type="dcterms:W3CDTF">2021-07-15T13:57:12Z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88D53A8986A74108AD1FDF20BFAA89DB</vt:lpwstr>
  </property>
</Properties>
</file>