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1"/>
  </p:notesMasterIdLst>
  <p:handoutMasterIdLst>
    <p:handoutMasterId r:id="rId62"/>
  </p:handoutMasterIdLst>
  <p:sldIdLst>
    <p:sldId id="848" r:id="rId3"/>
    <p:sldId id="2061" r:id="rId4"/>
    <p:sldId id="1774" r:id="rId5"/>
    <p:sldId id="1775" r:id="rId6"/>
    <p:sldId id="1785" r:id="rId7"/>
    <p:sldId id="2062" r:id="rId8"/>
    <p:sldId id="1786" r:id="rId9"/>
    <p:sldId id="1787" r:id="rId10"/>
    <p:sldId id="1788" r:id="rId11"/>
    <p:sldId id="1792" r:id="rId12"/>
    <p:sldId id="1793" r:id="rId13"/>
    <p:sldId id="1794" r:id="rId14"/>
    <p:sldId id="1990" r:id="rId15"/>
    <p:sldId id="1799" r:id="rId16"/>
    <p:sldId id="1800" r:id="rId17"/>
    <p:sldId id="1801" r:id="rId18"/>
    <p:sldId id="1802" r:id="rId19"/>
    <p:sldId id="1804" r:id="rId20"/>
    <p:sldId id="1805" r:id="rId21"/>
    <p:sldId id="1810" r:id="rId22"/>
    <p:sldId id="1811" r:id="rId23"/>
    <p:sldId id="1812" r:id="rId24"/>
    <p:sldId id="1813" r:id="rId25"/>
    <p:sldId id="1814" r:id="rId26"/>
    <p:sldId id="1816" r:id="rId27"/>
    <p:sldId id="1817" r:id="rId28"/>
    <p:sldId id="1818" r:id="rId29"/>
    <p:sldId id="1819" r:id="rId30"/>
    <p:sldId id="1821" r:id="rId31"/>
    <p:sldId id="1822" r:id="rId32"/>
    <p:sldId id="1825" r:id="rId33"/>
    <p:sldId id="1826" r:id="rId34"/>
    <p:sldId id="1827" r:id="rId35"/>
    <p:sldId id="1867" r:id="rId36"/>
    <p:sldId id="1871" r:id="rId37"/>
    <p:sldId id="2117" r:id="rId38"/>
    <p:sldId id="1873" r:id="rId39"/>
    <p:sldId id="2040" r:id="rId40"/>
    <p:sldId id="1877" r:id="rId41"/>
    <p:sldId id="1881" r:id="rId42"/>
    <p:sldId id="1882" r:id="rId43"/>
    <p:sldId id="1884" r:id="rId44"/>
    <p:sldId id="1885" r:id="rId45"/>
    <p:sldId id="1886" r:id="rId46"/>
    <p:sldId id="1887" r:id="rId47"/>
    <p:sldId id="1888" r:id="rId48"/>
    <p:sldId id="2041" r:id="rId49"/>
    <p:sldId id="1897" r:id="rId50"/>
    <p:sldId id="1899" r:id="rId51"/>
    <p:sldId id="1900" r:id="rId52"/>
    <p:sldId id="2032" r:id="rId53"/>
    <p:sldId id="1991" r:id="rId54"/>
    <p:sldId id="1992" r:id="rId55"/>
    <p:sldId id="1993" r:id="rId56"/>
    <p:sldId id="1994" r:id="rId57"/>
    <p:sldId id="1995" r:id="rId58"/>
    <p:sldId id="1996" r:id="rId59"/>
    <p:sldId id="1997" r:id="rId6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5" Type="http://schemas.openxmlformats.org/officeDocument/2006/relationships/tableStyles" Target="tableStyles.xml"/><Relationship Id="rId64" Type="http://schemas.openxmlformats.org/officeDocument/2006/relationships/viewProps" Target="viewProps.xml"/><Relationship Id="rId63" Type="http://schemas.openxmlformats.org/officeDocument/2006/relationships/presProps" Target="presProps.xml"/><Relationship Id="rId62" Type="http://schemas.openxmlformats.org/officeDocument/2006/relationships/handoutMaster" Target="handoutMasters/handoutMaster1.xml"/><Relationship Id="rId61" Type="http://schemas.openxmlformats.org/officeDocument/2006/relationships/notesMaster" Target="notesMasters/notesMaster1.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dotDmnd">
          <a:fgClr>
            <a:srgbClr val="00B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905" y="4445"/>
            <a:ext cx="12157075" cy="1002030"/>
          </a:xfrm>
          <a:gradFill>
            <a:gsLst>
              <a:gs pos="100000">
                <a:srgbClr val="0070C0"/>
              </a:gs>
              <a:gs pos="53000">
                <a:schemeClr val="accent1">
                  <a:lumMod val="45000"/>
                  <a:lumOff val="55000"/>
                </a:schemeClr>
              </a:gs>
              <a:gs pos="29000">
                <a:schemeClr val="accent1">
                  <a:lumMod val="45000"/>
                  <a:lumOff val="55000"/>
                </a:schemeClr>
              </a:gs>
              <a:gs pos="1000">
                <a:schemeClr val="accent1">
                  <a:lumMod val="30000"/>
                  <a:lumOff val="70000"/>
                </a:schemeClr>
              </a:gs>
            </a:gsLst>
            <a:lin ang="8100000" scaled="0"/>
          </a:gradFill>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321435"/>
            <a:ext cx="10515600" cy="463994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cxnSp>
        <p:nvCxnSpPr>
          <p:cNvPr id="7" name="直接连接符 6"/>
          <p:cNvCxnSpPr/>
          <p:nvPr userDrawn="1"/>
        </p:nvCxnSpPr>
        <p:spPr>
          <a:xfrm>
            <a:off x="1905" y="1040765"/>
            <a:ext cx="12157075" cy="0"/>
          </a:xfrm>
          <a:prstGeom prst="line">
            <a:avLst/>
          </a:prstGeom>
          <a:ln w="66675"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589915" y="1062990"/>
            <a:ext cx="0" cy="5121275"/>
          </a:xfrm>
          <a:prstGeom prst="line">
            <a:avLst/>
          </a:prstGeom>
          <a:ln w="47625">
            <a:solidFill>
              <a:srgbClr val="0070C0"/>
            </a:solidFill>
          </a:ln>
        </p:spPr>
        <p:style>
          <a:lnRef idx="1">
            <a:schemeClr val="accent1"/>
          </a:lnRef>
          <a:fillRef idx="0">
            <a:schemeClr val="accent1"/>
          </a:fillRef>
          <a:effectRef idx="0">
            <a:schemeClr val="accent1"/>
          </a:effectRef>
          <a:fontRef idx="minor">
            <a:schemeClr val="tx1"/>
          </a:fontRef>
        </p:style>
      </p:cxnSp>
      <p:pic>
        <p:nvPicPr>
          <p:cNvPr id="112644" name="图片 3" descr="webwxgetmsgimg"/>
          <p:cNvPicPr>
            <a:picLocks noChangeAspect="1"/>
          </p:cNvPicPr>
          <p:nvPr userDrawn="1"/>
        </p:nvPicPr>
        <p:blipFill>
          <a:blip r:embed="rId2"/>
          <a:stretch>
            <a:fillRect/>
          </a:stretch>
        </p:blipFill>
        <p:spPr>
          <a:xfrm>
            <a:off x="10297795" y="4961890"/>
            <a:ext cx="1861185" cy="1862455"/>
          </a:xfrm>
          <a:prstGeom prst="rect">
            <a:avLst/>
          </a:prstGeom>
          <a:noFill/>
          <a:ln w="9525">
            <a:noFill/>
          </a:ln>
        </p:spPr>
      </p:pic>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40640" y="1122680"/>
            <a:ext cx="12091670" cy="2387600"/>
          </a:xfrm>
        </p:spPr>
        <p:txBody>
          <a:bodyPr/>
          <a:p>
            <a:pPr fontAlgn="auto">
              <a:lnSpc>
                <a:spcPct val="120000"/>
              </a:lnSpc>
            </a:pPr>
            <a:r>
              <a:rPr lang="zh-CN" altLang="en-US"/>
              <a:t>第</a:t>
            </a:r>
            <a:r>
              <a:rPr lang="en-US" altLang="zh-CN"/>
              <a:t>5</a:t>
            </a:r>
            <a:r>
              <a:rPr lang="zh-CN" altLang="en-US"/>
              <a:t>章  函数</a:t>
            </a:r>
            <a:endParaRPr lang="zh-CN" altLang="en-US"/>
          </a:p>
        </p:txBody>
      </p:sp>
      <p:sp>
        <p:nvSpPr>
          <p:cNvPr id="3" name="副标题 2"/>
          <p:cNvSpPr>
            <a:spLocks noGrp="1"/>
          </p:cNvSpPr>
          <p:nvPr>
            <p:ph type="subTitle" idx="1"/>
          </p:nvPr>
        </p:nvSpPr>
        <p:spPr>
          <a:xfrm>
            <a:off x="1524000" y="3602355"/>
            <a:ext cx="9144000" cy="2298065"/>
          </a:xfrm>
        </p:spPr>
        <p:txBody>
          <a:bodyPr>
            <a:normAutofit/>
          </a:bodyPr>
          <a:p>
            <a:endParaRPr lang="zh-CN" altLang="en-US" sz="2800"/>
          </a:p>
          <a:p>
            <a:r>
              <a:rPr lang="zh-CN" altLang="en-US" sz="2800"/>
              <a:t>董付国</a:t>
            </a:r>
            <a:endParaRPr lang="zh-CN" altLang="en-US" sz="2800"/>
          </a:p>
          <a:p>
            <a:r>
              <a:rPr lang="zh-CN" altLang="en-US" sz="2800"/>
              <a:t>微信公众号：</a:t>
            </a:r>
            <a:r>
              <a:rPr lang="en-US" altLang="zh-CN" sz="2800"/>
              <a:t>Python</a:t>
            </a:r>
            <a:r>
              <a:rPr lang="zh-CN" altLang="en-US" sz="2800"/>
              <a:t>小屋</a:t>
            </a:r>
            <a:endParaRPr lang="zh-CN" altLang="en-US" sz="28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5.2.1  位置参数</a:t>
            </a:r>
            <a:endParaRPr lang="zh-CN" altLang="en-US"/>
          </a:p>
        </p:txBody>
      </p:sp>
      <p:sp>
        <p:nvSpPr>
          <p:cNvPr id="3" name="内容占位符 2"/>
          <p:cNvSpPr>
            <a:spLocks noGrp="1"/>
          </p:cNvSpPr>
          <p:nvPr>
            <p:ph idx="1"/>
          </p:nvPr>
        </p:nvSpPr>
        <p:spPr/>
        <p:txBody>
          <a:bodyPr>
            <a:normAutofit/>
          </a:bodyPr>
          <a:p>
            <a:pPr fontAlgn="base">
              <a:lnSpc>
                <a:spcPct val="150000"/>
              </a:lnSpc>
              <a:spcBef>
                <a:spcPts val="0"/>
              </a:spcBef>
              <a:buFont typeface="Wingdings" panose="05000000000000000000" charset="0"/>
              <a:buChar char="§"/>
            </a:pPr>
            <a:r>
              <a:rPr lang="en-US" sz="2400">
                <a:sym typeface="+mn-ea"/>
              </a:rPr>
              <a:t>位置参数（positional arguments）是比较常用的形式，调用函数时</a:t>
            </a:r>
            <a:r>
              <a:rPr lang="en-US" sz="2400">
                <a:solidFill>
                  <a:srgbClr val="FF0000"/>
                </a:solidFill>
                <a:sym typeface="+mn-ea"/>
              </a:rPr>
              <a:t>实参和形参的顺序必须严格一致</a:t>
            </a:r>
            <a:r>
              <a:rPr lang="en-US" sz="2400">
                <a:sym typeface="+mn-ea"/>
              </a:rPr>
              <a:t>，并且</a:t>
            </a:r>
            <a:r>
              <a:rPr lang="en-US" sz="2400">
                <a:solidFill>
                  <a:srgbClr val="FF0000"/>
                </a:solidFill>
                <a:sym typeface="+mn-ea"/>
              </a:rPr>
              <a:t>实参和形参的数量必须相同</a:t>
            </a:r>
            <a:r>
              <a:rPr lang="en-US" sz="2400">
                <a:sym typeface="+mn-ea"/>
              </a:rPr>
              <a:t>。</a:t>
            </a:r>
            <a:endParaRPr lang="en-US" sz="2400" strike="noStrike" noProof="1"/>
          </a:p>
          <a:p>
            <a:pPr marL="0" indent="0" fontAlgn="base">
              <a:spcBef>
                <a:spcPts val="0"/>
              </a:spcBef>
              <a:buNone/>
            </a:pPr>
            <a:r>
              <a:rPr lang="en-US" sz="2000">
                <a:latin typeface="Consolas" panose="020B0609020204030204" charset="0"/>
                <a:sym typeface="+mn-ea"/>
              </a:rPr>
              <a:t>&gt;&gt;&gt; def demo(a, b, c):</a:t>
            </a:r>
            <a:endParaRPr lang="en-US" sz="2000" strike="noStrike" noProof="1">
              <a:latin typeface="Consolas" panose="020B0609020204030204" charset="0"/>
            </a:endParaRPr>
          </a:p>
          <a:p>
            <a:pPr marL="0" indent="0" fontAlgn="base">
              <a:spcBef>
                <a:spcPts val="0"/>
              </a:spcBef>
              <a:buNone/>
            </a:pPr>
            <a:r>
              <a:rPr lang="en-US" sz="2000">
                <a:latin typeface="Consolas" panose="020B0609020204030204" charset="0"/>
                <a:sym typeface="+mn-ea"/>
              </a:rPr>
              <a:t>    print(a, b, c)</a:t>
            </a:r>
            <a:endParaRPr lang="en-US" sz="2000">
              <a:latin typeface="Consolas" panose="020B0609020204030204" charset="0"/>
              <a:sym typeface="+mn-ea"/>
            </a:endParaRPr>
          </a:p>
          <a:p>
            <a:pPr marL="0" indent="0" fontAlgn="base">
              <a:spcBef>
                <a:spcPts val="0"/>
              </a:spcBef>
              <a:buNone/>
            </a:pPr>
            <a:endParaRPr lang="en-US" sz="2000" strike="noStrike" noProof="1">
              <a:latin typeface="Consolas" panose="020B0609020204030204" charset="0"/>
            </a:endParaRPr>
          </a:p>
          <a:p>
            <a:pPr marL="0" indent="0" fontAlgn="base">
              <a:spcBef>
                <a:spcPts val="0"/>
              </a:spcBef>
              <a:buNone/>
            </a:pPr>
            <a:r>
              <a:rPr lang="en-US" sz="2000">
                <a:latin typeface="Consolas" panose="020B0609020204030204" charset="0"/>
                <a:sym typeface="+mn-ea"/>
              </a:rPr>
              <a:t>&gt;&gt;&gt; demo(3, 4, 5)                   # </a:t>
            </a:r>
            <a:r>
              <a:rPr lang="zh-CN" altLang="en-US" sz="2000">
                <a:latin typeface="Consolas" panose="020B0609020204030204" charset="0"/>
                <a:sym typeface="+mn-ea"/>
              </a:rPr>
              <a:t>按位置传递参数</a:t>
            </a:r>
            <a:endParaRPr lang="zh-CN" altLang="en-US" sz="2000" strike="noStrike" noProof="1">
              <a:latin typeface="Consolas" panose="020B0609020204030204" charset="0"/>
              <a:sym typeface="+mn-ea"/>
            </a:endParaRPr>
          </a:p>
          <a:p>
            <a:pPr marL="0" indent="0" fontAlgn="base">
              <a:spcBef>
                <a:spcPts val="0"/>
              </a:spcBef>
              <a:buNone/>
            </a:pPr>
            <a:r>
              <a:rPr lang="en-US" sz="2000">
                <a:solidFill>
                  <a:srgbClr val="00B0F0"/>
                </a:solidFill>
                <a:latin typeface="Consolas" panose="020B0609020204030204" charset="0"/>
                <a:sym typeface="+mn-ea"/>
              </a:rPr>
              <a:t>3 4 5</a:t>
            </a:r>
            <a:endParaRPr lang="en-US" sz="2000" strike="noStrike" noProof="1">
              <a:solidFill>
                <a:srgbClr val="00B0F0"/>
              </a:solidFill>
              <a:latin typeface="Consolas" panose="020B0609020204030204" charset="0"/>
              <a:sym typeface="+mn-ea"/>
            </a:endParaRPr>
          </a:p>
          <a:p>
            <a:pPr marL="0" indent="0" fontAlgn="base">
              <a:spcBef>
                <a:spcPts val="0"/>
              </a:spcBef>
              <a:buNone/>
            </a:pPr>
            <a:r>
              <a:rPr lang="en-US" sz="2000">
                <a:latin typeface="Consolas" panose="020B0609020204030204" charset="0"/>
                <a:sym typeface="+mn-ea"/>
              </a:rPr>
              <a:t>&gt;&gt;&gt; demo(3, 5, 4)</a:t>
            </a:r>
            <a:endParaRPr lang="en-US" sz="2000" strike="noStrike" noProof="1">
              <a:latin typeface="Consolas" panose="020B0609020204030204" charset="0"/>
            </a:endParaRPr>
          </a:p>
          <a:p>
            <a:pPr marL="0" indent="0" fontAlgn="base">
              <a:spcBef>
                <a:spcPts val="0"/>
              </a:spcBef>
              <a:buNone/>
            </a:pPr>
            <a:r>
              <a:rPr lang="en-US" sz="2000">
                <a:solidFill>
                  <a:srgbClr val="00B0F0"/>
                </a:solidFill>
                <a:latin typeface="Consolas" panose="020B0609020204030204" charset="0"/>
                <a:sym typeface="+mn-ea"/>
              </a:rPr>
              <a:t>3 5 4</a:t>
            </a:r>
            <a:endParaRPr lang="en-US" sz="2000" strike="noStrike" noProof="1">
              <a:solidFill>
                <a:srgbClr val="00B0F0"/>
              </a:solidFill>
              <a:latin typeface="Consolas" panose="020B0609020204030204" charset="0"/>
              <a:sym typeface="+mn-ea"/>
            </a:endParaRPr>
          </a:p>
          <a:p>
            <a:pPr marL="0" indent="0" fontAlgn="base">
              <a:spcBef>
                <a:spcPts val="0"/>
              </a:spcBef>
              <a:buNone/>
            </a:pPr>
            <a:r>
              <a:rPr lang="en-US" sz="2000">
                <a:latin typeface="Consolas" panose="020B0609020204030204" charset="0"/>
                <a:sym typeface="+mn-ea"/>
              </a:rPr>
              <a:t>&gt;&gt;&gt; demo(1, 2, 3, 4)                # 实参与形参数量必须相同</a:t>
            </a:r>
            <a:endParaRPr lang="en-US" sz="2000" strike="noStrike" noProof="1">
              <a:latin typeface="Consolas" panose="020B0609020204030204" charset="0"/>
            </a:endParaRPr>
          </a:p>
          <a:p>
            <a:pPr marL="0" indent="0" fontAlgn="base">
              <a:spcBef>
                <a:spcPts val="0"/>
              </a:spcBef>
              <a:buNone/>
            </a:pPr>
            <a:r>
              <a:rPr lang="en-US" sz="2000">
                <a:solidFill>
                  <a:srgbClr val="FF0000"/>
                </a:solidFill>
                <a:latin typeface="Consolas" panose="020B0609020204030204" charset="0"/>
                <a:sym typeface="+mn-ea"/>
              </a:rPr>
              <a:t>TypeError: demo() takes 3 positional arguments but 4 were given</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5.2.2  默认值参数</a:t>
            </a:r>
            <a:endParaRPr lang="zh-CN" altLang="en-US"/>
          </a:p>
        </p:txBody>
      </p:sp>
      <p:sp>
        <p:nvSpPr>
          <p:cNvPr id="3" name="内容占位符 2"/>
          <p:cNvSpPr>
            <a:spLocks noGrp="1"/>
          </p:cNvSpPr>
          <p:nvPr>
            <p:ph idx="1"/>
          </p:nvPr>
        </p:nvSpPr>
        <p:spPr/>
        <p:txBody>
          <a:bodyPr/>
          <a:p>
            <a:pPr fontAlgn="auto">
              <a:lnSpc>
                <a:spcPct val="150000"/>
              </a:lnSpc>
            </a:pPr>
            <a:r>
              <a:rPr lang="zh-CN" altLang="en-US" sz="2400"/>
              <a:t>在调用函数时，可以不用为设置了默认值的形参传递</a:t>
            </a:r>
            <a:r>
              <a:rPr lang="zh-CN" altLang="en-US" sz="2400"/>
              <a:t>实参，此时函数将会直接使用函数定义时设置的默认值，当然也可以通过显式赋值来替换其默认值。</a:t>
            </a:r>
            <a:r>
              <a:rPr lang="zh-CN" altLang="en-US" sz="2400">
                <a:solidFill>
                  <a:srgbClr val="FF0000"/>
                </a:solidFill>
              </a:rPr>
              <a:t>在调用函数时是否为默认值参数传递实参是可选的</a:t>
            </a:r>
            <a:r>
              <a:rPr lang="zh-CN" altLang="en-US" sz="2400"/>
              <a:t>。</a:t>
            </a:r>
            <a:endParaRPr lang="zh-CN" altLang="en-US" sz="2400"/>
          </a:p>
          <a:p>
            <a:pPr fontAlgn="auto">
              <a:lnSpc>
                <a:spcPct val="150000"/>
              </a:lnSpc>
            </a:pPr>
            <a:r>
              <a:rPr lang="zh-CN" altLang="en-US" sz="2400"/>
              <a:t>需要注意的是，在定义带有默认值参数的函数时，任何一个默认值参数右边都</a:t>
            </a:r>
            <a:r>
              <a:rPr lang="zh-CN" altLang="en-US" sz="2400">
                <a:solidFill>
                  <a:srgbClr val="FF0000"/>
                </a:solidFill>
              </a:rPr>
              <a:t>不能</a:t>
            </a:r>
            <a:r>
              <a:rPr lang="zh-CN" altLang="en-US" sz="2400"/>
              <a:t>再出现没有默认值的普通位置参数，否则会提示语法错误。</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5.2.2  默认值参数</a:t>
            </a:r>
            <a:endParaRPr lang="zh-CN" altLang="en-US"/>
          </a:p>
        </p:txBody>
      </p:sp>
      <p:sp>
        <p:nvSpPr>
          <p:cNvPr id="3" name="内容占位符 2"/>
          <p:cNvSpPr>
            <a:spLocks noGrp="1"/>
          </p:cNvSpPr>
          <p:nvPr>
            <p:ph idx="1"/>
          </p:nvPr>
        </p:nvSpPr>
        <p:spPr/>
        <p:txBody>
          <a:bodyPr/>
          <a:p>
            <a:pPr>
              <a:buFont typeface="Arial" panose="020B0604020202020204" pitchFamily="34" charset="0"/>
              <a:buChar char="•"/>
            </a:pPr>
            <a:r>
              <a:rPr lang="zh-CN" altLang="en-US" sz="2400"/>
              <a:t>带有默认值参数的函数定义语法如下：</a:t>
            </a:r>
            <a:endParaRPr lang="zh-CN" altLang="en-US" sz="2400"/>
          </a:p>
          <a:p>
            <a:pPr marL="0" indent="0">
              <a:buNone/>
            </a:pPr>
            <a:endParaRPr lang="zh-CN" altLang="en-US" sz="2000">
              <a:latin typeface="Consolas" panose="020B0609020204030204" charset="0"/>
            </a:endParaRPr>
          </a:p>
          <a:p>
            <a:pPr marL="0" indent="0">
              <a:buNone/>
            </a:pPr>
            <a:r>
              <a:rPr lang="zh-CN" altLang="en-US" sz="2000">
                <a:latin typeface="Consolas" panose="020B0609020204030204" charset="0"/>
              </a:rPr>
              <a:t>def 函数名(……，形参名=默认值):</a:t>
            </a:r>
            <a:endParaRPr lang="zh-CN" altLang="en-US" sz="2000">
              <a:latin typeface="Consolas" panose="020B0609020204030204" charset="0"/>
            </a:endParaRPr>
          </a:p>
          <a:p>
            <a:pPr marL="0" indent="0">
              <a:buNone/>
            </a:pPr>
            <a:r>
              <a:rPr lang="zh-CN" altLang="en-US" sz="2000">
                <a:latin typeface="Consolas" panose="020B0609020204030204" charset="0"/>
              </a:rPr>
              <a:t>    函数体</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sym typeface="+mn-ea"/>
              </a:rPr>
              <a:t>5.2.2  默认值参数</a:t>
            </a:r>
            <a:endParaRPr lang="en-US"/>
          </a:p>
        </p:txBody>
      </p:sp>
      <p:sp>
        <p:nvSpPr>
          <p:cNvPr id="3" name="Content Placeholder 2"/>
          <p:cNvSpPr>
            <a:spLocks noGrp="1"/>
          </p:cNvSpPr>
          <p:nvPr>
            <p:ph idx="1"/>
          </p:nvPr>
        </p:nvSpPr>
        <p:spPr/>
        <p:txBody>
          <a:bodyPr/>
          <a:p>
            <a:pPr marL="0" indent="0">
              <a:buNone/>
            </a:pPr>
            <a:r>
              <a:rPr lang="en-US" sz="2000">
                <a:latin typeface="Consolas" panose="020B0609020204030204" charset="0"/>
              </a:rPr>
              <a:t>&gt;&gt;&gt; def say(message, times=1):</a:t>
            </a:r>
            <a:endParaRPr lang="en-US" sz="2000">
              <a:latin typeface="Consolas" panose="020B0609020204030204" charset="0"/>
            </a:endParaRPr>
          </a:p>
          <a:p>
            <a:pPr marL="0" indent="0">
              <a:buNone/>
            </a:pPr>
            <a:r>
              <a:rPr lang="en-US" sz="2000">
                <a:latin typeface="Consolas" panose="020B0609020204030204" charset="0"/>
              </a:rPr>
              <a:t>    print((message+' ') * times)</a:t>
            </a:r>
            <a:endParaRPr lang="en-US" sz="2000">
              <a:latin typeface="Consolas" panose="020B0609020204030204" charset="0"/>
            </a:endParaRPr>
          </a:p>
          <a:p>
            <a:pPr marL="0" indent="0">
              <a:buNone/>
            </a:pPr>
            <a:endParaRPr lang="en-US" sz="2000">
              <a:latin typeface="Consolas" panose="020B0609020204030204" charset="0"/>
            </a:endParaRPr>
          </a:p>
          <a:p>
            <a:pPr marL="0" indent="0">
              <a:buNone/>
            </a:pPr>
            <a:r>
              <a:rPr lang="en-US" sz="2000">
                <a:latin typeface="Consolas" panose="020B0609020204030204" charset="0"/>
              </a:rPr>
              <a:t>&gt;&gt;&gt; say('hello')</a:t>
            </a:r>
            <a:endParaRPr lang="en-US" sz="2000">
              <a:latin typeface="Consolas" panose="020B0609020204030204" charset="0"/>
            </a:endParaRPr>
          </a:p>
          <a:p>
            <a:pPr marL="0" indent="0">
              <a:buNone/>
            </a:pPr>
            <a:r>
              <a:rPr lang="en-US" sz="2000">
                <a:solidFill>
                  <a:srgbClr val="00B0F0"/>
                </a:solidFill>
                <a:latin typeface="Consolas" panose="020B0609020204030204" charset="0"/>
              </a:rPr>
              <a:t>hello</a:t>
            </a:r>
            <a:endParaRPr lang="en-US" sz="2000">
              <a:solidFill>
                <a:srgbClr val="00B0F0"/>
              </a:solidFill>
              <a:latin typeface="Consolas" panose="020B0609020204030204" charset="0"/>
            </a:endParaRPr>
          </a:p>
          <a:p>
            <a:pPr marL="0" indent="0">
              <a:buNone/>
            </a:pPr>
            <a:r>
              <a:rPr lang="en-US" sz="2000">
                <a:latin typeface="Consolas" panose="020B0609020204030204" charset="0"/>
              </a:rPr>
              <a:t>&gt;&gt;&gt; say('hello', 3)</a:t>
            </a:r>
            <a:endParaRPr lang="en-US" sz="2000">
              <a:latin typeface="Consolas" panose="020B0609020204030204" charset="0"/>
            </a:endParaRPr>
          </a:p>
          <a:p>
            <a:pPr marL="0" indent="0">
              <a:buNone/>
            </a:pPr>
            <a:r>
              <a:rPr lang="en-US" sz="2000">
                <a:solidFill>
                  <a:srgbClr val="00B0F0"/>
                </a:solidFill>
                <a:latin typeface="Consolas" panose="020B0609020204030204" charset="0"/>
              </a:rPr>
              <a:t>hello hello hello</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5.2.3  关键参数</a:t>
            </a:r>
            <a:endParaRPr lang="zh-CN" altLang="en-US"/>
          </a:p>
        </p:txBody>
      </p:sp>
      <p:sp>
        <p:nvSpPr>
          <p:cNvPr id="3" name="内容占位符 2"/>
          <p:cNvSpPr>
            <a:spLocks noGrp="1"/>
          </p:cNvSpPr>
          <p:nvPr>
            <p:ph idx="1"/>
          </p:nvPr>
        </p:nvSpPr>
        <p:spPr>
          <a:xfrm>
            <a:off x="838200" y="1321435"/>
            <a:ext cx="10515600" cy="4718050"/>
          </a:xfrm>
        </p:spPr>
        <p:txBody>
          <a:bodyPr>
            <a:normAutofit lnSpcReduction="10000"/>
          </a:bodyPr>
          <a:p>
            <a:pPr>
              <a:lnSpc>
                <a:spcPct val="120000"/>
              </a:lnSpc>
            </a:pPr>
            <a:r>
              <a:rPr lang="zh-CN" altLang="en-US" sz="2400"/>
              <a:t>通过关键参数可以按参数名字传递</a:t>
            </a:r>
            <a:r>
              <a:rPr lang="zh-CN" altLang="en-US" sz="2400"/>
              <a:t>实参，明确指定哪个实参传递给哪个</a:t>
            </a:r>
            <a:r>
              <a:rPr lang="zh-CN" altLang="en-US" sz="2400"/>
              <a:t>形参，</a:t>
            </a:r>
            <a:r>
              <a:rPr lang="zh-CN" altLang="en-US" sz="2400">
                <a:solidFill>
                  <a:srgbClr val="FF0000"/>
                </a:solidFill>
              </a:rPr>
              <a:t>实参顺序可以和形参顺序不一致</a:t>
            </a:r>
            <a:r>
              <a:rPr lang="zh-CN" altLang="en-US" sz="2400"/>
              <a:t>，但不影响参数值的传递结果，避免了用户需要牢记参数位置和顺序的麻烦，使得函数的调用和参数传递更加灵活方便。</a:t>
            </a:r>
            <a:endParaRPr lang="zh-CN" altLang="en-US" sz="2400"/>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def demo(a, b, c=5):</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print(a, b, c)</a:t>
            </a:r>
            <a:endParaRPr lang="zh-CN" altLang="en-US" sz="2000">
              <a:latin typeface="Consolas" panose="020B0609020204030204" charset="0"/>
            </a:endParaRP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demo(3, 7)</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3 7 5</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demo(a=7, b=3, c=6)</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7 3 6</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demo(c=8, a=9, b=0)</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9 0 8</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5.2.4  </a:t>
            </a:r>
            <a:r>
              <a:rPr lang="zh-CN" altLang="en-US"/>
              <a:t>不定长度参数</a:t>
            </a:r>
            <a:endParaRPr lang="zh-CN" altLang="en-US"/>
          </a:p>
        </p:txBody>
      </p:sp>
      <p:sp>
        <p:nvSpPr>
          <p:cNvPr id="3" name="内容占位符 2"/>
          <p:cNvSpPr>
            <a:spLocks noGrp="1"/>
          </p:cNvSpPr>
          <p:nvPr>
            <p:ph idx="1"/>
          </p:nvPr>
        </p:nvSpPr>
        <p:spPr/>
        <p:txBody>
          <a:bodyPr/>
          <a:p>
            <a:pPr marL="394970" indent="-394970" defTabSz="914400" fontAlgn="auto">
              <a:lnSpc>
                <a:spcPct val="150000"/>
              </a:lnSpc>
              <a:spcBef>
                <a:spcPts val="600"/>
              </a:spcBef>
              <a:spcAft>
                <a:spcPts val="600"/>
              </a:spcAft>
              <a:buSzPct val="90000"/>
              <a:buFont typeface="Wingdings" panose="05000000000000000000" charset="0"/>
              <a:buChar char="n"/>
            </a:pPr>
            <a:r>
              <a:rPr lang="zh-CN" altLang="en-US" sz="2400">
                <a:sym typeface="+mn-ea"/>
              </a:rPr>
              <a:t>不定长度参数主要有两种形式：在参数名前加</a:t>
            </a:r>
            <a:r>
              <a:rPr lang="en-US" altLang="zh-CN" sz="2400">
                <a:sym typeface="+mn-ea"/>
              </a:rPr>
              <a:t>1</a:t>
            </a:r>
            <a:r>
              <a:rPr lang="zh-CN" altLang="en-US" sz="2400">
                <a:sym typeface="+mn-ea"/>
              </a:rPr>
              <a:t>个</a:t>
            </a:r>
            <a:r>
              <a:rPr lang="en-US" altLang="zh-CN" sz="2400">
                <a:sym typeface="+mn-ea"/>
              </a:rPr>
              <a:t>*</a:t>
            </a:r>
            <a:r>
              <a:rPr lang="zh-CN" altLang="en-US" sz="2400">
                <a:sym typeface="+mn-ea"/>
              </a:rPr>
              <a:t>或</a:t>
            </a:r>
            <a:r>
              <a:rPr lang="en-US" altLang="zh-CN" sz="2400">
                <a:sym typeface="+mn-ea"/>
              </a:rPr>
              <a:t>2</a:t>
            </a:r>
            <a:r>
              <a:rPr lang="zh-CN" altLang="en-US" sz="2400">
                <a:sym typeface="+mn-ea"/>
              </a:rPr>
              <a:t>个</a:t>
            </a:r>
            <a:r>
              <a:rPr lang="en-US" altLang="zh-CN" sz="2400">
                <a:sym typeface="+mn-ea"/>
              </a:rPr>
              <a:t>**</a:t>
            </a:r>
            <a:endParaRPr lang="en-US" altLang="zh-CN" sz="2400"/>
          </a:p>
          <a:p>
            <a:pPr marL="394970" indent="-394970" defTabSz="914400" fontAlgn="auto">
              <a:lnSpc>
                <a:spcPct val="150000"/>
              </a:lnSpc>
              <a:spcBef>
                <a:spcPts val="600"/>
              </a:spcBef>
              <a:spcAft>
                <a:spcPts val="600"/>
              </a:spcAft>
              <a:buSzPct val="90000"/>
              <a:buFont typeface="Wingdings" panose="05000000000000000000" charset="0"/>
              <a:buChar char="Ø"/>
            </a:pPr>
            <a:r>
              <a:rPr lang="en-US" altLang="zh-CN" sz="2400">
                <a:sym typeface="+mn-ea"/>
              </a:rPr>
              <a:t>*parameter</a:t>
            </a:r>
            <a:r>
              <a:rPr lang="zh-CN" altLang="en-US" sz="2400">
                <a:sym typeface="+mn-ea"/>
              </a:rPr>
              <a:t>用来接收多个</a:t>
            </a:r>
            <a:r>
              <a:rPr lang="zh-CN" altLang="en-US" sz="2400">
                <a:solidFill>
                  <a:srgbClr val="FF0000"/>
                </a:solidFill>
                <a:sym typeface="+mn-ea"/>
              </a:rPr>
              <a:t>位置参数</a:t>
            </a:r>
            <a:r>
              <a:rPr lang="zh-CN" altLang="en-US" sz="2400">
                <a:sym typeface="+mn-ea"/>
              </a:rPr>
              <a:t>并将其放在</a:t>
            </a:r>
            <a:r>
              <a:rPr lang="zh-CN" altLang="en-US" sz="2400">
                <a:solidFill>
                  <a:srgbClr val="FF0000"/>
                </a:solidFill>
                <a:sym typeface="+mn-ea"/>
              </a:rPr>
              <a:t>元组</a:t>
            </a:r>
            <a:r>
              <a:rPr lang="zh-CN" altLang="en-US" sz="2400">
                <a:sym typeface="+mn-ea"/>
              </a:rPr>
              <a:t>中</a:t>
            </a:r>
            <a:endParaRPr lang="zh-CN" altLang="en-US" sz="2400"/>
          </a:p>
          <a:p>
            <a:pPr marL="394970" indent="-394970" defTabSz="914400" fontAlgn="auto">
              <a:lnSpc>
                <a:spcPct val="150000"/>
              </a:lnSpc>
              <a:spcBef>
                <a:spcPts val="600"/>
              </a:spcBef>
              <a:spcAft>
                <a:spcPts val="600"/>
              </a:spcAft>
              <a:buSzPct val="90000"/>
              <a:buFont typeface="Wingdings" panose="05000000000000000000" charset="0"/>
              <a:buChar char="Ø"/>
            </a:pPr>
            <a:r>
              <a:rPr lang="en-US" altLang="zh-CN" sz="2400">
                <a:sym typeface="+mn-ea"/>
              </a:rPr>
              <a:t>**parameter</a:t>
            </a:r>
            <a:r>
              <a:rPr lang="zh-CN" altLang="en-US" sz="2400">
                <a:sym typeface="+mn-ea"/>
              </a:rPr>
              <a:t>用来接收多个</a:t>
            </a:r>
            <a:r>
              <a:rPr lang="zh-CN" altLang="en-US" sz="2400">
                <a:solidFill>
                  <a:srgbClr val="FF0000"/>
                </a:solidFill>
                <a:sym typeface="+mn-ea"/>
              </a:rPr>
              <a:t>关键参数</a:t>
            </a:r>
            <a:r>
              <a:rPr lang="zh-CN" altLang="en-US" sz="2400">
                <a:sym typeface="+mn-ea"/>
              </a:rPr>
              <a:t>并将其放在</a:t>
            </a:r>
            <a:r>
              <a:rPr lang="zh-CN" altLang="en-US" sz="2400">
                <a:solidFill>
                  <a:srgbClr val="FF0000"/>
                </a:solidFill>
                <a:sym typeface="+mn-ea"/>
              </a:rPr>
              <a:t>字典</a:t>
            </a:r>
            <a:r>
              <a:rPr lang="zh-CN" altLang="en-US" sz="2400">
                <a:sym typeface="+mn-ea"/>
              </a:rPr>
              <a:t>中</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5.2.4  </a:t>
            </a:r>
            <a:r>
              <a:rPr lang="zh-CN" altLang="en-US">
                <a:sym typeface="+mn-ea"/>
              </a:rPr>
              <a:t>不定</a:t>
            </a:r>
            <a:r>
              <a:rPr lang="zh-CN" altLang="en-US">
                <a:sym typeface="+mn-ea"/>
              </a:rPr>
              <a:t>长度参数</a:t>
            </a:r>
            <a:endParaRPr lang="zh-CN" altLang="en-US"/>
          </a:p>
        </p:txBody>
      </p:sp>
      <p:sp>
        <p:nvSpPr>
          <p:cNvPr id="3" name="内容占位符 2"/>
          <p:cNvSpPr>
            <a:spLocks noGrp="1"/>
          </p:cNvSpPr>
          <p:nvPr>
            <p:ph idx="1"/>
          </p:nvPr>
        </p:nvSpPr>
        <p:spPr/>
        <p:txBody>
          <a:bodyPr>
            <a:normAutofit/>
          </a:bodyPr>
          <a:p>
            <a:pPr marL="466725" indent="-466725" defTabSz="914400" fontAlgn="base">
              <a:lnSpc>
                <a:spcPct val="80000"/>
              </a:lnSpc>
              <a:buSzPct val="90000"/>
              <a:buFont typeface="Wingdings" panose="05000000000000000000" charset="0"/>
              <a:buChar char="v"/>
            </a:pPr>
            <a:r>
              <a:rPr lang="en-US" altLang="zh-CN" sz="2400">
                <a:latin typeface="宋体" panose="02010600030101010101" pitchFamily="2" charset="-122"/>
                <a:sym typeface="+mn-ea"/>
              </a:rPr>
              <a:t>*parameter</a:t>
            </a:r>
            <a:r>
              <a:rPr lang="zh-CN" altLang="en-US" sz="2400" dirty="0">
                <a:latin typeface="宋体" panose="02010600030101010101" pitchFamily="2" charset="-122"/>
                <a:sym typeface="+mn-ea"/>
              </a:rPr>
              <a:t>的用法</a:t>
            </a:r>
            <a:endParaRPr lang="zh-CN" altLang="en-US" sz="2400" strike="noStrike" noProof="1" dirty="0">
              <a:latin typeface="宋体" panose="02010600030101010101" pitchFamily="2" charset="-122"/>
            </a:endParaRPr>
          </a:p>
          <a:p>
            <a:pPr defTabSz="914400" fontAlgn="base">
              <a:lnSpc>
                <a:spcPct val="80000"/>
              </a:lnSpc>
              <a:buSzPct val="90000"/>
              <a:buFont typeface="Wingdings" panose="05000000000000000000" pitchFamily="2" charset="2"/>
              <a:buNone/>
            </a:pPr>
            <a:endParaRPr lang="en-US" altLang="x-none" sz="2400" strike="noStrike" noProof="1" dirty="0"/>
          </a:p>
          <a:p>
            <a:pPr defTabSz="914400" fontAlgn="base">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&gt;&gt;&gt; def demo(*p):</a:t>
            </a:r>
            <a:endParaRPr lang="en-US" altLang="x-none" sz="2000" strike="noStrike" noProof="1" dirty="0">
              <a:latin typeface="Consolas" panose="020B0609020204030204" charset="0"/>
            </a:endParaRPr>
          </a:p>
          <a:p>
            <a:pPr defTabSz="914400" fontAlgn="base">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    print(p)</a:t>
            </a:r>
            <a:endParaRPr lang="en-US" altLang="x-none" sz="2000" strike="noStrike" noProof="1" dirty="0">
              <a:latin typeface="Consolas" panose="020B0609020204030204" charset="0"/>
            </a:endParaRPr>
          </a:p>
          <a:p>
            <a:pPr defTabSz="914400" fontAlgn="base">
              <a:lnSpc>
                <a:spcPct val="100000"/>
              </a:lnSpc>
              <a:spcBef>
                <a:spcPts val="0"/>
              </a:spcBef>
              <a:buSzPct val="90000"/>
              <a:buFont typeface="Wingdings" panose="05000000000000000000" pitchFamily="2" charset="2"/>
              <a:buNone/>
            </a:pPr>
            <a:endParaRPr lang="en-US" altLang="x-none" sz="2000" strike="noStrike" noProof="1" dirty="0">
              <a:latin typeface="Consolas" panose="020B0609020204030204" charset="0"/>
            </a:endParaRPr>
          </a:p>
          <a:p>
            <a:pPr defTabSz="914400" fontAlgn="base">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&gt;&gt;&gt; demo(1, 2, 3)</a:t>
            </a:r>
            <a:endParaRPr lang="en-US" altLang="x-none" sz="2000" strike="noStrike" noProof="1" dirty="0">
              <a:latin typeface="Consolas" panose="020B0609020204030204" charset="0"/>
            </a:endParaRPr>
          </a:p>
          <a:p>
            <a:pPr defTabSz="914400" fontAlgn="base">
              <a:lnSpc>
                <a:spcPct val="100000"/>
              </a:lnSpc>
              <a:spcBef>
                <a:spcPts val="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(1, 2, 3)</a:t>
            </a:r>
            <a:endParaRPr lang="en-US" altLang="x-none" sz="2000" strike="noStrike" noProof="1" dirty="0">
              <a:solidFill>
                <a:srgbClr val="00B0F0"/>
              </a:solidFill>
              <a:latin typeface="Consolas" panose="020B0609020204030204" charset="0"/>
            </a:endParaRPr>
          </a:p>
          <a:p>
            <a:pPr defTabSz="914400" fontAlgn="base">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&gt;&gt;&gt; demo(1, 2)</a:t>
            </a:r>
            <a:endParaRPr lang="en-US" altLang="x-none" sz="2000" strike="noStrike" noProof="1" dirty="0">
              <a:latin typeface="Consolas" panose="020B0609020204030204" charset="0"/>
            </a:endParaRPr>
          </a:p>
          <a:p>
            <a:pPr defTabSz="914400" fontAlgn="base">
              <a:lnSpc>
                <a:spcPct val="100000"/>
              </a:lnSpc>
              <a:spcBef>
                <a:spcPts val="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(1, 2)</a:t>
            </a:r>
            <a:endParaRPr lang="en-US" altLang="x-none" sz="2000" strike="noStrike" noProof="1" dirty="0">
              <a:solidFill>
                <a:srgbClr val="00B0F0"/>
              </a:solidFill>
              <a:latin typeface="Consolas" panose="020B0609020204030204" charset="0"/>
            </a:endParaRPr>
          </a:p>
          <a:p>
            <a:pPr defTabSz="914400" fontAlgn="base">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&gt;&gt;&gt; demo(1, 2, 3, 4, 5, 6, 7)</a:t>
            </a:r>
            <a:endParaRPr lang="en-US" altLang="x-none" sz="2000" strike="noStrike" noProof="1" dirty="0">
              <a:latin typeface="Consolas" panose="020B0609020204030204" charset="0"/>
            </a:endParaRPr>
          </a:p>
          <a:p>
            <a:pPr defTabSz="914400" fontAlgn="base">
              <a:lnSpc>
                <a:spcPct val="100000"/>
              </a:lnSpc>
              <a:spcBef>
                <a:spcPts val="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(1, 2, 3, 4, 5, 6, 7)</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5.2.4  </a:t>
            </a:r>
            <a:r>
              <a:rPr lang="zh-CN" altLang="en-US">
                <a:sym typeface="+mn-ea"/>
              </a:rPr>
              <a:t>不定</a:t>
            </a:r>
            <a:r>
              <a:rPr lang="zh-CN" altLang="en-US">
                <a:sym typeface="+mn-ea"/>
              </a:rPr>
              <a:t>长度参数</a:t>
            </a:r>
            <a:endParaRPr lang="zh-CN" altLang="en-US"/>
          </a:p>
        </p:txBody>
      </p:sp>
      <p:sp>
        <p:nvSpPr>
          <p:cNvPr id="3" name="内容占位符 2"/>
          <p:cNvSpPr>
            <a:spLocks noGrp="1"/>
          </p:cNvSpPr>
          <p:nvPr>
            <p:ph idx="1"/>
          </p:nvPr>
        </p:nvSpPr>
        <p:spPr/>
        <p:txBody>
          <a:bodyPr>
            <a:normAutofit lnSpcReduction="10000"/>
          </a:bodyPr>
          <a:p>
            <a:pPr marL="508000" indent="-508000" defTabSz="914400" fontAlgn="base">
              <a:lnSpc>
                <a:spcPct val="80000"/>
              </a:lnSpc>
              <a:buSzPct val="90000"/>
              <a:buFont typeface="Wingdings" panose="05000000000000000000" charset="0"/>
              <a:buChar char="v"/>
            </a:pPr>
            <a:r>
              <a:rPr lang="en-US" altLang="zh-CN" sz="2400">
                <a:latin typeface="宋体" panose="02010600030101010101" pitchFamily="2" charset="-122"/>
                <a:sym typeface="+mn-ea"/>
              </a:rPr>
              <a:t>**parameter</a:t>
            </a:r>
            <a:r>
              <a:rPr lang="zh-CN" altLang="en-US" sz="2400" dirty="0">
                <a:latin typeface="宋体" panose="02010600030101010101" pitchFamily="2" charset="-122"/>
                <a:sym typeface="+mn-ea"/>
              </a:rPr>
              <a:t>的用法</a:t>
            </a:r>
            <a:endParaRPr lang="zh-CN" altLang="en-US" sz="2400" strike="noStrike" noProof="1" dirty="0">
              <a:latin typeface="宋体" panose="02010600030101010101" pitchFamily="2" charset="-122"/>
            </a:endParaRPr>
          </a:p>
          <a:p>
            <a:pPr defTabSz="914400" fontAlgn="base">
              <a:lnSpc>
                <a:spcPct val="80000"/>
              </a:lnSpc>
              <a:buSzPct val="90000"/>
              <a:buFont typeface="Wingdings" panose="05000000000000000000" pitchFamily="2" charset="2"/>
              <a:buNone/>
            </a:pPr>
            <a:endParaRPr lang="en-US" altLang="x-none" strike="noStrike" noProof="1" dirty="0"/>
          </a:p>
          <a:p>
            <a:pPr defTabSz="914400" fontAlgn="base">
              <a:lnSpc>
                <a:spcPct val="80000"/>
              </a:lnSpc>
              <a:buSzPct val="90000"/>
              <a:buFont typeface="Wingdings" panose="05000000000000000000" pitchFamily="2" charset="2"/>
              <a:buNone/>
            </a:pPr>
            <a:r>
              <a:rPr lang="en-US" altLang="x-none" sz="2000" dirty="0">
                <a:latin typeface="Consolas" panose="020B0609020204030204" charset="0"/>
                <a:sym typeface="+mn-ea"/>
              </a:rPr>
              <a:t>&gt;&gt;&gt; def demo(**p):</a:t>
            </a:r>
            <a:endParaRPr lang="en-US" altLang="x-none" sz="2000" strike="noStrike" noProof="1" dirty="0">
              <a:latin typeface="Consolas" panose="020B0609020204030204" charset="0"/>
            </a:endParaRPr>
          </a:p>
          <a:p>
            <a:pPr defTabSz="914400" fontAlgn="base">
              <a:lnSpc>
                <a:spcPct val="80000"/>
              </a:lnSpc>
              <a:buSzPct val="90000"/>
              <a:buFont typeface="Wingdings" panose="05000000000000000000" pitchFamily="2" charset="2"/>
              <a:buNone/>
            </a:pPr>
            <a:r>
              <a:rPr lang="en-US" altLang="x-none" sz="2000" dirty="0">
                <a:latin typeface="Consolas" panose="020B0609020204030204" charset="0"/>
                <a:sym typeface="+mn-ea"/>
              </a:rPr>
              <a:t>    for item in p.items():</a:t>
            </a:r>
            <a:endParaRPr lang="en-US" altLang="x-none" sz="2000" strike="noStrike" noProof="1" dirty="0">
              <a:latin typeface="Consolas" panose="020B0609020204030204" charset="0"/>
            </a:endParaRPr>
          </a:p>
          <a:p>
            <a:pPr defTabSz="914400" fontAlgn="base">
              <a:lnSpc>
                <a:spcPct val="80000"/>
              </a:lnSpc>
              <a:buSzPct val="90000"/>
              <a:buFont typeface="Wingdings" panose="05000000000000000000" pitchFamily="2" charset="2"/>
              <a:buNone/>
            </a:pPr>
            <a:r>
              <a:rPr lang="en-US" altLang="x-none" sz="2000" dirty="0">
                <a:latin typeface="Consolas" panose="020B0609020204030204" charset="0"/>
                <a:sym typeface="+mn-ea"/>
              </a:rPr>
              <a:t>        print(item)</a:t>
            </a:r>
            <a:endParaRPr lang="en-US" altLang="x-none" sz="2000" strike="noStrike" noProof="1" dirty="0">
              <a:latin typeface="Consolas" panose="020B0609020204030204" charset="0"/>
            </a:endParaRPr>
          </a:p>
          <a:p>
            <a:pPr defTabSz="914400" fontAlgn="base">
              <a:lnSpc>
                <a:spcPct val="80000"/>
              </a:lnSpc>
              <a:buSzPct val="90000"/>
              <a:buFont typeface="Wingdings" panose="05000000000000000000" pitchFamily="2" charset="2"/>
              <a:buNone/>
            </a:pPr>
            <a:endParaRPr lang="en-US" altLang="x-none" sz="2000" strike="noStrike" noProof="1" dirty="0">
              <a:latin typeface="Consolas" panose="020B0609020204030204" charset="0"/>
            </a:endParaRPr>
          </a:p>
          <a:p>
            <a:pPr defTabSz="914400" fontAlgn="base">
              <a:lnSpc>
                <a:spcPct val="80000"/>
              </a:lnSpc>
              <a:buSzPct val="90000"/>
              <a:buFont typeface="Wingdings" panose="05000000000000000000" pitchFamily="2" charset="2"/>
              <a:buNone/>
            </a:pPr>
            <a:r>
              <a:rPr lang="en-US" altLang="x-none" sz="2000" dirty="0">
                <a:latin typeface="Consolas" panose="020B0609020204030204" charset="0"/>
                <a:sym typeface="+mn-ea"/>
              </a:rPr>
              <a:t>&gt;&gt;&gt; demo(x=1, y=2, z=3)</a:t>
            </a:r>
            <a:endParaRPr lang="en-US" altLang="x-none" sz="2000" strike="noStrike" noProof="1" dirty="0">
              <a:latin typeface="Consolas" panose="020B0609020204030204" charset="0"/>
            </a:endParaRPr>
          </a:p>
          <a:p>
            <a:pPr defTabSz="914400" fontAlgn="base">
              <a:lnSpc>
                <a:spcPct val="80000"/>
              </a:lnSpc>
              <a:buSzPct val="90000"/>
              <a:buFont typeface="Wingdings" panose="05000000000000000000" pitchFamily="2" charset="2"/>
              <a:buNone/>
            </a:pPr>
            <a:r>
              <a:rPr lang="en-US" altLang="x-none" sz="2000" dirty="0">
                <a:solidFill>
                  <a:srgbClr val="00B0F0"/>
                </a:solidFill>
                <a:latin typeface="Consolas" panose="020B0609020204030204" charset="0"/>
                <a:sym typeface="+mn-ea"/>
              </a:rPr>
              <a:t>('x', 1)</a:t>
            </a:r>
            <a:endParaRPr lang="en-US" altLang="x-none" sz="2000" dirty="0">
              <a:solidFill>
                <a:srgbClr val="00B0F0"/>
              </a:solidFill>
              <a:latin typeface="Consolas" panose="020B0609020204030204" charset="0"/>
              <a:sym typeface="+mn-ea"/>
            </a:endParaRPr>
          </a:p>
          <a:p>
            <a:pPr defTabSz="914400" fontAlgn="base">
              <a:lnSpc>
                <a:spcPct val="80000"/>
              </a:lnSpc>
              <a:buSzPct val="90000"/>
              <a:buFont typeface="Wingdings" panose="05000000000000000000" pitchFamily="2" charset="2"/>
              <a:buNone/>
            </a:pPr>
            <a:r>
              <a:rPr lang="en-US" altLang="x-none" sz="2000" dirty="0">
                <a:solidFill>
                  <a:srgbClr val="00B0F0"/>
                </a:solidFill>
                <a:latin typeface="Consolas" panose="020B0609020204030204" charset="0"/>
                <a:sym typeface="+mn-ea"/>
              </a:rPr>
              <a:t>('y', 2)</a:t>
            </a:r>
            <a:endParaRPr lang="en-US" altLang="x-none" sz="2000" dirty="0">
              <a:solidFill>
                <a:srgbClr val="00B0F0"/>
              </a:solidFill>
              <a:latin typeface="Consolas" panose="020B0609020204030204" charset="0"/>
              <a:sym typeface="+mn-ea"/>
            </a:endParaRPr>
          </a:p>
          <a:p>
            <a:pPr defTabSz="914400" fontAlgn="base">
              <a:lnSpc>
                <a:spcPct val="80000"/>
              </a:lnSpc>
              <a:buSzPct val="90000"/>
              <a:buFont typeface="Wingdings" panose="05000000000000000000" pitchFamily="2" charset="2"/>
              <a:buNone/>
            </a:pPr>
            <a:r>
              <a:rPr lang="en-US" altLang="x-none" sz="2000" dirty="0">
                <a:solidFill>
                  <a:srgbClr val="00B0F0"/>
                </a:solidFill>
                <a:latin typeface="Consolas" panose="020B0609020204030204" charset="0"/>
                <a:sym typeface="+mn-ea"/>
              </a:rPr>
              <a:t>('z', 3)</a:t>
            </a:r>
            <a:endParaRPr lang="en-US" altLang="x-none" sz="2000" dirty="0">
              <a:solidFill>
                <a:srgbClr val="00B0F0"/>
              </a:solidFill>
              <a:latin typeface="Consolas" panose="020B0609020204030204" charset="0"/>
              <a:sym typeface="+mn-ea"/>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5.2.</a:t>
            </a:r>
            <a:r>
              <a:rPr lang="en-US" altLang="zh-CN"/>
              <a:t>5</a:t>
            </a:r>
            <a:r>
              <a:rPr lang="zh-CN" altLang="en-US"/>
              <a:t>  传递参数时的序列解包</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50178" name="文本占位符 39938"/>
          <p:cNvSpPr>
            <a:spLocks noGrp="1"/>
          </p:cNvSpPr>
          <p:nvPr>
            <p:ph idx="1"/>
          </p:nvPr>
        </p:nvSpPr>
        <p:spPr/>
        <p:txBody>
          <a:bodyPr anchor="t">
            <a:normAutofit lnSpcReduction="10000"/>
          </a:bodyPr>
          <a:p>
            <a:pPr defTabSz="914400">
              <a:lnSpc>
                <a:spcPct val="150000"/>
              </a:lnSpc>
              <a:spcBef>
                <a:spcPts val="600"/>
              </a:spcBef>
              <a:spcAft>
                <a:spcPts val="600"/>
              </a:spcAft>
              <a:buSzPct val="90000"/>
              <a:buFont typeface="Wingdings" panose="05000000000000000000" charset="0"/>
              <a:buChar char="§"/>
            </a:pPr>
            <a:r>
              <a:rPr lang="zh-CN" altLang="en-US" sz="2400"/>
              <a:t>传递参数时，可以通过</a:t>
            </a:r>
            <a:r>
              <a:rPr lang="zh-CN" altLang="en-US" sz="2400">
                <a:solidFill>
                  <a:srgbClr val="FF0000"/>
                </a:solidFill>
              </a:rPr>
              <a:t>在实参序列前加一个星号</a:t>
            </a:r>
            <a:r>
              <a:rPr lang="zh-CN" altLang="en-US" sz="2400"/>
              <a:t>将其解包为普通</a:t>
            </a:r>
            <a:r>
              <a:rPr lang="zh-CN" altLang="en-US" sz="2400"/>
              <a:t>位置参数，然后传递给</a:t>
            </a:r>
            <a:r>
              <a:rPr lang="zh-CN" altLang="en-US" sz="2400">
                <a:solidFill>
                  <a:srgbClr val="FF0000"/>
                </a:solidFill>
              </a:rPr>
              <a:t>多个单变量形参</a:t>
            </a:r>
            <a:r>
              <a:rPr lang="zh-CN" altLang="en-US" sz="2400"/>
              <a:t>。</a:t>
            </a:r>
            <a:endParaRPr lang="zh-CN" altLang="en-US" sz="2400"/>
          </a:p>
          <a:p>
            <a:pPr defTabSz="914400">
              <a:lnSpc>
                <a:spcPct val="80000"/>
              </a:lnSpc>
              <a:buSzPct val="90000"/>
              <a:buFont typeface="Wingdings" panose="05000000000000000000" pitchFamily="2" charset="2"/>
              <a:buNone/>
            </a:pPr>
            <a:r>
              <a:rPr lang="en-US" altLang="zh-CN" sz="2000">
                <a:latin typeface="Consolas" panose="020B0609020204030204" charset="0"/>
              </a:rPr>
              <a:t>&gt;&gt;&gt; def demo(a, b, c):</a:t>
            </a:r>
            <a:endParaRPr lang="en-US" altLang="zh-CN" sz="2000">
              <a:latin typeface="Consolas" panose="020B0609020204030204" charset="0"/>
            </a:endParaRPr>
          </a:p>
          <a:p>
            <a:pPr defTabSz="914400">
              <a:lnSpc>
                <a:spcPct val="80000"/>
              </a:lnSpc>
              <a:buSzPct val="90000"/>
              <a:buFont typeface="Wingdings" panose="05000000000000000000" pitchFamily="2" charset="2"/>
              <a:buNone/>
            </a:pPr>
            <a:r>
              <a:rPr lang="en-US" altLang="x-none" sz="2000" dirty="0">
                <a:latin typeface="Consolas" panose="020B0609020204030204" charset="0"/>
              </a:rPr>
              <a:t>    </a:t>
            </a:r>
            <a:r>
              <a:rPr lang="en-US" altLang="zh-CN" sz="2000">
                <a:latin typeface="Consolas" panose="020B0609020204030204" charset="0"/>
              </a:rPr>
              <a:t>print(a+b+c)</a:t>
            </a:r>
            <a:endParaRPr lang="en-US" altLang="zh-CN" sz="2000">
              <a:latin typeface="Consolas" panose="020B0609020204030204" charset="0"/>
            </a:endParaRPr>
          </a:p>
          <a:p>
            <a:pPr defTabSz="914400">
              <a:lnSpc>
                <a:spcPct val="80000"/>
              </a:lnSpc>
              <a:buSzPct val="90000"/>
              <a:buFont typeface="Wingdings" panose="05000000000000000000" pitchFamily="2" charset="2"/>
              <a:buNone/>
            </a:pPr>
            <a:endParaRPr lang="en-US" altLang="zh-CN" sz="2000">
              <a:latin typeface="Consolas" panose="020B0609020204030204" charset="0"/>
            </a:endParaRPr>
          </a:p>
          <a:p>
            <a:pPr defTabSz="914400">
              <a:lnSpc>
                <a:spcPct val="80000"/>
              </a:lnSpc>
              <a:buSzPct val="90000"/>
              <a:buFont typeface="Wingdings" panose="05000000000000000000" pitchFamily="2" charset="2"/>
              <a:buNone/>
            </a:pPr>
            <a:r>
              <a:rPr lang="en-US" altLang="zh-CN" sz="2000">
                <a:latin typeface="Consolas" panose="020B0609020204030204" charset="0"/>
              </a:rPr>
              <a:t>&gt;&gt;&gt; seq = [1, 2, 3]</a:t>
            </a:r>
            <a:endParaRPr lang="en-US" altLang="zh-CN" sz="2000">
              <a:latin typeface="Consolas" panose="020B0609020204030204" charset="0"/>
            </a:endParaRPr>
          </a:p>
          <a:p>
            <a:pPr defTabSz="914400">
              <a:lnSpc>
                <a:spcPct val="80000"/>
              </a:lnSpc>
              <a:buSzPct val="90000"/>
              <a:buFont typeface="Wingdings" panose="05000000000000000000" pitchFamily="2" charset="2"/>
              <a:buNone/>
            </a:pPr>
            <a:r>
              <a:rPr lang="en-US" altLang="zh-CN" sz="2000">
                <a:latin typeface="Consolas" panose="020B0609020204030204" charset="0"/>
              </a:rPr>
              <a:t>&gt;&gt;&gt; demo(*seq)</a:t>
            </a:r>
            <a:endParaRPr lang="en-US" altLang="zh-CN" sz="2000">
              <a:latin typeface="Consolas" panose="020B0609020204030204" charset="0"/>
            </a:endParaRPr>
          </a:p>
          <a:p>
            <a:pPr defTabSz="914400">
              <a:lnSpc>
                <a:spcPct val="80000"/>
              </a:lnSpc>
              <a:buSzPct val="90000"/>
              <a:buFont typeface="Wingdings" panose="05000000000000000000" pitchFamily="2" charset="2"/>
              <a:buNone/>
            </a:pPr>
            <a:r>
              <a:rPr lang="en-US" altLang="zh-CN" sz="2000">
                <a:solidFill>
                  <a:srgbClr val="00B0F0"/>
                </a:solidFill>
                <a:latin typeface="Consolas" panose="020B0609020204030204" charset="0"/>
              </a:rPr>
              <a:t>6</a:t>
            </a:r>
            <a:endParaRPr lang="en-US" altLang="zh-CN" sz="2000">
              <a:solidFill>
                <a:srgbClr val="00B0F0"/>
              </a:solidFill>
              <a:latin typeface="Consolas" panose="020B0609020204030204" charset="0"/>
            </a:endParaRPr>
          </a:p>
          <a:p>
            <a:pPr defTabSz="914400">
              <a:lnSpc>
                <a:spcPct val="80000"/>
              </a:lnSpc>
              <a:buSzPct val="90000"/>
              <a:buFont typeface="Wingdings" panose="05000000000000000000" pitchFamily="2" charset="2"/>
              <a:buNone/>
            </a:pPr>
            <a:r>
              <a:rPr lang="en-US" altLang="zh-CN" sz="2000">
                <a:latin typeface="Consolas" panose="020B0609020204030204" charset="0"/>
              </a:rPr>
              <a:t>&gt;&gt;&gt; tup = (1, 2, 3)</a:t>
            </a:r>
            <a:endParaRPr lang="en-US" altLang="zh-CN" sz="2000">
              <a:latin typeface="Consolas" panose="020B0609020204030204" charset="0"/>
            </a:endParaRPr>
          </a:p>
          <a:p>
            <a:pPr defTabSz="914400">
              <a:lnSpc>
                <a:spcPct val="80000"/>
              </a:lnSpc>
              <a:buSzPct val="90000"/>
              <a:buFont typeface="Wingdings" panose="05000000000000000000" pitchFamily="2" charset="2"/>
              <a:buNone/>
            </a:pPr>
            <a:r>
              <a:rPr lang="en-US" altLang="zh-CN" sz="2000">
                <a:latin typeface="Consolas" panose="020B0609020204030204" charset="0"/>
              </a:rPr>
              <a:t>&gt;&gt;&gt; demo(*tup)</a:t>
            </a:r>
            <a:endParaRPr lang="en-US" altLang="zh-CN" sz="2000">
              <a:latin typeface="Consolas" panose="020B0609020204030204" charset="0"/>
            </a:endParaRPr>
          </a:p>
          <a:p>
            <a:pPr defTabSz="914400">
              <a:lnSpc>
                <a:spcPct val="80000"/>
              </a:lnSpc>
              <a:buSzPct val="90000"/>
              <a:buFont typeface="Wingdings" panose="05000000000000000000" pitchFamily="2" charset="2"/>
              <a:buNone/>
            </a:pPr>
            <a:r>
              <a:rPr lang="en-US" altLang="zh-CN" sz="2000">
                <a:solidFill>
                  <a:srgbClr val="00B0F0"/>
                </a:solidFill>
                <a:latin typeface="Consolas" panose="020B0609020204030204" charset="0"/>
              </a:rPr>
              <a:t>6</a:t>
            </a:r>
            <a:endParaRPr lang="en-US" altLang="zh-CN" sz="2000">
              <a:solidFill>
                <a:srgbClr val="00B0F0"/>
              </a:solidFill>
              <a:latin typeface="Consolas" panose="020B0609020204030204" charset="0"/>
            </a:endParaRPr>
          </a:p>
        </p:txBody>
      </p:sp>
      <p:sp>
        <p:nvSpPr>
          <p:cNvPr id="50179" name="文本框 1"/>
          <p:cNvSpPr txBox="1"/>
          <p:nvPr/>
        </p:nvSpPr>
        <p:spPr>
          <a:xfrm>
            <a:off x="5306060" y="2651760"/>
            <a:ext cx="5090795" cy="2553335"/>
          </a:xfrm>
          <a:prstGeom prst="rect">
            <a:avLst/>
          </a:prstGeom>
          <a:noFill/>
          <a:ln w="22225" cap="flat" cmpd="sng">
            <a:solidFill>
              <a:schemeClr val="accent1"/>
            </a:solidFill>
            <a:prstDash val="solid"/>
            <a:round/>
            <a:headEnd type="none" w="med" len="med"/>
            <a:tailEnd type="none" w="med" len="med"/>
          </a:ln>
        </p:spPr>
        <p:txBody>
          <a:bodyPr wrap="square" anchor="t">
            <a:spAutoFit/>
          </a:bodyPr>
          <a:p>
            <a:r>
              <a:rPr lang="zh-CN" altLang="en-US" sz="2000">
                <a:latin typeface="Consolas" panose="020B0609020204030204" charset="0"/>
                <a:ea typeface="宋体" panose="02010600030101010101" pitchFamily="2" charset="-122"/>
              </a:rPr>
              <a:t>&gt;&gt;&gt; dic = {1:'a', 2:'b', 3:'c'}</a:t>
            </a:r>
            <a:endParaRPr lang="zh-CN" altLang="en-US" sz="2000">
              <a:latin typeface="Consolas" panose="020B0609020204030204" charset="0"/>
              <a:ea typeface="宋体" panose="02010600030101010101" pitchFamily="2" charset="-122"/>
            </a:endParaRPr>
          </a:p>
          <a:p>
            <a:r>
              <a:rPr lang="zh-CN" altLang="en-US" sz="2000">
                <a:latin typeface="Consolas" panose="020B0609020204030204" charset="0"/>
                <a:ea typeface="宋体" panose="02010600030101010101" pitchFamily="2" charset="-122"/>
              </a:rPr>
              <a:t>&gt;&gt;&gt; demo(*dic)</a:t>
            </a:r>
            <a:endParaRPr lang="zh-CN" altLang="en-US" sz="2000">
              <a:latin typeface="Consolas" panose="020B0609020204030204" charset="0"/>
              <a:ea typeface="宋体" panose="02010600030101010101" pitchFamily="2" charset="-122"/>
            </a:endParaRPr>
          </a:p>
          <a:p>
            <a:r>
              <a:rPr lang="zh-CN" altLang="en-US" sz="2000">
                <a:solidFill>
                  <a:srgbClr val="00B0F0"/>
                </a:solidFill>
                <a:latin typeface="Consolas" panose="020B0609020204030204" charset="0"/>
                <a:ea typeface="宋体" panose="02010600030101010101" pitchFamily="2" charset="-122"/>
              </a:rPr>
              <a:t>6</a:t>
            </a:r>
            <a:endParaRPr lang="zh-CN" altLang="en-US" sz="2000">
              <a:solidFill>
                <a:srgbClr val="00B0F0"/>
              </a:solidFill>
              <a:latin typeface="Consolas" panose="020B0609020204030204" charset="0"/>
              <a:ea typeface="宋体" panose="02010600030101010101" pitchFamily="2" charset="-122"/>
            </a:endParaRPr>
          </a:p>
          <a:p>
            <a:r>
              <a:rPr lang="zh-CN" altLang="en-US" sz="2000">
                <a:latin typeface="Consolas" panose="020B0609020204030204" charset="0"/>
                <a:ea typeface="宋体" panose="02010600030101010101" pitchFamily="2" charset="-122"/>
              </a:rPr>
              <a:t>&gt;&gt;&gt; Set = {1, 2, 3}</a:t>
            </a:r>
            <a:endParaRPr lang="zh-CN" altLang="en-US" sz="2000">
              <a:latin typeface="Consolas" panose="020B0609020204030204" charset="0"/>
              <a:ea typeface="宋体" panose="02010600030101010101" pitchFamily="2" charset="-122"/>
            </a:endParaRPr>
          </a:p>
          <a:p>
            <a:r>
              <a:rPr lang="zh-CN" altLang="en-US" sz="2000">
                <a:latin typeface="Consolas" panose="020B0609020204030204" charset="0"/>
                <a:ea typeface="宋体" panose="02010600030101010101" pitchFamily="2" charset="-122"/>
              </a:rPr>
              <a:t>&gt;&gt;&gt; demo(*Set)</a:t>
            </a:r>
            <a:endParaRPr lang="zh-CN" altLang="en-US" sz="2000">
              <a:latin typeface="Consolas" panose="020B0609020204030204" charset="0"/>
              <a:ea typeface="宋体" panose="02010600030101010101" pitchFamily="2" charset="-122"/>
            </a:endParaRPr>
          </a:p>
          <a:p>
            <a:r>
              <a:rPr lang="zh-CN" altLang="en-US" sz="2000">
                <a:solidFill>
                  <a:srgbClr val="00B0F0"/>
                </a:solidFill>
                <a:latin typeface="Consolas" panose="020B0609020204030204" charset="0"/>
                <a:ea typeface="宋体" panose="02010600030101010101" pitchFamily="2" charset="-122"/>
              </a:rPr>
              <a:t>6</a:t>
            </a:r>
            <a:endParaRPr lang="zh-CN" altLang="en-US" sz="2000">
              <a:solidFill>
                <a:srgbClr val="00B0F0"/>
              </a:solidFill>
              <a:latin typeface="Consolas" panose="020B0609020204030204" charset="0"/>
              <a:ea typeface="宋体" panose="02010600030101010101" pitchFamily="2" charset="-122"/>
            </a:endParaRPr>
          </a:p>
          <a:p>
            <a:r>
              <a:rPr lang="zh-CN" altLang="en-US" sz="2000">
                <a:latin typeface="Consolas" panose="020B0609020204030204" charset="0"/>
                <a:ea typeface="宋体" panose="02010600030101010101" pitchFamily="2" charset="-122"/>
              </a:rPr>
              <a:t>&gt;&gt;&gt; demo(*dic.values())</a:t>
            </a:r>
            <a:endParaRPr lang="zh-CN" altLang="en-US" sz="2000">
              <a:latin typeface="Consolas" panose="020B0609020204030204" charset="0"/>
              <a:ea typeface="宋体" panose="02010600030101010101" pitchFamily="2" charset="-122"/>
            </a:endParaRPr>
          </a:p>
          <a:p>
            <a:r>
              <a:rPr lang="zh-CN" altLang="en-US" sz="2000">
                <a:solidFill>
                  <a:srgbClr val="00B0F0"/>
                </a:solidFill>
                <a:latin typeface="Consolas" panose="020B0609020204030204" charset="0"/>
                <a:ea typeface="宋体" panose="02010600030101010101" pitchFamily="2" charset="-122"/>
              </a:rPr>
              <a:t>abc</a:t>
            </a:r>
            <a:endParaRPr lang="zh-CN" altLang="en-US" sz="2000">
              <a:solidFill>
                <a:srgbClr val="00B0F0"/>
              </a:solidFill>
              <a:latin typeface="Consolas" panose="020B0609020204030204"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5.2.</a:t>
            </a:r>
            <a:r>
              <a:rPr lang="en-US" altLang="zh-CN">
                <a:sym typeface="+mn-ea"/>
              </a:rPr>
              <a:t>5</a:t>
            </a:r>
            <a:r>
              <a:rPr lang="zh-CN" altLang="en-US">
                <a:sym typeface="+mn-ea"/>
              </a:rPr>
              <a:t>  传递参数时的序列解包</a:t>
            </a:r>
            <a:endParaRPr lang="zh-CN" altLang="en-US"/>
          </a:p>
        </p:txBody>
      </p:sp>
      <p:sp>
        <p:nvSpPr>
          <p:cNvPr id="3" name="内容占位符 2"/>
          <p:cNvSpPr>
            <a:spLocks noGrp="1"/>
          </p:cNvSpPr>
          <p:nvPr>
            <p:ph idx="1"/>
          </p:nvPr>
        </p:nvSpPr>
        <p:spPr/>
        <p:txBody>
          <a:bodyPr>
            <a:normAutofit lnSpcReduction="10000"/>
          </a:bodyPr>
          <a:p>
            <a:pPr fontAlgn="base">
              <a:lnSpc>
                <a:spcPct val="150000"/>
              </a:lnSpc>
              <a:spcBef>
                <a:spcPts val="0"/>
              </a:spcBef>
            </a:pPr>
            <a:r>
              <a:rPr lang="zh-CN" altLang="en-US" sz="2400">
                <a:sym typeface="+mn-ea"/>
              </a:rPr>
              <a:t>如果</a:t>
            </a:r>
            <a:r>
              <a:rPr lang="zh-CN" altLang="en-US" sz="2400">
                <a:solidFill>
                  <a:srgbClr val="FF0000"/>
                </a:solidFill>
                <a:sym typeface="+mn-ea"/>
              </a:rPr>
              <a:t>函数实参是字典</a:t>
            </a:r>
            <a:r>
              <a:rPr lang="zh-CN" altLang="en-US" sz="2400">
                <a:sym typeface="+mn-ea"/>
              </a:rPr>
              <a:t>，可以</a:t>
            </a:r>
            <a:r>
              <a:rPr lang="zh-CN" altLang="en-US" sz="2400">
                <a:solidFill>
                  <a:srgbClr val="FF0000"/>
                </a:solidFill>
                <a:sym typeface="+mn-ea"/>
              </a:rPr>
              <a:t>在前面加两个星号</a:t>
            </a:r>
            <a:r>
              <a:rPr lang="zh-CN" altLang="en-US" sz="2400">
                <a:sym typeface="+mn-ea"/>
              </a:rPr>
              <a:t>进行解包，</a:t>
            </a:r>
            <a:r>
              <a:rPr lang="zh-CN" altLang="en-US" sz="2400">
                <a:solidFill>
                  <a:srgbClr val="FF0000"/>
                </a:solidFill>
                <a:sym typeface="+mn-ea"/>
              </a:rPr>
              <a:t>等价于关键参数</a:t>
            </a:r>
            <a:r>
              <a:rPr lang="zh-CN" altLang="en-US" sz="2400">
                <a:sym typeface="+mn-ea"/>
              </a:rPr>
              <a:t>。</a:t>
            </a:r>
            <a:endParaRPr lang="zh-CN" altLang="en-US" sz="2400" strike="noStrike" noProof="1"/>
          </a:p>
          <a:p>
            <a:pPr marL="0" indent="0" fontAlgn="base">
              <a:buNone/>
            </a:pPr>
            <a:r>
              <a:rPr lang="zh-CN" altLang="en-US" sz="2000">
                <a:latin typeface="Consolas" panose="020B0609020204030204" charset="0"/>
                <a:sym typeface="+mn-ea"/>
              </a:rPr>
              <a:t>&gt;&gt;&gt; def demo(a, b, c):</a:t>
            </a:r>
            <a:endParaRPr lang="zh-CN" altLang="en-US" sz="2000" strike="noStrike" noProof="1">
              <a:latin typeface="Consolas" panose="020B0609020204030204" charset="0"/>
            </a:endParaRPr>
          </a:p>
          <a:p>
            <a:pPr marL="0" indent="0" fontAlgn="base">
              <a:buNone/>
            </a:pPr>
            <a:r>
              <a:rPr lang="zh-CN" altLang="en-US" sz="2000">
                <a:latin typeface="Consolas" panose="020B0609020204030204" charset="0"/>
                <a:sym typeface="+mn-ea"/>
              </a:rPr>
              <a:t>    print(a+b+c)</a:t>
            </a:r>
            <a:endParaRPr lang="zh-CN" altLang="en-US" sz="2000">
              <a:latin typeface="Consolas" panose="020B0609020204030204" charset="0"/>
              <a:sym typeface="+mn-ea"/>
            </a:endParaRPr>
          </a:p>
          <a:p>
            <a:pPr marL="0" indent="0" fontAlgn="base">
              <a:buNone/>
            </a:pPr>
            <a:endParaRPr lang="zh-CN" altLang="en-US" sz="2000" strike="noStrike" noProof="1">
              <a:latin typeface="Consolas" panose="020B0609020204030204" charset="0"/>
            </a:endParaRPr>
          </a:p>
          <a:p>
            <a:pPr marL="0" indent="0" fontAlgn="base">
              <a:buNone/>
            </a:pPr>
            <a:r>
              <a:rPr lang="zh-CN" altLang="en-US" sz="2000">
                <a:latin typeface="Consolas" panose="020B0609020204030204" charset="0"/>
                <a:sym typeface="+mn-ea"/>
              </a:rPr>
              <a:t>&gt;&gt;&gt; dic = {'a':1, 'b':2, 'c':3}</a:t>
            </a:r>
            <a:endParaRPr lang="zh-CN" altLang="en-US" sz="2000" strike="noStrike" noProof="1">
              <a:latin typeface="Consolas" panose="020B0609020204030204" charset="0"/>
            </a:endParaRPr>
          </a:p>
          <a:p>
            <a:pPr marL="0" indent="0" fontAlgn="base">
              <a:buNone/>
            </a:pPr>
            <a:r>
              <a:rPr lang="zh-CN" altLang="en-US" sz="2000">
                <a:latin typeface="Consolas" panose="020B0609020204030204" charset="0"/>
                <a:sym typeface="+mn-ea"/>
              </a:rPr>
              <a:t>&gt;&gt;&gt; demo(**dic)</a:t>
            </a:r>
            <a:endParaRPr lang="zh-CN" altLang="en-US" sz="2000" strike="noStrike" noProof="1">
              <a:latin typeface="Consolas" panose="020B0609020204030204" charset="0"/>
            </a:endParaRPr>
          </a:p>
          <a:p>
            <a:pPr marL="0" indent="0" fontAlgn="base">
              <a:buNone/>
            </a:pPr>
            <a:r>
              <a:rPr lang="zh-CN" altLang="en-US" sz="2000">
                <a:solidFill>
                  <a:srgbClr val="00B0F0"/>
                </a:solidFill>
                <a:latin typeface="Consolas" panose="020B0609020204030204" charset="0"/>
                <a:sym typeface="+mn-ea"/>
              </a:rPr>
              <a:t>6</a:t>
            </a:r>
            <a:endParaRPr lang="zh-CN" altLang="en-US" sz="2000" strike="noStrike" noProof="1">
              <a:solidFill>
                <a:srgbClr val="00B0F0"/>
              </a:solidFill>
              <a:latin typeface="Consolas" panose="020B0609020204030204" charset="0"/>
            </a:endParaRPr>
          </a:p>
          <a:p>
            <a:pPr marL="0" indent="0" fontAlgn="base">
              <a:buNone/>
            </a:pPr>
            <a:r>
              <a:rPr lang="zh-CN" altLang="en-US" sz="2000">
                <a:latin typeface="Consolas" panose="020B0609020204030204" charset="0"/>
                <a:sym typeface="+mn-ea"/>
              </a:rPr>
              <a:t>&gt;&gt;&gt; demo(a=1, b=2, c=3)</a:t>
            </a:r>
            <a:endParaRPr lang="zh-CN" altLang="en-US" sz="2000" strike="noStrike" noProof="1">
              <a:solidFill>
                <a:schemeClr val="tx1"/>
              </a:solidFill>
              <a:latin typeface="Consolas" panose="020B0609020204030204" charset="0"/>
            </a:endParaRPr>
          </a:p>
          <a:p>
            <a:pPr marL="0" indent="0" fontAlgn="base">
              <a:buNone/>
            </a:pPr>
            <a:r>
              <a:rPr lang="zh-CN" altLang="en-US" sz="2000">
                <a:solidFill>
                  <a:srgbClr val="00B0F0"/>
                </a:solidFill>
                <a:latin typeface="Consolas" panose="020B0609020204030204" charset="0"/>
                <a:sym typeface="+mn-ea"/>
              </a:rPr>
              <a:t>6</a:t>
            </a:r>
            <a:endParaRPr lang="zh-CN" altLang="en-US" sz="2000" strike="noStrike" noProof="1">
              <a:solidFill>
                <a:srgbClr val="00B0F0"/>
              </a:solidFill>
              <a:latin typeface="Consolas" panose="020B0609020204030204" charset="0"/>
            </a:endParaRPr>
          </a:p>
          <a:p>
            <a:pPr marL="0" indent="0" fontAlgn="base">
              <a:buNone/>
            </a:pPr>
            <a:r>
              <a:rPr lang="zh-CN" altLang="en-US" sz="2000">
                <a:latin typeface="Consolas" panose="020B0609020204030204" charset="0"/>
                <a:sym typeface="+mn-ea"/>
              </a:rPr>
              <a:t>&gt;&gt;&gt; demo(*dic.values())</a:t>
            </a:r>
            <a:endParaRPr lang="zh-CN" altLang="en-US" sz="2000" strike="noStrike" noProof="1">
              <a:solidFill>
                <a:schemeClr val="tx1"/>
              </a:solidFill>
              <a:latin typeface="Consolas" panose="020B0609020204030204" charset="0"/>
            </a:endParaRPr>
          </a:p>
          <a:p>
            <a:pPr marL="0" indent="0" fontAlgn="base">
              <a:buNone/>
            </a:pPr>
            <a:r>
              <a:rPr lang="zh-CN" altLang="en-US" sz="2000">
                <a:solidFill>
                  <a:srgbClr val="00B0F0"/>
                </a:solidFill>
                <a:latin typeface="Consolas" panose="020B0609020204030204" charset="0"/>
                <a:sym typeface="+mn-ea"/>
              </a:rPr>
              <a:t>6</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本章学习</a:t>
            </a:r>
            <a:r>
              <a:rPr lang="zh-CN" altLang="en-US"/>
              <a:t>目标</a:t>
            </a:r>
            <a:endParaRPr lang="zh-CN" altLang="en-US"/>
          </a:p>
        </p:txBody>
      </p:sp>
      <p:sp>
        <p:nvSpPr>
          <p:cNvPr id="3" name="内容占位符 2"/>
          <p:cNvSpPr>
            <a:spLocks noGrp="1"/>
          </p:cNvSpPr>
          <p:nvPr>
            <p:ph idx="1"/>
          </p:nvPr>
        </p:nvSpPr>
        <p:spPr/>
        <p:txBody>
          <a:bodyPr/>
          <a:p>
            <a:pPr>
              <a:lnSpc>
                <a:spcPct val="110000"/>
              </a:lnSpc>
            </a:pPr>
            <a:r>
              <a:rPr lang="zh-CN" altLang="en-US"/>
              <a:t> 掌握函数定义和调用的用法</a:t>
            </a:r>
            <a:endParaRPr lang="zh-CN" altLang="en-US"/>
          </a:p>
          <a:p>
            <a:pPr>
              <a:lnSpc>
                <a:spcPct val="110000"/>
              </a:lnSpc>
            </a:pPr>
            <a:r>
              <a:rPr lang="zh-CN" altLang="en-US"/>
              <a:t> 理解递归函数的执行过程</a:t>
            </a:r>
            <a:endParaRPr lang="zh-CN" altLang="en-US"/>
          </a:p>
          <a:p>
            <a:pPr>
              <a:lnSpc>
                <a:spcPct val="110000"/>
              </a:lnSpc>
            </a:pPr>
            <a:r>
              <a:rPr lang="zh-CN" altLang="en-US"/>
              <a:t> 掌握位置参数、关键参数、默认值参数和不定长度参数的用法</a:t>
            </a:r>
            <a:endParaRPr lang="zh-CN" altLang="en-US"/>
          </a:p>
          <a:p>
            <a:pPr>
              <a:lnSpc>
                <a:spcPct val="110000"/>
              </a:lnSpc>
            </a:pPr>
            <a:r>
              <a:rPr lang="zh-CN" altLang="en-US"/>
              <a:t> 理解函数调用时参数传递的序列解包用法</a:t>
            </a:r>
            <a:endParaRPr lang="zh-CN" altLang="en-US"/>
          </a:p>
          <a:p>
            <a:pPr>
              <a:lnSpc>
                <a:spcPct val="110000"/>
              </a:lnSpc>
            </a:pPr>
            <a:r>
              <a:rPr lang="zh-CN" altLang="en-US"/>
              <a:t> 理解变量作用域</a:t>
            </a:r>
            <a:endParaRPr lang="zh-CN" altLang="en-US"/>
          </a:p>
          <a:p>
            <a:pPr>
              <a:lnSpc>
                <a:spcPct val="110000"/>
              </a:lnSpc>
            </a:pPr>
            <a:r>
              <a:rPr lang="zh-CN" altLang="en-US"/>
              <a:t> 掌握lambda表达式的定义与用法</a:t>
            </a:r>
            <a:endParaRPr lang="zh-CN" altLang="en-US"/>
          </a:p>
          <a:p>
            <a:pPr>
              <a:lnSpc>
                <a:spcPct val="110000"/>
              </a:lnSpc>
            </a:pPr>
            <a:r>
              <a:rPr lang="zh-CN" altLang="en-US"/>
              <a:t> 理解生成器函数工作原理</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5.3  变量作用域</a:t>
            </a:r>
            <a:endParaRPr lang="zh-CN" altLang="en-US"/>
          </a:p>
        </p:txBody>
      </p:sp>
      <p:sp>
        <p:nvSpPr>
          <p:cNvPr id="3" name="内容占位符 2"/>
          <p:cNvSpPr>
            <a:spLocks noGrp="1"/>
          </p:cNvSpPr>
          <p:nvPr>
            <p:ph idx="1"/>
          </p:nvPr>
        </p:nvSpPr>
        <p:spPr/>
        <p:txBody>
          <a:bodyPr/>
          <a:p>
            <a:pPr defTabSz="914400">
              <a:lnSpc>
                <a:spcPct val="150000"/>
              </a:lnSpc>
              <a:spcBef>
                <a:spcPct val="0"/>
              </a:spcBef>
              <a:buSzPct val="90000"/>
              <a:buFont typeface="Wingdings" panose="05000000000000000000" charset="0"/>
              <a:buChar char="§"/>
            </a:pPr>
            <a:r>
              <a:rPr lang="zh-CN" altLang="en-US" sz="2400">
                <a:solidFill>
                  <a:srgbClr val="FF0000"/>
                </a:solidFill>
                <a:sym typeface="+mn-ea"/>
              </a:rPr>
              <a:t>变量起作用的代码范围</a:t>
            </a:r>
            <a:r>
              <a:rPr lang="zh-CN" altLang="en-US" sz="2400">
                <a:sym typeface="+mn-ea"/>
              </a:rPr>
              <a:t>称为变量的作用域，不同作用域内变量名可以相同，互不影响。</a:t>
            </a:r>
            <a:endParaRPr lang="zh-CN" altLang="en-US" sz="2400"/>
          </a:p>
          <a:p>
            <a:pPr defTabSz="914400">
              <a:lnSpc>
                <a:spcPct val="150000"/>
              </a:lnSpc>
              <a:spcBef>
                <a:spcPct val="0"/>
              </a:spcBef>
              <a:buSzPct val="90000"/>
              <a:buFont typeface="Wingdings" panose="05000000000000000000" charset="0"/>
              <a:buChar char="§"/>
            </a:pPr>
            <a:r>
              <a:rPr lang="zh-CN" altLang="en-US" sz="2400">
                <a:sym typeface="+mn-ea"/>
              </a:rPr>
              <a:t>在函数内部定义的普通变量只在函数内部起作用，称为局部变量。</a:t>
            </a:r>
            <a:r>
              <a:rPr lang="zh-CN" altLang="en-US" sz="2400">
                <a:solidFill>
                  <a:srgbClr val="FF0000"/>
                </a:solidFill>
                <a:sym typeface="+mn-ea"/>
              </a:rPr>
              <a:t>当函数执行结束后，局部变量自动删除</a:t>
            </a:r>
            <a:r>
              <a:rPr lang="zh-CN" altLang="en-US" sz="2400">
                <a:sym typeface="+mn-ea"/>
              </a:rPr>
              <a:t>，不再可以使用。</a:t>
            </a:r>
            <a:endParaRPr lang="zh-CN" altLang="en-US" sz="2400"/>
          </a:p>
          <a:p>
            <a:pPr defTabSz="914400">
              <a:lnSpc>
                <a:spcPct val="150000"/>
              </a:lnSpc>
              <a:spcBef>
                <a:spcPct val="0"/>
              </a:spcBef>
              <a:buSzPct val="90000"/>
              <a:buFont typeface="Wingdings" panose="05000000000000000000" charset="0"/>
              <a:buChar char="§"/>
            </a:pPr>
            <a:r>
              <a:rPr lang="zh-CN" altLang="en-US" sz="2400">
                <a:solidFill>
                  <a:srgbClr val="FF0000"/>
                </a:solidFill>
                <a:sym typeface="+mn-ea"/>
              </a:rPr>
              <a:t>局部变量的引用比全局变量速度快</a:t>
            </a:r>
            <a:r>
              <a:rPr lang="zh-CN" altLang="en-US" sz="2400">
                <a:sym typeface="+mn-ea"/>
              </a:rPr>
              <a:t>，应优先考虑使用。</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5.3  变量作用域</a:t>
            </a:r>
            <a:endParaRPr lang="zh-CN" altLang="en-US"/>
          </a:p>
        </p:txBody>
      </p:sp>
      <p:sp>
        <p:nvSpPr>
          <p:cNvPr id="3" name="内容占位符 2"/>
          <p:cNvSpPr>
            <a:spLocks noGrp="1"/>
          </p:cNvSpPr>
          <p:nvPr>
            <p:ph idx="1"/>
          </p:nvPr>
        </p:nvSpPr>
        <p:spPr/>
        <p:txBody>
          <a:bodyPr/>
          <a:p>
            <a:pPr marL="408940" indent="-374015" defTabSz="914400" fontAlgn="auto">
              <a:lnSpc>
                <a:spcPct val="150000"/>
              </a:lnSpc>
              <a:buSzPct val="90000"/>
              <a:buFont typeface="Wingdings" panose="05000000000000000000" charset="0"/>
              <a:buChar char="n"/>
            </a:pPr>
            <a:r>
              <a:rPr lang="zh-CN" altLang="en-US" sz="2400">
                <a:sym typeface="+mn-ea"/>
              </a:rPr>
              <a:t>全局变量可以通过关键字</a:t>
            </a:r>
            <a:r>
              <a:rPr lang="en-US" altLang="zh-CN" sz="2400">
                <a:sym typeface="+mn-ea"/>
              </a:rPr>
              <a:t>global</a:t>
            </a:r>
            <a:r>
              <a:rPr lang="zh-CN" altLang="en-US" sz="2400">
                <a:sym typeface="+mn-ea"/>
              </a:rPr>
              <a:t>来定义。这分为两种情况：</a:t>
            </a:r>
            <a:endParaRPr lang="zh-CN" altLang="en-US" sz="2400"/>
          </a:p>
          <a:p>
            <a:pPr marL="408940" indent="-374015" defTabSz="914400" fontAlgn="auto">
              <a:lnSpc>
                <a:spcPct val="150000"/>
              </a:lnSpc>
              <a:spcBef>
                <a:spcPts val="1200"/>
              </a:spcBef>
              <a:spcAft>
                <a:spcPts val="1200"/>
              </a:spcAft>
              <a:buSzPct val="90000"/>
              <a:buFont typeface="Wingdings" panose="05000000000000000000" charset="0"/>
              <a:buChar char="ü"/>
            </a:pPr>
            <a:r>
              <a:rPr lang="zh-CN" altLang="en-US" sz="2000">
                <a:sym typeface="+mn-ea"/>
              </a:rPr>
              <a:t>一个变量</a:t>
            </a:r>
            <a:r>
              <a:rPr lang="zh-CN" altLang="en-US" sz="2000">
                <a:solidFill>
                  <a:srgbClr val="FF0000"/>
                </a:solidFill>
                <a:sym typeface="+mn-ea"/>
              </a:rPr>
              <a:t>已在函数外定义</a:t>
            </a:r>
            <a:r>
              <a:rPr lang="zh-CN" altLang="en-US" sz="2000">
                <a:sym typeface="+mn-ea"/>
              </a:rPr>
              <a:t>，如果在函数内需要为这个变量赋值，并要将这个赋值结果反映到函数外，可以在函数内使用</a:t>
            </a:r>
            <a:r>
              <a:rPr lang="en-US" altLang="zh-CN" sz="2000">
                <a:sym typeface="+mn-ea"/>
              </a:rPr>
              <a:t>global</a:t>
            </a:r>
            <a:r>
              <a:rPr lang="zh-CN" altLang="en-US" sz="2000">
                <a:sym typeface="+mn-ea"/>
              </a:rPr>
              <a:t>将其</a:t>
            </a:r>
            <a:r>
              <a:rPr lang="zh-CN" altLang="en-US" sz="2000">
                <a:solidFill>
                  <a:srgbClr val="FF0000"/>
                </a:solidFill>
                <a:sym typeface="+mn-ea"/>
              </a:rPr>
              <a:t>声明</a:t>
            </a:r>
            <a:r>
              <a:rPr lang="zh-CN" altLang="en-US" sz="2000">
                <a:sym typeface="+mn-ea"/>
              </a:rPr>
              <a:t>为全局变量。</a:t>
            </a:r>
            <a:endParaRPr lang="zh-CN" altLang="en-US" sz="2000"/>
          </a:p>
          <a:p>
            <a:pPr marL="408940" indent="-374015" defTabSz="914400" fontAlgn="auto">
              <a:lnSpc>
                <a:spcPct val="150000"/>
              </a:lnSpc>
              <a:spcBef>
                <a:spcPts val="1200"/>
              </a:spcBef>
              <a:spcAft>
                <a:spcPts val="1200"/>
              </a:spcAft>
              <a:buSzPct val="90000"/>
              <a:buFont typeface="Wingdings" panose="05000000000000000000" charset="0"/>
              <a:buChar char="ü"/>
            </a:pPr>
            <a:r>
              <a:rPr lang="zh-CN" altLang="en-US" sz="2000">
                <a:sym typeface="+mn-ea"/>
              </a:rPr>
              <a:t>如果一个变量</a:t>
            </a:r>
            <a:r>
              <a:rPr lang="zh-CN" altLang="en-US" sz="2000">
                <a:solidFill>
                  <a:srgbClr val="FF0000"/>
                </a:solidFill>
                <a:sym typeface="+mn-ea"/>
              </a:rPr>
              <a:t>在函数外没有定义</a:t>
            </a:r>
            <a:r>
              <a:rPr lang="zh-CN" altLang="en-US" sz="2000">
                <a:sym typeface="+mn-ea"/>
              </a:rPr>
              <a:t>，</a:t>
            </a:r>
            <a:r>
              <a:rPr lang="zh-CN" altLang="en-US" sz="2000">
                <a:solidFill>
                  <a:srgbClr val="FF0000"/>
                </a:solidFill>
                <a:sym typeface="+mn-ea"/>
              </a:rPr>
              <a:t>在函数内部也可以直接将一个变量定义为全局变量</a:t>
            </a:r>
            <a:r>
              <a:rPr lang="zh-CN" altLang="en-US" sz="2000">
                <a:sym typeface="+mn-ea"/>
              </a:rPr>
              <a:t>，该函数执行后，将增加一个新的全局变量。</a:t>
            </a:r>
            <a:endParaRPr lang="zh-CN" altLang="en-US" sz="2000"/>
          </a:p>
          <a:p>
            <a:pPr marL="0" indent="0" fontAlgn="auto">
              <a:lnSpc>
                <a:spcPct val="150000"/>
              </a:lnSpc>
              <a:buNone/>
            </a:pP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5.3  变量作用域</a:t>
            </a:r>
            <a:endParaRPr lang="zh-CN" altLang="en-US"/>
          </a:p>
        </p:txBody>
      </p:sp>
      <p:sp>
        <p:nvSpPr>
          <p:cNvPr id="3" name="内容占位符 2"/>
          <p:cNvSpPr>
            <a:spLocks noGrp="1"/>
          </p:cNvSpPr>
          <p:nvPr>
            <p:ph idx="1"/>
          </p:nvPr>
        </p:nvSpPr>
        <p:spPr/>
        <p:txBody>
          <a:bodyPr/>
          <a:p>
            <a:pPr marL="534035" indent="-534035" fontAlgn="base">
              <a:buFont typeface="Wingdings" panose="05000000000000000000" charset="0"/>
              <a:buChar char="n"/>
            </a:pPr>
            <a:r>
              <a:rPr lang="zh-CN" altLang="en-US" sz="2400">
                <a:sym typeface="+mn-ea"/>
              </a:rPr>
              <a:t>也可以这么理解：</a:t>
            </a:r>
            <a:endParaRPr lang="zh-CN" altLang="en-US" sz="2400" strike="noStrike" noProof="1">
              <a:sym typeface="+mn-ea"/>
            </a:endParaRPr>
          </a:p>
          <a:p>
            <a:pPr marL="534035" indent="-534035" fontAlgn="base">
              <a:lnSpc>
                <a:spcPct val="150000"/>
              </a:lnSpc>
              <a:spcBef>
                <a:spcPts val="1200"/>
              </a:spcBef>
              <a:spcAft>
                <a:spcPts val="1200"/>
              </a:spcAft>
              <a:buFont typeface="Wingdings" panose="05000000000000000000" charset="0"/>
              <a:buChar char="ü"/>
            </a:pPr>
            <a:r>
              <a:rPr lang="zh-CN" altLang="en-US" sz="2000">
                <a:sym typeface="+mn-ea"/>
              </a:rPr>
              <a:t>在函数内只引用某个变量的值而没有为其赋新值，如果这样的操作可以执行，那么该变量为（隐式的）全局变量；</a:t>
            </a:r>
            <a:endParaRPr lang="zh-CN" altLang="en-US" sz="2000" strike="noStrike" noProof="1">
              <a:sym typeface="+mn-ea"/>
            </a:endParaRPr>
          </a:p>
          <a:p>
            <a:pPr marL="534035" indent="-534035" fontAlgn="base">
              <a:lnSpc>
                <a:spcPct val="150000"/>
              </a:lnSpc>
              <a:spcBef>
                <a:spcPts val="1200"/>
              </a:spcBef>
              <a:spcAft>
                <a:spcPts val="1200"/>
              </a:spcAft>
              <a:buFont typeface="Wingdings" panose="05000000000000000000" charset="0"/>
              <a:buChar char="ü"/>
            </a:pPr>
            <a:r>
              <a:rPr lang="zh-CN" altLang="en-US" sz="2000">
                <a:sym typeface="+mn-ea"/>
              </a:rPr>
              <a:t>如果在函数内</a:t>
            </a:r>
            <a:r>
              <a:rPr lang="zh-CN" altLang="en-US" sz="2000">
                <a:solidFill>
                  <a:srgbClr val="FF0000"/>
                </a:solidFill>
                <a:sym typeface="+mn-ea"/>
              </a:rPr>
              <a:t>任意位置</a:t>
            </a:r>
            <a:r>
              <a:rPr lang="zh-CN" altLang="en-US" sz="2000">
                <a:sym typeface="+mn-ea"/>
              </a:rPr>
              <a:t>有为变量赋新值的操作，该变量即被认为是（隐式的）局部变量，</a:t>
            </a:r>
            <a:r>
              <a:rPr lang="zh-CN" altLang="en-US" sz="2000">
                <a:solidFill>
                  <a:srgbClr val="FF0000"/>
                </a:solidFill>
                <a:sym typeface="+mn-ea"/>
              </a:rPr>
              <a:t>除非</a:t>
            </a:r>
            <a:r>
              <a:rPr lang="zh-CN" altLang="en-US" sz="2000">
                <a:sym typeface="+mn-ea"/>
              </a:rPr>
              <a:t>在函数内显式地用关键字global进行声明。</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5.3  变量作用域</a:t>
            </a:r>
            <a:endParaRPr lang="zh-CN" altLang="en-US"/>
          </a:p>
        </p:txBody>
      </p:sp>
      <p:sp>
        <p:nvSpPr>
          <p:cNvPr id="3" name="内容占位符 2"/>
          <p:cNvSpPr>
            <a:spLocks noGrp="1"/>
          </p:cNvSpPr>
          <p:nvPr>
            <p:ph idx="1"/>
          </p:nvPr>
        </p:nvSpPr>
        <p:spPr/>
        <p:txBody>
          <a:bodyPr>
            <a:normAutofit/>
          </a:bodyPr>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def demo():</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    </a:t>
            </a:r>
            <a:r>
              <a:rPr lang="en-US" altLang="zh-CN" sz="2000">
                <a:latin typeface="Consolas" panose="020B0609020204030204" charset="0"/>
                <a:sym typeface="+mn-ea"/>
              </a:rPr>
              <a:t>global x</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    </a:t>
            </a:r>
            <a:r>
              <a:rPr lang="en-US" altLang="zh-CN" sz="2000">
                <a:latin typeface="Consolas" panose="020B0609020204030204" charset="0"/>
                <a:sym typeface="+mn-ea"/>
              </a:rPr>
              <a:t>x = 3</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    </a:t>
            </a:r>
            <a:r>
              <a:rPr lang="en-US" altLang="zh-CN" sz="2000">
                <a:latin typeface="Consolas" panose="020B0609020204030204" charset="0"/>
                <a:sym typeface="+mn-ea"/>
              </a:rPr>
              <a:t>y = 4</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    </a:t>
            </a:r>
            <a:r>
              <a:rPr lang="en-US" altLang="zh-CN" sz="2000">
                <a:latin typeface="Consolas" panose="020B0609020204030204" charset="0"/>
                <a:sym typeface="+mn-ea"/>
              </a:rPr>
              <a:t>print(x,y)</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x = 5</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demo()</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3  4</a:t>
            </a:r>
            <a:endParaRPr lang="en-US" altLang="zh-CN" sz="200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x</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3</a:t>
            </a:r>
            <a:endParaRPr lang="en-US" altLang="zh-CN" sz="200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y</a:t>
            </a:r>
            <a:endParaRPr lang="zh-CN" altLang="en-US"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FF0000"/>
                </a:solidFill>
                <a:latin typeface="Consolas" panose="020B0609020204030204" charset="0"/>
                <a:sym typeface="+mn-ea"/>
              </a:rPr>
              <a:t>NameError: name 'y' is not defined</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5.3  变量作用域</a:t>
            </a:r>
            <a:endParaRPr lang="zh-CN" altLang="en-US"/>
          </a:p>
        </p:txBody>
      </p:sp>
      <p:sp>
        <p:nvSpPr>
          <p:cNvPr id="3" name="内容占位符 2"/>
          <p:cNvSpPr>
            <a:spLocks noGrp="1"/>
          </p:cNvSpPr>
          <p:nvPr>
            <p:ph idx="1"/>
          </p:nvPr>
        </p:nvSpPr>
        <p:spPr/>
        <p:txBody>
          <a:bodyPr/>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del x</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x</a:t>
            </a:r>
            <a:endParaRPr lang="zh-CN" altLang="en-US"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FF0000"/>
                </a:solidFill>
                <a:latin typeface="Consolas" panose="020B0609020204030204" charset="0"/>
                <a:sym typeface="+mn-ea"/>
              </a:rPr>
              <a:t>NameError: name 'x' is not defined</a:t>
            </a:r>
            <a:endParaRPr lang="en-US" altLang="zh-CN" sz="2000">
              <a:solidFill>
                <a:srgbClr val="FF000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demo()</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3  4</a:t>
            </a:r>
            <a:endParaRPr lang="en-US" altLang="zh-CN" sz="200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x</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3</a:t>
            </a:r>
            <a:endParaRPr lang="en-US" altLang="zh-CN" sz="200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y</a:t>
            </a:r>
            <a:endParaRPr lang="zh-CN" altLang="en-US"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FF0000"/>
                </a:solidFill>
                <a:latin typeface="Consolas" panose="020B0609020204030204" charset="0"/>
                <a:sym typeface="+mn-ea"/>
              </a:rPr>
              <a:t>NameError: name 'y' is not defined</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5.3  变量作用域</a:t>
            </a:r>
            <a:endParaRPr lang="zh-CN" altLang="en-US"/>
          </a:p>
        </p:txBody>
      </p:sp>
      <p:sp>
        <p:nvSpPr>
          <p:cNvPr id="3" name="内容占位符 2"/>
          <p:cNvSpPr>
            <a:spLocks noGrp="1"/>
          </p:cNvSpPr>
          <p:nvPr>
            <p:ph idx="1"/>
          </p:nvPr>
        </p:nvSpPr>
        <p:spPr/>
        <p:txBody>
          <a:bodyPr>
            <a:normAutofit/>
          </a:bodyPr>
          <a:p>
            <a:pPr marL="409575" indent="-409575" fontAlgn="base">
              <a:lnSpc>
                <a:spcPct val="150000"/>
              </a:lnSpc>
              <a:spcBef>
                <a:spcPts val="0"/>
              </a:spcBef>
              <a:buFont typeface="Wingdings" panose="05000000000000000000" charset="0"/>
              <a:buChar char="n"/>
            </a:pPr>
            <a:r>
              <a:rPr lang="zh-CN" altLang="en-US" sz="2400">
                <a:sym typeface="+mn-ea"/>
              </a:rPr>
              <a:t>如果局部变量与全局变量具有相同的名字，那么该</a:t>
            </a:r>
            <a:r>
              <a:rPr lang="zh-CN" altLang="en-US" sz="2400">
                <a:solidFill>
                  <a:srgbClr val="FF0000"/>
                </a:solidFill>
                <a:sym typeface="+mn-ea"/>
              </a:rPr>
              <a:t>局部变量会在自己的作用域内隐藏同名的全局变量</a:t>
            </a:r>
            <a:r>
              <a:rPr lang="zh-CN" altLang="en-US" sz="2400">
                <a:sym typeface="+mn-ea"/>
              </a:rPr>
              <a:t>。</a:t>
            </a:r>
            <a:endParaRPr lang="zh-CN" altLang="en-US" sz="2400" strike="noStrike" noProof="1"/>
          </a:p>
          <a:p>
            <a:pPr marL="0" indent="0" fontAlgn="base">
              <a:buNone/>
            </a:pPr>
            <a:endParaRPr lang="zh-CN" altLang="en-US" strike="noStrike" noProof="1">
              <a:latin typeface="Consolas" panose="020B0609020204030204" charset="0"/>
            </a:endParaRPr>
          </a:p>
          <a:p>
            <a:pPr marL="0" indent="0" fontAlgn="base">
              <a:lnSpc>
                <a:spcPct val="100000"/>
              </a:lnSpc>
              <a:spcBef>
                <a:spcPts val="0"/>
              </a:spcBef>
              <a:buNone/>
            </a:pPr>
            <a:r>
              <a:rPr lang="zh-CN" altLang="en-US" sz="2000">
                <a:latin typeface="Consolas" panose="020B0609020204030204" charset="0"/>
                <a:sym typeface="+mn-ea"/>
              </a:rPr>
              <a:t>&gt;&gt;&gt; def demo():</a:t>
            </a:r>
            <a:endParaRPr lang="zh-CN" altLang="en-US" sz="2000" strike="noStrike" noProof="1">
              <a:latin typeface="Consolas" panose="020B0609020204030204" charset="0"/>
            </a:endParaRPr>
          </a:p>
          <a:p>
            <a:pPr marL="0" indent="0" fontAlgn="base">
              <a:lnSpc>
                <a:spcPct val="100000"/>
              </a:lnSpc>
              <a:spcBef>
                <a:spcPts val="0"/>
              </a:spcBef>
              <a:buNone/>
            </a:pPr>
            <a:r>
              <a:rPr lang="en-US" altLang="x-none" sz="2000" dirty="0">
                <a:latin typeface="Consolas" panose="020B0609020204030204" charset="0"/>
                <a:sym typeface="+mn-ea"/>
              </a:rPr>
              <a:t>    </a:t>
            </a:r>
            <a:r>
              <a:rPr lang="zh-CN" altLang="en-US" sz="2000">
                <a:latin typeface="Consolas" panose="020B0609020204030204" charset="0"/>
                <a:sym typeface="+mn-ea"/>
              </a:rPr>
              <a:t>x = 3         # 创建了局部变量，并自动隐藏了同名的全局变量	</a:t>
            </a:r>
            <a:endParaRPr lang="zh-CN" altLang="en-US" sz="2000">
              <a:latin typeface="Consolas" panose="020B0609020204030204" charset="0"/>
              <a:sym typeface="+mn-ea"/>
            </a:endParaRPr>
          </a:p>
          <a:p>
            <a:pPr marL="0" indent="0" fontAlgn="base">
              <a:lnSpc>
                <a:spcPct val="100000"/>
              </a:lnSpc>
              <a:spcBef>
                <a:spcPts val="0"/>
              </a:spcBef>
              <a:buNone/>
            </a:pP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a:latin typeface="Consolas" panose="020B0609020204030204" charset="0"/>
                <a:sym typeface="+mn-ea"/>
              </a:rPr>
              <a:t>&gt;&gt;&gt; x = 5</a:t>
            </a: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a:latin typeface="Consolas" panose="020B0609020204030204" charset="0"/>
                <a:sym typeface="+mn-ea"/>
              </a:rPr>
              <a:t>&gt;&gt;&gt; x</a:t>
            </a: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a:solidFill>
                  <a:srgbClr val="00B0F0"/>
                </a:solidFill>
                <a:latin typeface="Consolas" panose="020B0609020204030204" charset="0"/>
                <a:sym typeface="+mn-ea"/>
              </a:rPr>
              <a:t>5</a:t>
            </a:r>
            <a:endParaRPr lang="zh-CN" altLang="en-US" sz="2000" strike="noStrike" noProof="1">
              <a:solidFill>
                <a:srgbClr val="00B0F0"/>
              </a:solidFill>
              <a:latin typeface="Consolas" panose="020B0609020204030204" charset="0"/>
            </a:endParaRPr>
          </a:p>
          <a:p>
            <a:pPr marL="0" indent="0" fontAlgn="base">
              <a:lnSpc>
                <a:spcPct val="100000"/>
              </a:lnSpc>
              <a:spcBef>
                <a:spcPts val="0"/>
              </a:spcBef>
              <a:buNone/>
            </a:pPr>
            <a:r>
              <a:rPr lang="zh-CN" altLang="en-US" sz="2000">
                <a:latin typeface="Consolas" panose="020B0609020204030204" charset="0"/>
                <a:sym typeface="+mn-ea"/>
              </a:rPr>
              <a:t>&gt;&gt;&gt; demo()</a:t>
            </a: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a:latin typeface="Consolas" panose="020B0609020204030204" charset="0"/>
                <a:sym typeface="+mn-ea"/>
              </a:rPr>
              <a:t>&gt;&gt;&gt; x             </a:t>
            </a:r>
            <a:r>
              <a:rPr lang="en-US" altLang="zh-CN" sz="2000">
                <a:latin typeface="Consolas" panose="020B0609020204030204" charset="0"/>
                <a:sym typeface="+mn-ea"/>
              </a:rPr>
              <a:t># </a:t>
            </a:r>
            <a:r>
              <a:rPr lang="zh-CN" altLang="en-US" sz="2000">
                <a:latin typeface="Consolas" panose="020B0609020204030204" charset="0"/>
                <a:sym typeface="+mn-ea"/>
              </a:rPr>
              <a:t>函数执行不影响外面全局变量的值</a:t>
            </a: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a:solidFill>
                  <a:srgbClr val="00B0F0"/>
                </a:solidFill>
                <a:latin typeface="Consolas" panose="020B0609020204030204" charset="0"/>
                <a:sym typeface="+mn-ea"/>
              </a:rPr>
              <a:t>5</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5.4  lambda表达式</a:t>
            </a:r>
            <a:endParaRPr lang="zh-CN" altLang="en-US"/>
          </a:p>
        </p:txBody>
      </p:sp>
      <p:sp>
        <p:nvSpPr>
          <p:cNvPr id="3" name="内容占位符 2"/>
          <p:cNvSpPr>
            <a:spLocks noGrp="1"/>
          </p:cNvSpPr>
          <p:nvPr>
            <p:ph idx="1"/>
          </p:nvPr>
        </p:nvSpPr>
        <p:spPr/>
        <p:txBody>
          <a:bodyPr/>
          <a:p>
            <a:pPr defTabSz="914400">
              <a:lnSpc>
                <a:spcPct val="150000"/>
              </a:lnSpc>
              <a:spcBef>
                <a:spcPts val="1200"/>
              </a:spcBef>
              <a:spcAft>
                <a:spcPts val="600"/>
              </a:spcAft>
              <a:buSzPct val="90000"/>
              <a:buFont typeface="Wingdings" panose="05000000000000000000" charset="0"/>
              <a:buChar char="§"/>
            </a:pPr>
            <a:r>
              <a:rPr lang="en-US" altLang="x-none" sz="2400" dirty="0">
                <a:sym typeface="+mn-ea"/>
              </a:rPr>
              <a:t>lambda</a:t>
            </a:r>
            <a:r>
              <a:rPr lang="zh-CN" altLang="en-US" sz="2400" dirty="0">
                <a:sym typeface="+mn-ea"/>
              </a:rPr>
              <a:t>表达式可以用来声明</a:t>
            </a:r>
            <a:r>
              <a:rPr lang="zh-CN" altLang="en-US" sz="2400" dirty="0">
                <a:solidFill>
                  <a:srgbClr val="FF0000"/>
                </a:solidFill>
                <a:sym typeface="+mn-ea"/>
              </a:rPr>
              <a:t>匿名函数</a:t>
            </a:r>
            <a:r>
              <a:rPr lang="zh-CN" altLang="en-US" sz="2400" dirty="0">
                <a:sym typeface="+mn-ea"/>
              </a:rPr>
              <a:t>，也就是没有函数名字的临时使用的小函数，尤其适合需要一个函数作为另一个函数参数的场合。也可以定义</a:t>
            </a:r>
            <a:r>
              <a:rPr lang="zh-CN" altLang="en-US" sz="2400" dirty="0">
                <a:solidFill>
                  <a:srgbClr val="FF0000"/>
                </a:solidFill>
                <a:sym typeface="+mn-ea"/>
              </a:rPr>
              <a:t>具名函数</a:t>
            </a:r>
            <a:r>
              <a:rPr lang="zh-CN" altLang="en-US" sz="2400" dirty="0">
                <a:sym typeface="+mn-ea"/>
              </a:rPr>
              <a:t>。</a:t>
            </a:r>
            <a:endParaRPr lang="zh-CN" altLang="en-US" sz="2400" dirty="0"/>
          </a:p>
          <a:p>
            <a:pPr defTabSz="914400">
              <a:lnSpc>
                <a:spcPct val="150000"/>
              </a:lnSpc>
              <a:spcBef>
                <a:spcPts val="1200"/>
              </a:spcBef>
              <a:spcAft>
                <a:spcPts val="600"/>
              </a:spcAft>
              <a:buSzPct val="90000"/>
              <a:buFont typeface="Wingdings" panose="05000000000000000000" charset="0"/>
              <a:buChar char="§"/>
            </a:pPr>
            <a:r>
              <a:rPr lang="en-US" altLang="zh-CN" sz="2400" dirty="0">
                <a:sym typeface="+mn-ea"/>
              </a:rPr>
              <a:t>lambda</a:t>
            </a:r>
            <a:r>
              <a:rPr lang="zh-CN" altLang="en-US" sz="2400" dirty="0">
                <a:sym typeface="+mn-ea"/>
              </a:rPr>
              <a:t>表达式</a:t>
            </a:r>
            <a:r>
              <a:rPr lang="zh-CN" altLang="en-US" sz="2400" dirty="0">
                <a:solidFill>
                  <a:srgbClr val="FF0000"/>
                </a:solidFill>
                <a:sym typeface="+mn-ea"/>
              </a:rPr>
              <a:t>只可以包含一个表达式</a:t>
            </a:r>
            <a:r>
              <a:rPr lang="zh-CN" altLang="en-US" sz="2400" dirty="0">
                <a:sym typeface="+mn-ea"/>
              </a:rPr>
              <a:t>，该表达式的计算结果可以看作是函数的返回值，不允许包含复合语句，但在表达式中可以调用其他函数。</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5.4  lambda表达式</a:t>
            </a:r>
            <a:endParaRPr lang="zh-CN" altLang="en-US"/>
          </a:p>
        </p:txBody>
      </p:sp>
      <p:sp>
        <p:nvSpPr>
          <p:cNvPr id="3" name="内容占位符 2"/>
          <p:cNvSpPr>
            <a:spLocks noGrp="1"/>
          </p:cNvSpPr>
          <p:nvPr>
            <p:ph idx="1"/>
          </p:nvPr>
        </p:nvSpPr>
        <p:spPr/>
        <p:txBody>
          <a:bodyPr/>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&gt;&gt;&gt; f = lambda x, y, z: x+y+z        # </a:t>
            </a:r>
            <a:r>
              <a:rPr lang="zh-CN" altLang="en-US" sz="2000" dirty="0">
                <a:latin typeface="Consolas" panose="020B0609020204030204" charset="0"/>
                <a:sym typeface="+mn-ea"/>
              </a:rPr>
              <a:t>可以给</a:t>
            </a:r>
            <a:r>
              <a:rPr lang="en-US" altLang="zh-CN" sz="2000" dirty="0">
                <a:latin typeface="Consolas" panose="020B0609020204030204" charset="0"/>
                <a:sym typeface="+mn-ea"/>
              </a:rPr>
              <a:t>lambda</a:t>
            </a:r>
            <a:r>
              <a:rPr lang="zh-CN" altLang="en-US" sz="2000" dirty="0">
                <a:latin typeface="Consolas" panose="020B0609020204030204" charset="0"/>
                <a:sym typeface="+mn-ea"/>
              </a:rPr>
              <a:t>表达式起名字</a:t>
            </a:r>
            <a:endParaRPr lang="zh-CN" altLang="en-US" sz="20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&gt;&gt;&gt; f(1,2,3)                         # </a:t>
            </a:r>
            <a:r>
              <a:rPr lang="zh-CN" altLang="en-US" sz="2000" dirty="0">
                <a:latin typeface="Consolas" panose="020B0609020204030204" charset="0"/>
                <a:sym typeface="+mn-ea"/>
              </a:rPr>
              <a:t>像函数一样调用</a:t>
            </a:r>
            <a:endParaRPr lang="zh-CN" altLang="en-US" sz="20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6</a:t>
            </a:r>
            <a:endParaRPr lang="en-US" altLang="x-none" sz="20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&gt;&gt;&gt; g = lambda x, y=2, z=3: x+y+z    # </a:t>
            </a:r>
            <a:r>
              <a:rPr lang="zh-CN" altLang="en-US" sz="2000" dirty="0">
                <a:latin typeface="Consolas" panose="020B0609020204030204" charset="0"/>
                <a:sym typeface="+mn-ea"/>
              </a:rPr>
              <a:t>参数默认值</a:t>
            </a:r>
            <a:endParaRPr lang="zh-CN" altLang="en-US" sz="20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&gt;&gt;&gt; g(1)</a:t>
            </a:r>
            <a:endParaRPr lang="en-US" altLang="x-none" sz="20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6</a:t>
            </a:r>
            <a:endParaRPr lang="en-US" altLang="x-none" sz="20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&gt;&gt;&gt; g(2, z=4, y=5)                   # </a:t>
            </a:r>
            <a:r>
              <a:rPr lang="zh-CN" altLang="en-US" sz="2000" dirty="0">
                <a:latin typeface="Consolas" panose="020B0609020204030204" charset="0"/>
                <a:sym typeface="+mn-ea"/>
              </a:rPr>
              <a:t>关键参数</a:t>
            </a:r>
            <a:endParaRPr lang="zh-CN" altLang="en-US" sz="20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11</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5.4  lambda表达式</a:t>
            </a:r>
            <a:endParaRPr lang="zh-CN" altLang="en-US"/>
          </a:p>
        </p:txBody>
      </p:sp>
      <p:sp>
        <p:nvSpPr>
          <p:cNvPr id="3" name="内容占位符 2"/>
          <p:cNvSpPr>
            <a:spLocks noGrp="1"/>
          </p:cNvSpPr>
          <p:nvPr>
            <p:ph idx="1"/>
          </p:nvPr>
        </p:nvSpPr>
        <p:spPr/>
        <p:txBody>
          <a:bodyPr>
            <a:normAutofit lnSpcReduction="10000"/>
          </a:bodyPr>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&gt;&gt;&gt; L = [1,2,3,4,5]</a:t>
            </a:r>
            <a:endParaRPr lang="en-US" altLang="x-none" sz="20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&gt;&gt;&gt; print(list(map(lambda x: x+10, L)))        # </a:t>
            </a:r>
            <a:r>
              <a:rPr lang="zh-CN" altLang="en-US" sz="2000" dirty="0">
                <a:latin typeface="Consolas" panose="020B0609020204030204" charset="0"/>
                <a:sym typeface="+mn-ea"/>
              </a:rPr>
              <a:t>模拟向量运算</a:t>
            </a:r>
            <a:endParaRPr lang="zh-CN" altLang="en-US" sz="20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[11, 12, 13, 14, 15]</a:t>
            </a:r>
            <a:endParaRPr lang="en-US" altLang="x-none" sz="20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&gt;&gt;&gt; L</a:t>
            </a:r>
            <a:endParaRPr lang="en-US" altLang="x-none" sz="20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[1, 2, 3, 4, 5]</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5.4  lambda表达式</a:t>
            </a:r>
            <a:endParaRPr lang="zh-CN" altLang="en-US"/>
          </a:p>
        </p:txBody>
      </p:sp>
      <p:sp>
        <p:nvSpPr>
          <p:cNvPr id="3" name="内容占位符 2"/>
          <p:cNvSpPr>
            <a:spLocks noGrp="1"/>
          </p:cNvSpPr>
          <p:nvPr>
            <p:ph idx="1"/>
          </p:nvPr>
        </p:nvSpPr>
        <p:spPr/>
        <p:txBody>
          <a:bodyPr>
            <a:normAutofit/>
          </a:bodyPr>
          <a:p>
            <a:pPr defTabSz="914400">
              <a:lnSpc>
                <a:spcPct val="100000"/>
              </a:lnSpc>
              <a:spcBef>
                <a:spcPts val="200"/>
              </a:spcBef>
              <a:buSzPct val="90000"/>
              <a:buFont typeface="Wingdings" panose="05000000000000000000" pitchFamily="2" charset="2"/>
              <a:buNone/>
            </a:pPr>
            <a:r>
              <a:rPr lang="en-US" altLang="x-none" sz="2000" dirty="0">
                <a:latin typeface="Consolas" panose="020B0609020204030204" charset="0"/>
                <a:sym typeface="+mn-ea"/>
              </a:rPr>
              <a:t>&gt;&gt;&gt; data = list(range(20))           # </a:t>
            </a:r>
            <a:r>
              <a:rPr lang="zh-CN" altLang="en-US" sz="2000" dirty="0">
                <a:latin typeface="Consolas" panose="020B0609020204030204" charset="0"/>
                <a:sym typeface="+mn-ea"/>
              </a:rPr>
              <a:t>创建列表</a:t>
            </a:r>
            <a:endParaRPr lang="zh-CN" altLang="en-US"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dirty="0">
                <a:latin typeface="Consolas" panose="020B0609020204030204" charset="0"/>
                <a:sym typeface="+mn-ea"/>
              </a:rPr>
              <a:t>&gt;&gt;&gt; data</a:t>
            </a:r>
            <a:endParaRPr lang="en-US" altLang="x-none"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[0, 1, 2, 3, 4, 5, 6, 7, 8, 9, 10, 11, 12, 13, 14, 15, 16, 17, 18, 19]</a:t>
            </a:r>
            <a:endParaRPr lang="en-US" altLang="x-none" sz="2000" dirty="0">
              <a:solidFill>
                <a:srgbClr val="00B0F0"/>
              </a:solidFill>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dirty="0">
                <a:latin typeface="Consolas" panose="020B0609020204030204" charset="0"/>
                <a:sym typeface="+mn-ea"/>
              </a:rPr>
              <a:t>&gt;&gt;&gt; import random</a:t>
            </a:r>
            <a:endParaRPr lang="en-US" altLang="x-none"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dirty="0">
                <a:latin typeface="Consolas" panose="020B0609020204030204" charset="0"/>
                <a:sym typeface="+mn-ea"/>
              </a:rPr>
              <a:t>&gt;&gt;&gt; random.shuffle(data)             # </a:t>
            </a:r>
            <a:r>
              <a:rPr lang="zh-CN" altLang="en-US" sz="2000" dirty="0">
                <a:latin typeface="Consolas" panose="020B0609020204030204" charset="0"/>
                <a:sym typeface="+mn-ea"/>
              </a:rPr>
              <a:t>打乱顺序</a:t>
            </a:r>
            <a:endParaRPr lang="zh-CN" altLang="en-US"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dirty="0">
                <a:latin typeface="Consolas" panose="020B0609020204030204" charset="0"/>
                <a:sym typeface="+mn-ea"/>
              </a:rPr>
              <a:t>&gt;&gt;&gt; data</a:t>
            </a:r>
            <a:endParaRPr lang="en-US" altLang="x-none"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[4, 3, 11, 13, 12, 15, 9, 2, 10, 6, 19, 18, 14, 8, 0, 7, 5, 17, 1, 16]</a:t>
            </a:r>
            <a:endParaRPr lang="en-US" altLang="x-none" sz="2000" dirty="0">
              <a:solidFill>
                <a:srgbClr val="00B0F0"/>
              </a:solidFill>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dirty="0">
                <a:latin typeface="Consolas" panose="020B0609020204030204" charset="0"/>
                <a:sym typeface="+mn-ea"/>
              </a:rPr>
              <a:t>&gt;&gt;&gt; data.sort(key=lambda x: x)       # </a:t>
            </a:r>
            <a:r>
              <a:rPr lang="zh-CN" altLang="en-US" sz="2000" dirty="0">
                <a:latin typeface="Consolas" panose="020B0609020204030204" charset="0"/>
                <a:sym typeface="+mn-ea"/>
              </a:rPr>
              <a:t>和不指定规则效果一样</a:t>
            </a:r>
            <a:endParaRPr lang="zh-CN" altLang="en-US"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dirty="0">
                <a:latin typeface="Consolas" panose="020B0609020204030204" charset="0"/>
                <a:sym typeface="+mn-ea"/>
              </a:rPr>
              <a:t>&gt;&gt;&gt; data</a:t>
            </a:r>
            <a:endParaRPr lang="en-US" altLang="x-none"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[0, 1, 2, 3, 4, 5, 6, 7, 8, 9, 10, 11, 12, 13, 14, 15, 16, 17, 18, 19]</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5.1.1  </a:t>
            </a:r>
            <a:r>
              <a:rPr lang="zh-CN"/>
              <a:t>函数定义与调用</a:t>
            </a:r>
            <a:r>
              <a:t>基本语法</a:t>
            </a:r>
          </a:p>
        </p:txBody>
      </p:sp>
      <p:sp>
        <p:nvSpPr>
          <p:cNvPr id="3" name="内容占位符 2"/>
          <p:cNvSpPr>
            <a:spLocks noGrp="1"/>
          </p:cNvSpPr>
          <p:nvPr>
            <p:ph idx="1"/>
          </p:nvPr>
        </p:nvSpPr>
        <p:spPr/>
        <p:txBody>
          <a:bodyPr>
            <a:normAutofit/>
          </a:bodyPr>
          <a:p>
            <a:pPr defTabSz="914400" fontAlgn="auto">
              <a:lnSpc>
                <a:spcPct val="100000"/>
              </a:lnSpc>
              <a:spcBef>
                <a:spcPts val="0"/>
              </a:spcBef>
              <a:spcAft>
                <a:spcPts val="0"/>
              </a:spcAft>
              <a:buSzPct val="90000"/>
              <a:buFont typeface="Wingdings" panose="05000000000000000000" charset="0"/>
              <a:buChar char="v"/>
            </a:pPr>
            <a:r>
              <a:rPr lang="zh-CN" altLang="en-US" sz="2400">
                <a:sym typeface="+mn-ea"/>
              </a:rPr>
              <a:t>函数定义语法：</a:t>
            </a:r>
            <a:endParaRPr lang="zh-CN" altLang="en-US" sz="2400"/>
          </a:p>
          <a:p>
            <a:pPr defTabSz="914400" fontAlgn="auto">
              <a:lnSpc>
                <a:spcPct val="100000"/>
              </a:lnSpc>
              <a:spcBef>
                <a:spcPts val="0"/>
              </a:spcBef>
              <a:spcAft>
                <a:spcPts val="0"/>
              </a:spcAft>
              <a:buSzPct val="90000"/>
              <a:buFont typeface="Wingdings" panose="05000000000000000000" pitchFamily="2" charset="2"/>
              <a:buNone/>
            </a:pPr>
            <a:r>
              <a:rPr lang="en-US" altLang="zh-CN" sz="2000">
                <a:latin typeface="Consolas" panose="020B0609020204030204" charset="0"/>
                <a:sym typeface="+mn-ea"/>
              </a:rPr>
              <a:t>def </a:t>
            </a:r>
            <a:r>
              <a:rPr lang="zh-CN" altLang="en-US" sz="2000">
                <a:latin typeface="Consolas" panose="020B0609020204030204" charset="0"/>
                <a:sym typeface="+mn-ea"/>
              </a:rPr>
              <a:t>函数名</a:t>
            </a:r>
            <a:r>
              <a:rPr lang="en-US" altLang="zh-CN" sz="2000">
                <a:latin typeface="Consolas" panose="020B0609020204030204" charset="0"/>
                <a:sym typeface="+mn-ea"/>
              </a:rPr>
              <a:t>([</a:t>
            </a:r>
            <a:r>
              <a:rPr lang="zh-CN" altLang="en-US" sz="2000">
                <a:latin typeface="Consolas" panose="020B0609020204030204" charset="0"/>
                <a:sym typeface="+mn-ea"/>
              </a:rPr>
              <a:t>参数列表</a:t>
            </a:r>
            <a:r>
              <a:rPr lang="en-US" altLang="zh-CN" sz="2000">
                <a:latin typeface="Consolas" panose="020B0609020204030204" charset="0"/>
                <a:sym typeface="+mn-ea"/>
              </a:rPr>
              <a:t>]):</a:t>
            </a:r>
            <a:endParaRPr lang="en-US" altLang="zh-CN" sz="2000">
              <a:latin typeface="Consolas" panose="020B0609020204030204" charset="0"/>
            </a:endParaRPr>
          </a:p>
          <a:p>
            <a:pPr defTabSz="914400" fontAlgn="auto">
              <a:lnSpc>
                <a:spcPct val="100000"/>
              </a:lnSpc>
              <a:spcBef>
                <a:spcPts val="0"/>
              </a:spcBef>
              <a:spcAft>
                <a:spcPts val="0"/>
              </a:spcAft>
              <a:buSzPct val="90000"/>
              <a:buFont typeface="Wingdings" panose="05000000000000000000" pitchFamily="2" charset="2"/>
              <a:buNone/>
            </a:pPr>
            <a:r>
              <a:rPr lang="en-US" altLang="zh-CN" sz="2000">
                <a:latin typeface="Consolas" panose="020B0609020204030204" charset="0"/>
                <a:sym typeface="+mn-ea"/>
              </a:rPr>
              <a:t>    '''</a:t>
            </a:r>
            <a:r>
              <a:rPr lang="zh-CN" altLang="en-US" sz="2000">
                <a:latin typeface="Consolas" panose="020B0609020204030204" charset="0"/>
                <a:sym typeface="+mn-ea"/>
              </a:rPr>
              <a:t>注释</a:t>
            </a:r>
            <a:r>
              <a:rPr lang="en-US" altLang="zh-CN" sz="2000">
                <a:latin typeface="Consolas" panose="020B0609020204030204" charset="0"/>
                <a:sym typeface="+mn-ea"/>
              </a:rPr>
              <a:t>'''</a:t>
            </a:r>
            <a:endParaRPr lang="en-US" altLang="zh-CN" sz="2000">
              <a:latin typeface="Consolas" panose="020B0609020204030204" charset="0"/>
            </a:endParaRPr>
          </a:p>
          <a:p>
            <a:pPr defTabSz="914400" fontAlgn="auto">
              <a:lnSpc>
                <a:spcPct val="100000"/>
              </a:lnSpc>
              <a:spcBef>
                <a:spcPts val="0"/>
              </a:spcBef>
              <a:spcAft>
                <a:spcPts val="0"/>
              </a:spcAft>
              <a:buSzPct val="90000"/>
              <a:buFont typeface="Wingdings" panose="05000000000000000000" pitchFamily="2" charset="2"/>
              <a:buNone/>
            </a:pPr>
            <a:r>
              <a:rPr lang="en-US" altLang="zh-CN" sz="2000">
                <a:latin typeface="Consolas" panose="020B0609020204030204" charset="0"/>
                <a:sym typeface="+mn-ea"/>
              </a:rPr>
              <a:t>    </a:t>
            </a:r>
            <a:r>
              <a:rPr lang="zh-CN" altLang="en-US" sz="2000">
                <a:latin typeface="Consolas" panose="020B0609020204030204" charset="0"/>
                <a:sym typeface="+mn-ea"/>
              </a:rPr>
              <a:t>函数体</a:t>
            </a:r>
            <a:endParaRPr lang="zh-CN" altLang="en-US" sz="2000">
              <a:latin typeface="Consolas" panose="020B0609020204030204" charset="0"/>
            </a:endParaRPr>
          </a:p>
          <a:p>
            <a:pPr defTabSz="914400" fontAlgn="auto">
              <a:lnSpc>
                <a:spcPct val="100000"/>
              </a:lnSpc>
              <a:spcBef>
                <a:spcPts val="0"/>
              </a:spcBef>
              <a:spcAft>
                <a:spcPts val="0"/>
              </a:spcAft>
              <a:buSzPct val="90000"/>
              <a:buFont typeface="Wingdings" panose="05000000000000000000" pitchFamily="2" charset="2"/>
              <a:buNone/>
            </a:pPr>
            <a:endParaRPr lang="zh-CN" altLang="en-US" sz="2400"/>
          </a:p>
          <a:p>
            <a:pPr defTabSz="914400" fontAlgn="auto">
              <a:lnSpc>
                <a:spcPct val="100000"/>
              </a:lnSpc>
              <a:spcBef>
                <a:spcPts val="0"/>
              </a:spcBef>
              <a:spcAft>
                <a:spcPts val="0"/>
              </a:spcAft>
              <a:buSzPct val="90000"/>
              <a:buFont typeface="Wingdings" panose="05000000000000000000" charset="0"/>
              <a:buChar char="v"/>
            </a:pPr>
            <a:r>
              <a:rPr lang="zh-CN" altLang="en-US" sz="2400">
                <a:sym typeface="+mn-ea"/>
              </a:rPr>
              <a:t>注意事项</a:t>
            </a:r>
            <a:endParaRPr lang="zh-CN" altLang="en-US" sz="2400"/>
          </a:p>
          <a:p>
            <a:pPr defTabSz="914400" fontAlgn="auto">
              <a:lnSpc>
                <a:spcPct val="100000"/>
              </a:lnSpc>
              <a:spcBef>
                <a:spcPts val="0"/>
              </a:spcBef>
              <a:spcAft>
                <a:spcPts val="0"/>
              </a:spcAft>
              <a:buSzPct val="90000"/>
              <a:buFont typeface="Wingdings" panose="05000000000000000000" charset="0"/>
              <a:buChar char="ü"/>
            </a:pPr>
            <a:r>
              <a:rPr lang="zh-CN" altLang="en-US" sz="2400">
                <a:sym typeface="+mn-ea"/>
              </a:rPr>
              <a:t>函数形参</a:t>
            </a:r>
            <a:r>
              <a:rPr lang="zh-CN" altLang="en-US" sz="2400">
                <a:solidFill>
                  <a:srgbClr val="FF0000"/>
                </a:solidFill>
                <a:sym typeface="+mn-ea"/>
              </a:rPr>
              <a:t>不需要</a:t>
            </a:r>
            <a:r>
              <a:rPr lang="zh-CN" altLang="en-US" sz="2400">
                <a:sym typeface="+mn-ea"/>
              </a:rPr>
              <a:t>声明类型，也</a:t>
            </a:r>
            <a:r>
              <a:rPr lang="zh-CN" altLang="en-US" sz="2400">
                <a:solidFill>
                  <a:srgbClr val="FF0000"/>
                </a:solidFill>
                <a:sym typeface="+mn-ea"/>
              </a:rPr>
              <a:t>不需要</a:t>
            </a:r>
            <a:r>
              <a:rPr lang="zh-CN" altLang="en-US" sz="2400">
                <a:sym typeface="+mn-ea"/>
              </a:rPr>
              <a:t>指定函数返回值类型</a:t>
            </a:r>
            <a:endParaRPr lang="zh-CN" altLang="en-US" sz="2400"/>
          </a:p>
          <a:p>
            <a:pPr defTabSz="914400" fontAlgn="auto">
              <a:lnSpc>
                <a:spcPct val="100000"/>
              </a:lnSpc>
              <a:spcBef>
                <a:spcPts val="0"/>
              </a:spcBef>
              <a:spcAft>
                <a:spcPts val="0"/>
              </a:spcAft>
              <a:buSzPct val="90000"/>
              <a:buFont typeface="Wingdings" panose="05000000000000000000" charset="0"/>
              <a:buChar char="ü"/>
            </a:pPr>
            <a:r>
              <a:rPr lang="zh-CN" altLang="en-US" sz="2400">
                <a:sym typeface="+mn-ea"/>
              </a:rPr>
              <a:t>即使该函数不需要接收任何参数，也</a:t>
            </a:r>
            <a:r>
              <a:rPr lang="zh-CN" altLang="en-US" sz="2400">
                <a:solidFill>
                  <a:srgbClr val="FF0000"/>
                </a:solidFill>
                <a:sym typeface="+mn-ea"/>
              </a:rPr>
              <a:t>必须</a:t>
            </a:r>
            <a:r>
              <a:rPr lang="zh-CN" altLang="en-US" sz="2400">
                <a:sym typeface="+mn-ea"/>
              </a:rPr>
              <a:t>保留一对空的圆括号</a:t>
            </a:r>
            <a:endParaRPr lang="zh-CN" altLang="en-US" sz="2400"/>
          </a:p>
          <a:p>
            <a:pPr defTabSz="914400" fontAlgn="auto">
              <a:lnSpc>
                <a:spcPct val="100000"/>
              </a:lnSpc>
              <a:spcBef>
                <a:spcPts val="0"/>
              </a:spcBef>
              <a:spcAft>
                <a:spcPts val="0"/>
              </a:spcAft>
              <a:buSzPct val="90000"/>
              <a:buFont typeface="Wingdings" panose="05000000000000000000" charset="0"/>
              <a:buChar char="ü"/>
            </a:pPr>
            <a:r>
              <a:rPr lang="zh-CN" altLang="en-US" sz="2400">
                <a:sym typeface="+mn-ea"/>
              </a:rPr>
              <a:t>括号后面的</a:t>
            </a:r>
            <a:r>
              <a:rPr lang="zh-CN" altLang="en-US" sz="2400">
                <a:solidFill>
                  <a:srgbClr val="FF0000"/>
                </a:solidFill>
                <a:sym typeface="+mn-ea"/>
              </a:rPr>
              <a:t>冒号</a:t>
            </a:r>
            <a:r>
              <a:rPr lang="zh-CN" altLang="en-US" sz="2400">
                <a:sym typeface="+mn-ea"/>
              </a:rPr>
              <a:t>必不可少</a:t>
            </a:r>
            <a:endParaRPr lang="zh-CN" altLang="en-US" sz="2400"/>
          </a:p>
          <a:p>
            <a:pPr defTabSz="914400" fontAlgn="auto">
              <a:lnSpc>
                <a:spcPct val="100000"/>
              </a:lnSpc>
              <a:spcBef>
                <a:spcPts val="0"/>
              </a:spcBef>
              <a:spcAft>
                <a:spcPts val="0"/>
              </a:spcAft>
              <a:buSzPct val="90000"/>
              <a:buFont typeface="Wingdings" panose="05000000000000000000" charset="0"/>
              <a:buChar char="ü"/>
            </a:pPr>
            <a:r>
              <a:rPr lang="zh-CN" altLang="en-US" sz="2400">
                <a:sym typeface="+mn-ea"/>
              </a:rPr>
              <a:t>函数体相对于def关键字必须保持一定的空格</a:t>
            </a:r>
            <a:r>
              <a:rPr lang="zh-CN" altLang="en-US" sz="2400">
                <a:solidFill>
                  <a:srgbClr val="FF0000"/>
                </a:solidFill>
                <a:sym typeface="+mn-ea"/>
              </a:rPr>
              <a:t>缩进</a:t>
            </a:r>
            <a:endParaRPr lang="zh-CN" altLang="en-US" sz="2400">
              <a:solidFill>
                <a:srgbClr val="FF0000"/>
              </a:solidFill>
            </a:endParaRPr>
          </a:p>
          <a:p>
            <a:pPr defTabSz="914400" fontAlgn="auto">
              <a:lnSpc>
                <a:spcPct val="100000"/>
              </a:lnSpc>
              <a:spcBef>
                <a:spcPts val="0"/>
              </a:spcBef>
              <a:spcAft>
                <a:spcPts val="0"/>
              </a:spcAft>
              <a:buSzPct val="90000"/>
              <a:buFont typeface="Wingdings" panose="05000000000000000000" charset="0"/>
              <a:buChar char="ü"/>
            </a:pPr>
            <a:r>
              <a:rPr lang="zh-CN" altLang="en-US" sz="2400">
                <a:sym typeface="+mn-ea"/>
              </a:rPr>
              <a:t>Python</a:t>
            </a:r>
            <a:r>
              <a:rPr lang="zh-CN" altLang="en-US" sz="2400">
                <a:solidFill>
                  <a:srgbClr val="FF0000"/>
                </a:solidFill>
                <a:sym typeface="+mn-ea"/>
              </a:rPr>
              <a:t>允许嵌套定义函数</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5.4  lambda表达式</a:t>
            </a:r>
            <a:endParaRPr lang="zh-CN" altLang="en-US"/>
          </a:p>
        </p:txBody>
      </p:sp>
      <p:sp>
        <p:nvSpPr>
          <p:cNvPr id="3" name="内容占位符 2"/>
          <p:cNvSpPr>
            <a:spLocks noGrp="1"/>
          </p:cNvSpPr>
          <p:nvPr>
            <p:ph idx="1"/>
          </p:nvPr>
        </p:nvSpPr>
        <p:spPr/>
        <p:txBody>
          <a:bodyPr>
            <a:normAutofit/>
          </a:bodyPr>
          <a:p>
            <a:pPr defTabSz="914400">
              <a:lnSpc>
                <a:spcPct val="100000"/>
              </a:lnSpc>
              <a:spcBef>
                <a:spcPts val="200"/>
              </a:spcBef>
              <a:buSzPct val="90000"/>
              <a:buFont typeface="Wingdings" panose="05000000000000000000" pitchFamily="2" charset="2"/>
              <a:buNone/>
            </a:pPr>
            <a:r>
              <a:rPr lang="en-US" altLang="x-none" sz="2000" dirty="0">
                <a:latin typeface="Consolas" panose="020B0609020204030204" charset="0"/>
                <a:sym typeface="+mn-ea"/>
              </a:rPr>
              <a:t>&gt;&gt;&gt; data.sort(key=lambda x: len(str(x)))     # </a:t>
            </a:r>
            <a:r>
              <a:rPr lang="zh-CN" altLang="en-US" sz="2000" dirty="0">
                <a:latin typeface="Consolas" panose="020B0609020204030204" charset="0"/>
                <a:sym typeface="+mn-ea"/>
              </a:rPr>
              <a:t>按转换成字符串以后的长度排序</a:t>
            </a:r>
            <a:endParaRPr lang="zh-CN" altLang="en-US"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dirty="0">
                <a:latin typeface="Consolas" panose="020B0609020204030204" charset="0"/>
                <a:sym typeface="+mn-ea"/>
              </a:rPr>
              <a:t>&gt;&gt;&gt; data</a:t>
            </a:r>
            <a:endParaRPr lang="en-US" altLang="x-none"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[0, 1, 2, 3, 4, 5, 6, 7, 8, 9, 10, 11, 12, 13, 14, 15, 16, 17, 18, 19]</a:t>
            </a:r>
            <a:endParaRPr lang="en-US" altLang="x-none" sz="2000" dirty="0">
              <a:solidFill>
                <a:srgbClr val="00B0F0"/>
              </a:solidFill>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dirty="0">
                <a:latin typeface="Consolas" panose="020B0609020204030204" charset="0"/>
                <a:sym typeface="+mn-ea"/>
              </a:rPr>
              <a:t>&gt;&gt;&gt; data.sort(key=lambda x: len(str(x)), reverse=True)</a:t>
            </a:r>
            <a:endParaRPr lang="en-US" altLang="x-none"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dirty="0">
                <a:latin typeface="Consolas" panose="020B0609020204030204" charset="0"/>
                <a:sym typeface="+mn-ea"/>
              </a:rPr>
              <a:t>                                             # </a:t>
            </a:r>
            <a:r>
              <a:rPr lang="zh-CN" altLang="en-US" sz="2000" dirty="0">
                <a:latin typeface="Consolas" panose="020B0609020204030204" charset="0"/>
                <a:sym typeface="+mn-ea"/>
              </a:rPr>
              <a:t>降序排序</a:t>
            </a:r>
            <a:endParaRPr lang="zh-CN" altLang="en-US"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dirty="0">
                <a:latin typeface="Consolas" panose="020B0609020204030204" charset="0"/>
                <a:sym typeface="+mn-ea"/>
              </a:rPr>
              <a:t>&gt;&gt;&gt; data</a:t>
            </a:r>
            <a:endParaRPr lang="en-US" altLang="x-none"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[10, 11, 12, 13, 14, 15, 16, 17, 18, 19, 0, 1, 2, 3, 4, 5, 6, 7, 8, 9]</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5.5  生成器函数设计要点</a:t>
            </a:r>
            <a:endParaRPr lang="zh-CN" altLang="en-US"/>
          </a:p>
        </p:txBody>
      </p:sp>
      <p:sp>
        <p:nvSpPr>
          <p:cNvPr id="3" name="内容占位符 2"/>
          <p:cNvSpPr>
            <a:spLocks noGrp="1"/>
          </p:cNvSpPr>
          <p:nvPr>
            <p:ph idx="1"/>
          </p:nvPr>
        </p:nvSpPr>
        <p:spPr/>
        <p:txBody>
          <a:bodyPr/>
          <a:p>
            <a:pPr fontAlgn="auto">
              <a:lnSpc>
                <a:spcPct val="150000"/>
              </a:lnSpc>
            </a:pPr>
            <a:r>
              <a:rPr lang="zh-CN" altLang="en-US" sz="2400"/>
              <a:t>包含</a:t>
            </a:r>
            <a:r>
              <a:rPr lang="zh-CN" altLang="en-US" sz="2400">
                <a:solidFill>
                  <a:srgbClr val="FF0000"/>
                </a:solidFill>
              </a:rPr>
              <a:t>yield</a:t>
            </a:r>
            <a:r>
              <a:rPr lang="zh-CN" altLang="en-US" sz="2400"/>
              <a:t>语句的函数可以用来创建生成器对象，这样的函数也称生成器函数。</a:t>
            </a:r>
            <a:endParaRPr lang="zh-CN" altLang="en-US" sz="2400"/>
          </a:p>
          <a:p>
            <a:pPr fontAlgn="auto">
              <a:lnSpc>
                <a:spcPct val="150000"/>
              </a:lnSpc>
            </a:pPr>
            <a:r>
              <a:rPr lang="zh-CN" altLang="en-US" sz="2400"/>
              <a:t>yield语句与return语句的作用相似，都是用来从函数中返回值。与return语句不同的是，return语句一旦执行会立刻结束函数的运行，而每次执行到yield语句并返回一个值之后会</a:t>
            </a:r>
            <a:r>
              <a:rPr lang="zh-CN" altLang="en-US" sz="2400">
                <a:solidFill>
                  <a:srgbClr val="FF0000"/>
                </a:solidFill>
              </a:rPr>
              <a:t>暂停或挂起</a:t>
            </a:r>
            <a:r>
              <a:rPr lang="zh-CN" altLang="en-US" sz="2400"/>
              <a:t>后面代码的执行，下次通过生成器对象的__next__()方法、内置函数next()、for循环遍历生成器对象元素或其他方式显式“索要”数据时恢复执行。</a:t>
            </a:r>
            <a:endParaRPr lang="zh-CN" altLang="en-US" sz="2400"/>
          </a:p>
          <a:p>
            <a:pPr fontAlgn="auto">
              <a:lnSpc>
                <a:spcPct val="150000"/>
              </a:lnSpc>
            </a:pPr>
            <a:r>
              <a:rPr lang="zh-CN" altLang="en-US" sz="2400"/>
              <a:t>生成器具有</a:t>
            </a:r>
            <a:r>
              <a:rPr lang="zh-CN" altLang="en-US" sz="2400">
                <a:solidFill>
                  <a:srgbClr val="FF0000"/>
                </a:solidFill>
              </a:rPr>
              <a:t>惰性求值</a:t>
            </a:r>
            <a:r>
              <a:rPr lang="zh-CN" altLang="en-US" sz="2400"/>
              <a:t>的特点，占用内存</a:t>
            </a:r>
            <a:r>
              <a:rPr lang="zh-CN" altLang="en-US" sz="2400"/>
              <a:t>少，适合大数据处理。</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5.5  生成器函数设计要点</a:t>
            </a:r>
            <a:endParaRPr lang="zh-CN" altLang="en-US"/>
          </a:p>
        </p:txBody>
      </p:sp>
      <p:sp>
        <p:nvSpPr>
          <p:cNvPr id="3" name="内容占位符 2"/>
          <p:cNvSpPr>
            <a:spLocks noGrp="1"/>
          </p:cNvSpPr>
          <p:nvPr>
            <p:ph idx="1"/>
          </p:nvPr>
        </p:nvSpPr>
        <p:spPr/>
        <p:txBody>
          <a:bodyPr>
            <a:normAutofit lnSpcReduction="10000"/>
          </a:bodyPr>
          <a:p>
            <a:pPr marL="0" indent="0">
              <a:lnSpc>
                <a:spcPct val="150000"/>
              </a:lnSpc>
              <a:buNone/>
            </a:pPr>
            <a:r>
              <a:rPr lang="en-US" altLang="en-US" sz="2400" b="1">
                <a:latin typeface="Consolas" panose="020B0609020204030204" charset="0"/>
                <a:sym typeface="+mn-ea"/>
              </a:rPr>
              <a:t>例5-3</a:t>
            </a:r>
            <a:r>
              <a:rPr lang="en-US" altLang="en-US" sz="2400">
                <a:latin typeface="Consolas" panose="020B0609020204030204" charset="0"/>
                <a:sym typeface="+mn-ea"/>
              </a:rPr>
              <a:t>  编写并使用能够生成斐波那契数列的生成器函数。</a:t>
            </a:r>
            <a:endParaRPr lang="en-US" altLang="en-US" sz="2400">
              <a:latin typeface="Consolas" panose="020B0609020204030204" charset="0"/>
              <a:sym typeface="+mn-ea"/>
            </a:endParaRPr>
          </a:p>
          <a:p>
            <a:pPr marL="0" indent="0" fontAlgn="auto">
              <a:lnSpc>
                <a:spcPct val="100000"/>
              </a:lnSpc>
              <a:spcBef>
                <a:spcPts val="0"/>
              </a:spcBef>
              <a:buNone/>
            </a:pPr>
            <a:r>
              <a:rPr lang="en-US" altLang="en-US" sz="2000">
                <a:latin typeface="Consolas" panose="020B0609020204030204" charset="0"/>
                <a:sym typeface="+mn-ea"/>
              </a:rPr>
              <a:t>&gt;&gt;&gt; def f():</a:t>
            </a:r>
            <a:endParaRPr lang="en-US" altLang="en-US" sz="2000">
              <a:latin typeface="Consolas" panose="020B0609020204030204" charset="0"/>
            </a:endParaRPr>
          </a:p>
          <a:p>
            <a:pPr marL="0" indent="0" fontAlgn="auto">
              <a:lnSpc>
                <a:spcPct val="100000"/>
              </a:lnSpc>
              <a:spcBef>
                <a:spcPts val="0"/>
              </a:spcBef>
              <a:buNone/>
            </a:pPr>
            <a:r>
              <a:rPr lang="en-US" altLang="x-none" sz="2000" dirty="0">
                <a:latin typeface="Consolas" panose="020B0609020204030204" charset="0"/>
                <a:sym typeface="+mn-ea"/>
              </a:rPr>
              <a:t>    </a:t>
            </a:r>
            <a:r>
              <a:rPr lang="en-US" altLang="en-US" sz="2000">
                <a:latin typeface="Consolas" panose="020B0609020204030204" charset="0"/>
                <a:sym typeface="+mn-ea"/>
              </a:rPr>
              <a:t>a, b = 1, 1            # 序列解包，同时为多个元素赋值</a:t>
            </a:r>
            <a:endParaRPr lang="en-US" altLang="en-US" sz="2000">
              <a:latin typeface="Consolas" panose="020B0609020204030204" charset="0"/>
            </a:endParaRPr>
          </a:p>
          <a:p>
            <a:pPr marL="0" indent="0" fontAlgn="auto">
              <a:lnSpc>
                <a:spcPct val="100000"/>
              </a:lnSpc>
              <a:spcBef>
                <a:spcPts val="0"/>
              </a:spcBef>
              <a:buNone/>
            </a:pPr>
            <a:r>
              <a:rPr lang="en-US" altLang="x-none" sz="2000" dirty="0">
                <a:latin typeface="Consolas" panose="020B0609020204030204" charset="0"/>
                <a:sym typeface="+mn-ea"/>
              </a:rPr>
              <a:t>    </a:t>
            </a:r>
            <a:r>
              <a:rPr lang="en-US" altLang="en-US" sz="2000">
                <a:latin typeface="Consolas" panose="020B0609020204030204" charset="0"/>
                <a:sym typeface="+mn-ea"/>
              </a:rPr>
              <a:t>while True:</a:t>
            </a:r>
            <a:endParaRPr lang="en-US" altLang="en-US" sz="2000">
              <a:latin typeface="Consolas" panose="020B0609020204030204" charset="0"/>
            </a:endParaRPr>
          </a:p>
          <a:p>
            <a:pPr marL="0" indent="0" fontAlgn="auto">
              <a:lnSpc>
                <a:spcPct val="100000"/>
              </a:lnSpc>
              <a:spcBef>
                <a:spcPts val="0"/>
              </a:spcBef>
              <a:buNone/>
            </a:pPr>
            <a:r>
              <a:rPr lang="en-US" altLang="x-none" sz="2000" dirty="0">
                <a:latin typeface="Consolas" panose="020B0609020204030204" charset="0"/>
                <a:sym typeface="+mn-ea"/>
              </a:rPr>
              <a:t>        </a:t>
            </a:r>
            <a:r>
              <a:rPr lang="en-US" altLang="en-US" sz="2000">
                <a:latin typeface="Consolas" panose="020B0609020204030204" charset="0"/>
                <a:sym typeface="+mn-ea"/>
              </a:rPr>
              <a:t>yield a            # 暂停执行，需要时再产生一个新元素</a:t>
            </a:r>
            <a:endParaRPr lang="en-US" altLang="en-US" sz="2000">
              <a:latin typeface="Consolas" panose="020B0609020204030204" charset="0"/>
            </a:endParaRPr>
          </a:p>
          <a:p>
            <a:pPr marL="0" indent="0" fontAlgn="auto">
              <a:lnSpc>
                <a:spcPct val="100000"/>
              </a:lnSpc>
              <a:spcBef>
                <a:spcPts val="0"/>
              </a:spcBef>
              <a:buNone/>
            </a:pPr>
            <a:r>
              <a:rPr lang="en-US" altLang="x-none" sz="2000" dirty="0">
                <a:latin typeface="Consolas" panose="020B0609020204030204" charset="0"/>
                <a:sym typeface="+mn-ea"/>
              </a:rPr>
              <a:t>        </a:t>
            </a:r>
            <a:r>
              <a:rPr lang="en-US" altLang="en-US" sz="2000">
                <a:latin typeface="Consolas" panose="020B0609020204030204" charset="0"/>
                <a:sym typeface="+mn-ea"/>
              </a:rPr>
              <a:t>a, b = b, a+b      # 序列解包，继续生成新元素</a:t>
            </a:r>
            <a:endParaRPr lang="en-US" altLang="en-US" sz="2000">
              <a:latin typeface="Consolas" panose="020B0609020204030204" charset="0"/>
              <a:sym typeface="+mn-ea"/>
            </a:endParaRPr>
          </a:p>
          <a:p>
            <a:pPr marL="0" indent="0" fontAlgn="auto">
              <a:lnSpc>
                <a:spcPct val="100000"/>
              </a:lnSpc>
              <a:spcBef>
                <a:spcPts val="0"/>
              </a:spcBef>
              <a:buNone/>
            </a:pPr>
            <a:endParaRPr lang="en-US"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&gt;&gt;&gt; a = f()                # 创建生成器对象</a:t>
            </a:r>
            <a:endParaRPr lang="en-US"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&gt;&gt;&gt; for i in range(10):    # 斐波那契数列中前10个元素</a:t>
            </a:r>
            <a:endParaRPr lang="en-US" altLang="en-US" sz="2000">
              <a:latin typeface="Consolas" panose="020B0609020204030204" charset="0"/>
            </a:endParaRPr>
          </a:p>
          <a:p>
            <a:pPr marL="0" indent="0" fontAlgn="auto">
              <a:lnSpc>
                <a:spcPct val="100000"/>
              </a:lnSpc>
              <a:spcBef>
                <a:spcPts val="0"/>
              </a:spcBef>
              <a:buNone/>
            </a:pPr>
            <a:r>
              <a:rPr lang="en-US" altLang="x-none" sz="2000" dirty="0">
                <a:latin typeface="Consolas" panose="020B0609020204030204" charset="0"/>
                <a:sym typeface="+mn-ea"/>
              </a:rPr>
              <a:t>    </a:t>
            </a:r>
            <a:r>
              <a:rPr lang="en-US" altLang="en-US" sz="2000">
                <a:latin typeface="Consolas" panose="020B0609020204030204" charset="0"/>
                <a:sym typeface="+mn-ea"/>
              </a:rPr>
              <a:t>print(next(a), end=' ')</a:t>
            </a:r>
            <a:endParaRPr lang="en-US" altLang="en-US" sz="2000">
              <a:latin typeface="Consolas" panose="020B0609020204030204" charset="0"/>
              <a:sym typeface="+mn-ea"/>
            </a:endParaRPr>
          </a:p>
          <a:p>
            <a:pPr marL="0" indent="0" fontAlgn="auto">
              <a:lnSpc>
                <a:spcPct val="100000"/>
              </a:lnSpc>
              <a:spcBef>
                <a:spcPts val="0"/>
              </a:spcBef>
              <a:buNone/>
            </a:pPr>
            <a:endParaRPr lang="en-US" altLang="en-US" sz="2000">
              <a:latin typeface="Consolas" panose="020B0609020204030204" charset="0"/>
            </a:endParaRPr>
          </a:p>
          <a:p>
            <a:pPr marL="0" indent="0" fontAlgn="auto">
              <a:lnSpc>
                <a:spcPct val="100000"/>
              </a:lnSpc>
              <a:spcBef>
                <a:spcPts val="0"/>
              </a:spcBef>
              <a:buNone/>
            </a:pPr>
            <a:r>
              <a:rPr lang="en-US" altLang="en-US" sz="2000">
                <a:solidFill>
                  <a:srgbClr val="00B0F0"/>
                </a:solidFill>
                <a:latin typeface="Consolas" panose="020B0609020204030204" charset="0"/>
                <a:sym typeface="+mn-ea"/>
              </a:rPr>
              <a:t>1 1 2 3 5 8 13 21 34 55 </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5.5  生成器函数设计要点</a:t>
            </a:r>
            <a:endParaRPr lang="zh-CN" altLang="en-US"/>
          </a:p>
        </p:txBody>
      </p:sp>
      <p:sp>
        <p:nvSpPr>
          <p:cNvPr id="3" name="内容占位符 2"/>
          <p:cNvSpPr>
            <a:spLocks noGrp="1"/>
          </p:cNvSpPr>
          <p:nvPr>
            <p:ph idx="1"/>
          </p:nvPr>
        </p:nvSpPr>
        <p:spPr>
          <a:xfrm>
            <a:off x="838200" y="1321435"/>
            <a:ext cx="10515600" cy="4895850"/>
          </a:xfrm>
        </p:spPr>
        <p:txBody>
          <a:bodyPr>
            <a:normAutofit fontScale="70000"/>
          </a:bodyPr>
          <a:p>
            <a:pPr marL="0" indent="0" fontAlgn="auto">
              <a:lnSpc>
                <a:spcPct val="100000"/>
              </a:lnSpc>
              <a:spcBef>
                <a:spcPts val="0"/>
              </a:spcBef>
              <a:buNone/>
            </a:pPr>
            <a:r>
              <a:rPr lang="en-US" altLang="en-US">
                <a:latin typeface="Consolas" panose="020B0609020204030204" charset="0"/>
                <a:sym typeface="+mn-ea"/>
              </a:rPr>
              <a:t>&gt;&gt;&gt; for i in f():         # 斐波那契数列中第一个大于100的元素</a:t>
            </a:r>
            <a:endParaRPr lang="en-US" altLang="en-US">
              <a:latin typeface="Consolas" panose="020B0609020204030204" charset="0"/>
            </a:endParaRPr>
          </a:p>
          <a:p>
            <a:pPr marL="0" indent="0" fontAlgn="auto">
              <a:lnSpc>
                <a:spcPct val="100000"/>
              </a:lnSpc>
              <a:spcBef>
                <a:spcPts val="0"/>
              </a:spcBef>
              <a:buNone/>
            </a:pPr>
            <a:r>
              <a:rPr lang="en-US" altLang="x-none" dirty="0">
                <a:latin typeface="Consolas" panose="020B0609020204030204" charset="0"/>
                <a:sym typeface="+mn-ea"/>
              </a:rPr>
              <a:t>    </a:t>
            </a:r>
            <a:r>
              <a:rPr lang="en-US" altLang="en-US">
                <a:latin typeface="Consolas" panose="020B0609020204030204" charset="0"/>
                <a:sym typeface="+mn-ea"/>
              </a:rPr>
              <a:t>if i &gt; 100:</a:t>
            </a:r>
            <a:endParaRPr lang="en-US" altLang="en-US">
              <a:latin typeface="Consolas" panose="020B0609020204030204" charset="0"/>
            </a:endParaRPr>
          </a:p>
          <a:p>
            <a:pPr marL="0" indent="0" fontAlgn="auto">
              <a:lnSpc>
                <a:spcPct val="100000"/>
              </a:lnSpc>
              <a:spcBef>
                <a:spcPts val="0"/>
              </a:spcBef>
              <a:buNone/>
            </a:pPr>
            <a:r>
              <a:rPr lang="en-US" altLang="x-none" dirty="0">
                <a:latin typeface="Consolas" panose="020B0609020204030204" charset="0"/>
                <a:sym typeface="+mn-ea"/>
              </a:rPr>
              <a:t>        </a:t>
            </a:r>
            <a:r>
              <a:rPr lang="en-US" altLang="en-US">
                <a:latin typeface="Consolas" panose="020B0609020204030204" charset="0"/>
                <a:sym typeface="+mn-ea"/>
              </a:rPr>
              <a:t>print(i, end=' ')</a:t>
            </a:r>
            <a:endParaRPr lang="en-US" altLang="en-US">
              <a:latin typeface="Consolas" panose="020B0609020204030204" charset="0"/>
            </a:endParaRPr>
          </a:p>
          <a:p>
            <a:pPr marL="0" indent="0" fontAlgn="auto">
              <a:lnSpc>
                <a:spcPct val="100000"/>
              </a:lnSpc>
              <a:spcBef>
                <a:spcPts val="0"/>
              </a:spcBef>
              <a:buNone/>
            </a:pPr>
            <a:r>
              <a:rPr lang="en-US" altLang="x-none" dirty="0">
                <a:latin typeface="Consolas" panose="020B0609020204030204" charset="0"/>
                <a:sym typeface="+mn-ea"/>
              </a:rPr>
              <a:t>        </a:t>
            </a:r>
            <a:r>
              <a:rPr lang="en-US" altLang="en-US">
                <a:latin typeface="Consolas" panose="020B0609020204030204" charset="0"/>
                <a:sym typeface="+mn-ea"/>
              </a:rPr>
              <a:t>break</a:t>
            </a:r>
            <a:endParaRPr lang="en-US" altLang="en-US">
              <a:latin typeface="Consolas" panose="020B0609020204030204" charset="0"/>
              <a:sym typeface="+mn-ea"/>
            </a:endParaRPr>
          </a:p>
          <a:p>
            <a:pPr marL="0" indent="0" fontAlgn="auto">
              <a:lnSpc>
                <a:spcPct val="100000"/>
              </a:lnSpc>
              <a:spcBef>
                <a:spcPts val="0"/>
              </a:spcBef>
              <a:buNone/>
            </a:pPr>
            <a:endParaRPr lang="en-US" altLang="en-US">
              <a:latin typeface="Consolas" panose="020B0609020204030204" charset="0"/>
            </a:endParaRPr>
          </a:p>
          <a:p>
            <a:pPr marL="0" indent="0" fontAlgn="auto">
              <a:lnSpc>
                <a:spcPct val="100000"/>
              </a:lnSpc>
              <a:spcBef>
                <a:spcPts val="0"/>
              </a:spcBef>
              <a:buNone/>
            </a:pPr>
            <a:r>
              <a:rPr lang="en-US" altLang="en-US">
                <a:solidFill>
                  <a:srgbClr val="00B0F0"/>
                </a:solidFill>
                <a:latin typeface="Consolas" panose="020B0609020204030204" charset="0"/>
                <a:sym typeface="+mn-ea"/>
              </a:rPr>
              <a:t>144</a:t>
            </a:r>
            <a:endParaRPr lang="en-US" altLang="en-US">
              <a:solidFill>
                <a:srgbClr val="00B0F0"/>
              </a:solidFill>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&gt;&gt;&gt; a = f()               # 创建生成器对象</a:t>
            </a: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&gt;&gt;&gt; next(a)               # 使用内置函数next()获取生成器对象中的元素</a:t>
            </a:r>
            <a:endParaRPr lang="en-US" altLang="en-US">
              <a:latin typeface="Consolas" panose="020B0609020204030204" charset="0"/>
            </a:endParaRPr>
          </a:p>
          <a:p>
            <a:pPr marL="0" indent="0" fontAlgn="auto">
              <a:lnSpc>
                <a:spcPct val="100000"/>
              </a:lnSpc>
              <a:spcBef>
                <a:spcPts val="0"/>
              </a:spcBef>
              <a:buNone/>
            </a:pPr>
            <a:r>
              <a:rPr lang="en-US" altLang="en-US">
                <a:solidFill>
                  <a:srgbClr val="00B0F0"/>
                </a:solidFill>
                <a:latin typeface="Consolas" panose="020B0609020204030204" charset="0"/>
                <a:sym typeface="+mn-ea"/>
              </a:rPr>
              <a:t>1</a:t>
            </a:r>
            <a:endParaRPr lang="en-US" altLang="en-US">
              <a:solidFill>
                <a:srgbClr val="00B0F0"/>
              </a:solidFill>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&gt;&gt;&gt; next(a)               # 每次索取新元素时，由yield语句生成</a:t>
            </a:r>
            <a:endParaRPr lang="en-US" altLang="en-US">
              <a:latin typeface="Consolas" panose="020B0609020204030204" charset="0"/>
            </a:endParaRPr>
          </a:p>
          <a:p>
            <a:pPr marL="0" indent="0" fontAlgn="auto">
              <a:lnSpc>
                <a:spcPct val="100000"/>
              </a:lnSpc>
              <a:spcBef>
                <a:spcPts val="0"/>
              </a:spcBef>
              <a:buNone/>
            </a:pPr>
            <a:r>
              <a:rPr lang="en-US" altLang="en-US">
                <a:solidFill>
                  <a:srgbClr val="00B0F0"/>
                </a:solidFill>
                <a:latin typeface="Consolas" panose="020B0609020204030204" charset="0"/>
                <a:sym typeface="+mn-ea"/>
              </a:rPr>
              <a:t>1</a:t>
            </a:r>
            <a:endParaRPr lang="en-US" altLang="en-US">
              <a:solidFill>
                <a:srgbClr val="00B0F0"/>
              </a:solidFill>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&gt;&gt;&gt; a.__next__()          # 也可以调用生成器对象的__next__()方法</a:t>
            </a:r>
            <a:endParaRPr lang="en-US" altLang="en-US">
              <a:latin typeface="Consolas" panose="020B0609020204030204" charset="0"/>
            </a:endParaRPr>
          </a:p>
          <a:p>
            <a:pPr marL="0" indent="0" fontAlgn="auto">
              <a:lnSpc>
                <a:spcPct val="100000"/>
              </a:lnSpc>
              <a:spcBef>
                <a:spcPts val="0"/>
              </a:spcBef>
              <a:buNone/>
            </a:pPr>
            <a:r>
              <a:rPr lang="en-US" altLang="en-US">
                <a:solidFill>
                  <a:srgbClr val="00B0F0"/>
                </a:solidFill>
                <a:latin typeface="Consolas" panose="020B0609020204030204" charset="0"/>
                <a:sym typeface="+mn-ea"/>
              </a:rPr>
              <a:t>2</a:t>
            </a:r>
            <a:endParaRPr lang="en-US" altLang="en-US">
              <a:solidFill>
                <a:srgbClr val="00B0F0"/>
              </a:solidFill>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&gt;&gt;&gt; a.__next__()</a:t>
            </a:r>
            <a:endParaRPr lang="en-US" altLang="en-US">
              <a:latin typeface="Consolas" panose="020B0609020204030204" charset="0"/>
            </a:endParaRPr>
          </a:p>
          <a:p>
            <a:pPr marL="0" indent="0" fontAlgn="auto">
              <a:lnSpc>
                <a:spcPct val="100000"/>
              </a:lnSpc>
              <a:spcBef>
                <a:spcPts val="0"/>
              </a:spcBef>
              <a:buNone/>
            </a:pPr>
            <a:r>
              <a:rPr lang="en-US" altLang="en-US">
                <a:solidFill>
                  <a:srgbClr val="00B0F0"/>
                </a:solidFill>
                <a:latin typeface="Consolas" panose="020B0609020204030204" charset="0"/>
                <a:sym typeface="+mn-ea"/>
              </a:rPr>
              <a:t>3</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p:txBody>
          <a:bodyPr>
            <a:normAutofit lnSpcReduction="10000"/>
          </a:bodyPr>
          <a:p>
            <a:pPr>
              <a:lnSpc>
                <a:spcPct val="160000"/>
              </a:lnSpc>
            </a:pPr>
            <a:r>
              <a:rPr lang="en-US" sz="2400" b="1"/>
              <a:t>例5-4</a:t>
            </a:r>
            <a:r>
              <a:rPr lang="en-US" sz="2400"/>
              <a:t>  编写函数，接收字符串参数，返回一个元组，其中第一个元素为大写字母个数，第二个元素为小写字母个数。</a:t>
            </a:r>
            <a:endParaRPr lang="en-US" sz="2400"/>
          </a:p>
          <a:p>
            <a:pPr marL="0" indent="0">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def demo(s):</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result = [0, 0]</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for ch in s:</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if ch.islower():</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result[1] += 1</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elif ch.isupper():</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result[0] += 1</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return tuple(result)</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print(demo('Beautiful is BETTER than ugly.'))</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p:txBody>
          <a:bodyPr>
            <a:normAutofit lnSpcReduction="10000"/>
          </a:bodyPr>
          <a:p>
            <a:r>
              <a:rPr lang="en-US" sz="2400" b="1"/>
              <a:t>例5-5</a:t>
            </a:r>
            <a:r>
              <a:rPr lang="en-US" sz="2400"/>
              <a:t>  编写函数，接收一个整数t为参数，打印杨辉三角前t行。</a:t>
            </a:r>
            <a:endParaRPr lang="en-US" sz="2400"/>
          </a:p>
          <a:p>
            <a:pPr marL="0" indent="0">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def yanghui(t):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print([1])</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line = [1, 1]</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print(line)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for i in range(2, 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r = []</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for j in range(0, len(line)-1):</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r.append(line[j]+line[j+1])</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line = [1]+r+[1]</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print(line)</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yanghui(8)</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
        <p:nvSpPr>
          <p:cNvPr id="5" name="文本框 4"/>
          <p:cNvSpPr txBox="1"/>
          <p:nvPr/>
        </p:nvSpPr>
        <p:spPr>
          <a:xfrm>
            <a:off x="7291070" y="2009140"/>
            <a:ext cx="3703320" cy="2306955"/>
          </a:xfrm>
          <a:prstGeom prst="rect">
            <a:avLst/>
          </a:prstGeom>
          <a:noFill/>
          <a:ln>
            <a:solidFill>
              <a:schemeClr val="tx1"/>
            </a:solidFill>
          </a:ln>
        </p:spPr>
        <p:txBody>
          <a:bodyPr wrap="none" rtlCol="0">
            <a:spAutoFit/>
          </a:bodyPr>
          <a:p>
            <a:pPr algn="l"/>
            <a:r>
              <a:rPr lang="zh-CN" altLang="en-US">
                <a:solidFill>
                  <a:srgbClr val="00B0F0"/>
                </a:solidFill>
                <a:latin typeface="Consolas" panose="020B0609020204030204" charset="0"/>
                <a:cs typeface="Consolas" panose="020B0609020204030204" charset="0"/>
              </a:rPr>
              <a:t>[1]</a:t>
            </a:r>
            <a:endParaRPr lang="zh-CN" altLang="en-US">
              <a:solidFill>
                <a:srgbClr val="00B0F0"/>
              </a:solidFill>
              <a:latin typeface="Consolas" panose="020B0609020204030204" charset="0"/>
              <a:cs typeface="Consolas" panose="020B0609020204030204" charset="0"/>
            </a:endParaRPr>
          </a:p>
          <a:p>
            <a:pPr algn="l"/>
            <a:r>
              <a:rPr lang="zh-CN" altLang="en-US">
                <a:solidFill>
                  <a:srgbClr val="00B0F0"/>
                </a:solidFill>
                <a:latin typeface="Consolas" panose="020B0609020204030204" charset="0"/>
                <a:cs typeface="Consolas" panose="020B0609020204030204" charset="0"/>
              </a:rPr>
              <a:t>[1, 1]</a:t>
            </a:r>
            <a:endParaRPr lang="zh-CN" altLang="en-US">
              <a:solidFill>
                <a:srgbClr val="00B0F0"/>
              </a:solidFill>
              <a:latin typeface="Consolas" panose="020B0609020204030204" charset="0"/>
              <a:cs typeface="Consolas" panose="020B0609020204030204" charset="0"/>
            </a:endParaRPr>
          </a:p>
          <a:p>
            <a:pPr algn="l"/>
            <a:r>
              <a:rPr lang="zh-CN" altLang="en-US">
                <a:solidFill>
                  <a:srgbClr val="00B0F0"/>
                </a:solidFill>
                <a:latin typeface="Consolas" panose="020B0609020204030204" charset="0"/>
                <a:cs typeface="Consolas" panose="020B0609020204030204" charset="0"/>
              </a:rPr>
              <a:t>[1, 2, 1]</a:t>
            </a:r>
            <a:endParaRPr lang="zh-CN" altLang="en-US">
              <a:solidFill>
                <a:srgbClr val="00B0F0"/>
              </a:solidFill>
              <a:latin typeface="Consolas" panose="020B0609020204030204" charset="0"/>
              <a:cs typeface="Consolas" panose="020B0609020204030204" charset="0"/>
            </a:endParaRPr>
          </a:p>
          <a:p>
            <a:pPr algn="l"/>
            <a:r>
              <a:rPr lang="zh-CN" altLang="en-US">
                <a:solidFill>
                  <a:srgbClr val="00B0F0"/>
                </a:solidFill>
                <a:latin typeface="Consolas" panose="020B0609020204030204" charset="0"/>
                <a:cs typeface="Consolas" panose="020B0609020204030204" charset="0"/>
              </a:rPr>
              <a:t>[1, 3, 3, 1]</a:t>
            </a:r>
            <a:endParaRPr lang="zh-CN" altLang="en-US">
              <a:solidFill>
                <a:srgbClr val="00B0F0"/>
              </a:solidFill>
              <a:latin typeface="Consolas" panose="020B0609020204030204" charset="0"/>
              <a:cs typeface="Consolas" panose="020B0609020204030204" charset="0"/>
            </a:endParaRPr>
          </a:p>
          <a:p>
            <a:pPr algn="l"/>
            <a:r>
              <a:rPr lang="zh-CN" altLang="en-US">
                <a:solidFill>
                  <a:srgbClr val="00B0F0"/>
                </a:solidFill>
                <a:latin typeface="Consolas" panose="020B0609020204030204" charset="0"/>
                <a:cs typeface="Consolas" panose="020B0609020204030204" charset="0"/>
              </a:rPr>
              <a:t>[1, 4, 6, 4, 1]</a:t>
            </a:r>
            <a:endParaRPr lang="zh-CN" altLang="en-US">
              <a:solidFill>
                <a:srgbClr val="00B0F0"/>
              </a:solidFill>
              <a:latin typeface="Consolas" panose="020B0609020204030204" charset="0"/>
              <a:cs typeface="Consolas" panose="020B0609020204030204" charset="0"/>
            </a:endParaRPr>
          </a:p>
          <a:p>
            <a:pPr algn="l"/>
            <a:r>
              <a:rPr lang="zh-CN" altLang="en-US">
                <a:solidFill>
                  <a:srgbClr val="00B0F0"/>
                </a:solidFill>
                <a:latin typeface="Consolas" panose="020B0609020204030204" charset="0"/>
                <a:cs typeface="Consolas" panose="020B0609020204030204" charset="0"/>
              </a:rPr>
              <a:t>[1, 5, 10, 10, 5, 1]</a:t>
            </a:r>
            <a:endParaRPr lang="zh-CN" altLang="en-US">
              <a:solidFill>
                <a:srgbClr val="00B0F0"/>
              </a:solidFill>
              <a:latin typeface="Consolas" panose="020B0609020204030204" charset="0"/>
              <a:cs typeface="Consolas" panose="020B0609020204030204" charset="0"/>
            </a:endParaRPr>
          </a:p>
          <a:p>
            <a:pPr algn="l"/>
            <a:r>
              <a:rPr lang="zh-CN" altLang="en-US">
                <a:solidFill>
                  <a:srgbClr val="00B0F0"/>
                </a:solidFill>
                <a:latin typeface="Consolas" panose="020B0609020204030204" charset="0"/>
                <a:cs typeface="Consolas" panose="020B0609020204030204" charset="0"/>
              </a:rPr>
              <a:t>[1, 6, 15, 20, 15, 6, 1]</a:t>
            </a:r>
            <a:endParaRPr lang="zh-CN" altLang="en-US">
              <a:solidFill>
                <a:srgbClr val="00B0F0"/>
              </a:solidFill>
              <a:latin typeface="Consolas" panose="020B0609020204030204" charset="0"/>
              <a:cs typeface="Consolas" panose="020B0609020204030204" charset="0"/>
            </a:endParaRPr>
          </a:p>
          <a:p>
            <a:pPr algn="l"/>
            <a:r>
              <a:rPr lang="zh-CN" altLang="en-US">
                <a:solidFill>
                  <a:srgbClr val="00B0F0"/>
                </a:solidFill>
                <a:latin typeface="Consolas" panose="020B0609020204030204" charset="0"/>
                <a:cs typeface="Consolas" panose="020B0609020204030204" charset="0"/>
              </a:rPr>
              <a:t>[1, 7, 21, 35, 35, 21, 7, 1]</a:t>
            </a:r>
            <a:endParaRPr lang="zh-CN" altLang="en-US">
              <a:solidFill>
                <a:srgbClr val="00B0F0"/>
              </a:solidFill>
              <a:latin typeface="Consolas" panose="020B0609020204030204" charset="0"/>
              <a:cs typeface="Consolas" panose="020B060902020403020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5.6  </a:t>
            </a:r>
            <a:r>
              <a:rPr lang="zh-CN" altLang="en-US">
                <a:sym typeface="+mn-ea"/>
              </a:rPr>
              <a:t>精彩案例赏析</a:t>
            </a:r>
            <a:endParaRPr lang="zh-CN" altLang="en-US"/>
          </a:p>
        </p:txBody>
      </p:sp>
      <p:sp>
        <p:nvSpPr>
          <p:cNvPr id="3" name="内容占位符 2"/>
          <p:cNvSpPr>
            <a:spLocks noGrp="1"/>
          </p:cNvSpPr>
          <p:nvPr>
            <p:ph idx="1"/>
          </p:nvPr>
        </p:nvSpPr>
        <p:spPr/>
        <p:txBody>
          <a:bodyPr>
            <a:normAutofit/>
          </a:bodyPr>
          <a:p>
            <a:r>
              <a:rPr lang="zh-CN" altLang="en-US"/>
              <a:t>解法</a:t>
            </a:r>
            <a:r>
              <a:rPr lang="zh-CN" altLang="en-US"/>
              <a:t>二</a:t>
            </a:r>
            <a:endParaRPr lang="zh-CN" altLang="en-US"/>
          </a:p>
          <a:p>
            <a:pPr marL="0" indent="0" fontAlgn="auto">
              <a:lnSpc>
                <a:spcPct val="100000"/>
              </a:lnSpc>
              <a:spcBef>
                <a:spcPts val="0"/>
              </a:spcBef>
              <a:buNone/>
            </a:pPr>
            <a:r>
              <a:rPr lang="zh-CN" altLang="en-US" sz="2220">
                <a:latin typeface="Consolas" panose="020B0609020204030204" charset="0"/>
                <a:cs typeface="Consolas" panose="020B0609020204030204" charset="0"/>
              </a:rPr>
              <a:t>from operator import add</a:t>
            </a:r>
            <a:endParaRPr lang="zh-CN" altLang="en-US" sz="2220">
              <a:latin typeface="Consolas" panose="020B0609020204030204" charset="0"/>
              <a:cs typeface="Consolas" panose="020B0609020204030204" charset="0"/>
            </a:endParaRPr>
          </a:p>
          <a:p>
            <a:pPr marL="0" indent="0" fontAlgn="auto">
              <a:lnSpc>
                <a:spcPct val="100000"/>
              </a:lnSpc>
              <a:spcBef>
                <a:spcPts val="0"/>
              </a:spcBef>
              <a:buNone/>
            </a:pPr>
            <a:endParaRPr lang="zh-CN" altLang="en-US" sz="2220">
              <a:latin typeface="Consolas" panose="020B0609020204030204" charset="0"/>
              <a:cs typeface="Consolas" panose="020B0609020204030204" charset="0"/>
            </a:endParaRPr>
          </a:p>
          <a:p>
            <a:pPr marL="0" indent="0" fontAlgn="auto">
              <a:lnSpc>
                <a:spcPct val="100000"/>
              </a:lnSpc>
              <a:spcBef>
                <a:spcPts val="0"/>
              </a:spcBef>
              <a:buNone/>
            </a:pPr>
            <a:r>
              <a:rPr lang="zh-CN" altLang="en-US" sz="2220">
                <a:latin typeface="Consolas" panose="020B0609020204030204" charset="0"/>
                <a:cs typeface="Consolas" panose="020B0609020204030204" charset="0"/>
              </a:rPr>
              <a:t>def yanghui(t):</a:t>
            </a:r>
            <a:endParaRPr lang="zh-CN" altLang="en-US" sz="2220">
              <a:latin typeface="Consolas" panose="020B0609020204030204" charset="0"/>
              <a:cs typeface="Consolas" panose="020B0609020204030204" charset="0"/>
            </a:endParaRPr>
          </a:p>
          <a:p>
            <a:pPr marL="0" indent="0" fontAlgn="auto">
              <a:lnSpc>
                <a:spcPct val="100000"/>
              </a:lnSpc>
              <a:spcBef>
                <a:spcPts val="0"/>
              </a:spcBef>
              <a:buNone/>
            </a:pPr>
            <a:r>
              <a:rPr lang="zh-CN" altLang="en-US" sz="2220">
                <a:latin typeface="Consolas" panose="020B0609020204030204" charset="0"/>
                <a:cs typeface="Consolas" panose="020B0609020204030204" charset="0"/>
              </a:rPr>
              <a:t>    print([1])</a:t>
            </a:r>
            <a:endParaRPr lang="zh-CN" altLang="en-US" sz="2220">
              <a:latin typeface="Consolas" panose="020B0609020204030204" charset="0"/>
              <a:cs typeface="Consolas" panose="020B0609020204030204" charset="0"/>
            </a:endParaRPr>
          </a:p>
          <a:p>
            <a:pPr marL="0" indent="0" fontAlgn="auto">
              <a:lnSpc>
                <a:spcPct val="100000"/>
              </a:lnSpc>
              <a:spcBef>
                <a:spcPts val="0"/>
              </a:spcBef>
              <a:buNone/>
            </a:pPr>
            <a:r>
              <a:rPr lang="zh-CN" altLang="en-US" sz="2220">
                <a:latin typeface="Consolas" panose="020B0609020204030204" charset="0"/>
                <a:cs typeface="Consolas" panose="020B0609020204030204" charset="0"/>
              </a:rPr>
              <a:t>    line = [1, 1]</a:t>
            </a:r>
            <a:endParaRPr lang="zh-CN" altLang="en-US" sz="2220">
              <a:latin typeface="Consolas" panose="020B0609020204030204" charset="0"/>
              <a:cs typeface="Consolas" panose="020B0609020204030204" charset="0"/>
            </a:endParaRPr>
          </a:p>
          <a:p>
            <a:pPr marL="0" indent="0" fontAlgn="auto">
              <a:lnSpc>
                <a:spcPct val="100000"/>
              </a:lnSpc>
              <a:spcBef>
                <a:spcPts val="0"/>
              </a:spcBef>
              <a:buNone/>
            </a:pPr>
            <a:r>
              <a:rPr lang="zh-CN" altLang="en-US" sz="2220">
                <a:latin typeface="Consolas" panose="020B0609020204030204" charset="0"/>
                <a:cs typeface="Consolas" panose="020B0609020204030204" charset="0"/>
              </a:rPr>
              <a:t>    print(line)</a:t>
            </a:r>
            <a:endParaRPr lang="zh-CN" altLang="en-US" sz="2220">
              <a:latin typeface="Consolas" panose="020B0609020204030204" charset="0"/>
              <a:cs typeface="Consolas" panose="020B0609020204030204" charset="0"/>
            </a:endParaRPr>
          </a:p>
          <a:p>
            <a:pPr marL="0" indent="0" fontAlgn="auto">
              <a:lnSpc>
                <a:spcPct val="100000"/>
              </a:lnSpc>
              <a:spcBef>
                <a:spcPts val="0"/>
              </a:spcBef>
              <a:buNone/>
            </a:pPr>
            <a:r>
              <a:rPr lang="zh-CN" altLang="en-US" sz="2220">
                <a:latin typeface="Consolas" panose="020B0609020204030204" charset="0"/>
                <a:cs typeface="Consolas" panose="020B0609020204030204" charset="0"/>
              </a:rPr>
              <a:t>    for i in range(2, t):</a:t>
            </a:r>
            <a:endParaRPr lang="zh-CN" altLang="en-US" sz="2220">
              <a:latin typeface="Consolas" panose="020B0609020204030204" charset="0"/>
              <a:cs typeface="Consolas" panose="020B0609020204030204" charset="0"/>
            </a:endParaRPr>
          </a:p>
          <a:p>
            <a:pPr marL="0" indent="0" fontAlgn="auto">
              <a:lnSpc>
                <a:spcPct val="100000"/>
              </a:lnSpc>
              <a:spcBef>
                <a:spcPts val="0"/>
              </a:spcBef>
              <a:buNone/>
            </a:pPr>
            <a:r>
              <a:rPr lang="zh-CN" altLang="en-US" sz="2220">
                <a:latin typeface="Consolas" panose="020B0609020204030204" charset="0"/>
                <a:cs typeface="Consolas" panose="020B0609020204030204" charset="0"/>
              </a:rPr>
              <a:t>        r = list(map(add, line[1:], line[:-1]))</a:t>
            </a:r>
            <a:endParaRPr lang="zh-CN" altLang="en-US" sz="2220">
              <a:latin typeface="Consolas" panose="020B0609020204030204" charset="0"/>
              <a:cs typeface="Consolas" panose="020B0609020204030204" charset="0"/>
            </a:endParaRPr>
          </a:p>
          <a:p>
            <a:pPr marL="0" indent="0" fontAlgn="auto">
              <a:lnSpc>
                <a:spcPct val="100000"/>
              </a:lnSpc>
              <a:spcBef>
                <a:spcPts val="0"/>
              </a:spcBef>
              <a:buNone/>
            </a:pPr>
            <a:r>
              <a:rPr lang="zh-CN" altLang="en-US" sz="2220">
                <a:latin typeface="Consolas" panose="020B0609020204030204" charset="0"/>
                <a:cs typeface="Consolas" panose="020B0609020204030204" charset="0"/>
              </a:rPr>
              <a:t>        line = [1]+r+[1]</a:t>
            </a:r>
            <a:endParaRPr lang="zh-CN" altLang="en-US" sz="2220">
              <a:latin typeface="Consolas" panose="020B0609020204030204" charset="0"/>
              <a:cs typeface="Consolas" panose="020B0609020204030204" charset="0"/>
            </a:endParaRPr>
          </a:p>
          <a:p>
            <a:pPr marL="0" indent="0" fontAlgn="auto">
              <a:lnSpc>
                <a:spcPct val="100000"/>
              </a:lnSpc>
              <a:spcBef>
                <a:spcPts val="0"/>
              </a:spcBef>
              <a:buNone/>
            </a:pPr>
            <a:r>
              <a:rPr lang="zh-CN" altLang="en-US" sz="2220">
                <a:latin typeface="Consolas" panose="020B0609020204030204" charset="0"/>
                <a:cs typeface="Consolas" panose="020B0609020204030204" charset="0"/>
              </a:rPr>
              <a:t>        print(line)</a:t>
            </a:r>
            <a:endParaRPr lang="zh-CN" altLang="en-US" sz="2220">
              <a:latin typeface="Consolas" panose="020B0609020204030204" charset="0"/>
              <a:cs typeface="Consolas" panose="020B0609020204030204" charset="0"/>
            </a:endParaRPr>
          </a:p>
          <a:p>
            <a:pPr marL="0" indent="0" fontAlgn="auto">
              <a:lnSpc>
                <a:spcPct val="100000"/>
              </a:lnSpc>
              <a:spcBef>
                <a:spcPts val="0"/>
              </a:spcBef>
              <a:buNone/>
            </a:pPr>
            <a:endParaRPr lang="zh-CN" altLang="en-US" sz="2220">
              <a:latin typeface="Consolas" panose="020B0609020204030204" charset="0"/>
              <a:cs typeface="Consolas" panose="020B0609020204030204" charset="0"/>
            </a:endParaRPr>
          </a:p>
          <a:p>
            <a:pPr marL="0" indent="0" fontAlgn="auto">
              <a:lnSpc>
                <a:spcPct val="100000"/>
              </a:lnSpc>
              <a:spcBef>
                <a:spcPts val="0"/>
              </a:spcBef>
              <a:buNone/>
            </a:pPr>
            <a:r>
              <a:rPr lang="zh-CN" altLang="en-US" sz="2220">
                <a:latin typeface="Consolas" panose="020B0609020204030204" charset="0"/>
                <a:cs typeface="Consolas" panose="020B0609020204030204" charset="0"/>
              </a:rPr>
              <a:t>yanghui(8)</a:t>
            </a:r>
            <a:endParaRPr lang="zh-CN" altLang="en-US" sz="2220">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a:xfrm>
            <a:off x="838200" y="1321435"/>
            <a:ext cx="11139170" cy="5311775"/>
          </a:xfrm>
        </p:spPr>
        <p:txBody>
          <a:bodyPr>
            <a:normAutofit/>
          </a:bodyPr>
          <a:p>
            <a:pPr fontAlgn="auto">
              <a:lnSpc>
                <a:spcPct val="140000"/>
              </a:lnSpc>
              <a:spcBef>
                <a:spcPts val="0"/>
              </a:spcBef>
            </a:pPr>
            <a:r>
              <a:rPr lang="en-US" sz="2400" b="1"/>
              <a:t>例5-6</a:t>
            </a:r>
            <a:r>
              <a:rPr lang="en-US" sz="2400"/>
              <a:t>  编写函数，接收一个正偶数为参数，输出两个素数，并且这两个素数之和等于原来的正偶数。如果存在多组符合条件的素数，则全部输出。</a:t>
            </a:r>
            <a:endParaRPr lang="en-US" sz="2400"/>
          </a:p>
          <a:p>
            <a:pPr marL="0" indent="0" fontAlgn="auto">
              <a:lnSpc>
                <a:spcPct val="100000"/>
              </a:lnSpc>
              <a:spcBef>
                <a:spcPts val="0"/>
              </a:spcBef>
              <a:buNone/>
            </a:pPr>
            <a:endParaRPr lang="en-US" sz="18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5.6  </a:t>
            </a:r>
            <a:r>
              <a:rPr lang="zh-CN" altLang="en-US">
                <a:sym typeface="+mn-ea"/>
              </a:rPr>
              <a:t>精彩案例赏析</a:t>
            </a:r>
            <a:endParaRPr lang="zh-CN" altLang="en-US"/>
          </a:p>
        </p:txBody>
      </p:sp>
      <p:sp>
        <p:nvSpPr>
          <p:cNvPr id="3" name="内容占位符 2"/>
          <p:cNvSpPr>
            <a:spLocks noGrp="1"/>
          </p:cNvSpPr>
          <p:nvPr>
            <p:ph idx="1"/>
          </p:nvPr>
        </p:nvSpPr>
        <p:spPr/>
        <p:txBody>
          <a:bodyPr>
            <a:normAutofit fontScale="60000"/>
          </a:bodyPr>
          <a:p>
            <a:pPr marL="0" indent="0" fontAlgn="auto">
              <a:lnSpc>
                <a:spcPct val="100000"/>
              </a:lnSpc>
              <a:spcBef>
                <a:spcPts val="0"/>
              </a:spcBef>
              <a:buNone/>
            </a:pPr>
            <a:r>
              <a:rPr lang="en-US" sz="3000">
                <a:latin typeface="Consolas" panose="020B0609020204030204" charset="0"/>
                <a:cs typeface="Consolas" panose="020B0609020204030204" charset="0"/>
                <a:sym typeface="+mn-ea"/>
              </a:rPr>
              <a:t>def demo(n):</a:t>
            </a:r>
            <a:endParaRPr lang="en-US" sz="3000">
              <a:latin typeface="Consolas" panose="020B0609020204030204" charset="0"/>
              <a:cs typeface="Consolas" panose="020B0609020204030204" charset="0"/>
            </a:endParaRPr>
          </a:p>
          <a:p>
            <a:pPr marL="0" indent="0" fontAlgn="auto">
              <a:lnSpc>
                <a:spcPct val="100000"/>
              </a:lnSpc>
              <a:spcBef>
                <a:spcPts val="0"/>
              </a:spcBef>
              <a:buNone/>
            </a:pPr>
            <a:r>
              <a:rPr lang="en-US" sz="3000">
                <a:latin typeface="Consolas" panose="020B0609020204030204" charset="0"/>
                <a:cs typeface="Consolas" panose="020B0609020204030204" charset="0"/>
                <a:sym typeface="+mn-ea"/>
              </a:rPr>
              <a:t>    def isprime(p):</a:t>
            </a:r>
            <a:endParaRPr lang="en-US" sz="3000">
              <a:latin typeface="Consolas" panose="020B0609020204030204" charset="0"/>
              <a:cs typeface="Consolas" panose="020B0609020204030204" charset="0"/>
            </a:endParaRPr>
          </a:p>
          <a:p>
            <a:pPr marL="0" indent="0" fontAlgn="auto">
              <a:lnSpc>
                <a:spcPct val="100000"/>
              </a:lnSpc>
              <a:spcBef>
                <a:spcPts val="0"/>
              </a:spcBef>
              <a:buNone/>
            </a:pPr>
            <a:r>
              <a:rPr lang="en-US" sz="3000">
                <a:latin typeface="Consolas" panose="020B0609020204030204" charset="0"/>
                <a:cs typeface="Consolas" panose="020B0609020204030204" charset="0"/>
                <a:sym typeface="+mn-ea"/>
              </a:rPr>
              <a:t>        if p == 2:</a:t>
            </a:r>
            <a:endParaRPr lang="en-US" sz="3000">
              <a:latin typeface="Consolas" panose="020B0609020204030204" charset="0"/>
              <a:cs typeface="Consolas" panose="020B0609020204030204" charset="0"/>
            </a:endParaRPr>
          </a:p>
          <a:p>
            <a:pPr marL="0" indent="0" fontAlgn="auto">
              <a:lnSpc>
                <a:spcPct val="100000"/>
              </a:lnSpc>
              <a:spcBef>
                <a:spcPts val="0"/>
              </a:spcBef>
              <a:buNone/>
            </a:pPr>
            <a:r>
              <a:rPr lang="en-US" sz="3000">
                <a:latin typeface="Consolas" panose="020B0609020204030204" charset="0"/>
                <a:cs typeface="Consolas" panose="020B0609020204030204" charset="0"/>
                <a:sym typeface="+mn-ea"/>
              </a:rPr>
              <a:t>            return True</a:t>
            </a:r>
            <a:endParaRPr lang="en-US" sz="3000">
              <a:latin typeface="Consolas" panose="020B0609020204030204" charset="0"/>
              <a:cs typeface="Consolas" panose="020B0609020204030204" charset="0"/>
            </a:endParaRPr>
          </a:p>
          <a:p>
            <a:pPr marL="0" indent="0" fontAlgn="auto">
              <a:lnSpc>
                <a:spcPct val="100000"/>
              </a:lnSpc>
              <a:spcBef>
                <a:spcPts val="0"/>
              </a:spcBef>
              <a:buNone/>
            </a:pPr>
            <a:r>
              <a:rPr lang="en-US" sz="3000">
                <a:latin typeface="Consolas" panose="020B0609020204030204" charset="0"/>
                <a:cs typeface="Consolas" panose="020B0609020204030204" charset="0"/>
                <a:sym typeface="+mn-ea"/>
              </a:rPr>
              <a:t>        if p%2 == 0:</a:t>
            </a:r>
            <a:endParaRPr lang="en-US" sz="3000">
              <a:latin typeface="Consolas" panose="020B0609020204030204" charset="0"/>
              <a:cs typeface="Consolas" panose="020B0609020204030204" charset="0"/>
            </a:endParaRPr>
          </a:p>
          <a:p>
            <a:pPr marL="0" indent="0" fontAlgn="auto">
              <a:lnSpc>
                <a:spcPct val="100000"/>
              </a:lnSpc>
              <a:spcBef>
                <a:spcPts val="0"/>
              </a:spcBef>
              <a:buNone/>
            </a:pPr>
            <a:r>
              <a:rPr lang="en-US" sz="3000">
                <a:latin typeface="Consolas" panose="020B0609020204030204" charset="0"/>
                <a:cs typeface="Consolas" panose="020B0609020204030204" charset="0"/>
                <a:sym typeface="+mn-ea"/>
              </a:rPr>
              <a:t>            return False</a:t>
            </a:r>
            <a:endParaRPr lang="en-US" sz="3000">
              <a:latin typeface="Consolas" panose="020B0609020204030204" charset="0"/>
              <a:cs typeface="Consolas" panose="020B0609020204030204" charset="0"/>
            </a:endParaRPr>
          </a:p>
          <a:p>
            <a:pPr marL="0" indent="0" fontAlgn="auto">
              <a:lnSpc>
                <a:spcPct val="100000"/>
              </a:lnSpc>
              <a:spcBef>
                <a:spcPts val="0"/>
              </a:spcBef>
              <a:buNone/>
            </a:pPr>
            <a:r>
              <a:rPr lang="en-US" sz="3000">
                <a:latin typeface="Consolas" panose="020B0609020204030204" charset="0"/>
                <a:cs typeface="Consolas" panose="020B0609020204030204" charset="0"/>
                <a:sym typeface="+mn-ea"/>
              </a:rPr>
              <a:t>        for i in range(3, int(p**0.5)+1, 2):</a:t>
            </a:r>
            <a:endParaRPr lang="en-US" sz="3000">
              <a:latin typeface="Consolas" panose="020B0609020204030204" charset="0"/>
              <a:cs typeface="Consolas" panose="020B0609020204030204" charset="0"/>
            </a:endParaRPr>
          </a:p>
          <a:p>
            <a:pPr marL="0" indent="0" fontAlgn="auto">
              <a:lnSpc>
                <a:spcPct val="100000"/>
              </a:lnSpc>
              <a:spcBef>
                <a:spcPts val="0"/>
              </a:spcBef>
              <a:buNone/>
            </a:pPr>
            <a:r>
              <a:rPr lang="en-US" sz="3000">
                <a:latin typeface="Consolas" panose="020B0609020204030204" charset="0"/>
                <a:cs typeface="Consolas" panose="020B0609020204030204" charset="0"/>
                <a:sym typeface="+mn-ea"/>
              </a:rPr>
              <a:t>            if p%i == 0:</a:t>
            </a:r>
            <a:endParaRPr lang="en-US" sz="3000">
              <a:latin typeface="Consolas" panose="020B0609020204030204" charset="0"/>
              <a:cs typeface="Consolas" panose="020B0609020204030204" charset="0"/>
            </a:endParaRPr>
          </a:p>
          <a:p>
            <a:pPr marL="0" indent="0" fontAlgn="auto">
              <a:lnSpc>
                <a:spcPct val="100000"/>
              </a:lnSpc>
              <a:spcBef>
                <a:spcPts val="0"/>
              </a:spcBef>
              <a:buNone/>
            </a:pPr>
            <a:r>
              <a:rPr lang="en-US" sz="3000">
                <a:latin typeface="Consolas" panose="020B0609020204030204" charset="0"/>
                <a:cs typeface="Consolas" panose="020B0609020204030204" charset="0"/>
                <a:sym typeface="+mn-ea"/>
              </a:rPr>
              <a:t>                return False</a:t>
            </a:r>
            <a:endParaRPr lang="en-US" sz="3000">
              <a:latin typeface="Consolas" panose="020B0609020204030204" charset="0"/>
              <a:cs typeface="Consolas" panose="020B0609020204030204" charset="0"/>
            </a:endParaRPr>
          </a:p>
          <a:p>
            <a:pPr marL="0" indent="0" fontAlgn="auto">
              <a:lnSpc>
                <a:spcPct val="100000"/>
              </a:lnSpc>
              <a:spcBef>
                <a:spcPts val="0"/>
              </a:spcBef>
              <a:buNone/>
            </a:pPr>
            <a:r>
              <a:rPr lang="en-US" sz="3000">
                <a:latin typeface="Consolas" panose="020B0609020204030204" charset="0"/>
                <a:cs typeface="Consolas" panose="020B0609020204030204" charset="0"/>
                <a:sym typeface="+mn-ea"/>
              </a:rPr>
              <a:t>        return True</a:t>
            </a:r>
            <a:endParaRPr lang="en-US" sz="3000">
              <a:latin typeface="Consolas" panose="020B0609020204030204" charset="0"/>
              <a:cs typeface="Consolas" panose="020B0609020204030204" charset="0"/>
            </a:endParaRPr>
          </a:p>
          <a:p>
            <a:pPr marL="0" indent="0" fontAlgn="auto">
              <a:lnSpc>
                <a:spcPct val="100000"/>
              </a:lnSpc>
              <a:spcBef>
                <a:spcPts val="0"/>
              </a:spcBef>
              <a:buNone/>
            </a:pPr>
            <a:r>
              <a:rPr lang="en-US" sz="3000">
                <a:latin typeface="Consolas" panose="020B0609020204030204" charset="0"/>
                <a:cs typeface="Consolas" panose="020B0609020204030204" charset="0"/>
                <a:sym typeface="+mn-ea"/>
              </a:rPr>
              <a:t>    </a:t>
            </a:r>
            <a:endParaRPr lang="en-US" sz="3000">
              <a:latin typeface="Consolas" panose="020B0609020204030204" charset="0"/>
              <a:cs typeface="Consolas" panose="020B0609020204030204" charset="0"/>
            </a:endParaRPr>
          </a:p>
          <a:p>
            <a:pPr marL="0" indent="0" fontAlgn="auto">
              <a:lnSpc>
                <a:spcPct val="100000"/>
              </a:lnSpc>
              <a:spcBef>
                <a:spcPts val="0"/>
              </a:spcBef>
              <a:buNone/>
            </a:pPr>
            <a:r>
              <a:rPr lang="en-US" sz="3000">
                <a:latin typeface="Consolas" panose="020B0609020204030204" charset="0"/>
                <a:cs typeface="Consolas" panose="020B0609020204030204" charset="0"/>
                <a:sym typeface="+mn-ea"/>
              </a:rPr>
              <a:t>    if isinstance(n, int) and n&gt;0 and n%2==0:</a:t>
            </a:r>
            <a:endParaRPr lang="en-US" sz="3000">
              <a:latin typeface="Consolas" panose="020B0609020204030204" charset="0"/>
              <a:cs typeface="Consolas" panose="020B0609020204030204" charset="0"/>
            </a:endParaRPr>
          </a:p>
          <a:p>
            <a:pPr marL="0" indent="0" fontAlgn="auto">
              <a:lnSpc>
                <a:spcPct val="100000"/>
              </a:lnSpc>
              <a:spcBef>
                <a:spcPts val="0"/>
              </a:spcBef>
              <a:buNone/>
            </a:pPr>
            <a:r>
              <a:rPr lang="en-US" sz="3000">
                <a:latin typeface="Consolas" panose="020B0609020204030204" charset="0"/>
                <a:cs typeface="Consolas" panose="020B0609020204030204" charset="0"/>
                <a:sym typeface="+mn-ea"/>
              </a:rPr>
              <a:t>        for i in range(2, n//2+1):</a:t>
            </a:r>
            <a:endParaRPr lang="en-US" sz="3000">
              <a:latin typeface="Consolas" panose="020B0609020204030204" charset="0"/>
              <a:cs typeface="Consolas" panose="020B0609020204030204" charset="0"/>
            </a:endParaRPr>
          </a:p>
          <a:p>
            <a:pPr marL="0" indent="0" fontAlgn="auto">
              <a:lnSpc>
                <a:spcPct val="100000"/>
              </a:lnSpc>
              <a:spcBef>
                <a:spcPts val="0"/>
              </a:spcBef>
              <a:buNone/>
            </a:pPr>
            <a:r>
              <a:rPr lang="en-US" sz="3000">
                <a:latin typeface="Consolas" panose="020B0609020204030204" charset="0"/>
                <a:cs typeface="Consolas" panose="020B0609020204030204" charset="0"/>
                <a:sym typeface="+mn-ea"/>
              </a:rPr>
              <a:t>            if isprime(i) and isprime(n-i):</a:t>
            </a:r>
            <a:endParaRPr lang="en-US" sz="3000">
              <a:latin typeface="Consolas" panose="020B0609020204030204" charset="0"/>
              <a:cs typeface="Consolas" panose="020B0609020204030204" charset="0"/>
            </a:endParaRPr>
          </a:p>
          <a:p>
            <a:pPr marL="0" indent="0" fontAlgn="auto">
              <a:lnSpc>
                <a:spcPct val="100000"/>
              </a:lnSpc>
              <a:spcBef>
                <a:spcPts val="0"/>
              </a:spcBef>
              <a:buNone/>
            </a:pPr>
            <a:r>
              <a:rPr lang="en-US" sz="3000">
                <a:latin typeface="Consolas" panose="020B0609020204030204" charset="0"/>
                <a:cs typeface="Consolas" panose="020B0609020204030204" charset="0"/>
                <a:sym typeface="+mn-ea"/>
              </a:rPr>
              <a:t>                print(i, '+', n-i, '=', n)</a:t>
            </a:r>
            <a:endParaRPr lang="en-US" sz="3000">
              <a:latin typeface="Consolas" panose="020B0609020204030204" charset="0"/>
              <a:cs typeface="Consolas" panose="020B0609020204030204" charset="0"/>
            </a:endParaRPr>
          </a:p>
          <a:p>
            <a:pPr marL="0" indent="0" fontAlgn="auto">
              <a:lnSpc>
                <a:spcPct val="100000"/>
              </a:lnSpc>
              <a:spcBef>
                <a:spcPts val="0"/>
              </a:spcBef>
              <a:buNone/>
            </a:pPr>
            <a:r>
              <a:rPr lang="en-US" altLang="zh-CN" sz="3000">
                <a:latin typeface="Consolas" panose="020B0609020204030204" charset="0"/>
                <a:cs typeface="Consolas" panose="020B0609020204030204" charset="0"/>
              </a:rPr>
              <a:t>demo(60)</a:t>
            </a:r>
            <a:endParaRPr lang="en-US" altLang="zh-CN" sz="3000">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5" name="文本框 4"/>
          <p:cNvSpPr txBox="1"/>
          <p:nvPr/>
        </p:nvSpPr>
        <p:spPr>
          <a:xfrm>
            <a:off x="8454390" y="1676400"/>
            <a:ext cx="2600325" cy="1753235"/>
          </a:xfrm>
          <a:prstGeom prst="rect">
            <a:avLst/>
          </a:prstGeom>
          <a:noFill/>
          <a:ln w="12700" cmpd="sng">
            <a:solidFill>
              <a:schemeClr val="accent1">
                <a:shade val="50000"/>
              </a:schemeClr>
            </a:solidFill>
            <a:prstDash val="solid"/>
          </a:ln>
        </p:spPr>
        <p:txBody>
          <a:bodyPr wrap="square" rtlCol="0">
            <a:spAutoFit/>
          </a:bodyPr>
          <a:p>
            <a:r>
              <a:rPr lang="zh-CN" altLang="en-US">
                <a:solidFill>
                  <a:srgbClr val="00B0F0"/>
                </a:solidFill>
                <a:latin typeface="Consolas" panose="020B0609020204030204" charset="0"/>
                <a:cs typeface="Consolas" panose="020B0609020204030204" charset="0"/>
              </a:rPr>
              <a:t>7 + 53 = 60</a:t>
            </a:r>
            <a:endParaRPr lang="zh-CN" altLang="en-US">
              <a:solidFill>
                <a:srgbClr val="00B0F0"/>
              </a:solidFill>
              <a:latin typeface="Consolas" panose="020B0609020204030204" charset="0"/>
              <a:cs typeface="Consolas" panose="020B0609020204030204" charset="0"/>
            </a:endParaRPr>
          </a:p>
          <a:p>
            <a:r>
              <a:rPr lang="zh-CN" altLang="en-US">
                <a:solidFill>
                  <a:srgbClr val="00B0F0"/>
                </a:solidFill>
                <a:latin typeface="Consolas" panose="020B0609020204030204" charset="0"/>
                <a:cs typeface="Consolas" panose="020B0609020204030204" charset="0"/>
              </a:rPr>
              <a:t>13 + 47 = 60</a:t>
            </a:r>
            <a:endParaRPr lang="zh-CN" altLang="en-US">
              <a:solidFill>
                <a:srgbClr val="00B0F0"/>
              </a:solidFill>
              <a:latin typeface="Consolas" panose="020B0609020204030204" charset="0"/>
              <a:cs typeface="Consolas" panose="020B0609020204030204" charset="0"/>
            </a:endParaRPr>
          </a:p>
          <a:p>
            <a:r>
              <a:rPr lang="zh-CN" altLang="en-US">
                <a:solidFill>
                  <a:srgbClr val="00B0F0"/>
                </a:solidFill>
                <a:latin typeface="Consolas" panose="020B0609020204030204" charset="0"/>
                <a:cs typeface="Consolas" panose="020B0609020204030204" charset="0"/>
              </a:rPr>
              <a:t>17 + 43 = 60</a:t>
            </a:r>
            <a:endParaRPr lang="zh-CN" altLang="en-US">
              <a:solidFill>
                <a:srgbClr val="00B0F0"/>
              </a:solidFill>
              <a:latin typeface="Consolas" panose="020B0609020204030204" charset="0"/>
              <a:cs typeface="Consolas" panose="020B0609020204030204" charset="0"/>
            </a:endParaRPr>
          </a:p>
          <a:p>
            <a:r>
              <a:rPr lang="zh-CN" altLang="en-US">
                <a:solidFill>
                  <a:srgbClr val="00B0F0"/>
                </a:solidFill>
                <a:latin typeface="Consolas" panose="020B0609020204030204" charset="0"/>
                <a:cs typeface="Consolas" panose="020B0609020204030204" charset="0"/>
              </a:rPr>
              <a:t>19 + 41 = 60</a:t>
            </a:r>
            <a:endParaRPr lang="zh-CN" altLang="en-US">
              <a:solidFill>
                <a:srgbClr val="00B0F0"/>
              </a:solidFill>
              <a:latin typeface="Consolas" panose="020B0609020204030204" charset="0"/>
              <a:cs typeface="Consolas" panose="020B0609020204030204" charset="0"/>
            </a:endParaRPr>
          </a:p>
          <a:p>
            <a:r>
              <a:rPr lang="zh-CN" altLang="en-US">
                <a:solidFill>
                  <a:srgbClr val="00B0F0"/>
                </a:solidFill>
                <a:latin typeface="Consolas" panose="020B0609020204030204" charset="0"/>
                <a:cs typeface="Consolas" panose="020B0609020204030204" charset="0"/>
              </a:rPr>
              <a:t>23 + 37 = 60</a:t>
            </a:r>
            <a:endParaRPr lang="zh-CN" altLang="en-US">
              <a:solidFill>
                <a:srgbClr val="00B0F0"/>
              </a:solidFill>
              <a:latin typeface="Consolas" panose="020B0609020204030204" charset="0"/>
              <a:cs typeface="Consolas" panose="020B0609020204030204" charset="0"/>
            </a:endParaRPr>
          </a:p>
          <a:p>
            <a:r>
              <a:rPr lang="zh-CN" altLang="en-US">
                <a:solidFill>
                  <a:srgbClr val="00B0F0"/>
                </a:solidFill>
                <a:latin typeface="Consolas" panose="020B0609020204030204" charset="0"/>
                <a:cs typeface="Consolas" panose="020B0609020204030204" charset="0"/>
              </a:rPr>
              <a:t>29 + 31 = 60</a:t>
            </a:r>
            <a:endParaRPr lang="zh-CN" altLang="en-US">
              <a:solidFill>
                <a:srgbClr val="00B0F0"/>
              </a:solidFill>
              <a:latin typeface="Consolas" panose="020B0609020204030204" charset="0"/>
              <a:cs typeface="Consolas" panose="020B060902020403020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p:txBody>
          <a:bodyPr>
            <a:normAutofit lnSpcReduction="10000"/>
          </a:bodyPr>
          <a:p>
            <a:pPr>
              <a:lnSpc>
                <a:spcPct val="130000"/>
              </a:lnSpc>
            </a:pPr>
            <a:r>
              <a:rPr lang="en-US" sz="2400" b="1"/>
              <a:t>例5-7 </a:t>
            </a:r>
            <a:r>
              <a:rPr lang="en-US" sz="2400"/>
              <a:t> 编写函数，计算字符串匹配的准确率。以打字练习程序为例，假设origin为原始内容，userInput为用户输入的内容，下面的代码用来测试用户输入的准确率。</a:t>
            </a:r>
            <a:endParaRPr lang="en-US" sz="2400"/>
          </a:p>
          <a:p>
            <a:pPr marL="0" indent="0">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def Rate(origin, userInput):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if not (isinstance(origin, str) and isinstance(userInput, str)):</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print('The two parameters must be strings.')</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return</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right = sum((1 for o, u in zip(origin, userInput) if o==u))</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return round(right/len(origin), 2)</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s1 = 'Beautiful is better than ugly.'</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s2 = 'Beautiful is Better than Ugly.'</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print(Rate(s1, s2))</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5.1.1  </a:t>
            </a:r>
            <a:r>
              <a:rPr lang="zh-CN">
                <a:sym typeface="+mn-ea"/>
              </a:rPr>
              <a:t>函数定义与调用</a:t>
            </a:r>
            <a:r>
              <a:rPr>
                <a:sym typeface="+mn-ea"/>
              </a:rPr>
              <a:t>基本语法</a:t>
            </a:r>
            <a:endParaRPr lang="zh-CN" altLang="en-US"/>
          </a:p>
        </p:txBody>
      </p:sp>
      <p:sp>
        <p:nvSpPr>
          <p:cNvPr id="4" name="灯片编号占位符 3"/>
          <p:cNvSpPr>
            <a:spLocks noGrp="1"/>
          </p:cNvSpPr>
          <p:nvPr>
            <p:ph type="sldNum" sz="quarter" idx="12"/>
          </p:nvPr>
        </p:nvSpPr>
        <p:spPr>
          <a:xfrm>
            <a:off x="8997315" y="6569710"/>
            <a:ext cx="2743200" cy="365125"/>
          </a:xfrm>
        </p:spPr>
        <p:txBody>
          <a:bodyPr/>
          <a:p>
            <a:fld id="{565CE74E-AB26-4998-AD42-012C4C1AD076}" type="slidenum">
              <a:rPr lang="zh-CN" altLang="en-US" smtClean="0"/>
            </a:fld>
            <a:endParaRPr lang="zh-CN" altLang="en-US"/>
          </a:p>
        </p:txBody>
      </p:sp>
      <p:sp>
        <p:nvSpPr>
          <p:cNvPr id="25602" name="文本占位符 20482"/>
          <p:cNvSpPr>
            <a:spLocks noGrp="1"/>
          </p:cNvSpPr>
          <p:nvPr>
            <p:ph idx="1"/>
          </p:nvPr>
        </p:nvSpPr>
        <p:spPr>
          <a:xfrm>
            <a:off x="1003935" y="1293495"/>
            <a:ext cx="8229600" cy="596900"/>
          </a:xfrm>
        </p:spPr>
        <p:txBody>
          <a:bodyPr anchor="t"/>
          <a:p>
            <a:pPr defTabSz="914400">
              <a:lnSpc>
                <a:spcPct val="90000"/>
              </a:lnSpc>
              <a:buSzPct val="90000"/>
              <a:buFont typeface="Wingdings" panose="05000000000000000000" charset="0"/>
              <a:buChar char="§"/>
            </a:pPr>
            <a:r>
              <a:rPr lang="zh-CN" altLang="en-US" sz="2400" b="1"/>
              <a:t>例</a:t>
            </a:r>
            <a:r>
              <a:rPr lang="en-US" altLang="zh-CN" sz="2400" b="1"/>
              <a:t>5-1  </a:t>
            </a:r>
            <a:r>
              <a:rPr lang="zh-CN" altLang="en-US" sz="2400"/>
              <a:t>编写生成斐波那契数列的函数并调用。</a:t>
            </a:r>
            <a:endParaRPr lang="en-US" altLang="zh-CN" sz="1800">
              <a:latin typeface="Consolas" panose="020B0609020204030204" charset="0"/>
            </a:endParaRPr>
          </a:p>
        </p:txBody>
      </p:sp>
      <p:sp>
        <p:nvSpPr>
          <p:cNvPr id="5" name="线形标注 2 4"/>
          <p:cNvSpPr/>
          <p:nvPr/>
        </p:nvSpPr>
        <p:spPr>
          <a:xfrm>
            <a:off x="2489200" y="5521643"/>
            <a:ext cx="1609725" cy="473075"/>
          </a:xfrm>
          <a:prstGeom prst="borderCallout2">
            <a:avLst>
              <a:gd name="adj1" fmla="val -291"/>
              <a:gd name="adj2" fmla="val 48580"/>
              <a:gd name="adj3" fmla="val -55642"/>
              <a:gd name="adj4" fmla="val 55717"/>
              <a:gd name="adj5" fmla="val -185214"/>
              <a:gd name="adj6" fmla="val 731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t>调用函数</a:t>
            </a:r>
            <a:endParaRPr lang="zh-CN" altLang="en-US" strike="noStrike" noProof="1"/>
          </a:p>
        </p:txBody>
      </p:sp>
      <p:sp>
        <p:nvSpPr>
          <p:cNvPr id="6" name="线形标注 2 5"/>
          <p:cNvSpPr/>
          <p:nvPr/>
        </p:nvSpPr>
        <p:spPr>
          <a:xfrm>
            <a:off x="5270500" y="5342255"/>
            <a:ext cx="1611313" cy="485775"/>
          </a:xfrm>
          <a:prstGeom prst="borderCallout2">
            <a:avLst>
              <a:gd name="adj1" fmla="val 18750"/>
              <a:gd name="adj2" fmla="val -8333"/>
              <a:gd name="adj3" fmla="val 18750"/>
              <a:gd name="adj4" fmla="val -16667"/>
              <a:gd name="adj5" fmla="val -155816"/>
              <a:gd name="adj6" fmla="val -527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en-US" altLang="zh-CN" strike="noStrike" noProof="1"/>
              <a:t>1000</a:t>
            </a:r>
            <a:r>
              <a:rPr lang="zh-CN" altLang="en-US" strike="noStrike" noProof="1"/>
              <a:t>是实参</a:t>
            </a:r>
            <a:endParaRPr lang="zh-CN" altLang="en-US" strike="noStrike" noProof="1"/>
          </a:p>
        </p:txBody>
      </p:sp>
      <p:sp>
        <p:nvSpPr>
          <p:cNvPr id="7" name="线形标注 2 6"/>
          <p:cNvSpPr/>
          <p:nvPr/>
        </p:nvSpPr>
        <p:spPr>
          <a:xfrm>
            <a:off x="5897563" y="1948180"/>
            <a:ext cx="1609725" cy="514350"/>
          </a:xfrm>
          <a:prstGeom prst="borderCallout2">
            <a:avLst>
              <a:gd name="adj1" fmla="val 18750"/>
              <a:gd name="adj2" fmla="val -8333"/>
              <a:gd name="adj3" fmla="val 18750"/>
              <a:gd name="adj4" fmla="val -16667"/>
              <a:gd name="adj5" fmla="val 140175"/>
              <a:gd name="adj6" fmla="val -75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en-US" altLang="zh-CN" strike="noStrike" noProof="1"/>
              <a:t>n</a:t>
            </a:r>
            <a:r>
              <a:rPr lang="zh-CN" altLang="en-US" strike="noStrike" noProof="1"/>
              <a:t>是形参</a:t>
            </a:r>
            <a:endParaRPr lang="zh-CN" altLang="en-US" strike="noStrike" noProof="1"/>
          </a:p>
        </p:txBody>
      </p:sp>
      <p:sp>
        <p:nvSpPr>
          <p:cNvPr id="25606" name="文本框 4"/>
          <p:cNvSpPr txBox="1"/>
          <p:nvPr/>
        </p:nvSpPr>
        <p:spPr>
          <a:xfrm>
            <a:off x="3479800" y="2589530"/>
            <a:ext cx="3540125" cy="2357438"/>
          </a:xfrm>
          <a:prstGeom prst="rect">
            <a:avLst/>
          </a:prstGeom>
          <a:noFill/>
          <a:ln w="22225" cap="flat" cmpd="sng">
            <a:solidFill>
              <a:schemeClr val="accent1"/>
            </a:solidFill>
            <a:prstDash val="solid"/>
            <a:round/>
            <a:headEnd type="none" w="med" len="med"/>
            <a:tailEnd type="none" w="med" len="med"/>
          </a:ln>
        </p:spPr>
        <p:txBody>
          <a:bodyPr wrap="square" anchor="t">
            <a:spAutoFit/>
          </a:bodyPr>
          <a:p>
            <a:pPr defTabSz="914400">
              <a:lnSpc>
                <a:spcPct val="90000"/>
              </a:lnSpc>
              <a:buSzPct val="90000"/>
              <a:buFont typeface="Wingdings" panose="05000000000000000000" pitchFamily="2" charset="2"/>
              <a:buNone/>
            </a:pPr>
            <a:r>
              <a:rPr lang="en-US" altLang="zh-CN">
                <a:latin typeface="Consolas" panose="020B0609020204030204" charset="0"/>
                <a:ea typeface="宋体" panose="02010600030101010101" pitchFamily="2" charset="-122"/>
              </a:rPr>
              <a:t>def fib(n):</a:t>
            </a:r>
            <a:endParaRPr lang="en-US" altLang="zh-CN">
              <a:latin typeface="Consolas" panose="020B0609020204030204" charset="0"/>
              <a:ea typeface="宋体" panose="02010600030101010101" pitchFamily="2" charset="-122"/>
            </a:endParaRPr>
          </a:p>
          <a:p>
            <a:pPr defTabSz="914400">
              <a:lnSpc>
                <a:spcPct val="90000"/>
              </a:lnSpc>
              <a:buSzPct val="90000"/>
              <a:buFont typeface="Wingdings" panose="05000000000000000000" pitchFamily="2" charset="2"/>
              <a:buNone/>
            </a:pPr>
            <a:r>
              <a:rPr lang="en-US" altLang="zh-CN">
                <a:latin typeface="Consolas" panose="020B0609020204030204" charset="0"/>
                <a:ea typeface="宋体" panose="02010600030101010101" pitchFamily="2" charset="-122"/>
              </a:rPr>
              <a:t>    a, b = 1, 1</a:t>
            </a:r>
            <a:endParaRPr lang="en-US" altLang="zh-CN">
              <a:latin typeface="Consolas" panose="020B0609020204030204" charset="0"/>
              <a:ea typeface="宋体" panose="02010600030101010101" pitchFamily="2" charset="-122"/>
            </a:endParaRPr>
          </a:p>
          <a:p>
            <a:pPr defTabSz="914400">
              <a:lnSpc>
                <a:spcPct val="90000"/>
              </a:lnSpc>
              <a:buSzPct val="90000"/>
              <a:buFont typeface="Wingdings" panose="05000000000000000000" pitchFamily="2" charset="2"/>
              <a:buNone/>
            </a:pPr>
            <a:r>
              <a:rPr lang="en-US" altLang="zh-CN">
                <a:latin typeface="Consolas" panose="020B0609020204030204" charset="0"/>
                <a:ea typeface="宋体" panose="02010600030101010101" pitchFamily="2" charset="-122"/>
              </a:rPr>
              <a:t>    while a &lt; n:</a:t>
            </a:r>
            <a:endParaRPr lang="en-US" altLang="zh-CN">
              <a:latin typeface="Consolas" panose="020B0609020204030204" charset="0"/>
              <a:ea typeface="宋体" panose="02010600030101010101" pitchFamily="2" charset="-122"/>
            </a:endParaRPr>
          </a:p>
          <a:p>
            <a:pPr defTabSz="914400">
              <a:lnSpc>
                <a:spcPct val="90000"/>
              </a:lnSpc>
              <a:buSzPct val="90000"/>
              <a:buFont typeface="Wingdings" panose="05000000000000000000" pitchFamily="2" charset="2"/>
              <a:buNone/>
            </a:pPr>
            <a:r>
              <a:rPr lang="en-US" altLang="zh-CN">
                <a:latin typeface="Consolas" panose="020B0609020204030204" charset="0"/>
                <a:ea typeface="宋体" panose="02010600030101010101" pitchFamily="2" charset="-122"/>
              </a:rPr>
              <a:t>        print(a, end=' ')</a:t>
            </a:r>
            <a:endParaRPr lang="en-US" altLang="zh-CN">
              <a:latin typeface="Consolas" panose="020B0609020204030204" charset="0"/>
              <a:ea typeface="宋体" panose="02010600030101010101" pitchFamily="2" charset="-122"/>
            </a:endParaRPr>
          </a:p>
          <a:p>
            <a:pPr defTabSz="914400">
              <a:lnSpc>
                <a:spcPct val="90000"/>
              </a:lnSpc>
              <a:buSzPct val="90000"/>
              <a:buFont typeface="Wingdings" panose="05000000000000000000" pitchFamily="2" charset="2"/>
              <a:buNone/>
            </a:pPr>
            <a:r>
              <a:rPr lang="en-US" altLang="zh-CN">
                <a:latin typeface="Consolas" panose="020B0609020204030204" charset="0"/>
                <a:ea typeface="宋体" panose="02010600030101010101" pitchFamily="2" charset="-122"/>
              </a:rPr>
              <a:t>        a, b = b, a+b</a:t>
            </a:r>
            <a:endParaRPr lang="en-US" altLang="zh-CN">
              <a:latin typeface="Consolas" panose="020B0609020204030204" charset="0"/>
              <a:ea typeface="宋体" panose="02010600030101010101" pitchFamily="2" charset="-122"/>
            </a:endParaRPr>
          </a:p>
          <a:p>
            <a:pPr defTabSz="914400">
              <a:lnSpc>
                <a:spcPct val="90000"/>
              </a:lnSpc>
              <a:buSzPct val="90000"/>
              <a:buFont typeface="Wingdings" panose="05000000000000000000" pitchFamily="2" charset="2"/>
              <a:buNone/>
            </a:pPr>
            <a:r>
              <a:rPr lang="en-US" altLang="zh-CN">
                <a:latin typeface="Consolas" panose="020B0609020204030204" charset="0"/>
                <a:ea typeface="宋体" panose="02010600030101010101" pitchFamily="2" charset="-122"/>
              </a:rPr>
              <a:t>    print()</a:t>
            </a:r>
            <a:endParaRPr lang="en-US" altLang="zh-CN">
              <a:latin typeface="Consolas" panose="020B0609020204030204" charset="0"/>
              <a:ea typeface="宋体" panose="02010600030101010101" pitchFamily="2" charset="-122"/>
            </a:endParaRPr>
          </a:p>
          <a:p>
            <a:pPr defTabSz="914400">
              <a:lnSpc>
                <a:spcPct val="90000"/>
              </a:lnSpc>
              <a:buSzPct val="90000"/>
              <a:buFont typeface="Wingdings" panose="05000000000000000000" pitchFamily="2" charset="2"/>
              <a:buNone/>
            </a:pPr>
            <a:endParaRPr lang="en-US" altLang="zh-CN">
              <a:latin typeface="Consolas" panose="020B0609020204030204" charset="0"/>
              <a:ea typeface="宋体" panose="02010600030101010101" pitchFamily="2" charset="-122"/>
            </a:endParaRPr>
          </a:p>
          <a:p>
            <a:pPr defTabSz="914400">
              <a:lnSpc>
                <a:spcPct val="90000"/>
              </a:lnSpc>
              <a:buSzPct val="90000"/>
              <a:buFont typeface="Wingdings" panose="05000000000000000000" pitchFamily="2" charset="2"/>
              <a:buNone/>
            </a:pPr>
            <a:r>
              <a:rPr lang="en-US" altLang="zh-CN">
                <a:latin typeface="Consolas" panose="020B0609020204030204" charset="0"/>
                <a:ea typeface="宋体" panose="02010600030101010101" pitchFamily="2" charset="-122"/>
              </a:rPr>
              <a:t>fib(1000)</a:t>
            </a:r>
            <a:endParaRPr lang="en-US" altLang="zh-CN">
              <a:latin typeface="Consolas" panose="020B0609020204030204" charset="0"/>
              <a:ea typeface="宋体" panose="02010600030101010101" pitchFamily="2" charset="-122"/>
            </a:endParaRPr>
          </a:p>
          <a:p>
            <a:pPr defTabSz="914400"/>
            <a:endParaRPr lang="zh-CN" altLang="en-US">
              <a:latin typeface="Arial" panose="020B0604020202020204" pitchFamily="34" charset="0"/>
              <a:ea typeface="宋体" panose="02010600030101010101" pitchFamily="2" charset="-122"/>
            </a:endParaRPr>
          </a:p>
        </p:txBody>
      </p:sp>
      <p:sp>
        <p:nvSpPr>
          <p:cNvPr id="8" name="线形标注 1 7"/>
          <p:cNvSpPr/>
          <p:nvPr/>
        </p:nvSpPr>
        <p:spPr>
          <a:xfrm>
            <a:off x="1963738" y="3522980"/>
            <a:ext cx="1258888" cy="500063"/>
          </a:xfrm>
          <a:prstGeom prst="borderCallout1">
            <a:avLst>
              <a:gd name="adj1" fmla="val -4574"/>
              <a:gd name="adj2" fmla="val 48895"/>
              <a:gd name="adj3" fmla="val -136276"/>
              <a:gd name="adj4" fmla="val 1447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t>定义头</a:t>
            </a:r>
            <a:endParaRPr lang="zh-CN" altLang="en-US" strike="noStrike" noProof="1"/>
          </a:p>
        </p:txBody>
      </p:sp>
      <p:sp>
        <p:nvSpPr>
          <p:cNvPr id="9" name="矩形 8"/>
          <p:cNvSpPr/>
          <p:nvPr/>
        </p:nvSpPr>
        <p:spPr>
          <a:xfrm>
            <a:off x="3989388" y="2891155"/>
            <a:ext cx="2782888" cy="130492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0" name="线形标注 2 9"/>
          <p:cNvSpPr/>
          <p:nvPr/>
        </p:nvSpPr>
        <p:spPr>
          <a:xfrm>
            <a:off x="7507288" y="2589530"/>
            <a:ext cx="1611313" cy="514350"/>
          </a:xfrm>
          <a:prstGeom prst="borderCallout2">
            <a:avLst>
              <a:gd name="adj1" fmla="val 18750"/>
              <a:gd name="adj2" fmla="val -8333"/>
              <a:gd name="adj3" fmla="val 18750"/>
              <a:gd name="adj4" fmla="val -16667"/>
              <a:gd name="adj5" fmla="val 99629"/>
              <a:gd name="adj6" fmla="val -6565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t>函数体</a:t>
            </a:r>
            <a:endParaRPr lang="zh-CN" altLang="en-US" strike="noStrike" noProof="1"/>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p:txBody>
          <a:bodyPr/>
          <a:p>
            <a:pPr fontAlgn="auto">
              <a:lnSpc>
                <a:spcPct val="150000"/>
              </a:lnSpc>
            </a:pPr>
            <a:r>
              <a:rPr lang="en-US" sz="2400" b="1"/>
              <a:t>例5-8</a:t>
            </a:r>
            <a:r>
              <a:rPr lang="en-US" sz="2400"/>
              <a:t>  编写函数模拟猜数游戏。系统随机产生一个数，玩家最多可以猜5次，系统会根据玩家的猜测进行提示，玩家则可以根据系统的提示对下一次的猜测进行适当调整。</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a:xfrm>
            <a:off x="838200" y="1321435"/>
            <a:ext cx="10515600" cy="5234940"/>
          </a:xfrm>
        </p:spPr>
        <p:txBody>
          <a:bodyPr>
            <a:normAutofit fontScale="90000" lnSpcReduction="20000"/>
          </a:bodyPr>
          <a:p>
            <a:pPr marL="0" indent="0" fontAlgn="auto">
              <a:lnSpc>
                <a:spcPct val="100000"/>
              </a:lnSpc>
              <a:spcBef>
                <a:spcPts val="0"/>
              </a:spcBef>
              <a:buNone/>
            </a:pPr>
            <a:r>
              <a:rPr lang="en-US" sz="1800">
                <a:latin typeface="Consolas" panose="020B0609020204030204" charset="0"/>
              </a:rPr>
              <a:t>from random import randint</a:t>
            </a:r>
            <a:endParaRPr lang="en-US" sz="1800">
              <a:latin typeface="Consolas" panose="020B0609020204030204" charset="0"/>
            </a:endParaRPr>
          </a:p>
          <a:p>
            <a:pPr marL="0" indent="0" fontAlgn="auto">
              <a:lnSpc>
                <a:spcPct val="100000"/>
              </a:lnSpc>
              <a:spcBef>
                <a:spcPts val="0"/>
              </a:spcBef>
              <a:buNone/>
            </a:pP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def guess(maxValue=100, maxTimes=5):</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 随机生成一个整数</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value = randint(1, maxValue)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for i in range(maxTimes):</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prompt = 'Start to GUESS:' if i==0 else 'Guess again:'</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 使用异常处理结构，防止输入不是数字的情况</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try:</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x = int(input(prompt))</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except:</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print('Must input an integer between 1 and ', maxValue)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else: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 猜对了</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if x == value: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print('Congratulations!')</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break</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elif x &gt; value: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print('Too big')</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else: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print('Too little')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else: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 次数用完还没猜对，游戏结束，提示正确答案</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print('Game over. FAIL.')</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print('The value is ', value)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guess()</a:t>
            </a:r>
            <a:endParaRPr lang="en-US" sz="18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a:xfrm>
            <a:off x="838200" y="1245235"/>
            <a:ext cx="10515600" cy="4639945"/>
          </a:xfrm>
        </p:spPr>
        <p:txBody>
          <a:bodyPr/>
          <a:p>
            <a:pPr fontAlgn="auto">
              <a:lnSpc>
                <a:spcPct val="150000"/>
              </a:lnSpc>
            </a:pPr>
            <a:r>
              <a:rPr lang="en-US" sz="2400" b="1"/>
              <a:t>例5-9 </a:t>
            </a:r>
            <a:r>
              <a:rPr lang="en-US" sz="2400"/>
              <a:t> 编写函数模拟报数游戏。有n个人围成一圈，顺序编号，从第一个人开始从1到k（假设k=3）报数，报到k的人退出圈子，然后圈子缩小，从下一个人继续游戏，问最后留下的是原来的第几号。</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a:xfrm>
            <a:off x="838200" y="1321435"/>
            <a:ext cx="10515600" cy="5035550"/>
          </a:xfrm>
        </p:spPr>
        <p:txBody>
          <a:bodyPr>
            <a:normAutofit fontScale="90000" lnSpcReduction="10000"/>
          </a:bodyPr>
          <a:p>
            <a:pPr marL="0" indent="0" fontAlgn="auto">
              <a:lnSpc>
                <a:spcPct val="110000"/>
              </a:lnSpc>
              <a:spcBef>
                <a:spcPts val="0"/>
              </a:spcBef>
              <a:buNone/>
            </a:pPr>
            <a:r>
              <a:rPr lang="en-US" sz="1800">
                <a:latin typeface="Consolas" panose="020B0609020204030204" charset="0"/>
              </a:rPr>
              <a:t>from itertools import cycle</a:t>
            </a:r>
            <a:endParaRPr lang="en-US" sz="1800">
              <a:latin typeface="Consolas" panose="020B0609020204030204" charset="0"/>
            </a:endParaRPr>
          </a:p>
          <a:p>
            <a:pPr marL="0" indent="0" fontAlgn="auto">
              <a:lnSpc>
                <a:spcPct val="110000"/>
              </a:lnSpc>
              <a:spcBef>
                <a:spcPts val="0"/>
              </a:spcBef>
              <a:buNone/>
            </a:pPr>
            <a:endParaRPr lang="en-US" sz="1800">
              <a:latin typeface="Consolas" panose="020B0609020204030204" charset="0"/>
            </a:endParaRPr>
          </a:p>
          <a:p>
            <a:pPr marL="0" indent="0" fontAlgn="auto">
              <a:lnSpc>
                <a:spcPct val="110000"/>
              </a:lnSpc>
              <a:spcBef>
                <a:spcPts val="0"/>
              </a:spcBef>
              <a:buNone/>
            </a:pPr>
            <a:r>
              <a:rPr lang="en-US" sz="1800">
                <a:latin typeface="Consolas" panose="020B0609020204030204" charset="0"/>
              </a:rPr>
              <a:t>def demo(lst, k):</a:t>
            </a:r>
            <a:endParaRPr lang="en-US" sz="1800">
              <a:latin typeface="Consolas" panose="020B0609020204030204" charset="0"/>
            </a:endParaRPr>
          </a:p>
          <a:p>
            <a:pPr marL="0" indent="0" fontAlgn="auto">
              <a:lnSpc>
                <a:spcPct val="110000"/>
              </a:lnSpc>
              <a:spcBef>
                <a:spcPts val="0"/>
              </a:spcBef>
              <a:buNone/>
            </a:pPr>
            <a:r>
              <a:rPr lang="en-US" sz="1800">
                <a:latin typeface="Consolas" panose="020B0609020204030204" charset="0"/>
              </a:rPr>
              <a:t>    # 切片，以免影响原来的数据</a:t>
            </a:r>
            <a:endParaRPr lang="en-US" sz="1800">
              <a:latin typeface="Consolas" panose="020B0609020204030204" charset="0"/>
            </a:endParaRPr>
          </a:p>
          <a:p>
            <a:pPr marL="0" indent="0" fontAlgn="auto">
              <a:lnSpc>
                <a:spcPct val="110000"/>
              </a:lnSpc>
              <a:spcBef>
                <a:spcPts val="0"/>
              </a:spcBef>
              <a:buNone/>
            </a:pPr>
            <a:r>
              <a:rPr lang="en-US" sz="1800">
                <a:latin typeface="Consolas" panose="020B0609020204030204" charset="0"/>
              </a:rPr>
              <a:t>    t_lst = lst[:]</a:t>
            </a:r>
            <a:endParaRPr lang="en-US" sz="1800">
              <a:latin typeface="Consolas" panose="020B0609020204030204" charset="0"/>
            </a:endParaRPr>
          </a:p>
          <a:p>
            <a:pPr marL="0" indent="0" fontAlgn="auto">
              <a:lnSpc>
                <a:spcPct val="110000"/>
              </a:lnSpc>
              <a:spcBef>
                <a:spcPts val="0"/>
              </a:spcBef>
              <a:buNone/>
            </a:pPr>
            <a:r>
              <a:rPr lang="en-US" sz="1800">
                <a:latin typeface="Consolas" panose="020B0609020204030204" charset="0"/>
              </a:rPr>
              <a:t>    # 游戏一直进行到只剩下最后一个人</a:t>
            </a:r>
            <a:endParaRPr lang="en-US" sz="1800">
              <a:latin typeface="Consolas" panose="020B0609020204030204" charset="0"/>
            </a:endParaRPr>
          </a:p>
          <a:p>
            <a:pPr marL="0" indent="0" fontAlgn="auto">
              <a:lnSpc>
                <a:spcPct val="110000"/>
              </a:lnSpc>
              <a:spcBef>
                <a:spcPts val="0"/>
              </a:spcBef>
              <a:buNone/>
            </a:pPr>
            <a:r>
              <a:rPr lang="en-US" sz="1800">
                <a:latin typeface="Consolas" panose="020B0609020204030204" charset="0"/>
              </a:rPr>
              <a:t>    while len(t_lst)&gt;1:</a:t>
            </a:r>
            <a:endParaRPr lang="en-US" sz="1800">
              <a:latin typeface="Consolas" panose="020B0609020204030204" charset="0"/>
            </a:endParaRPr>
          </a:p>
          <a:p>
            <a:pPr marL="0" indent="0" fontAlgn="auto">
              <a:lnSpc>
                <a:spcPct val="110000"/>
              </a:lnSpc>
              <a:spcBef>
                <a:spcPts val="0"/>
              </a:spcBef>
              <a:buNone/>
            </a:pPr>
            <a:r>
              <a:rPr lang="en-US" sz="1800">
                <a:latin typeface="Consolas" panose="020B0609020204030204" charset="0"/>
              </a:rPr>
              <a:t>        # 创建cycle对象</a:t>
            </a:r>
            <a:endParaRPr lang="en-US" sz="1800">
              <a:latin typeface="Consolas" panose="020B0609020204030204" charset="0"/>
            </a:endParaRPr>
          </a:p>
          <a:p>
            <a:pPr marL="0" indent="0" fontAlgn="auto">
              <a:lnSpc>
                <a:spcPct val="110000"/>
              </a:lnSpc>
              <a:spcBef>
                <a:spcPts val="0"/>
              </a:spcBef>
              <a:buNone/>
            </a:pPr>
            <a:r>
              <a:rPr lang="en-US" sz="1800">
                <a:latin typeface="Consolas" panose="020B0609020204030204" charset="0"/>
              </a:rPr>
              <a:t>        c = cycle(t_lst)</a:t>
            </a:r>
            <a:endParaRPr lang="en-US" sz="1800">
              <a:latin typeface="Consolas" panose="020B0609020204030204" charset="0"/>
            </a:endParaRPr>
          </a:p>
          <a:p>
            <a:pPr marL="0" indent="0" fontAlgn="auto">
              <a:lnSpc>
                <a:spcPct val="110000"/>
              </a:lnSpc>
              <a:spcBef>
                <a:spcPts val="0"/>
              </a:spcBef>
              <a:buNone/>
            </a:pPr>
            <a:r>
              <a:rPr lang="en-US" sz="1800">
                <a:latin typeface="Consolas" panose="020B0609020204030204" charset="0"/>
              </a:rPr>
              <a:t>        # 从1到k报数</a:t>
            </a:r>
            <a:endParaRPr lang="en-US" sz="1800">
              <a:latin typeface="Consolas" panose="020B0609020204030204" charset="0"/>
            </a:endParaRPr>
          </a:p>
          <a:p>
            <a:pPr marL="0" indent="0" fontAlgn="auto">
              <a:lnSpc>
                <a:spcPct val="110000"/>
              </a:lnSpc>
              <a:spcBef>
                <a:spcPts val="0"/>
              </a:spcBef>
              <a:buNone/>
            </a:pPr>
            <a:r>
              <a:rPr lang="en-US" sz="1800">
                <a:latin typeface="Consolas" panose="020B0609020204030204" charset="0"/>
              </a:rPr>
              <a:t>        for i in range(k):</a:t>
            </a:r>
            <a:endParaRPr lang="en-US" sz="1800">
              <a:latin typeface="Consolas" panose="020B0609020204030204" charset="0"/>
            </a:endParaRPr>
          </a:p>
          <a:p>
            <a:pPr marL="0" indent="0" fontAlgn="auto">
              <a:lnSpc>
                <a:spcPct val="110000"/>
              </a:lnSpc>
              <a:spcBef>
                <a:spcPts val="0"/>
              </a:spcBef>
              <a:buNone/>
            </a:pPr>
            <a:r>
              <a:rPr lang="en-US" sz="1800">
                <a:latin typeface="Consolas" panose="020B0609020204030204" charset="0"/>
              </a:rPr>
              <a:t>            t = next(c)</a:t>
            </a:r>
            <a:endParaRPr lang="en-US" sz="1800">
              <a:latin typeface="Consolas" panose="020B0609020204030204" charset="0"/>
            </a:endParaRPr>
          </a:p>
          <a:p>
            <a:pPr marL="0" indent="0" fontAlgn="auto">
              <a:lnSpc>
                <a:spcPct val="110000"/>
              </a:lnSpc>
              <a:spcBef>
                <a:spcPts val="0"/>
              </a:spcBef>
              <a:buNone/>
            </a:pPr>
            <a:r>
              <a:rPr lang="en-US" sz="1800">
                <a:latin typeface="Consolas" panose="020B0609020204030204" charset="0"/>
              </a:rPr>
              <a:t>        # 一个人出局，圈子缩小</a:t>
            </a:r>
            <a:endParaRPr lang="en-US" sz="1800">
              <a:latin typeface="Consolas" panose="020B0609020204030204" charset="0"/>
            </a:endParaRPr>
          </a:p>
          <a:p>
            <a:pPr marL="0" indent="0" fontAlgn="auto">
              <a:lnSpc>
                <a:spcPct val="110000"/>
              </a:lnSpc>
              <a:spcBef>
                <a:spcPts val="0"/>
              </a:spcBef>
              <a:buNone/>
            </a:pPr>
            <a:r>
              <a:rPr lang="en-US" sz="1800">
                <a:latin typeface="Consolas" panose="020B0609020204030204" charset="0"/>
              </a:rPr>
              <a:t>        index = t_lst.index(t)</a:t>
            </a:r>
            <a:endParaRPr lang="en-US" sz="1800">
              <a:latin typeface="Consolas" panose="020B0609020204030204" charset="0"/>
            </a:endParaRPr>
          </a:p>
          <a:p>
            <a:pPr marL="0" indent="0" fontAlgn="auto">
              <a:lnSpc>
                <a:spcPct val="110000"/>
              </a:lnSpc>
              <a:spcBef>
                <a:spcPts val="0"/>
              </a:spcBef>
              <a:buNone/>
            </a:pPr>
            <a:r>
              <a:rPr lang="en-US" sz="1800">
                <a:latin typeface="Consolas" panose="020B0609020204030204" charset="0"/>
              </a:rPr>
              <a:t>        t_lst = t_lst[index+1:] + t_lst[:index]</a:t>
            </a:r>
            <a:endParaRPr lang="en-US" sz="1800">
              <a:latin typeface="Consolas" panose="020B0609020204030204" charset="0"/>
            </a:endParaRPr>
          </a:p>
          <a:p>
            <a:pPr marL="0" indent="0" fontAlgn="auto">
              <a:lnSpc>
                <a:spcPct val="110000"/>
              </a:lnSpc>
              <a:spcBef>
                <a:spcPts val="0"/>
              </a:spcBef>
              <a:buNone/>
            </a:pPr>
            <a:r>
              <a:rPr lang="en-US" sz="1800">
                <a:latin typeface="Consolas" panose="020B0609020204030204" charset="0"/>
              </a:rPr>
              <a:t>    # 游戏结束</a:t>
            </a:r>
            <a:endParaRPr lang="en-US" sz="1800">
              <a:latin typeface="Consolas" panose="020B0609020204030204" charset="0"/>
            </a:endParaRPr>
          </a:p>
          <a:p>
            <a:pPr marL="0" indent="0" fontAlgn="auto">
              <a:lnSpc>
                <a:spcPct val="110000"/>
              </a:lnSpc>
              <a:spcBef>
                <a:spcPts val="0"/>
              </a:spcBef>
              <a:buNone/>
            </a:pPr>
            <a:r>
              <a:rPr lang="en-US" sz="1800">
                <a:latin typeface="Consolas" panose="020B0609020204030204" charset="0"/>
              </a:rPr>
              <a:t>    return t_lst[0]</a:t>
            </a:r>
            <a:endParaRPr lang="en-US" sz="1800">
              <a:latin typeface="Consolas" panose="020B0609020204030204" charset="0"/>
            </a:endParaRPr>
          </a:p>
          <a:p>
            <a:pPr marL="0" indent="0" fontAlgn="auto">
              <a:lnSpc>
                <a:spcPct val="110000"/>
              </a:lnSpc>
              <a:spcBef>
                <a:spcPts val="0"/>
              </a:spcBef>
              <a:buNone/>
            </a:pPr>
            <a:endParaRPr lang="en-US" sz="1800">
              <a:latin typeface="Consolas" panose="020B0609020204030204" charset="0"/>
            </a:endParaRPr>
          </a:p>
          <a:p>
            <a:pPr marL="0" indent="0" fontAlgn="auto">
              <a:lnSpc>
                <a:spcPct val="110000"/>
              </a:lnSpc>
              <a:spcBef>
                <a:spcPts val="0"/>
              </a:spcBef>
              <a:buNone/>
            </a:pPr>
            <a:r>
              <a:rPr lang="en-US" sz="1800">
                <a:latin typeface="Consolas" panose="020B0609020204030204" charset="0"/>
              </a:rPr>
              <a:t>lst = list(range(1,11))</a:t>
            </a:r>
            <a:endParaRPr lang="en-US" sz="1800">
              <a:latin typeface="Consolas" panose="020B0609020204030204" charset="0"/>
            </a:endParaRPr>
          </a:p>
          <a:p>
            <a:pPr marL="0" indent="0" fontAlgn="auto">
              <a:lnSpc>
                <a:spcPct val="110000"/>
              </a:lnSpc>
              <a:spcBef>
                <a:spcPts val="0"/>
              </a:spcBef>
              <a:buNone/>
            </a:pPr>
            <a:r>
              <a:rPr lang="en-US" sz="1800">
                <a:latin typeface="Consolas" panose="020B0609020204030204" charset="0"/>
              </a:rPr>
              <a:t>print(demo(lst, 3))</a:t>
            </a:r>
            <a:endParaRPr lang="en-US" sz="18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p:txBody>
          <a:bodyPr>
            <a:normAutofit fontScale="90000" lnSpcReduction="10000"/>
          </a:bodyPr>
          <a:p>
            <a:pPr fontAlgn="auto">
              <a:lnSpc>
                <a:spcPct val="150000"/>
              </a:lnSpc>
              <a:spcBef>
                <a:spcPts val="400"/>
              </a:spcBef>
            </a:pPr>
            <a:r>
              <a:rPr lang="en-US" sz="2400" b="1"/>
              <a:t>例5-10</a:t>
            </a:r>
            <a:r>
              <a:rPr lang="en-US" sz="2400"/>
              <a:t>  汉诺塔问题基于递归算法的实现。</a:t>
            </a:r>
            <a:endParaRPr lang="en-US" sz="2400"/>
          </a:p>
          <a:p>
            <a:pPr fontAlgn="auto">
              <a:lnSpc>
                <a:spcPct val="150000"/>
              </a:lnSpc>
              <a:spcBef>
                <a:spcPts val="400"/>
              </a:spcBef>
            </a:pPr>
            <a:r>
              <a:rPr lang="en-US" sz="2400"/>
              <a:t>据说古代有一个梵塔，塔内有三个底座A、B、C，A座上有64个盘子，盘子大小不等，大的在下，小的在上。有一个和尚想把这64个盘子从A座移到C座，但每次只能允许移动一个盘子，在移动盘子的过程中可以利用B座，但任何时刻3个座上的盘子都必须始终保持大盘在下、小盘在上的顺序。如果只有一个盘子，则不需要利用B座，直接将盘子从A移动到C即可。和尚想知道这项任务的详细移动步骤和顺序。这实际上是一个非常巨大的工程，是一个不可能完成的任务。根据数学知识我们可以知道，移动n个盘子需要2^n-1步，64个盘子需要18446744073709551615步。如果每步需要一秒钟的话，那么就需要584942417355.072年。</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a:xfrm>
            <a:off x="838200" y="1321435"/>
            <a:ext cx="10515600" cy="5206365"/>
          </a:xfrm>
        </p:spPr>
        <p:txBody>
          <a:bodyPr>
            <a:normAutofit lnSpcReduction="20000"/>
          </a:bodyPr>
          <a:p>
            <a:pPr marL="0" indent="0" fontAlgn="auto">
              <a:lnSpc>
                <a:spcPct val="100000"/>
              </a:lnSpc>
              <a:spcBef>
                <a:spcPts val="0"/>
              </a:spcBef>
              <a:buNone/>
            </a:pPr>
            <a:r>
              <a:rPr lang="en-US" sz="1800">
                <a:latin typeface="Consolas" panose="020B0609020204030204" charset="0"/>
              </a:rPr>
              <a:t>def hannoi(num, src, dst, temp=None):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 声明用来记录移动次数的变量为全局变量</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global times</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 确认参数类型和范围</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assert type(num) == int, 'num must be integer'</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assert num &gt; 0, 'num must &gt; 0'</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 只剩最后或只有一个盘子需要移动，这也是函数递归调用的结束条件</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if num == 1:</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print('The {0} Times move:{1}==&gt;{2}'.format(times, src, dst))</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times += 1</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else: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 递归调用函数自身，</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 先把除最后一个盘子之外的所有盘子移动到临时柱子上</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hannoi(num-1, src, temp, dst)</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 把最后一个盘子直接移动到目标柱子上</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hannoi(1, src, dst)</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 把除最后一个盘子之外的其他盘子从临时柱子上移动到目标柱子上</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hannoi(num-1, temp, dst, src)</a:t>
            </a:r>
            <a:endParaRPr lang="en-US" sz="1800">
              <a:latin typeface="Consolas" panose="020B0609020204030204" charset="0"/>
            </a:endParaRPr>
          </a:p>
          <a:p>
            <a:pPr marL="0" indent="0" fontAlgn="auto">
              <a:lnSpc>
                <a:spcPct val="100000"/>
              </a:lnSpc>
              <a:spcBef>
                <a:spcPts val="0"/>
              </a:spcBef>
              <a:buNone/>
            </a:pP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用来记录移动次数的变量</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times = 1</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A表示最初放置盘子的柱子，C是目标柱子，B是临时柱子</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hannoi(3, 'A', 'C', 'B')</a:t>
            </a:r>
            <a:endParaRPr lang="en-US" sz="18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a:xfrm>
            <a:off x="838200" y="1321435"/>
            <a:ext cx="10515600" cy="4932045"/>
          </a:xfrm>
        </p:spPr>
        <p:txBody>
          <a:bodyPr>
            <a:normAutofit/>
          </a:bodyPr>
          <a:p>
            <a:pPr fontAlgn="auto">
              <a:lnSpc>
                <a:spcPct val="130000"/>
              </a:lnSpc>
              <a:spcBef>
                <a:spcPts val="0"/>
              </a:spcBef>
              <a:buFont typeface="Arial" panose="020B0604020202020204" pitchFamily="34" charset="0"/>
              <a:buChar char="•"/>
            </a:pPr>
            <a:r>
              <a:rPr lang="en-US" sz="2400" b="1"/>
              <a:t>例5-11</a:t>
            </a:r>
            <a:r>
              <a:rPr lang="en-US" sz="2400"/>
              <a:t>  编写函数计算任意位数的黑洞数。黑洞数是指这样的整数：由这个数字每位上的数字组成的最大数减去每位数字组成的最小数仍然得到这个数自身。例如3位黑洞数是495，因为954-459=495，4位数字是6174，因为7641-1467=6174。</a:t>
            </a:r>
            <a:endParaRPr lang="en-US" sz="2400"/>
          </a:p>
          <a:p>
            <a:pPr marL="0" indent="0" fontAlgn="auto">
              <a:lnSpc>
                <a:spcPct val="100000"/>
              </a:lnSpc>
              <a:spcBef>
                <a:spcPts val="0"/>
              </a:spcBef>
              <a:buNone/>
            </a:pP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5.6  </a:t>
            </a:r>
            <a:r>
              <a:rPr lang="zh-CN" altLang="en-US">
                <a:sym typeface="+mn-ea"/>
              </a:rPr>
              <a:t>精彩案例赏析</a:t>
            </a:r>
            <a:endParaRPr lang="zh-CN" altLang="en-US"/>
          </a:p>
        </p:txBody>
      </p:sp>
      <p:sp>
        <p:nvSpPr>
          <p:cNvPr id="3" name="内容占位符 2"/>
          <p:cNvSpPr>
            <a:spLocks noGrp="1"/>
          </p:cNvSpPr>
          <p:nvPr>
            <p:ph idx="1"/>
          </p:nvPr>
        </p:nvSpPr>
        <p:spPr/>
        <p:txBody>
          <a:bodyPr>
            <a:noAutofit/>
          </a:bodyPr>
          <a:p>
            <a:pPr marL="0" indent="0" fontAlgn="auto">
              <a:lnSpc>
                <a:spcPct val="100000"/>
              </a:lnSpc>
              <a:spcBef>
                <a:spcPts val="0"/>
              </a:spcBef>
              <a:buNone/>
            </a:pPr>
            <a:r>
              <a:rPr lang="en-US" sz="2000">
                <a:latin typeface="Consolas" panose="020B0609020204030204" charset="0"/>
                <a:sym typeface="+mn-ea"/>
              </a:rPr>
              <a:t>def main(n):</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sym typeface="+mn-ea"/>
              </a:rPr>
              <a:t>    '''参数n表示数字的位数，例如n=3时返回495，n=4时返回6174'''</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sym typeface="+mn-ea"/>
              </a:rPr>
              <a:t>    # 待测试数范围的起点和结束值</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sym typeface="+mn-ea"/>
              </a:rPr>
              <a:t>    start = 10**(n-1)</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sym typeface="+mn-ea"/>
              </a:rPr>
              <a:t>    end = 10**n</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sym typeface="+mn-ea"/>
              </a:rPr>
              <a:t>    # 依次测试每个数</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sym typeface="+mn-ea"/>
              </a:rPr>
              <a:t>    for i in range(start, end):</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sym typeface="+mn-ea"/>
              </a:rPr>
              <a:t>        # 由这几个数字组成的最大数和最小数</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sym typeface="+mn-ea"/>
              </a:rPr>
              <a:t>        big = ''.join(sorted(str(i),reverse=True))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sym typeface="+mn-ea"/>
              </a:rPr>
              <a:t>        little = ''.join(reversed(big))</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sym typeface="+mn-ea"/>
              </a:rPr>
              <a:t>        big, little = map(int,(big, little))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sym typeface="+mn-ea"/>
              </a:rPr>
              <a:t>        if big-little == i:</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sym typeface="+mn-ea"/>
              </a:rPr>
              <a:t>            print(i)</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sym typeface="+mn-ea"/>
              </a:rPr>
              <a:t>n = 4</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sym typeface="+mn-ea"/>
              </a:rPr>
              <a:t>main(n)</a:t>
            </a:r>
            <a:endParaRPr lang="en-US" altLang="en-US" sz="1100">
              <a:latin typeface="Consolas" panose="020B0609020204030204" charset="0"/>
              <a:sym typeface="+mn-ea"/>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a:xfrm>
            <a:off x="838200" y="1321435"/>
            <a:ext cx="10515600" cy="5400040"/>
          </a:xfrm>
        </p:spPr>
        <p:txBody>
          <a:bodyPr>
            <a:normAutofit fontScale="85000"/>
          </a:bodyPr>
          <a:p>
            <a:pPr fontAlgn="auto">
              <a:lnSpc>
                <a:spcPct val="100000"/>
              </a:lnSpc>
              <a:spcBef>
                <a:spcPts val="0"/>
              </a:spcBef>
            </a:pPr>
            <a:r>
              <a:rPr lang="en-US" sz="2400" b="1"/>
              <a:t>例5-12</a:t>
            </a:r>
            <a:r>
              <a:rPr lang="en-US" sz="2400"/>
              <a:t>  编写函数，使用算法实现冒泡排序算法。</a:t>
            </a:r>
            <a:endParaRPr lang="en-US" sz="2400"/>
          </a:p>
          <a:p>
            <a:pPr marL="0" indent="0" fontAlgn="auto">
              <a:lnSpc>
                <a:spcPct val="100000"/>
              </a:lnSpc>
              <a:spcBef>
                <a:spcPts val="0"/>
              </a:spcBef>
              <a:buNone/>
            </a:pPr>
            <a:r>
              <a:rPr lang="en-US" sz="2000">
                <a:latin typeface="Consolas" panose="020B0609020204030204" charset="0"/>
              </a:rPr>
              <a:t>from random import randint</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def bubbleSort(lst, reverse=False):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length = len(lst)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for i in range(0, length):</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flag = False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for j in range(0, length-i-1):</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 比较相邻两个元素大小，并根据需要进行交换</a:t>
            </a:r>
            <a:r>
              <a:rPr lang="zh-CN" altLang="en-US" sz="2000">
                <a:latin typeface="Consolas" panose="020B0609020204030204" charset="0"/>
              </a:rPr>
              <a:t>，</a:t>
            </a:r>
            <a:r>
              <a:rPr lang="en-US" sz="2000">
                <a:latin typeface="Consolas" panose="020B0609020204030204" charset="0"/>
              </a:rPr>
              <a:t>默认升序排序</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exp = 'lst[j] &gt; lst[j+1]'</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 如果reverse=True则降序排序</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if reverse: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exp = 'lst[j] &lt; lst[j+1]'</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if eval(exp):</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lst[j], lst[j+1] = lst[j+1], lst[j]</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 flag=True表示本次扫描发生过元素交换</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flag = True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 如果一次扫描结束后，没有发生过元素交换，说明已经按序排列</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if not flag:</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break</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a:xfrm>
            <a:off x="838200" y="1321435"/>
            <a:ext cx="10515600" cy="5253355"/>
          </a:xfrm>
        </p:spPr>
        <p:txBody>
          <a:bodyPr>
            <a:normAutofit fontScale="90000"/>
          </a:bodyPr>
          <a:p>
            <a:pPr fontAlgn="auto">
              <a:lnSpc>
                <a:spcPct val="100000"/>
              </a:lnSpc>
              <a:spcBef>
                <a:spcPts val="0"/>
              </a:spcBef>
            </a:pPr>
            <a:r>
              <a:rPr lang="en-US" sz="2400" b="1"/>
              <a:t>例5-13</a:t>
            </a:r>
            <a:r>
              <a:rPr lang="en-US" sz="2400"/>
              <a:t>  编写函数，模拟选择法排序。</a:t>
            </a:r>
            <a:endParaRPr lang="en-US" sz="2400"/>
          </a:p>
          <a:p>
            <a:pPr marL="0" indent="0" fontAlgn="auto">
              <a:lnSpc>
                <a:spcPct val="100000"/>
              </a:lnSpc>
              <a:spcBef>
                <a:spcPts val="0"/>
              </a:spcBef>
              <a:buNone/>
            </a:pPr>
            <a:r>
              <a:rPr lang="en-US" sz="2000">
                <a:latin typeface="Consolas" panose="020B0609020204030204" charset="0"/>
              </a:rPr>
              <a:t>def selectSort(lst, reverse=False):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length = len(lst)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for i in range(0, length):</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 假设剩余元素中第一个最小或最大</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m = i</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 扫描剩余元素</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for j in range(i+1, length):</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 如果有更小或更大的，就记录下它的位置</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exp = 'lst[j] &lt; lst[m]'</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if reverse: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exp = 'lst[j] &gt; lst[m]'</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if eval(exp):</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m = j</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 如果发现更小或更大的，就交换值</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if m!=i:</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lst[i], lst[m] = lst[m], lst[i]</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5.1.</a:t>
            </a:r>
            <a:r>
              <a:rPr lang="en-US" altLang="zh-CN"/>
              <a:t>2</a:t>
            </a:r>
            <a:r>
              <a:rPr lang="zh-CN" altLang="en-US"/>
              <a:t>  函数递归调用</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28673" name="Content Placeholder 2"/>
          <p:cNvSpPr>
            <a:spLocks noGrp="1"/>
          </p:cNvSpPr>
          <p:nvPr>
            <p:ph idx="1"/>
          </p:nvPr>
        </p:nvSpPr>
        <p:spPr>
          <a:xfrm>
            <a:off x="843915" y="1259205"/>
            <a:ext cx="10380980" cy="4526280"/>
          </a:xfrm>
        </p:spPr>
        <p:txBody>
          <a:bodyPr anchor="t"/>
          <a:p>
            <a:pPr>
              <a:lnSpc>
                <a:spcPct val="150000"/>
              </a:lnSpc>
              <a:spcBef>
                <a:spcPct val="0"/>
              </a:spcBef>
              <a:buFont typeface="Wingdings" panose="05000000000000000000" charset="0"/>
              <a:buChar char="§"/>
            </a:pPr>
            <a:r>
              <a:rPr lang="en-US" altLang="en-US" sz="2400">
                <a:latin typeface="宋体" panose="02010600030101010101" pitchFamily="2" charset="-122"/>
              </a:rPr>
              <a:t>函数的</a:t>
            </a:r>
            <a:r>
              <a:rPr lang="en-US" altLang="en-US" sz="2400">
                <a:solidFill>
                  <a:srgbClr val="FF0000"/>
                </a:solidFill>
                <a:latin typeface="宋体" panose="02010600030101010101" pitchFamily="2" charset="-122"/>
              </a:rPr>
              <a:t>递归调用</a:t>
            </a:r>
            <a:r>
              <a:rPr lang="en-US" altLang="en-US" sz="2400">
                <a:latin typeface="宋体" panose="02010600030101010101" pitchFamily="2" charset="-122"/>
              </a:rPr>
              <a:t>是函数调用的一种特殊情况，函数调用自己，自己再调用自己，自己再调用自己，...，当</a:t>
            </a:r>
            <a:r>
              <a:rPr lang="en-US" altLang="en-US" sz="2400">
                <a:solidFill>
                  <a:srgbClr val="FF0000"/>
                </a:solidFill>
                <a:latin typeface="宋体" panose="02010600030101010101" pitchFamily="2" charset="-122"/>
              </a:rPr>
              <a:t>某个条件得到满足的时候就不再调用了</a:t>
            </a:r>
            <a:r>
              <a:rPr lang="en-US" altLang="en-US" sz="2400">
                <a:latin typeface="宋体" panose="02010600030101010101" pitchFamily="2" charset="-122"/>
              </a:rPr>
              <a:t>，然后再</a:t>
            </a:r>
            <a:r>
              <a:rPr lang="en-US" altLang="en-US" sz="2400">
                <a:solidFill>
                  <a:srgbClr val="FF0000"/>
                </a:solidFill>
                <a:latin typeface="宋体" panose="02010600030101010101" pitchFamily="2" charset="-122"/>
              </a:rPr>
              <a:t>一层一层地返回</a:t>
            </a:r>
            <a:r>
              <a:rPr lang="en-US" altLang="en-US" sz="2400">
                <a:latin typeface="宋体" panose="02010600030101010101" pitchFamily="2" charset="-122"/>
              </a:rPr>
              <a:t>直到该函数第一次调用</a:t>
            </a:r>
            <a:r>
              <a:rPr lang="zh-CN" altLang="en-US" sz="2400">
                <a:latin typeface="宋体" panose="02010600030101010101" pitchFamily="2" charset="-122"/>
              </a:rPr>
              <a:t>的位置。</a:t>
            </a:r>
            <a:endParaRPr lang="zh-CN" altLang="en-US" sz="2400">
              <a:latin typeface="宋体" panose="02010600030101010101" pitchFamily="2" charset="-122"/>
            </a:endParaRPr>
          </a:p>
        </p:txBody>
      </p:sp>
      <p:grpSp>
        <p:nvGrpSpPr>
          <p:cNvPr id="28674" name="画布 110"/>
          <p:cNvGrpSpPr/>
          <p:nvPr/>
        </p:nvGrpSpPr>
        <p:grpSpPr>
          <a:xfrm>
            <a:off x="1711325" y="2986723"/>
            <a:ext cx="7326313" cy="2965450"/>
            <a:chOff x="0" y="0"/>
            <a:chExt cx="6253" cy="4219"/>
          </a:xfrm>
        </p:grpSpPr>
        <p:sp>
          <p:nvSpPr>
            <p:cNvPr id="28675" name="Rectangle 1073743955"/>
            <p:cNvSpPr/>
            <p:nvPr/>
          </p:nvSpPr>
          <p:spPr>
            <a:xfrm>
              <a:off x="0" y="0"/>
              <a:ext cx="6241" cy="4219"/>
            </a:xfrm>
            <a:prstGeom prst="rect">
              <a:avLst/>
            </a:prstGeom>
            <a:noFill/>
            <a:ln w="9525">
              <a:noFill/>
            </a:ln>
          </p:spPr>
          <p:txBody>
            <a:bodyPr anchor="t"/>
            <a:p>
              <a:endParaRPr lang="en-US" altLang="en-US">
                <a:latin typeface="Arial" panose="020B0604020202020204" pitchFamily="34" charset="0"/>
                <a:ea typeface="宋体" panose="02010600030101010101" pitchFamily="2" charset="-122"/>
              </a:endParaRPr>
            </a:p>
          </p:txBody>
        </p:sp>
        <p:cxnSp>
          <p:nvCxnSpPr>
            <p:cNvPr id="28676" name="直接箭头连接符 99"/>
            <p:cNvCxnSpPr/>
            <p:nvPr/>
          </p:nvCxnSpPr>
          <p:spPr>
            <a:xfrm>
              <a:off x="381" y="472"/>
              <a:ext cx="0" cy="1095"/>
            </a:xfrm>
            <a:prstGeom prst="straightConnector1">
              <a:avLst/>
            </a:prstGeom>
            <a:ln w="6350" cap="flat" cmpd="sng">
              <a:solidFill>
                <a:srgbClr val="5B9BD5"/>
              </a:solidFill>
              <a:prstDash val="solid"/>
              <a:round/>
              <a:headEnd type="none" w="med" len="med"/>
              <a:tailEnd type="arrow" w="med" len="med"/>
            </a:ln>
          </p:spPr>
        </p:cxnSp>
        <p:cxnSp>
          <p:nvCxnSpPr>
            <p:cNvPr id="28677" name="直接箭头连接符 100"/>
            <p:cNvCxnSpPr/>
            <p:nvPr/>
          </p:nvCxnSpPr>
          <p:spPr>
            <a:xfrm flipV="1">
              <a:off x="516" y="622"/>
              <a:ext cx="485" cy="840"/>
            </a:xfrm>
            <a:prstGeom prst="straightConnector1">
              <a:avLst/>
            </a:prstGeom>
            <a:ln w="6350" cap="flat" cmpd="sng">
              <a:solidFill>
                <a:srgbClr val="5B9BD5"/>
              </a:solidFill>
              <a:prstDash val="solid"/>
              <a:round/>
              <a:headEnd type="none" w="med" len="med"/>
              <a:tailEnd type="arrow" w="med" len="med"/>
            </a:ln>
          </p:spPr>
        </p:cxnSp>
        <p:cxnSp>
          <p:nvCxnSpPr>
            <p:cNvPr id="28678" name="直接箭头连接符 101"/>
            <p:cNvCxnSpPr/>
            <p:nvPr/>
          </p:nvCxnSpPr>
          <p:spPr>
            <a:xfrm>
              <a:off x="1086" y="517"/>
              <a:ext cx="0" cy="1530"/>
            </a:xfrm>
            <a:prstGeom prst="straightConnector1">
              <a:avLst/>
            </a:prstGeom>
            <a:ln w="6350" cap="flat" cmpd="sng">
              <a:solidFill>
                <a:srgbClr val="5B9BD5"/>
              </a:solidFill>
              <a:prstDash val="solid"/>
              <a:round/>
              <a:headEnd type="none" w="med" len="med"/>
              <a:tailEnd type="arrow" w="med" len="med"/>
            </a:ln>
          </p:spPr>
        </p:cxnSp>
        <p:cxnSp>
          <p:nvCxnSpPr>
            <p:cNvPr id="28679" name="直接箭头连接符 102"/>
            <p:cNvCxnSpPr/>
            <p:nvPr/>
          </p:nvCxnSpPr>
          <p:spPr>
            <a:xfrm flipV="1">
              <a:off x="1191" y="682"/>
              <a:ext cx="693" cy="1200"/>
            </a:xfrm>
            <a:prstGeom prst="straightConnector1">
              <a:avLst/>
            </a:prstGeom>
            <a:ln w="6350" cap="flat" cmpd="sng">
              <a:solidFill>
                <a:srgbClr val="5B9BD5"/>
              </a:solidFill>
              <a:prstDash val="solid"/>
              <a:round/>
              <a:headEnd type="none" w="med" len="med"/>
              <a:tailEnd type="arrow" w="med" len="med"/>
            </a:ln>
          </p:spPr>
        </p:cxnSp>
        <p:cxnSp>
          <p:nvCxnSpPr>
            <p:cNvPr id="28680" name="直接箭头连接符 103"/>
            <p:cNvCxnSpPr/>
            <p:nvPr/>
          </p:nvCxnSpPr>
          <p:spPr>
            <a:xfrm>
              <a:off x="1918" y="553"/>
              <a:ext cx="0" cy="1530"/>
            </a:xfrm>
            <a:prstGeom prst="straightConnector1">
              <a:avLst/>
            </a:prstGeom>
            <a:ln w="6350" cap="flat" cmpd="sng">
              <a:solidFill>
                <a:srgbClr val="5B9BD5"/>
              </a:solidFill>
              <a:prstDash val="solid"/>
              <a:round/>
              <a:headEnd type="none" w="med" len="med"/>
              <a:tailEnd type="arrow" w="med" len="med"/>
            </a:ln>
          </p:spPr>
        </p:cxnSp>
        <p:cxnSp>
          <p:nvCxnSpPr>
            <p:cNvPr id="28681" name="直接箭头连接符 104"/>
            <p:cNvCxnSpPr/>
            <p:nvPr/>
          </p:nvCxnSpPr>
          <p:spPr>
            <a:xfrm flipV="1">
              <a:off x="2023" y="718"/>
              <a:ext cx="693" cy="1200"/>
            </a:xfrm>
            <a:prstGeom prst="straightConnector1">
              <a:avLst/>
            </a:prstGeom>
            <a:ln w="6350" cap="flat" cmpd="sng">
              <a:solidFill>
                <a:srgbClr val="5B9BD5"/>
              </a:solidFill>
              <a:prstDash val="solid"/>
              <a:round/>
              <a:headEnd type="none" w="med" len="med"/>
              <a:tailEnd type="arrow" w="med" len="med"/>
            </a:ln>
          </p:spPr>
        </p:cxnSp>
        <p:cxnSp>
          <p:nvCxnSpPr>
            <p:cNvPr id="28682" name="直接箭头连接符 105"/>
            <p:cNvCxnSpPr/>
            <p:nvPr/>
          </p:nvCxnSpPr>
          <p:spPr>
            <a:xfrm>
              <a:off x="2758" y="478"/>
              <a:ext cx="0" cy="1530"/>
            </a:xfrm>
            <a:prstGeom prst="straightConnector1">
              <a:avLst/>
            </a:prstGeom>
            <a:ln w="6350" cap="flat" cmpd="sng">
              <a:solidFill>
                <a:srgbClr val="5B9BD5"/>
              </a:solidFill>
              <a:prstDash val="solid"/>
              <a:round/>
              <a:headEnd type="none" w="med" len="med"/>
              <a:tailEnd type="arrow" w="med" len="med"/>
            </a:ln>
          </p:spPr>
        </p:cxnSp>
        <p:cxnSp>
          <p:nvCxnSpPr>
            <p:cNvPr id="28683" name="直接箭头连接符 106"/>
            <p:cNvCxnSpPr/>
            <p:nvPr/>
          </p:nvCxnSpPr>
          <p:spPr>
            <a:xfrm flipV="1">
              <a:off x="2863" y="643"/>
              <a:ext cx="693" cy="1200"/>
            </a:xfrm>
            <a:prstGeom prst="straightConnector1">
              <a:avLst/>
            </a:prstGeom>
            <a:ln w="6350" cap="flat" cmpd="sng">
              <a:solidFill>
                <a:srgbClr val="5B9BD5"/>
              </a:solidFill>
              <a:prstDash val="solid"/>
              <a:round/>
              <a:headEnd type="none" w="med" len="med"/>
              <a:tailEnd type="arrow" w="med" len="med"/>
            </a:ln>
          </p:spPr>
        </p:cxnSp>
        <p:cxnSp>
          <p:nvCxnSpPr>
            <p:cNvPr id="28684" name="直接箭头连接符 107"/>
            <p:cNvCxnSpPr/>
            <p:nvPr/>
          </p:nvCxnSpPr>
          <p:spPr>
            <a:xfrm>
              <a:off x="5053" y="478"/>
              <a:ext cx="0" cy="1530"/>
            </a:xfrm>
            <a:prstGeom prst="straightConnector1">
              <a:avLst/>
            </a:prstGeom>
            <a:ln w="6350" cap="flat" cmpd="sng">
              <a:solidFill>
                <a:srgbClr val="5B9BD5"/>
              </a:solidFill>
              <a:prstDash val="solid"/>
              <a:round/>
              <a:headEnd type="none" w="med" len="med"/>
              <a:tailEnd type="arrow" w="med" len="med"/>
            </a:ln>
          </p:spPr>
        </p:cxnSp>
        <p:cxnSp>
          <p:nvCxnSpPr>
            <p:cNvPr id="28685" name="直接箭头连接符 108"/>
            <p:cNvCxnSpPr/>
            <p:nvPr/>
          </p:nvCxnSpPr>
          <p:spPr>
            <a:xfrm flipV="1">
              <a:off x="5158" y="643"/>
              <a:ext cx="693" cy="1200"/>
            </a:xfrm>
            <a:prstGeom prst="straightConnector1">
              <a:avLst/>
            </a:prstGeom>
            <a:ln w="6350" cap="flat" cmpd="sng">
              <a:solidFill>
                <a:srgbClr val="5B9BD5"/>
              </a:solidFill>
              <a:prstDash val="solid"/>
              <a:round/>
              <a:headEnd type="none" w="med" len="med"/>
              <a:tailEnd type="arrow" w="med" len="med"/>
            </a:ln>
          </p:spPr>
        </p:cxnSp>
        <p:cxnSp>
          <p:nvCxnSpPr>
            <p:cNvPr id="28686" name="直接箭头连接符 109"/>
            <p:cNvCxnSpPr/>
            <p:nvPr/>
          </p:nvCxnSpPr>
          <p:spPr>
            <a:xfrm>
              <a:off x="5953" y="463"/>
              <a:ext cx="0" cy="3609"/>
            </a:xfrm>
            <a:prstGeom prst="straightConnector1">
              <a:avLst/>
            </a:prstGeom>
            <a:ln w="6350" cap="flat" cmpd="sng">
              <a:solidFill>
                <a:srgbClr val="5B9BD5"/>
              </a:solidFill>
              <a:prstDash val="solid"/>
              <a:round/>
              <a:headEnd type="none" w="med" len="med"/>
              <a:tailEnd type="arrow" w="med" len="med"/>
            </a:ln>
          </p:spPr>
        </p:cxnSp>
        <p:cxnSp>
          <p:nvCxnSpPr>
            <p:cNvPr id="28687" name="直接箭头连接符 110"/>
            <p:cNvCxnSpPr/>
            <p:nvPr/>
          </p:nvCxnSpPr>
          <p:spPr>
            <a:xfrm flipH="1" flipV="1">
              <a:off x="5076" y="2092"/>
              <a:ext cx="750" cy="1860"/>
            </a:xfrm>
            <a:prstGeom prst="straightConnector1">
              <a:avLst/>
            </a:prstGeom>
            <a:ln w="6350" cap="flat" cmpd="sng">
              <a:solidFill>
                <a:srgbClr val="5B9BD5"/>
              </a:solidFill>
              <a:prstDash val="solid"/>
              <a:round/>
              <a:headEnd type="none" w="med" len="med"/>
              <a:tailEnd type="arrow" w="med" len="med"/>
            </a:ln>
          </p:spPr>
        </p:cxnSp>
        <p:cxnSp>
          <p:nvCxnSpPr>
            <p:cNvPr id="28688" name="直接箭头连接符 111"/>
            <p:cNvCxnSpPr/>
            <p:nvPr/>
          </p:nvCxnSpPr>
          <p:spPr>
            <a:xfrm>
              <a:off x="5061" y="2122"/>
              <a:ext cx="0" cy="1905"/>
            </a:xfrm>
            <a:prstGeom prst="straightConnector1">
              <a:avLst/>
            </a:prstGeom>
            <a:ln w="6350" cap="flat" cmpd="sng">
              <a:solidFill>
                <a:srgbClr val="5B9BD5"/>
              </a:solidFill>
              <a:prstDash val="solid"/>
              <a:round/>
              <a:headEnd type="none" w="med" len="med"/>
              <a:tailEnd type="arrow" w="med" len="med"/>
            </a:ln>
          </p:spPr>
        </p:cxnSp>
        <p:cxnSp>
          <p:nvCxnSpPr>
            <p:cNvPr id="28689" name="直接箭头连接符 112"/>
            <p:cNvCxnSpPr/>
            <p:nvPr/>
          </p:nvCxnSpPr>
          <p:spPr>
            <a:xfrm flipV="1">
              <a:off x="4258" y="703"/>
              <a:ext cx="693" cy="1200"/>
            </a:xfrm>
            <a:prstGeom prst="straightConnector1">
              <a:avLst/>
            </a:prstGeom>
            <a:ln w="6350" cap="flat" cmpd="sng">
              <a:solidFill>
                <a:srgbClr val="5B9BD5"/>
              </a:solidFill>
              <a:prstDash val="solid"/>
              <a:round/>
              <a:headEnd type="none" w="med" len="med"/>
              <a:tailEnd type="arrow" w="med" len="med"/>
            </a:ln>
          </p:spPr>
        </p:cxnSp>
        <p:cxnSp>
          <p:nvCxnSpPr>
            <p:cNvPr id="28690" name="直接箭头连接符 113"/>
            <p:cNvCxnSpPr/>
            <p:nvPr/>
          </p:nvCxnSpPr>
          <p:spPr>
            <a:xfrm flipH="1" flipV="1">
              <a:off x="4213" y="2113"/>
              <a:ext cx="750" cy="1860"/>
            </a:xfrm>
            <a:prstGeom prst="straightConnector1">
              <a:avLst/>
            </a:prstGeom>
            <a:ln w="6350" cap="flat" cmpd="sng">
              <a:solidFill>
                <a:srgbClr val="5B9BD5"/>
              </a:solidFill>
              <a:prstDash val="solid"/>
              <a:round/>
              <a:headEnd type="none" w="med" len="med"/>
              <a:tailEnd type="arrow" w="med" len="med"/>
            </a:ln>
          </p:spPr>
        </p:cxnSp>
        <p:cxnSp>
          <p:nvCxnSpPr>
            <p:cNvPr id="28691" name="直接箭头连接符 114"/>
            <p:cNvCxnSpPr/>
            <p:nvPr/>
          </p:nvCxnSpPr>
          <p:spPr>
            <a:xfrm>
              <a:off x="4198" y="2143"/>
              <a:ext cx="0" cy="1905"/>
            </a:xfrm>
            <a:prstGeom prst="straightConnector1">
              <a:avLst/>
            </a:prstGeom>
            <a:ln w="6350" cap="flat" cmpd="sng">
              <a:solidFill>
                <a:srgbClr val="5B9BD5"/>
              </a:solidFill>
              <a:prstDash val="solid"/>
              <a:round/>
              <a:headEnd type="none" w="med" len="med"/>
              <a:tailEnd type="arrow" w="med" len="med"/>
            </a:ln>
          </p:spPr>
        </p:cxnSp>
        <p:cxnSp>
          <p:nvCxnSpPr>
            <p:cNvPr id="28692" name="直接箭头连接符 132"/>
            <p:cNvCxnSpPr/>
            <p:nvPr/>
          </p:nvCxnSpPr>
          <p:spPr>
            <a:xfrm flipH="1" flipV="1">
              <a:off x="2788" y="2173"/>
              <a:ext cx="750" cy="1860"/>
            </a:xfrm>
            <a:prstGeom prst="straightConnector1">
              <a:avLst/>
            </a:prstGeom>
            <a:ln w="6350" cap="flat" cmpd="sng">
              <a:solidFill>
                <a:srgbClr val="5B9BD5"/>
              </a:solidFill>
              <a:prstDash val="solid"/>
              <a:round/>
              <a:headEnd type="none" w="med" len="med"/>
              <a:tailEnd type="arrow" w="med" len="med"/>
            </a:ln>
          </p:spPr>
        </p:cxnSp>
        <p:cxnSp>
          <p:nvCxnSpPr>
            <p:cNvPr id="28693" name="直接箭头连接符 133"/>
            <p:cNvCxnSpPr/>
            <p:nvPr/>
          </p:nvCxnSpPr>
          <p:spPr>
            <a:xfrm>
              <a:off x="2773" y="2203"/>
              <a:ext cx="0" cy="1905"/>
            </a:xfrm>
            <a:prstGeom prst="straightConnector1">
              <a:avLst/>
            </a:prstGeom>
            <a:ln w="6350" cap="flat" cmpd="sng">
              <a:solidFill>
                <a:srgbClr val="5B9BD5"/>
              </a:solidFill>
              <a:prstDash val="solid"/>
              <a:round/>
              <a:headEnd type="none" w="med" len="med"/>
              <a:tailEnd type="arrow" w="med" len="med"/>
            </a:ln>
          </p:spPr>
        </p:cxnSp>
        <p:cxnSp>
          <p:nvCxnSpPr>
            <p:cNvPr id="28694" name="直接箭头连接符 134"/>
            <p:cNvCxnSpPr/>
            <p:nvPr/>
          </p:nvCxnSpPr>
          <p:spPr>
            <a:xfrm flipH="1" flipV="1">
              <a:off x="1933" y="2173"/>
              <a:ext cx="750" cy="1860"/>
            </a:xfrm>
            <a:prstGeom prst="straightConnector1">
              <a:avLst/>
            </a:prstGeom>
            <a:ln w="6350" cap="flat" cmpd="sng">
              <a:solidFill>
                <a:srgbClr val="5B9BD5"/>
              </a:solidFill>
              <a:prstDash val="solid"/>
              <a:round/>
              <a:headEnd type="none" w="med" len="med"/>
              <a:tailEnd type="arrow" w="med" len="med"/>
            </a:ln>
          </p:spPr>
        </p:cxnSp>
        <p:cxnSp>
          <p:nvCxnSpPr>
            <p:cNvPr id="28695" name="直接箭头连接符 135"/>
            <p:cNvCxnSpPr/>
            <p:nvPr/>
          </p:nvCxnSpPr>
          <p:spPr>
            <a:xfrm>
              <a:off x="1918" y="2203"/>
              <a:ext cx="0" cy="1905"/>
            </a:xfrm>
            <a:prstGeom prst="straightConnector1">
              <a:avLst/>
            </a:prstGeom>
            <a:ln w="6350" cap="flat" cmpd="sng">
              <a:solidFill>
                <a:srgbClr val="5B9BD5"/>
              </a:solidFill>
              <a:prstDash val="solid"/>
              <a:round/>
              <a:headEnd type="none" w="med" len="med"/>
              <a:tailEnd type="arrow" w="med" len="med"/>
            </a:ln>
          </p:spPr>
        </p:cxnSp>
        <p:cxnSp>
          <p:nvCxnSpPr>
            <p:cNvPr id="28696" name="直接箭头连接符 136"/>
            <p:cNvCxnSpPr/>
            <p:nvPr/>
          </p:nvCxnSpPr>
          <p:spPr>
            <a:xfrm flipH="1" flipV="1">
              <a:off x="1093" y="2218"/>
              <a:ext cx="750" cy="1860"/>
            </a:xfrm>
            <a:prstGeom prst="straightConnector1">
              <a:avLst/>
            </a:prstGeom>
            <a:ln w="6350" cap="flat" cmpd="sng">
              <a:solidFill>
                <a:srgbClr val="5B9BD5"/>
              </a:solidFill>
              <a:prstDash val="solid"/>
              <a:round/>
              <a:headEnd type="none" w="med" len="med"/>
              <a:tailEnd type="arrow" w="med" len="med"/>
            </a:ln>
          </p:spPr>
        </p:cxnSp>
        <p:cxnSp>
          <p:nvCxnSpPr>
            <p:cNvPr id="28697" name="直接箭头连接符 137"/>
            <p:cNvCxnSpPr/>
            <p:nvPr/>
          </p:nvCxnSpPr>
          <p:spPr>
            <a:xfrm>
              <a:off x="1078" y="2248"/>
              <a:ext cx="0" cy="1905"/>
            </a:xfrm>
            <a:prstGeom prst="straightConnector1">
              <a:avLst/>
            </a:prstGeom>
            <a:ln w="6350" cap="flat" cmpd="sng">
              <a:solidFill>
                <a:srgbClr val="5B9BD5"/>
              </a:solidFill>
              <a:prstDash val="solid"/>
              <a:round/>
              <a:headEnd type="none" w="med" len="med"/>
              <a:tailEnd type="arrow" w="med" len="med"/>
            </a:ln>
          </p:spPr>
        </p:cxnSp>
        <p:cxnSp>
          <p:nvCxnSpPr>
            <p:cNvPr id="28698" name="直接箭头连接符 140"/>
            <p:cNvCxnSpPr/>
            <p:nvPr/>
          </p:nvCxnSpPr>
          <p:spPr>
            <a:xfrm flipH="1" flipV="1">
              <a:off x="411" y="1605"/>
              <a:ext cx="570" cy="2355"/>
            </a:xfrm>
            <a:prstGeom prst="straightConnector1">
              <a:avLst/>
            </a:prstGeom>
            <a:ln w="6350" cap="flat" cmpd="sng">
              <a:solidFill>
                <a:srgbClr val="5B9BD5"/>
              </a:solidFill>
              <a:prstDash val="solid"/>
              <a:round/>
              <a:headEnd type="none" w="med" len="med"/>
              <a:tailEnd type="arrow" w="med" len="med"/>
            </a:ln>
          </p:spPr>
        </p:cxnSp>
        <p:cxnSp>
          <p:nvCxnSpPr>
            <p:cNvPr id="28699" name="直接箭头连接符 141"/>
            <p:cNvCxnSpPr/>
            <p:nvPr/>
          </p:nvCxnSpPr>
          <p:spPr>
            <a:xfrm>
              <a:off x="366" y="1680"/>
              <a:ext cx="0" cy="2385"/>
            </a:xfrm>
            <a:prstGeom prst="straightConnector1">
              <a:avLst/>
            </a:prstGeom>
            <a:ln w="6350" cap="flat" cmpd="sng">
              <a:solidFill>
                <a:srgbClr val="5B9BD5"/>
              </a:solidFill>
              <a:prstDash val="solid"/>
              <a:round/>
              <a:headEnd type="none" w="med" len="med"/>
              <a:tailEnd type="arrow" w="med" len="med"/>
            </a:ln>
          </p:spPr>
        </p:cxnSp>
        <p:sp>
          <p:nvSpPr>
            <p:cNvPr id="28700" name="文本框 142"/>
            <p:cNvSpPr/>
            <p:nvPr/>
          </p:nvSpPr>
          <p:spPr>
            <a:xfrm>
              <a:off x="3561" y="1860"/>
              <a:ext cx="614" cy="435"/>
            </a:xfrm>
            <a:prstGeom prst="rect">
              <a:avLst/>
            </a:prstGeom>
            <a:solidFill>
              <a:srgbClr val="FFFFFF"/>
            </a:solidFill>
            <a:ln w="9525">
              <a:noFill/>
            </a:ln>
          </p:spPr>
          <p:txBody>
            <a:bodyPr lIns="0" tIns="45720" rIns="0" bIns="45720" anchor="t"/>
            <a:p>
              <a:r>
                <a:rPr lang="en-US" altLang="en-US">
                  <a:latin typeface="Arial" panose="020B0604020202020204" pitchFamily="34" charset="0"/>
                  <a:ea typeface="宋体" panose="02010600030101010101" pitchFamily="2" charset="-122"/>
                </a:rPr>
                <a:t>......</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01" name="文本框 143"/>
            <p:cNvSpPr/>
            <p:nvPr/>
          </p:nvSpPr>
          <p:spPr>
            <a:xfrm>
              <a:off x="137" y="60"/>
              <a:ext cx="570" cy="270"/>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函数A</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02" name="文本框 144"/>
            <p:cNvSpPr/>
            <p:nvPr/>
          </p:nvSpPr>
          <p:spPr>
            <a:xfrm>
              <a:off x="823" y="73"/>
              <a:ext cx="570" cy="270"/>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函数B</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03" name="文本框 145"/>
            <p:cNvSpPr/>
            <p:nvPr/>
          </p:nvSpPr>
          <p:spPr>
            <a:xfrm>
              <a:off x="1603" y="58"/>
              <a:ext cx="570" cy="270"/>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函数B</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04" name="文本框 146"/>
            <p:cNvSpPr/>
            <p:nvPr/>
          </p:nvSpPr>
          <p:spPr>
            <a:xfrm>
              <a:off x="2428" y="43"/>
              <a:ext cx="570" cy="270"/>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函数B</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05" name="文本框 147"/>
            <p:cNvSpPr/>
            <p:nvPr/>
          </p:nvSpPr>
          <p:spPr>
            <a:xfrm>
              <a:off x="4738" y="28"/>
              <a:ext cx="570" cy="270"/>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函数B</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06" name="文本框 148"/>
            <p:cNvSpPr/>
            <p:nvPr/>
          </p:nvSpPr>
          <p:spPr>
            <a:xfrm>
              <a:off x="5683" y="58"/>
              <a:ext cx="570" cy="270"/>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函数B</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07" name="文本框 149"/>
            <p:cNvSpPr/>
            <p:nvPr/>
          </p:nvSpPr>
          <p:spPr>
            <a:xfrm>
              <a:off x="463" y="943"/>
              <a:ext cx="570" cy="285"/>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调  用</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08" name="文本框 150"/>
            <p:cNvSpPr/>
            <p:nvPr/>
          </p:nvSpPr>
          <p:spPr>
            <a:xfrm>
              <a:off x="433" y="2458"/>
              <a:ext cx="570" cy="285"/>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返  回</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09" name="文本框 5"/>
            <p:cNvSpPr/>
            <p:nvPr/>
          </p:nvSpPr>
          <p:spPr>
            <a:xfrm>
              <a:off x="1183" y="1258"/>
              <a:ext cx="570" cy="285"/>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调  用</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10" name="文本框 115"/>
            <p:cNvSpPr/>
            <p:nvPr/>
          </p:nvSpPr>
          <p:spPr>
            <a:xfrm>
              <a:off x="1153" y="2773"/>
              <a:ext cx="570" cy="285"/>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返  回</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11" name="文本框 117"/>
            <p:cNvSpPr/>
            <p:nvPr/>
          </p:nvSpPr>
          <p:spPr>
            <a:xfrm>
              <a:off x="2053" y="1264"/>
              <a:ext cx="570" cy="285"/>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调  用</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12" name="文本框 118"/>
            <p:cNvSpPr/>
            <p:nvPr/>
          </p:nvSpPr>
          <p:spPr>
            <a:xfrm>
              <a:off x="2023" y="2779"/>
              <a:ext cx="570" cy="285"/>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返  回</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13" name="文本框 122"/>
            <p:cNvSpPr/>
            <p:nvPr/>
          </p:nvSpPr>
          <p:spPr>
            <a:xfrm>
              <a:off x="2908" y="1303"/>
              <a:ext cx="570" cy="285"/>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调  用</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14" name="文本框 123"/>
            <p:cNvSpPr/>
            <p:nvPr/>
          </p:nvSpPr>
          <p:spPr>
            <a:xfrm>
              <a:off x="2878" y="2818"/>
              <a:ext cx="570" cy="285"/>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返  回</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15" name="文本框 124"/>
            <p:cNvSpPr/>
            <p:nvPr/>
          </p:nvSpPr>
          <p:spPr>
            <a:xfrm>
              <a:off x="4363" y="1333"/>
              <a:ext cx="570" cy="285"/>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调  用</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16" name="文本框 125"/>
            <p:cNvSpPr/>
            <p:nvPr/>
          </p:nvSpPr>
          <p:spPr>
            <a:xfrm>
              <a:off x="4333" y="2848"/>
              <a:ext cx="570" cy="285"/>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返  回</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17" name="文本框 126"/>
            <p:cNvSpPr/>
            <p:nvPr/>
          </p:nvSpPr>
          <p:spPr>
            <a:xfrm>
              <a:off x="5248" y="1363"/>
              <a:ext cx="570" cy="285"/>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调  用</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18" name="文本框 127"/>
            <p:cNvSpPr/>
            <p:nvPr/>
          </p:nvSpPr>
          <p:spPr>
            <a:xfrm>
              <a:off x="5218" y="2878"/>
              <a:ext cx="570" cy="285"/>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返  回</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cxnSp>
          <p:nvCxnSpPr>
            <p:cNvPr id="28719" name="直接箭头连接符 128"/>
            <p:cNvCxnSpPr/>
            <p:nvPr/>
          </p:nvCxnSpPr>
          <p:spPr>
            <a:xfrm>
              <a:off x="4183" y="508"/>
              <a:ext cx="0" cy="1530"/>
            </a:xfrm>
            <a:prstGeom prst="straightConnector1">
              <a:avLst/>
            </a:prstGeom>
            <a:ln w="6350" cap="flat" cmpd="sng">
              <a:solidFill>
                <a:srgbClr val="5B9BD5"/>
              </a:solidFill>
              <a:prstDash val="solid"/>
              <a:round/>
              <a:headEnd type="none" w="med" len="med"/>
              <a:tailEnd type="arrow" w="med" len="med"/>
            </a:ln>
          </p:spPr>
        </p:cxn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a:xfrm>
            <a:off x="838200" y="1321435"/>
            <a:ext cx="10515600" cy="5292725"/>
          </a:xfrm>
        </p:spPr>
        <p:txBody>
          <a:bodyPr>
            <a:normAutofit lnSpcReduction="20000"/>
          </a:bodyPr>
          <a:p>
            <a:pPr fontAlgn="auto">
              <a:lnSpc>
                <a:spcPct val="100000"/>
              </a:lnSpc>
              <a:spcBef>
                <a:spcPts val="0"/>
              </a:spcBef>
            </a:pPr>
            <a:r>
              <a:rPr lang="en-US" sz="2400" b="1"/>
              <a:t>例5-14</a:t>
            </a:r>
            <a:r>
              <a:rPr lang="en-US" sz="2400"/>
              <a:t>  编写函数，模拟二分法查找。</a:t>
            </a:r>
            <a:endParaRPr lang="en-US" sz="2400"/>
          </a:p>
          <a:p>
            <a:pPr marL="0" indent="0" fontAlgn="auto">
              <a:lnSpc>
                <a:spcPct val="110000"/>
              </a:lnSpc>
              <a:spcBef>
                <a:spcPts val="0"/>
              </a:spcBef>
              <a:buNone/>
            </a:pPr>
            <a:r>
              <a:rPr lang="en-US" sz="1800">
                <a:latin typeface="Consolas" panose="020B0609020204030204" charset="0"/>
              </a:rPr>
              <a:t>from random import randint</a:t>
            </a:r>
            <a:endParaRPr lang="en-US" sz="1800">
              <a:latin typeface="Consolas" panose="020B0609020204030204" charset="0"/>
            </a:endParaRPr>
          </a:p>
          <a:p>
            <a:pPr marL="0" indent="0" fontAlgn="auto">
              <a:lnSpc>
                <a:spcPct val="110000"/>
              </a:lnSpc>
              <a:spcBef>
                <a:spcPts val="0"/>
              </a:spcBef>
              <a:buNone/>
            </a:pPr>
            <a:endParaRPr lang="en-US" sz="1800">
              <a:latin typeface="Consolas" panose="020B0609020204030204" charset="0"/>
            </a:endParaRPr>
          </a:p>
          <a:p>
            <a:pPr marL="0" indent="0" fontAlgn="auto">
              <a:lnSpc>
                <a:spcPct val="110000"/>
              </a:lnSpc>
              <a:spcBef>
                <a:spcPts val="0"/>
              </a:spcBef>
              <a:buNone/>
            </a:pPr>
            <a:r>
              <a:rPr lang="en-US" sz="1800">
                <a:latin typeface="Consolas" panose="020B0609020204030204" charset="0"/>
              </a:rPr>
              <a:t>def binarySearch(lst, value):</a:t>
            </a:r>
            <a:endParaRPr lang="en-US" sz="1800">
              <a:latin typeface="Consolas" panose="020B0609020204030204" charset="0"/>
            </a:endParaRPr>
          </a:p>
          <a:p>
            <a:pPr marL="0" indent="0" fontAlgn="auto">
              <a:lnSpc>
                <a:spcPct val="110000"/>
              </a:lnSpc>
              <a:spcBef>
                <a:spcPts val="0"/>
              </a:spcBef>
              <a:buNone/>
            </a:pPr>
            <a:r>
              <a:rPr lang="en-US" sz="1800">
                <a:latin typeface="Consolas" panose="020B0609020204030204" charset="0"/>
              </a:rPr>
              <a:t>    start = 0</a:t>
            </a:r>
            <a:endParaRPr lang="en-US" sz="1800">
              <a:latin typeface="Consolas" panose="020B0609020204030204" charset="0"/>
            </a:endParaRPr>
          </a:p>
          <a:p>
            <a:pPr marL="0" indent="0" fontAlgn="auto">
              <a:lnSpc>
                <a:spcPct val="110000"/>
              </a:lnSpc>
              <a:spcBef>
                <a:spcPts val="0"/>
              </a:spcBef>
              <a:buNone/>
            </a:pPr>
            <a:r>
              <a:rPr lang="en-US" sz="1800">
                <a:latin typeface="Consolas" panose="020B0609020204030204" charset="0"/>
              </a:rPr>
              <a:t>    end = len(lst)</a:t>
            </a:r>
            <a:endParaRPr lang="en-US" sz="1800">
              <a:latin typeface="Consolas" panose="020B0609020204030204" charset="0"/>
            </a:endParaRPr>
          </a:p>
          <a:p>
            <a:pPr marL="0" indent="0" fontAlgn="auto">
              <a:lnSpc>
                <a:spcPct val="110000"/>
              </a:lnSpc>
              <a:spcBef>
                <a:spcPts val="0"/>
              </a:spcBef>
              <a:buNone/>
            </a:pPr>
            <a:r>
              <a:rPr lang="en-US" sz="1800">
                <a:latin typeface="Consolas" panose="020B0609020204030204" charset="0"/>
              </a:rPr>
              <a:t>    while start &lt;= end:</a:t>
            </a:r>
            <a:endParaRPr lang="en-US" sz="1800">
              <a:latin typeface="Consolas" panose="020B0609020204030204" charset="0"/>
            </a:endParaRPr>
          </a:p>
          <a:p>
            <a:pPr marL="0" indent="0" fontAlgn="auto">
              <a:lnSpc>
                <a:spcPct val="110000"/>
              </a:lnSpc>
              <a:spcBef>
                <a:spcPts val="0"/>
              </a:spcBef>
              <a:buNone/>
            </a:pPr>
            <a:r>
              <a:rPr lang="en-US" sz="1800">
                <a:latin typeface="Consolas" panose="020B0609020204030204" charset="0"/>
              </a:rPr>
              <a:t>        # 计算中间位置</a:t>
            </a:r>
            <a:endParaRPr lang="en-US" sz="1800">
              <a:latin typeface="Consolas" panose="020B0609020204030204" charset="0"/>
            </a:endParaRPr>
          </a:p>
          <a:p>
            <a:pPr marL="0" indent="0" fontAlgn="auto">
              <a:lnSpc>
                <a:spcPct val="110000"/>
              </a:lnSpc>
              <a:spcBef>
                <a:spcPts val="0"/>
              </a:spcBef>
              <a:buNone/>
            </a:pPr>
            <a:r>
              <a:rPr lang="en-US" sz="1800">
                <a:latin typeface="Consolas" panose="020B0609020204030204" charset="0"/>
              </a:rPr>
              <a:t>        middle = (start + end) // 2</a:t>
            </a:r>
            <a:endParaRPr lang="en-US" sz="1800">
              <a:latin typeface="Consolas" panose="020B0609020204030204" charset="0"/>
            </a:endParaRPr>
          </a:p>
          <a:p>
            <a:pPr marL="0" indent="0" fontAlgn="auto">
              <a:lnSpc>
                <a:spcPct val="110000"/>
              </a:lnSpc>
              <a:spcBef>
                <a:spcPts val="0"/>
              </a:spcBef>
              <a:buNone/>
            </a:pPr>
            <a:r>
              <a:rPr lang="en-US" sz="1800">
                <a:latin typeface="Consolas" panose="020B0609020204030204" charset="0"/>
              </a:rPr>
              <a:t>        # 查找成功，返回元素对应的位置</a:t>
            </a:r>
            <a:endParaRPr lang="en-US" sz="1800">
              <a:latin typeface="Consolas" panose="020B0609020204030204" charset="0"/>
            </a:endParaRPr>
          </a:p>
          <a:p>
            <a:pPr marL="0" indent="0" fontAlgn="auto">
              <a:lnSpc>
                <a:spcPct val="110000"/>
              </a:lnSpc>
              <a:spcBef>
                <a:spcPts val="0"/>
              </a:spcBef>
              <a:buNone/>
            </a:pPr>
            <a:r>
              <a:rPr lang="en-US" sz="1800">
                <a:latin typeface="Consolas" panose="020B0609020204030204" charset="0"/>
              </a:rPr>
              <a:t>        if value == lst[middle]:</a:t>
            </a:r>
            <a:endParaRPr lang="en-US" sz="1800">
              <a:latin typeface="Consolas" panose="020B0609020204030204" charset="0"/>
            </a:endParaRPr>
          </a:p>
          <a:p>
            <a:pPr marL="0" indent="0" fontAlgn="auto">
              <a:lnSpc>
                <a:spcPct val="110000"/>
              </a:lnSpc>
              <a:spcBef>
                <a:spcPts val="0"/>
              </a:spcBef>
              <a:buNone/>
            </a:pPr>
            <a:r>
              <a:rPr lang="en-US" sz="1800">
                <a:latin typeface="Consolas" panose="020B0609020204030204" charset="0"/>
              </a:rPr>
              <a:t>            return middle</a:t>
            </a:r>
            <a:endParaRPr lang="en-US" sz="1800">
              <a:latin typeface="Consolas" panose="020B0609020204030204" charset="0"/>
            </a:endParaRPr>
          </a:p>
          <a:p>
            <a:pPr marL="0" indent="0" fontAlgn="auto">
              <a:lnSpc>
                <a:spcPct val="110000"/>
              </a:lnSpc>
              <a:spcBef>
                <a:spcPts val="0"/>
              </a:spcBef>
              <a:buNone/>
            </a:pPr>
            <a:r>
              <a:rPr lang="en-US" sz="1800">
                <a:latin typeface="Consolas" panose="020B0609020204030204" charset="0"/>
              </a:rPr>
              <a:t>        # 在后面一半元素中继续查找</a:t>
            </a:r>
            <a:endParaRPr lang="en-US" sz="1800">
              <a:latin typeface="Consolas" panose="020B0609020204030204" charset="0"/>
            </a:endParaRPr>
          </a:p>
          <a:p>
            <a:pPr marL="0" indent="0" fontAlgn="auto">
              <a:lnSpc>
                <a:spcPct val="110000"/>
              </a:lnSpc>
              <a:spcBef>
                <a:spcPts val="0"/>
              </a:spcBef>
              <a:buNone/>
            </a:pPr>
            <a:r>
              <a:rPr lang="en-US" sz="1800">
                <a:latin typeface="Consolas" panose="020B0609020204030204" charset="0"/>
              </a:rPr>
              <a:t>        elif value &gt; lst[middle]:</a:t>
            </a:r>
            <a:endParaRPr lang="en-US" sz="1800">
              <a:latin typeface="Consolas" panose="020B0609020204030204" charset="0"/>
            </a:endParaRPr>
          </a:p>
          <a:p>
            <a:pPr marL="0" indent="0" fontAlgn="auto">
              <a:lnSpc>
                <a:spcPct val="110000"/>
              </a:lnSpc>
              <a:spcBef>
                <a:spcPts val="0"/>
              </a:spcBef>
              <a:buNone/>
            </a:pPr>
            <a:r>
              <a:rPr lang="en-US" sz="1800">
                <a:latin typeface="Consolas" panose="020B0609020204030204" charset="0"/>
              </a:rPr>
              <a:t>            start = middle + 1</a:t>
            </a:r>
            <a:endParaRPr lang="en-US" sz="1800">
              <a:latin typeface="Consolas" panose="020B0609020204030204" charset="0"/>
            </a:endParaRPr>
          </a:p>
          <a:p>
            <a:pPr marL="0" indent="0" fontAlgn="auto">
              <a:lnSpc>
                <a:spcPct val="110000"/>
              </a:lnSpc>
              <a:spcBef>
                <a:spcPts val="0"/>
              </a:spcBef>
              <a:buNone/>
            </a:pPr>
            <a:r>
              <a:rPr lang="en-US" sz="1800">
                <a:latin typeface="Consolas" panose="020B0609020204030204" charset="0"/>
              </a:rPr>
              <a:t>        # 在前面一半元素中继续查找</a:t>
            </a:r>
            <a:endParaRPr lang="en-US" sz="1800">
              <a:latin typeface="Consolas" panose="020B0609020204030204" charset="0"/>
            </a:endParaRPr>
          </a:p>
          <a:p>
            <a:pPr marL="0" indent="0" fontAlgn="auto">
              <a:lnSpc>
                <a:spcPct val="110000"/>
              </a:lnSpc>
              <a:spcBef>
                <a:spcPts val="0"/>
              </a:spcBef>
              <a:buNone/>
            </a:pPr>
            <a:r>
              <a:rPr lang="en-US" sz="1800">
                <a:latin typeface="Consolas" panose="020B0609020204030204" charset="0"/>
              </a:rPr>
              <a:t>        elif value &lt; lst[middle]:</a:t>
            </a:r>
            <a:endParaRPr lang="en-US" sz="1800">
              <a:latin typeface="Consolas" panose="020B0609020204030204" charset="0"/>
            </a:endParaRPr>
          </a:p>
          <a:p>
            <a:pPr marL="0" indent="0" fontAlgn="auto">
              <a:lnSpc>
                <a:spcPct val="110000"/>
              </a:lnSpc>
              <a:spcBef>
                <a:spcPts val="0"/>
              </a:spcBef>
              <a:buNone/>
            </a:pPr>
            <a:r>
              <a:rPr lang="en-US" sz="1800">
                <a:latin typeface="Consolas" panose="020B0609020204030204" charset="0"/>
              </a:rPr>
              <a:t>            end = middle - 1</a:t>
            </a:r>
            <a:endParaRPr lang="en-US" sz="1800">
              <a:latin typeface="Consolas" panose="020B0609020204030204" charset="0"/>
            </a:endParaRPr>
          </a:p>
          <a:p>
            <a:pPr marL="0" indent="0" fontAlgn="auto">
              <a:lnSpc>
                <a:spcPct val="110000"/>
              </a:lnSpc>
              <a:spcBef>
                <a:spcPts val="0"/>
              </a:spcBef>
              <a:buNone/>
            </a:pPr>
            <a:r>
              <a:rPr lang="en-US" sz="1800">
                <a:latin typeface="Consolas" panose="020B0609020204030204" charset="0"/>
              </a:rPr>
              <a:t>    # 查找不成功，返回False</a:t>
            </a:r>
            <a:endParaRPr lang="en-US" sz="1800">
              <a:latin typeface="Consolas" panose="020B0609020204030204" charset="0"/>
            </a:endParaRPr>
          </a:p>
          <a:p>
            <a:pPr marL="0" indent="0" fontAlgn="auto">
              <a:lnSpc>
                <a:spcPct val="110000"/>
              </a:lnSpc>
              <a:spcBef>
                <a:spcPts val="0"/>
              </a:spcBef>
              <a:buNone/>
            </a:pPr>
            <a:r>
              <a:rPr lang="en-US" sz="1800">
                <a:latin typeface="Consolas" panose="020B0609020204030204" charset="0"/>
              </a:rPr>
              <a:t>    return False</a:t>
            </a:r>
            <a:endParaRPr lang="en-US" sz="18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5.6  </a:t>
            </a:r>
            <a:r>
              <a:rPr lang="zh-CN" altLang="en-US">
                <a:sym typeface="+mn-ea"/>
              </a:rPr>
              <a:t>精彩案例赏析</a:t>
            </a:r>
            <a:endParaRPr lang="zh-CN" altLang="en-US"/>
          </a:p>
        </p:txBody>
      </p:sp>
      <p:sp>
        <p:nvSpPr>
          <p:cNvPr id="3" name="内容占位符 2"/>
          <p:cNvSpPr>
            <a:spLocks noGrp="1"/>
          </p:cNvSpPr>
          <p:nvPr>
            <p:ph idx="1"/>
          </p:nvPr>
        </p:nvSpPr>
        <p:spPr/>
        <p:txBody>
          <a:bodyPr/>
          <a:p>
            <a:pPr marL="0" indent="0" fontAlgn="auto">
              <a:lnSpc>
                <a:spcPct val="100000"/>
              </a:lnSpc>
              <a:spcBef>
                <a:spcPts val="0"/>
              </a:spcBef>
              <a:buNone/>
            </a:pPr>
            <a:r>
              <a:rPr lang="zh-CN" altLang="en-US" sz="2000">
                <a:latin typeface="Consolas" panose="020B0609020204030204" charset="0"/>
                <a:cs typeface="Consolas" panose="020B0609020204030204" charset="0"/>
              </a:rPr>
              <a:t>lst = [randint(1,50) for i in range(20)]</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lst.sort()</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print(lst)</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result = binarySearch(lst, 30)</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if result != False:</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print('Success, its position is:', result)</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else:</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print('Fail, Not exist.')</a:t>
            </a:r>
            <a:endParaRPr lang="zh-CN" altLang="en-US" sz="2000">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p:txBody>
          <a:bodyPr>
            <a:normAutofit/>
          </a:bodyPr>
          <a:p>
            <a:r>
              <a:rPr lang="en-US" sz="2400" b="1"/>
              <a:t>例5-15</a:t>
            </a:r>
            <a:r>
              <a:rPr lang="en-US" sz="2400"/>
              <a:t>  编写函数，查找给定序列的最长递增子序列。</a:t>
            </a:r>
            <a:endParaRPr lang="en-US" sz="2400"/>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from itertools import combinations</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from random import sample</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def subAscendingList(lst):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'''返回最长递增子序列'''</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for length in range(len(lst), 0, -1):</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 按长度递减的顺序进行查找和判断</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for sub in combinations(lst, length):</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 判断当前选择的子序列是否为递增顺序</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if list(sub) == sorted(sub):</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 找到第一个就返回</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return sub</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p:txBody>
          <a:bodyPr>
            <a:normAutofit fontScale="70000"/>
          </a:bodyPr>
          <a:p>
            <a:pPr marL="0" indent="0" fontAlgn="auto">
              <a:lnSpc>
                <a:spcPct val="100000"/>
              </a:lnSpc>
              <a:spcBef>
                <a:spcPts val="0"/>
              </a:spcBef>
              <a:buNone/>
            </a:pPr>
            <a:r>
              <a:rPr lang="en-US">
                <a:latin typeface="Consolas" panose="020B0609020204030204" charset="0"/>
              </a:rPr>
              <a:t>def getList(start=0, end=1000, number=20):</a:t>
            </a:r>
            <a:endParaRPr lang="en-US">
              <a:latin typeface="Consolas" panose="020B0609020204030204" charset="0"/>
            </a:endParaRPr>
          </a:p>
          <a:p>
            <a:pPr marL="0" indent="0" fontAlgn="auto">
              <a:lnSpc>
                <a:spcPct val="100000"/>
              </a:lnSpc>
              <a:spcBef>
                <a:spcPts val="0"/>
              </a:spcBef>
              <a:buNone/>
            </a:pPr>
            <a:r>
              <a:rPr lang="en-US">
                <a:latin typeface="Consolas" panose="020B0609020204030204" charset="0"/>
              </a:rPr>
              <a:t>    '''生成随机序列'''</a:t>
            </a:r>
            <a:endParaRPr lang="en-US">
              <a:latin typeface="Consolas" panose="020B0609020204030204" charset="0"/>
            </a:endParaRPr>
          </a:p>
          <a:p>
            <a:pPr marL="0" indent="0" fontAlgn="auto">
              <a:lnSpc>
                <a:spcPct val="100000"/>
              </a:lnSpc>
              <a:spcBef>
                <a:spcPts val="0"/>
              </a:spcBef>
              <a:buNone/>
            </a:pPr>
            <a:r>
              <a:rPr lang="en-US">
                <a:latin typeface="Consolas" panose="020B0609020204030204" charset="0"/>
              </a:rPr>
              <a:t>    if number &gt; end-start:</a:t>
            </a:r>
            <a:endParaRPr lang="en-US">
              <a:latin typeface="Consolas" panose="020B0609020204030204" charset="0"/>
            </a:endParaRPr>
          </a:p>
          <a:p>
            <a:pPr marL="0" indent="0" fontAlgn="auto">
              <a:lnSpc>
                <a:spcPct val="100000"/>
              </a:lnSpc>
              <a:spcBef>
                <a:spcPts val="0"/>
              </a:spcBef>
              <a:buNone/>
            </a:pPr>
            <a:r>
              <a:rPr lang="en-US">
                <a:latin typeface="Consolas" panose="020B0609020204030204" charset="0"/>
              </a:rPr>
              <a:t>        return None</a:t>
            </a:r>
            <a:endParaRPr lang="en-US">
              <a:latin typeface="Consolas" panose="020B0609020204030204" charset="0"/>
            </a:endParaRPr>
          </a:p>
          <a:p>
            <a:pPr marL="0" indent="0" fontAlgn="auto">
              <a:lnSpc>
                <a:spcPct val="100000"/>
              </a:lnSpc>
              <a:spcBef>
                <a:spcPts val="0"/>
              </a:spcBef>
              <a:buNone/>
            </a:pPr>
            <a:r>
              <a:rPr lang="en-US">
                <a:latin typeface="Consolas" panose="020B0609020204030204" charset="0"/>
              </a:rPr>
              <a:t>    return sample(range(start, end), number)</a:t>
            </a:r>
            <a:endParaRPr lang="en-US">
              <a:latin typeface="Consolas" panose="020B0609020204030204" charset="0"/>
            </a:endParaRPr>
          </a:p>
          <a:p>
            <a:pPr marL="0" indent="0" fontAlgn="auto">
              <a:lnSpc>
                <a:spcPct val="100000"/>
              </a:lnSpc>
              <a:spcBef>
                <a:spcPts val="0"/>
              </a:spcBef>
              <a:buNone/>
            </a:pPr>
            <a:endParaRPr lang="en-US">
              <a:latin typeface="Consolas" panose="020B0609020204030204" charset="0"/>
            </a:endParaRPr>
          </a:p>
          <a:p>
            <a:pPr marL="0" indent="0" fontAlgn="auto">
              <a:lnSpc>
                <a:spcPct val="100000"/>
              </a:lnSpc>
              <a:spcBef>
                <a:spcPts val="0"/>
              </a:spcBef>
              <a:buNone/>
            </a:pPr>
            <a:r>
              <a:rPr lang="en-US">
                <a:latin typeface="Consolas" panose="020B0609020204030204" charset="0"/>
              </a:rPr>
              <a:t>def main():</a:t>
            </a:r>
            <a:endParaRPr lang="en-US">
              <a:latin typeface="Consolas" panose="020B0609020204030204" charset="0"/>
            </a:endParaRPr>
          </a:p>
          <a:p>
            <a:pPr marL="0" indent="0" fontAlgn="auto">
              <a:lnSpc>
                <a:spcPct val="100000"/>
              </a:lnSpc>
              <a:spcBef>
                <a:spcPts val="0"/>
              </a:spcBef>
              <a:buNone/>
            </a:pPr>
            <a:r>
              <a:rPr lang="en-US">
                <a:latin typeface="Consolas" panose="020B0609020204030204" charset="0"/>
              </a:rPr>
              <a:t>    # 生成一个包含10个随机数的列表进行测试</a:t>
            </a:r>
            <a:endParaRPr lang="en-US">
              <a:latin typeface="Consolas" panose="020B0609020204030204" charset="0"/>
            </a:endParaRPr>
          </a:p>
          <a:p>
            <a:pPr marL="0" indent="0" fontAlgn="auto">
              <a:lnSpc>
                <a:spcPct val="100000"/>
              </a:lnSpc>
              <a:spcBef>
                <a:spcPts val="0"/>
              </a:spcBef>
              <a:buNone/>
            </a:pPr>
            <a:r>
              <a:rPr lang="en-US">
                <a:latin typeface="Consolas" panose="020B0609020204030204" charset="0"/>
              </a:rPr>
              <a:t>    lst = getList(number=10)</a:t>
            </a:r>
            <a:endParaRPr lang="en-US">
              <a:latin typeface="Consolas" panose="020B0609020204030204" charset="0"/>
            </a:endParaRPr>
          </a:p>
          <a:p>
            <a:pPr marL="0" indent="0" fontAlgn="auto">
              <a:lnSpc>
                <a:spcPct val="100000"/>
              </a:lnSpc>
              <a:spcBef>
                <a:spcPts val="0"/>
              </a:spcBef>
              <a:buNone/>
            </a:pPr>
            <a:r>
              <a:rPr lang="en-US">
                <a:latin typeface="Consolas" panose="020B0609020204030204" charset="0"/>
              </a:rPr>
              <a:t>    if lst:</a:t>
            </a:r>
            <a:endParaRPr lang="en-US">
              <a:latin typeface="Consolas" panose="020B0609020204030204" charset="0"/>
            </a:endParaRPr>
          </a:p>
          <a:p>
            <a:pPr marL="0" indent="0" fontAlgn="auto">
              <a:lnSpc>
                <a:spcPct val="100000"/>
              </a:lnSpc>
              <a:spcBef>
                <a:spcPts val="0"/>
              </a:spcBef>
              <a:buNone/>
            </a:pPr>
            <a:r>
              <a:rPr lang="en-US">
                <a:latin typeface="Consolas" panose="020B0609020204030204" charset="0"/>
              </a:rPr>
              <a:t>        print(lst)</a:t>
            </a:r>
            <a:endParaRPr lang="en-US">
              <a:latin typeface="Consolas" panose="020B0609020204030204" charset="0"/>
            </a:endParaRPr>
          </a:p>
          <a:p>
            <a:pPr marL="0" indent="0" fontAlgn="auto">
              <a:lnSpc>
                <a:spcPct val="100000"/>
              </a:lnSpc>
              <a:spcBef>
                <a:spcPts val="0"/>
              </a:spcBef>
              <a:buNone/>
            </a:pPr>
            <a:r>
              <a:rPr lang="en-US">
                <a:latin typeface="Consolas" panose="020B0609020204030204" charset="0"/>
              </a:rPr>
              <a:t>        print(subAscendingList(lst))</a:t>
            </a:r>
            <a:endParaRPr lang="en-US">
              <a:latin typeface="Consolas" panose="020B0609020204030204" charset="0"/>
            </a:endParaRPr>
          </a:p>
          <a:p>
            <a:pPr marL="0" indent="0" fontAlgn="auto">
              <a:lnSpc>
                <a:spcPct val="100000"/>
              </a:lnSpc>
              <a:spcBef>
                <a:spcPts val="0"/>
              </a:spcBef>
              <a:buNone/>
            </a:pPr>
            <a:endParaRPr lang="en-US">
              <a:latin typeface="Consolas" panose="020B0609020204030204" charset="0"/>
            </a:endParaRPr>
          </a:p>
          <a:p>
            <a:pPr marL="0" indent="0" fontAlgn="auto">
              <a:lnSpc>
                <a:spcPct val="100000"/>
              </a:lnSpc>
              <a:spcBef>
                <a:spcPts val="0"/>
              </a:spcBef>
              <a:buNone/>
            </a:pPr>
            <a:r>
              <a:rPr lang="en-US">
                <a:latin typeface="Consolas" panose="020B0609020204030204" charset="0"/>
              </a:rPr>
              <a:t>main()</a:t>
            </a:r>
            <a:endParaRPr lang="en-US">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a:xfrm>
            <a:off x="838200" y="1321435"/>
            <a:ext cx="10515600" cy="5034915"/>
          </a:xfrm>
        </p:spPr>
        <p:txBody>
          <a:bodyPr>
            <a:normAutofit fontScale="85000"/>
          </a:bodyPr>
          <a:p>
            <a:r>
              <a:rPr lang="en-US" b="1"/>
              <a:t>例5-16</a:t>
            </a:r>
            <a:r>
              <a:rPr lang="en-US"/>
              <a:t>  编写函数，寻找给定序列中相差最小的两个数字。</a:t>
            </a:r>
            <a:endParaRPr lang="en-US"/>
          </a:p>
          <a:p>
            <a:pPr marL="0" indent="0" fontAlgn="auto">
              <a:lnSpc>
                <a:spcPct val="100000"/>
              </a:lnSpc>
              <a:spcBef>
                <a:spcPts val="0"/>
              </a:spcBef>
              <a:buNone/>
            </a:pPr>
            <a:r>
              <a:rPr lang="en-US" sz="1600">
                <a:latin typeface="Consolas" panose="020B0609020204030204" charset="0"/>
              </a:rPr>
              <a:t>import random</a:t>
            </a:r>
            <a:endParaRPr lang="en-US" sz="1600">
              <a:latin typeface="Consolas" panose="020B0609020204030204" charset="0"/>
            </a:endParaRPr>
          </a:p>
          <a:p>
            <a:pPr marL="0" indent="0" fontAlgn="auto">
              <a:lnSpc>
                <a:spcPct val="100000"/>
              </a:lnSpc>
              <a:spcBef>
                <a:spcPts val="0"/>
              </a:spcBef>
              <a:buNone/>
            </a:pP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def getTwoClosestElements(seq):</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 先进行排序，使得相邻元素最接近</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 相差最小的元素必然相邻</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seq = sorted(seq)</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 无穷大</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dif = float('inf')</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 遍历所有元素，两两比较，比较相邻元素的差值</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 使用选择法寻找相差最小的两个元素</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for i, v in enumerate(seq[:-1]):</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d = abs(v - seq[i+1])</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if d &lt; dif:</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first, second, dif = v, seq[i+1], d</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 返回相差最小的两个元素</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return (first, second)</a:t>
            </a:r>
            <a:endParaRPr lang="en-US" sz="1600">
              <a:latin typeface="Consolas" panose="020B0609020204030204" charset="0"/>
            </a:endParaRPr>
          </a:p>
          <a:p>
            <a:pPr marL="0" indent="0" fontAlgn="auto">
              <a:lnSpc>
                <a:spcPct val="100000"/>
              </a:lnSpc>
              <a:spcBef>
                <a:spcPts val="0"/>
              </a:spcBef>
              <a:buNone/>
            </a:pP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seq = [random.randint(1, 10000) for i in range(20)]</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print(seq)</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print(sorted(seq))</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print(getTwoClosestElements(seq))</a:t>
            </a:r>
            <a:endParaRPr lang="en-US" sz="16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a:xfrm>
            <a:off x="838200" y="1321435"/>
            <a:ext cx="10515600" cy="4853940"/>
          </a:xfrm>
        </p:spPr>
        <p:txBody>
          <a:bodyPr>
            <a:normAutofit fontScale="90000"/>
          </a:bodyPr>
          <a:p>
            <a:r>
              <a:rPr lang="en-US" sz="2400" b="1"/>
              <a:t>例5-17</a:t>
            </a:r>
            <a:r>
              <a:rPr lang="en-US" sz="2400"/>
              <a:t>  利用蒙特·卡罗方法计算圆周率近似值。</a:t>
            </a:r>
            <a:endParaRPr lang="en-US" sz="2400"/>
          </a:p>
          <a:p>
            <a:pPr marL="0" indent="0" fontAlgn="auto">
              <a:lnSpc>
                <a:spcPct val="100000"/>
              </a:lnSpc>
              <a:spcBef>
                <a:spcPts val="0"/>
              </a:spcBef>
              <a:buNone/>
            </a:pPr>
            <a:r>
              <a:rPr lang="en-US" sz="2000">
                <a:latin typeface="Consolas" panose="020B0609020204030204" charset="0"/>
              </a:rPr>
              <a:t>from random import random</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def estimatePI(times):</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hits = 0</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for i in range(times):</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x = random()*2 - 1       # random()生成介于0和1之间的小数</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y = random()*2 - 1       # 该数字乘以2再减1，则介于-1和1之间</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if x*x + y*y &lt;= 1:       # 落在圆内或圆周上</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hits += 1</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return 4.0 * hits/times</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print(estimatePI(10000))</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print(estimatePI(1000000))</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print(estimatePI(100000000))</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print(estimatePI(1000000000))</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pic>
        <p:nvPicPr>
          <p:cNvPr id="12" name="图片 3"/>
          <p:cNvPicPr>
            <a:picLocks noChangeAspect="1" noChangeArrowheads="1"/>
          </p:cNvPicPr>
          <p:nvPr/>
        </p:nvPicPr>
        <p:blipFill>
          <a:blip r:embed="rId1" cstate="print"/>
          <a:srcRect/>
          <a:stretch>
            <a:fillRect/>
          </a:stretch>
        </p:blipFill>
        <p:spPr>
          <a:xfrm>
            <a:off x="7446645" y="3736658"/>
            <a:ext cx="2514600" cy="2619375"/>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p:txBody>
          <a:bodyPr>
            <a:normAutofit lnSpcReduction="20000"/>
          </a:bodyPr>
          <a:p>
            <a:r>
              <a:rPr lang="en-US" sz="2400" b="1"/>
              <a:t>例5-18</a:t>
            </a:r>
            <a:r>
              <a:rPr lang="en-US" sz="2400"/>
              <a:t>  模拟蒙蒂霍尔悖论游戏。</a:t>
            </a:r>
            <a:endParaRPr lang="en-US" sz="2400"/>
          </a:p>
          <a:p>
            <a:pPr marL="0" indent="0" fontAlgn="auto">
              <a:lnSpc>
                <a:spcPct val="100000"/>
              </a:lnSpc>
              <a:spcBef>
                <a:spcPts val="0"/>
              </a:spcBef>
              <a:buNone/>
            </a:pPr>
            <a:endParaRPr lang="en-US" sz="2000">
              <a:latin typeface="Consolas" panose="020B0609020204030204" charset="0"/>
            </a:endParaRPr>
          </a:p>
          <a:p>
            <a:pPr marL="0" indent="0" fontAlgn="auto">
              <a:lnSpc>
                <a:spcPct val="110000"/>
              </a:lnSpc>
              <a:spcBef>
                <a:spcPts val="0"/>
              </a:spcBef>
              <a:buNone/>
            </a:pPr>
            <a:r>
              <a:rPr lang="en-US" sz="2000">
                <a:latin typeface="Consolas" panose="020B0609020204030204" charset="0"/>
              </a:rPr>
              <a:t>from random import randrange</a:t>
            </a:r>
            <a:endParaRPr lang="en-US" sz="2000">
              <a:latin typeface="Consolas" panose="020B0609020204030204" charset="0"/>
            </a:endParaRPr>
          </a:p>
          <a:p>
            <a:pPr marL="0" indent="0" fontAlgn="auto">
              <a:lnSpc>
                <a:spcPct val="110000"/>
              </a:lnSpc>
              <a:spcBef>
                <a:spcPts val="0"/>
              </a:spcBef>
              <a:buNone/>
            </a:pPr>
            <a:endParaRPr lang="en-US" sz="2000">
              <a:latin typeface="Consolas" panose="020B0609020204030204" charset="0"/>
            </a:endParaRPr>
          </a:p>
          <a:p>
            <a:pPr marL="0" indent="0" fontAlgn="auto">
              <a:lnSpc>
                <a:spcPct val="110000"/>
              </a:lnSpc>
              <a:spcBef>
                <a:spcPts val="0"/>
              </a:spcBef>
              <a:buNone/>
            </a:pPr>
            <a:r>
              <a:rPr lang="en-US" sz="2000">
                <a:latin typeface="Consolas" panose="020B0609020204030204" charset="0"/>
              </a:rPr>
              <a:t>def init():</a:t>
            </a:r>
            <a:endParaRPr lang="en-US" sz="2000">
              <a:latin typeface="Consolas" panose="020B0609020204030204" charset="0"/>
            </a:endParaRPr>
          </a:p>
          <a:p>
            <a:pPr marL="0" indent="0" fontAlgn="auto">
              <a:lnSpc>
                <a:spcPct val="110000"/>
              </a:lnSpc>
              <a:spcBef>
                <a:spcPts val="0"/>
              </a:spcBef>
              <a:buNone/>
            </a:pPr>
            <a:r>
              <a:rPr lang="en-US" sz="2000">
                <a:latin typeface="Consolas" panose="020B0609020204030204" charset="0"/>
              </a:rPr>
              <a:t>    '''返回一个字典，键为3个门号，值为门后面的物品'''</a:t>
            </a:r>
            <a:endParaRPr lang="en-US" sz="2000">
              <a:latin typeface="Consolas" panose="020B0609020204030204" charset="0"/>
            </a:endParaRPr>
          </a:p>
          <a:p>
            <a:pPr marL="0" indent="0" fontAlgn="auto">
              <a:lnSpc>
                <a:spcPct val="110000"/>
              </a:lnSpc>
              <a:spcBef>
                <a:spcPts val="0"/>
              </a:spcBef>
              <a:buNone/>
            </a:pPr>
            <a:r>
              <a:rPr lang="en-US" sz="2000">
                <a:latin typeface="Consolas" panose="020B0609020204030204" charset="0"/>
              </a:rPr>
              <a:t>    result = {i: 'goat' for i in range(3)}</a:t>
            </a:r>
            <a:endParaRPr lang="en-US" sz="2000">
              <a:latin typeface="Consolas" panose="020B0609020204030204" charset="0"/>
            </a:endParaRPr>
          </a:p>
          <a:p>
            <a:pPr marL="0" indent="0" fontAlgn="auto">
              <a:lnSpc>
                <a:spcPct val="110000"/>
              </a:lnSpc>
              <a:spcBef>
                <a:spcPts val="0"/>
              </a:spcBef>
              <a:buNone/>
            </a:pPr>
            <a:r>
              <a:rPr lang="en-US" sz="2000">
                <a:latin typeface="Consolas" panose="020B0609020204030204" charset="0"/>
              </a:rPr>
              <a:t>    r = randrange(3)</a:t>
            </a:r>
            <a:endParaRPr lang="en-US" sz="2000">
              <a:latin typeface="Consolas" panose="020B0609020204030204" charset="0"/>
            </a:endParaRPr>
          </a:p>
          <a:p>
            <a:pPr marL="0" indent="0" fontAlgn="auto">
              <a:lnSpc>
                <a:spcPct val="110000"/>
              </a:lnSpc>
              <a:spcBef>
                <a:spcPts val="0"/>
              </a:spcBef>
              <a:buNone/>
            </a:pPr>
            <a:r>
              <a:rPr lang="en-US" sz="2000">
                <a:latin typeface="Consolas" panose="020B0609020204030204" charset="0"/>
              </a:rPr>
              <a:t>    # 在某个随机的门后面放一辆汽车，其他两个门后面仍然是山羊</a:t>
            </a:r>
            <a:endParaRPr lang="en-US" sz="2000">
              <a:latin typeface="Consolas" panose="020B0609020204030204" charset="0"/>
            </a:endParaRPr>
          </a:p>
          <a:p>
            <a:pPr marL="0" indent="0" fontAlgn="auto">
              <a:lnSpc>
                <a:spcPct val="110000"/>
              </a:lnSpc>
              <a:spcBef>
                <a:spcPts val="0"/>
              </a:spcBef>
              <a:buNone/>
            </a:pPr>
            <a:r>
              <a:rPr lang="en-US" sz="2000">
                <a:latin typeface="Consolas" panose="020B0609020204030204" charset="0"/>
              </a:rPr>
              <a:t>    result[r] = 'car'</a:t>
            </a:r>
            <a:endParaRPr lang="en-US" sz="2000">
              <a:latin typeface="Consolas" panose="020B0609020204030204" charset="0"/>
            </a:endParaRPr>
          </a:p>
          <a:p>
            <a:pPr marL="0" indent="0" fontAlgn="auto">
              <a:lnSpc>
                <a:spcPct val="110000"/>
              </a:lnSpc>
              <a:spcBef>
                <a:spcPts val="0"/>
              </a:spcBef>
              <a:buNone/>
            </a:pPr>
            <a:r>
              <a:rPr lang="en-US" sz="2000">
                <a:latin typeface="Consolas" panose="020B0609020204030204" charset="0"/>
              </a:rPr>
              <a:t>    return result</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a:xfrm>
            <a:off x="838200" y="1321435"/>
            <a:ext cx="10515600" cy="5299075"/>
          </a:xfrm>
        </p:spPr>
        <p:txBody>
          <a:bodyPr>
            <a:normAutofit fontScale="70000"/>
          </a:bodyPr>
          <a:p>
            <a:pPr marL="0" indent="0" fontAlgn="auto">
              <a:lnSpc>
                <a:spcPct val="100000"/>
              </a:lnSpc>
              <a:spcBef>
                <a:spcPts val="0"/>
              </a:spcBef>
              <a:buNone/>
            </a:pPr>
            <a:r>
              <a:rPr lang="en-US" sz="1800">
                <a:latin typeface="Consolas" panose="020B0609020204030204" charset="0"/>
              </a:rPr>
              <a:t>def startGame():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 获取本次游戏中每个门的情况</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doors = init()</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 获取玩家选择的门号</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while True: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try:</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firstDoorNum = int(input('Choose a door to open:'))</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assert 0 &lt;= firstDoorNum &lt;= 2</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break</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except:</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print('Door number must be between {} and {}'.format(0, 2))</a:t>
            </a:r>
            <a:endParaRPr lang="en-US" sz="1800">
              <a:latin typeface="Consolas" panose="020B0609020204030204" charset="0"/>
            </a:endParaRPr>
          </a:p>
          <a:p>
            <a:pPr marL="0" indent="0" fontAlgn="auto">
              <a:lnSpc>
                <a:spcPct val="100000"/>
              </a:lnSpc>
              <a:spcBef>
                <a:spcPts val="0"/>
              </a:spcBef>
              <a:buNone/>
            </a:pP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 主持人查看另外两个门后的物品情况</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 字典的keys()方法返回结果可以当作集合使用，支持使用减法计算差集</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for door in doors.keys()-{firstDoorNum}:</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 打开其中一个后面为山羊的门</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if doors[door] == 'goat':</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print('"goat" behind the door', door)</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 获取第三个门号，让玩家纠结</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thirdDoor = (doors.keys()-{door, firstDoorNum}).pop()</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change = input('Switch to {}?(y/n)'.format(thirdDoor))</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finalDoorNum = thirdDoor if change=='y' else firstDoorNum</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if doors[finalDoorNum] == 'goat':</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return 'I Win!'</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else: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return 'You Win.'</a:t>
            </a:r>
            <a:endParaRPr lang="en-US" sz="18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p:txBody>
          <a:bodyPr/>
          <a:p>
            <a:pPr marL="0" indent="0" fontAlgn="auto">
              <a:lnSpc>
                <a:spcPct val="100000"/>
              </a:lnSpc>
              <a:spcBef>
                <a:spcPts val="0"/>
              </a:spcBef>
              <a:buNone/>
            </a:pPr>
            <a:r>
              <a:rPr lang="en-US" sz="2000">
                <a:latin typeface="Consolas" panose="020B0609020204030204" charset="0"/>
              </a:rPr>
              <a:t>while True: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print('='*30)</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print(startGame())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r = input('Do you want to try once more?(y/n)')</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if r == 'n':</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break</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5.1.</a:t>
            </a:r>
            <a:r>
              <a:rPr lang="en-US" altLang="zh-CN">
                <a:sym typeface="+mn-ea"/>
              </a:rPr>
              <a:t>2</a:t>
            </a:r>
            <a:r>
              <a:rPr lang="zh-CN" altLang="en-US">
                <a:sym typeface="+mn-ea"/>
              </a:rPr>
              <a:t>  函数递归调用</a:t>
            </a:r>
            <a:endParaRPr lang="zh-CN" altLang="en-US"/>
          </a:p>
        </p:txBody>
      </p:sp>
      <p:sp>
        <p:nvSpPr>
          <p:cNvPr id="3" name="内容占位符 2"/>
          <p:cNvSpPr>
            <a:spLocks noGrp="1"/>
          </p:cNvSpPr>
          <p:nvPr>
            <p:ph idx="1"/>
          </p:nvPr>
        </p:nvSpPr>
        <p:spPr/>
        <p:txBody>
          <a:bodyPr/>
          <a:p>
            <a:pPr>
              <a:lnSpc>
                <a:spcPct val="120000"/>
              </a:lnSpc>
            </a:pPr>
            <a:r>
              <a:rPr lang="zh-CN" altLang="en-US" sz="2400"/>
              <a:t>函数递归通常用来把一个大型的复杂问题层层转化为一个与原来问题本质相同但规模很小、很容易解决或描述的问题，只需要很少的代码就可以描述解决问题过程中需要的大量重复计算。在编写递归函数时，应注意以下几点。</a:t>
            </a:r>
            <a:endParaRPr lang="zh-CN" altLang="en-US" sz="2400"/>
          </a:p>
          <a:p>
            <a:pPr>
              <a:lnSpc>
                <a:spcPct val="120000"/>
              </a:lnSpc>
              <a:buFont typeface="Wingdings" panose="05000000000000000000" charset="0"/>
              <a:buChar char="Ø"/>
            </a:pPr>
            <a:r>
              <a:rPr lang="zh-CN" altLang="en-US" sz="2000"/>
              <a:t>每次递归应保持问题性质不变。</a:t>
            </a:r>
            <a:endParaRPr lang="zh-CN" altLang="en-US" sz="2000"/>
          </a:p>
          <a:p>
            <a:pPr>
              <a:lnSpc>
                <a:spcPct val="120000"/>
              </a:lnSpc>
              <a:buFont typeface="Wingdings" panose="05000000000000000000" charset="0"/>
              <a:buChar char="Ø"/>
            </a:pPr>
            <a:r>
              <a:rPr lang="zh-CN" altLang="en-US" sz="2000"/>
              <a:t>每次递归应使用更小或更简单的输入。</a:t>
            </a:r>
            <a:endParaRPr lang="zh-CN" altLang="en-US" sz="2000"/>
          </a:p>
          <a:p>
            <a:pPr>
              <a:lnSpc>
                <a:spcPct val="120000"/>
              </a:lnSpc>
              <a:buFont typeface="Wingdings" panose="05000000000000000000" charset="0"/>
              <a:buChar char="Ø"/>
            </a:pPr>
            <a:r>
              <a:rPr lang="zh-CN" altLang="en-US" sz="2000"/>
              <a:t>必须有一个能够直接处理而不需要再次进行递归的特殊情况来保证递归过程可以结束。</a:t>
            </a:r>
            <a:endParaRPr lang="zh-CN" altLang="en-US" sz="2000"/>
          </a:p>
          <a:p>
            <a:pPr>
              <a:lnSpc>
                <a:spcPct val="120000"/>
              </a:lnSpc>
              <a:buFont typeface="Wingdings" panose="05000000000000000000" charset="0"/>
              <a:buChar char="Ø"/>
            </a:pPr>
            <a:r>
              <a:rPr lang="zh-CN" altLang="en-US" sz="2000"/>
              <a:t>函数递归深度不能太大，否则会导致内存崩溃。</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5.1.</a:t>
            </a:r>
            <a:r>
              <a:rPr lang="en-US" altLang="zh-CN">
                <a:sym typeface="+mn-ea"/>
              </a:rPr>
              <a:t>2</a:t>
            </a:r>
            <a:r>
              <a:rPr lang="zh-CN" altLang="en-US">
                <a:sym typeface="+mn-ea"/>
              </a:rPr>
              <a:t>  函数递归调用</a:t>
            </a:r>
            <a:endParaRPr lang="zh-CN" altLang="en-US"/>
          </a:p>
        </p:txBody>
      </p:sp>
      <p:sp>
        <p:nvSpPr>
          <p:cNvPr id="3" name="内容占位符 2"/>
          <p:cNvSpPr>
            <a:spLocks noGrp="1"/>
          </p:cNvSpPr>
          <p:nvPr>
            <p:ph idx="1"/>
          </p:nvPr>
        </p:nvSpPr>
        <p:spPr>
          <a:xfrm>
            <a:off x="838200" y="1321435"/>
            <a:ext cx="10515600" cy="5209540"/>
          </a:xfrm>
        </p:spPr>
        <p:txBody>
          <a:bodyPr>
            <a:normAutofit/>
          </a:bodyPr>
          <a:p>
            <a:pPr indent="-228600" fontAlgn="auto">
              <a:lnSpc>
                <a:spcPct val="100000"/>
              </a:lnSpc>
              <a:spcBef>
                <a:spcPts val="0"/>
              </a:spcBef>
            </a:pPr>
            <a:r>
              <a:rPr lang="zh-CN" altLang="en-US" sz="2400" b="1"/>
              <a:t>例</a:t>
            </a:r>
            <a:r>
              <a:rPr lang="en-US" altLang="zh-CN" sz="2400" b="1"/>
              <a:t>5-2  </a:t>
            </a:r>
            <a:r>
              <a:rPr lang="zh-CN" altLang="en-US" sz="2400"/>
              <a:t>使用递归法对整数进行因数分解。</a:t>
            </a:r>
            <a:endParaRPr lang="zh-CN" altLang="en-US" sz="2400"/>
          </a:p>
          <a:p>
            <a:pPr marL="0" indent="0" fontAlgn="auto">
              <a:lnSpc>
                <a:spcPct val="100000"/>
              </a:lnSpc>
              <a:spcBef>
                <a:spcPts val="0"/>
              </a:spcBef>
              <a:buNone/>
            </a:pPr>
            <a:r>
              <a:rPr lang="zh-CN" altLang="en-US" sz="2000">
                <a:latin typeface="Consolas" panose="020B0609020204030204" charset="0"/>
                <a:sym typeface="+mn-ea"/>
              </a:rPr>
              <a:t>from random import randint</a:t>
            </a:r>
            <a:endParaRPr lang="zh-CN" altLang="en-US" sz="2000">
              <a:latin typeface="Consolas" panose="020B0609020204030204" charset="0"/>
            </a:endParaRP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def factors(num):</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 每次都从2开始查找因数</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for i in range(2, int(num**0.5)+1):</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 找到一个因数</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if num%i == 0:</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facs.append(i)</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 对商继续分解，重复这个过程</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factors(num//i)</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 注意，这个break非常重要</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break</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else:</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 不可分解了，自身也是个因数</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facs.append(num)</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5.1.</a:t>
            </a:r>
            <a:r>
              <a:rPr lang="en-US" altLang="zh-CN">
                <a:sym typeface="+mn-ea"/>
              </a:rPr>
              <a:t>2</a:t>
            </a:r>
            <a:r>
              <a:rPr lang="zh-CN" altLang="en-US">
                <a:sym typeface="+mn-ea"/>
              </a:rPr>
              <a:t>  函数递归调用</a:t>
            </a:r>
            <a:endParaRPr lang="zh-CN" altLang="en-US"/>
          </a:p>
        </p:txBody>
      </p:sp>
      <p:sp>
        <p:nvSpPr>
          <p:cNvPr id="3" name="内容占位符 2"/>
          <p:cNvSpPr>
            <a:spLocks noGrp="1"/>
          </p:cNvSpPr>
          <p:nvPr>
            <p:ph idx="1"/>
          </p:nvPr>
        </p:nvSpPr>
        <p:spPr/>
        <p:txBody>
          <a:bodyPr/>
          <a:p>
            <a:pPr marL="0" indent="0" fontAlgn="auto">
              <a:lnSpc>
                <a:spcPct val="100000"/>
              </a:lnSpc>
              <a:spcBef>
                <a:spcPts val="0"/>
              </a:spcBef>
              <a:buNone/>
            </a:pPr>
            <a:r>
              <a:rPr lang="zh-CN" altLang="en-US" sz="2000">
                <a:latin typeface="Consolas" panose="020B0609020204030204" charset="0"/>
                <a:cs typeface="Consolas" panose="020B0609020204030204" charset="0"/>
                <a:sym typeface="+mn-ea"/>
              </a:rPr>
              <a:t>facs = []</a:t>
            </a:r>
            <a:endParaRPr lang="zh-CN" altLang="en-US" sz="2000">
              <a:latin typeface="Consolas" panose="020B0609020204030204" charset="0"/>
              <a:cs typeface="Consolas" panose="020B0609020204030204" charset="0"/>
              <a:sym typeface="+mn-ea"/>
            </a:endParaRPr>
          </a:p>
          <a:p>
            <a:pPr marL="0" indent="0" fontAlgn="auto">
              <a:lnSpc>
                <a:spcPct val="100000"/>
              </a:lnSpc>
              <a:spcBef>
                <a:spcPts val="0"/>
              </a:spcBef>
              <a:buNone/>
            </a:pPr>
            <a:r>
              <a:rPr lang="zh-CN" altLang="en-US" sz="2000">
                <a:latin typeface="Consolas" panose="020B0609020204030204" charset="0"/>
                <a:cs typeface="Consolas" panose="020B0609020204030204" charset="0"/>
                <a:sym typeface="+mn-ea"/>
              </a:rPr>
              <a:t>n = randint(2, 10**8)</a:t>
            </a:r>
            <a:endParaRPr lang="zh-CN" altLang="en-US" sz="2000">
              <a:latin typeface="Consolas" panose="020B0609020204030204" charset="0"/>
              <a:cs typeface="Consolas" panose="020B0609020204030204" charset="0"/>
              <a:sym typeface="+mn-ea"/>
            </a:endParaRPr>
          </a:p>
          <a:p>
            <a:pPr marL="0" indent="0" fontAlgn="auto">
              <a:lnSpc>
                <a:spcPct val="100000"/>
              </a:lnSpc>
              <a:spcBef>
                <a:spcPts val="0"/>
              </a:spcBef>
              <a:buNone/>
            </a:pPr>
            <a:r>
              <a:rPr lang="zh-CN" altLang="en-US" sz="2000">
                <a:latin typeface="Consolas" panose="020B0609020204030204" charset="0"/>
                <a:cs typeface="Consolas" panose="020B0609020204030204" charset="0"/>
                <a:sym typeface="+mn-ea"/>
              </a:rPr>
              <a:t>factors(n)</a:t>
            </a:r>
            <a:endParaRPr lang="zh-CN" altLang="en-US" sz="2000">
              <a:latin typeface="Consolas" panose="020B0609020204030204" charset="0"/>
              <a:cs typeface="Consolas" panose="020B0609020204030204" charset="0"/>
              <a:sym typeface="+mn-ea"/>
            </a:endParaRPr>
          </a:p>
          <a:p>
            <a:pPr marL="0" indent="0" fontAlgn="auto">
              <a:lnSpc>
                <a:spcPct val="100000"/>
              </a:lnSpc>
              <a:spcBef>
                <a:spcPts val="0"/>
              </a:spcBef>
              <a:buNone/>
            </a:pPr>
            <a:r>
              <a:rPr lang="zh-CN" altLang="en-US" sz="2000">
                <a:latin typeface="Consolas" panose="020B0609020204030204" charset="0"/>
                <a:cs typeface="Consolas" panose="020B0609020204030204" charset="0"/>
                <a:sym typeface="+mn-ea"/>
              </a:rPr>
              <a:t>result = '*'.join(map(str, facs))</a:t>
            </a:r>
            <a:endParaRPr lang="zh-CN" altLang="en-US" sz="2000">
              <a:latin typeface="Consolas" panose="020B0609020204030204" charset="0"/>
              <a:cs typeface="Consolas" panose="020B0609020204030204" charset="0"/>
              <a:sym typeface="+mn-ea"/>
            </a:endParaRPr>
          </a:p>
          <a:p>
            <a:pPr marL="0" indent="0" fontAlgn="auto">
              <a:lnSpc>
                <a:spcPct val="100000"/>
              </a:lnSpc>
              <a:spcBef>
                <a:spcPts val="0"/>
              </a:spcBef>
              <a:buNone/>
            </a:pPr>
            <a:r>
              <a:rPr lang="zh-CN" altLang="en-US" sz="2000">
                <a:latin typeface="Consolas" panose="020B0609020204030204" charset="0"/>
                <a:cs typeface="Consolas" panose="020B0609020204030204" charset="0"/>
                <a:sym typeface="+mn-ea"/>
              </a:rPr>
              <a:t>if n</a:t>
            </a:r>
            <a:r>
              <a:rPr lang="en-US" altLang="zh-CN" sz="2000">
                <a:latin typeface="Consolas" panose="020B0609020204030204" charset="0"/>
                <a:cs typeface="Consolas" panose="020B0609020204030204" charset="0"/>
                <a:sym typeface="+mn-ea"/>
              </a:rPr>
              <a:t> </a:t>
            </a:r>
            <a:r>
              <a:rPr lang="zh-CN" altLang="en-US" sz="2000">
                <a:latin typeface="Consolas" panose="020B0609020204030204" charset="0"/>
                <a:cs typeface="Consolas" panose="020B0609020204030204" charset="0"/>
                <a:sym typeface="+mn-ea"/>
              </a:rPr>
              <a:t>==</a:t>
            </a:r>
            <a:r>
              <a:rPr lang="en-US" altLang="zh-CN" sz="2000">
                <a:latin typeface="Consolas" panose="020B0609020204030204" charset="0"/>
                <a:cs typeface="Consolas" panose="020B0609020204030204" charset="0"/>
                <a:sym typeface="+mn-ea"/>
              </a:rPr>
              <a:t> </a:t>
            </a:r>
            <a:r>
              <a:rPr lang="zh-CN" altLang="en-US" sz="2000">
                <a:latin typeface="Consolas" panose="020B0609020204030204" charset="0"/>
                <a:cs typeface="Consolas" panose="020B0609020204030204" charset="0"/>
                <a:sym typeface="+mn-ea"/>
              </a:rPr>
              <a:t>eval(result):</a:t>
            </a:r>
            <a:endParaRPr lang="zh-CN" altLang="en-US" sz="2000">
              <a:latin typeface="Consolas" panose="020B0609020204030204" charset="0"/>
              <a:cs typeface="Consolas" panose="020B0609020204030204" charset="0"/>
              <a:sym typeface="+mn-ea"/>
            </a:endParaRPr>
          </a:p>
          <a:p>
            <a:pPr marL="0" indent="0" fontAlgn="auto">
              <a:lnSpc>
                <a:spcPct val="100000"/>
              </a:lnSpc>
              <a:spcBef>
                <a:spcPts val="0"/>
              </a:spcBef>
              <a:buNone/>
            </a:pPr>
            <a:r>
              <a:rPr lang="zh-CN" altLang="en-US" sz="2000">
                <a:latin typeface="Consolas" panose="020B0609020204030204" charset="0"/>
                <a:cs typeface="Consolas" panose="020B0609020204030204" charset="0"/>
                <a:sym typeface="+mn-ea"/>
              </a:rPr>
              <a:t>    print(n, '= '+result)</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5.2  </a:t>
            </a:r>
            <a:r>
              <a:rPr lang="zh-CN" altLang="en-US"/>
              <a:t>函数参数</a:t>
            </a:r>
            <a:endParaRPr lang="zh-CN" altLang="en-US"/>
          </a:p>
        </p:txBody>
      </p:sp>
      <p:sp>
        <p:nvSpPr>
          <p:cNvPr id="3" name="内容占位符 2"/>
          <p:cNvSpPr>
            <a:spLocks noGrp="1"/>
          </p:cNvSpPr>
          <p:nvPr>
            <p:ph idx="1"/>
          </p:nvPr>
        </p:nvSpPr>
        <p:spPr/>
        <p:txBody>
          <a:bodyPr/>
          <a:p>
            <a:pPr fontAlgn="auto">
              <a:lnSpc>
                <a:spcPct val="150000"/>
              </a:lnSpc>
            </a:pPr>
            <a:r>
              <a:rPr lang="zh-CN" altLang="en-US" sz="2400"/>
              <a:t>函数定义时圆括弧内是使用逗号分隔开的形参列表（parameters），函数可以有多个参数，也可以没有参数，但定义和调用时一对圆括弧必须要有，表示这是一个函数并且不接收参数。</a:t>
            </a:r>
            <a:endParaRPr lang="zh-CN" altLang="en-US" sz="2400"/>
          </a:p>
          <a:p>
            <a:pPr fontAlgn="auto">
              <a:lnSpc>
                <a:spcPct val="150000"/>
              </a:lnSpc>
            </a:pPr>
            <a:r>
              <a:rPr lang="zh-CN" altLang="en-US" sz="2400"/>
              <a:t>调用函数时向其传递实参（arguments），根据不同的参数类型，将实参的</a:t>
            </a:r>
            <a:r>
              <a:rPr lang="zh-CN" altLang="en-US" sz="2400">
                <a:solidFill>
                  <a:srgbClr val="FF0000"/>
                </a:solidFill>
              </a:rPr>
              <a:t>引用</a:t>
            </a:r>
            <a:r>
              <a:rPr lang="zh-CN" altLang="en-US" sz="2400"/>
              <a:t>传递给形参。</a:t>
            </a:r>
            <a:endParaRPr lang="zh-CN" altLang="en-US" sz="2400"/>
          </a:p>
          <a:p>
            <a:pPr fontAlgn="auto">
              <a:lnSpc>
                <a:spcPct val="150000"/>
              </a:lnSpc>
            </a:pPr>
            <a:r>
              <a:rPr lang="zh-CN" altLang="en-US" sz="2400"/>
              <a:t>定义函数时</a:t>
            </a:r>
            <a:r>
              <a:rPr lang="zh-CN" altLang="en-US" sz="2400">
                <a:solidFill>
                  <a:srgbClr val="FF0000"/>
                </a:solidFill>
              </a:rPr>
              <a:t>不需要声明参数类型</a:t>
            </a:r>
            <a:r>
              <a:rPr lang="zh-CN" altLang="en-US" sz="2400"/>
              <a:t>，解释器会根据实参的类型自动推断形参类型。</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15587</Words>
  <Application>WPS 演示</Application>
  <PresentationFormat>宽屏</PresentationFormat>
  <Paragraphs>961</Paragraphs>
  <Slides>58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58</vt:i4>
      </vt:variant>
    </vt:vector>
  </HeadingPairs>
  <TitlesOfParts>
    <vt:vector size="68" baseType="lpstr">
      <vt:lpstr>Arial</vt:lpstr>
      <vt:lpstr>宋体</vt:lpstr>
      <vt:lpstr>Wingdings</vt:lpstr>
      <vt:lpstr>Wingdings</vt:lpstr>
      <vt:lpstr>Consolas</vt:lpstr>
      <vt:lpstr>Calibri Light</vt:lpstr>
      <vt:lpstr>Calibri</vt:lpstr>
      <vt:lpstr>微软雅黑</vt:lpstr>
      <vt:lpstr>Arial Unicode MS</vt:lpstr>
      <vt:lpstr>Office 主题</vt:lpstr>
      <vt:lpstr>第5章  函数</vt:lpstr>
      <vt:lpstr>本章学习目标</vt:lpstr>
      <vt:lpstr>5.1.1  函数定义与调用基本语法</vt:lpstr>
      <vt:lpstr>5.1.1  函数定义与调用基本语法</vt:lpstr>
      <vt:lpstr>5.1.2  函数递归调用</vt:lpstr>
      <vt:lpstr>5.1.2  函数递归调用</vt:lpstr>
      <vt:lpstr>5.1.2  函数递归调用</vt:lpstr>
      <vt:lpstr>5.1.2  函数递归调用</vt:lpstr>
      <vt:lpstr>5.2  函数参数</vt:lpstr>
      <vt:lpstr>5.2.1  位置参数</vt:lpstr>
      <vt:lpstr>5.2.2  默认值参数</vt:lpstr>
      <vt:lpstr>5.2.2  默认值参数</vt:lpstr>
      <vt:lpstr>5.2.2  默认值参数</vt:lpstr>
      <vt:lpstr>5.2.3  关键参数</vt:lpstr>
      <vt:lpstr>5.2.4  不定长度参数</vt:lpstr>
      <vt:lpstr>5.2.4  不定长度参数</vt:lpstr>
      <vt:lpstr>5.2.4  不定长度参数</vt:lpstr>
      <vt:lpstr>5.2.5  传递参数时的序列解包</vt:lpstr>
      <vt:lpstr>5.2.5  传递参数时的序列解包</vt:lpstr>
      <vt:lpstr>5.3  变量作用域</vt:lpstr>
      <vt:lpstr>5.3  变量作用域</vt:lpstr>
      <vt:lpstr>5.3  变量作用域</vt:lpstr>
      <vt:lpstr>5.3  变量作用域</vt:lpstr>
      <vt:lpstr>5.3  变量作用域</vt:lpstr>
      <vt:lpstr>5.3  变量作用域</vt:lpstr>
      <vt:lpstr>5.4  lambda表达式</vt:lpstr>
      <vt:lpstr>5.4  lambda表达式</vt:lpstr>
      <vt:lpstr>5.4  lambda表达式</vt:lpstr>
      <vt:lpstr>5.4  lambda表达式</vt:lpstr>
      <vt:lpstr>5.4  lambda表达式</vt:lpstr>
      <vt:lpstr>5.5  生成器函数设计要点</vt:lpstr>
      <vt:lpstr>5.5  生成器函数设计要点</vt:lpstr>
      <vt:lpstr>5.5  生成器函数设计要点</vt:lpstr>
      <vt:lpstr>5.6  精彩案例赏析</vt:lpstr>
      <vt:lpstr>5.6  精彩案例赏析</vt:lpstr>
      <vt:lpstr>PowerPoint 演示文稿</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Dong</dc:creator>
  <cp:lastModifiedBy>dfg</cp:lastModifiedBy>
  <cp:revision>362</cp:revision>
  <dcterms:created xsi:type="dcterms:W3CDTF">2015-05-05T08:02:00Z</dcterms:created>
  <dcterms:modified xsi:type="dcterms:W3CDTF">2021-07-04T08:49:11Z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2052-11.1.0.10578</vt:lpwstr>
  </property>
  <property fmtid="{D5CDD505-2E9C-101B-9397-08002B2CF9AE}" pid="3" name="ICV">
    <vt:lpwstr>D629E865EDB84D23964D64E5D346B4EF</vt:lpwstr>
  </property>
</Properties>
</file>