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848" r:id="rId3"/>
    <p:sldId id="1848" r:id="rId4"/>
    <p:sldId id="1773" r:id="rId5"/>
    <p:sldId id="1774" r:id="rId6"/>
    <p:sldId id="1775" r:id="rId7"/>
    <p:sldId id="1777" r:id="rId8"/>
    <p:sldId id="1778" r:id="rId9"/>
    <p:sldId id="1779" r:id="rId10"/>
    <p:sldId id="1780" r:id="rId11"/>
    <p:sldId id="1781" r:id="rId12"/>
    <p:sldId id="1782" r:id="rId13"/>
    <p:sldId id="1784" r:id="rId14"/>
    <p:sldId id="1785" r:id="rId15"/>
    <p:sldId id="1786" r:id="rId16"/>
    <p:sldId id="1787" r:id="rId17"/>
    <p:sldId id="1788" r:id="rId18"/>
    <p:sldId id="1789" r:id="rId19"/>
    <p:sldId id="1791" r:id="rId20"/>
    <p:sldId id="1792" r:id="rId21"/>
    <p:sldId id="1793" r:id="rId22"/>
    <p:sldId id="1794" r:id="rId23"/>
    <p:sldId id="1795" r:id="rId24"/>
    <p:sldId id="1796" r:id="rId25"/>
    <p:sldId id="1797" r:id="rId26"/>
    <p:sldId id="1830" r:id="rId27"/>
    <p:sldId id="1831" r:id="rId28"/>
    <p:sldId id="1832" r:id="rId29"/>
    <p:sldId id="1833" r:id="rId30"/>
    <p:sldId id="1805" r:id="rId31"/>
    <p:sldId id="1806" r:id="rId32"/>
    <p:sldId id="1820" r:id="rId33"/>
    <p:sldId id="1821" r:id="rId34"/>
    <p:sldId id="1810" r:id="rId35"/>
    <p:sldId id="1813" r:id="rId36"/>
    <p:sldId id="1814" r:id="rId37"/>
    <p:sldId id="1811" r:id="rId38"/>
    <p:sldId id="1812" r:id="rId39"/>
    <p:sldId id="1834" r:id="rId40"/>
    <p:sldId id="1835" r:id="rId41"/>
    <p:sldId id="1818" r:id="rId42"/>
    <p:sldId id="1819" r:id="rId43"/>
    <p:sldId id="182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RectangleClass.p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yDeque.py" TargetMode="External"/><Relationship Id="rId1" Type="http://schemas.openxmlformats.org/officeDocument/2006/relationships/hyperlink" Target="code\Stack.py"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yStack.py" TargetMode="External"/><Relationship Id="rId1" Type="http://schemas.openxmlformats.org/officeDocument/2006/relationships/hyperlink" Target="code\Stack.py"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20363;6-4.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6</a:t>
            </a:r>
            <a:r>
              <a:rPr lang="zh-CN" altLang="en-US"/>
              <a:t>章  面向对象程序设计</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6.2.2  数据成员</a:t>
            </a:r>
            <a:endParaRPr lang="en-US"/>
          </a:p>
        </p:txBody>
      </p:sp>
      <p:sp>
        <p:nvSpPr>
          <p:cNvPr id="3" name="Content Placeholder 2"/>
          <p:cNvSpPr>
            <a:spLocks noGrp="1"/>
          </p:cNvSpPr>
          <p:nvPr>
            <p:ph idx="1"/>
          </p:nvPr>
        </p:nvSpPr>
        <p:spPr>
          <a:xfrm>
            <a:off x="838200" y="1273810"/>
            <a:ext cx="10515600" cy="4639945"/>
          </a:xfrm>
        </p:spPr>
        <p:txBody>
          <a:bodyPr/>
          <a:p>
            <a:pPr fontAlgn="auto">
              <a:lnSpc>
                <a:spcPct val="150000"/>
              </a:lnSpc>
              <a:spcBef>
                <a:spcPts val="0"/>
              </a:spcBef>
            </a:pPr>
            <a:r>
              <a:rPr lang="en-US" sz="2400"/>
              <a:t>数据成员可以大致分为两类：属于对象的数据成员和属于类的数据成员。</a:t>
            </a:r>
            <a:endParaRPr lang="en-US" sz="2400"/>
          </a:p>
          <a:p>
            <a:pPr fontAlgn="auto">
              <a:lnSpc>
                <a:spcPct val="150000"/>
              </a:lnSpc>
              <a:spcBef>
                <a:spcPts val="0"/>
              </a:spcBef>
              <a:buFont typeface="Wingdings" panose="05000000000000000000" charset="0"/>
              <a:buChar char=""/>
            </a:pPr>
            <a:r>
              <a:rPr lang="en-US" sz="2000">
                <a:solidFill>
                  <a:srgbClr val="FF0000"/>
                </a:solidFill>
              </a:rPr>
              <a:t>属于对象的数据成员</a:t>
            </a:r>
            <a:r>
              <a:rPr lang="en-US" sz="2000"/>
              <a:t>一般在构造方法__init__()中定义，当然也可以在其他成员方法中定义</a:t>
            </a:r>
            <a:r>
              <a:rPr lang="zh-CN" altLang="en-US" sz="2000"/>
              <a:t>（不建议这样</a:t>
            </a:r>
            <a:r>
              <a:rPr lang="zh-CN" altLang="en-US" sz="2000"/>
              <a:t>做）</a:t>
            </a:r>
            <a:r>
              <a:rPr lang="en-US" sz="2000"/>
              <a:t>，在定义</a:t>
            </a:r>
            <a:r>
              <a:rPr lang="zh-CN" altLang="en-US" sz="2000"/>
              <a:t>时</a:t>
            </a:r>
            <a:r>
              <a:rPr lang="en-US" sz="2000"/>
              <a:t>和在实例方法中访问数据成员时以self作为前缀，同一个类的不同对象（实例）的数据成员之间互不影响；</a:t>
            </a:r>
            <a:endParaRPr lang="en-US" sz="2000"/>
          </a:p>
          <a:p>
            <a:pPr fontAlgn="auto">
              <a:lnSpc>
                <a:spcPct val="150000"/>
              </a:lnSpc>
              <a:spcBef>
                <a:spcPts val="0"/>
              </a:spcBef>
              <a:buFont typeface="Wingdings" panose="05000000000000000000" charset="0"/>
              <a:buChar char=""/>
            </a:pPr>
            <a:r>
              <a:rPr lang="en-US" sz="2000">
                <a:solidFill>
                  <a:srgbClr val="FF0000"/>
                </a:solidFill>
              </a:rPr>
              <a:t>属于类的数据成员</a:t>
            </a:r>
            <a:r>
              <a:rPr lang="en-US" sz="2000"/>
              <a:t>是该类所有对象共享的，不属于任何一个对象，在定义类时这类数据成员一般不在任何一个成员方法的定义中。</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6.2.2  数据成员</a:t>
            </a:r>
            <a:endParaRPr lang="en-US"/>
          </a:p>
        </p:txBody>
      </p:sp>
      <p:sp>
        <p:nvSpPr>
          <p:cNvPr id="3" name="Content Placeholder 2"/>
          <p:cNvSpPr>
            <a:spLocks noGrp="1"/>
          </p:cNvSpPr>
          <p:nvPr>
            <p:ph idx="1"/>
          </p:nvPr>
        </p:nvSpPr>
        <p:spPr>
          <a:xfrm>
            <a:off x="838200" y="1321435"/>
            <a:ext cx="10515600" cy="5225415"/>
          </a:xfrm>
        </p:spPr>
        <p:txBody>
          <a:bodyPr>
            <a:normAutofit/>
          </a:bodyPr>
          <a:p>
            <a:pPr fontAlgn="auto">
              <a:lnSpc>
                <a:spcPct val="120000"/>
              </a:lnSpc>
              <a:spcBef>
                <a:spcPts val="0"/>
              </a:spcBef>
            </a:pPr>
            <a:r>
              <a:rPr lang="en-US" sz="2400"/>
              <a:t>利用类数据成员的共享性，可以实时获得该类的对象数量，并且可以控制该类可以创建的对象最大数量。</a:t>
            </a:r>
            <a:endParaRPr lang="en-US" sz="2400"/>
          </a:p>
          <a:p>
            <a:pPr marL="0" indent="0" fontAlgn="auto">
              <a:lnSpc>
                <a:spcPct val="100000"/>
              </a:lnSpc>
              <a:spcBef>
                <a:spcPts val="0"/>
              </a:spcBef>
              <a:buNone/>
            </a:pPr>
            <a:r>
              <a:rPr lang="en-US" sz="1800">
                <a:latin typeface="Consolas" panose="020B0609020204030204" charset="0"/>
              </a:rPr>
              <a:t>&gt;&gt;&gt; class SingleInstance: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num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__init__(self):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SingleInstance.num &gt;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raise Exception('只能创建一个对象')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SingleInstance.num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t1 = SingleInstance()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t2 = SingleInstance()</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Traceback (most recent call last):</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  File "&lt;pyshell# 11&gt;", line 1, in &lt;module&gt;</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    t2 = SingleInstance()</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  File "&lt;pyshell# 9&gt;", line 5, in __init__</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    raise Exception('只能创建一个对象')</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Exception: 只能创建一个对象</a:t>
            </a:r>
            <a:endParaRPr lang="en-US" sz="18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a:xfrm>
            <a:off x="838200" y="1321435"/>
            <a:ext cx="10956290" cy="4719955"/>
          </a:xfrm>
        </p:spPr>
        <p:txBody>
          <a:bodyPr>
            <a:normAutofit/>
          </a:bodyPr>
          <a:p>
            <a:pPr fontAlgn="auto">
              <a:lnSpc>
                <a:spcPct val="150000"/>
              </a:lnSpc>
              <a:spcBef>
                <a:spcPts val="0"/>
              </a:spcBef>
            </a:pPr>
            <a:r>
              <a:rPr lang="en-US" sz="2400">
                <a:sym typeface="+mn-ea"/>
              </a:rPr>
              <a:t>Python类的成员方法大致可以分为公有方法、私有方法、静态方法、类方法这几种类型。</a:t>
            </a:r>
            <a:endParaRPr lang="en-US" sz="2400"/>
          </a:p>
          <a:p>
            <a:pPr fontAlgn="auto">
              <a:lnSpc>
                <a:spcPct val="150000"/>
              </a:lnSpc>
              <a:spcBef>
                <a:spcPts val="0"/>
              </a:spcBef>
            </a:pPr>
            <a:r>
              <a:rPr lang="en-US" sz="2400">
                <a:solidFill>
                  <a:srgbClr val="FF0000"/>
                </a:solidFill>
                <a:sym typeface="+mn-ea"/>
              </a:rPr>
              <a:t>私有方法</a:t>
            </a:r>
            <a:r>
              <a:rPr lang="en-US" sz="2400">
                <a:sym typeface="+mn-ea"/>
              </a:rPr>
              <a:t>的名字以两个</a:t>
            </a:r>
            <a:r>
              <a:rPr lang="zh-CN" altLang="en-US" sz="2400">
                <a:sym typeface="+mn-ea"/>
              </a:rPr>
              <a:t>下画线</a:t>
            </a:r>
            <a:r>
              <a:rPr lang="en-US" sz="2400">
                <a:sym typeface="+mn-ea"/>
              </a:rPr>
              <a:t>开始</a:t>
            </a:r>
            <a:r>
              <a:rPr lang="zh-CN" altLang="en-US" sz="2400">
                <a:sym typeface="+mn-ea"/>
              </a:rPr>
              <a:t>但不以两个下画线结束</a:t>
            </a:r>
            <a:r>
              <a:rPr lang="en-US" sz="2400">
                <a:sym typeface="+mn-ea"/>
              </a:rPr>
              <a:t>。</a:t>
            </a:r>
            <a:endParaRPr lang="en-US" sz="2400"/>
          </a:p>
          <a:p>
            <a:pPr fontAlgn="auto">
              <a:lnSpc>
                <a:spcPct val="150000"/>
              </a:lnSpc>
              <a:spcBef>
                <a:spcPts val="0"/>
              </a:spcBef>
            </a:pPr>
            <a:r>
              <a:rPr lang="en-US" sz="2400">
                <a:sym typeface="+mn-ea"/>
              </a:rPr>
              <a:t>每个对象都</a:t>
            </a:r>
            <a:r>
              <a:rPr lang="zh-CN" altLang="en-US" sz="2400">
                <a:sym typeface="+mn-ea"/>
              </a:rPr>
              <a:t>可以</a:t>
            </a:r>
            <a:r>
              <a:rPr lang="en-US" sz="2400">
                <a:sym typeface="+mn-ea"/>
              </a:rPr>
              <a:t>有自己的公有方法和私有方法，在这两类方法中都可以访问属于类和对象的成员。</a:t>
            </a:r>
            <a:endParaRPr lang="en-US" sz="2400"/>
          </a:p>
          <a:p>
            <a:pPr fontAlgn="auto">
              <a:lnSpc>
                <a:spcPct val="150000"/>
              </a:lnSpc>
              <a:spcBef>
                <a:spcPts val="0"/>
              </a:spcBef>
            </a:pPr>
            <a:r>
              <a:rPr lang="en-US" sz="2400">
                <a:sym typeface="+mn-ea"/>
              </a:rPr>
              <a:t>公有方法通过对象名直接调用，私有方法不能通过对象名直接调用，只能在其他实例方法中通过前缀self进行调用或在外部通过特殊的形式来调用。</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p:txBody>
          <a:bodyPr/>
          <a:p>
            <a:pPr fontAlgn="auto">
              <a:lnSpc>
                <a:spcPct val="150000"/>
              </a:lnSpc>
            </a:pPr>
            <a:r>
              <a:rPr lang="en-US" sz="2400"/>
              <a:t>所有</a:t>
            </a:r>
            <a:r>
              <a:rPr lang="en-US" sz="2400">
                <a:solidFill>
                  <a:srgbClr val="FF0000"/>
                </a:solidFill>
              </a:rPr>
              <a:t>实例方法</a:t>
            </a:r>
            <a:r>
              <a:rPr lang="en-US" sz="2400"/>
              <a:t>都必须至少有一个名为self的参数，并且必须是方法的第一个形参（如果有多个形参的话），</a:t>
            </a:r>
            <a:r>
              <a:rPr lang="en-US" sz="2400">
                <a:solidFill>
                  <a:srgbClr val="FF0000"/>
                </a:solidFill>
              </a:rPr>
              <a:t>self参数代表当前对象</a:t>
            </a:r>
            <a:r>
              <a:rPr lang="en-US" sz="2400"/>
              <a:t>。</a:t>
            </a:r>
            <a:endParaRPr lang="en-US" sz="2400"/>
          </a:p>
          <a:p>
            <a:pPr fontAlgn="auto">
              <a:lnSpc>
                <a:spcPct val="150000"/>
              </a:lnSpc>
            </a:pPr>
            <a:r>
              <a:rPr lang="en-US" sz="2400"/>
              <a:t>在实例方法中访问实例成员时需要以self为前缀，但在外部</a:t>
            </a:r>
            <a:r>
              <a:rPr lang="en-US" sz="2400">
                <a:solidFill>
                  <a:srgbClr val="FF0000"/>
                </a:solidFill>
              </a:rPr>
              <a:t>通过对象名调用对象方法时并不需要传递这个参数</a:t>
            </a:r>
            <a:r>
              <a:rPr lang="en-US" sz="2400"/>
              <a:t>。</a:t>
            </a:r>
            <a:endParaRPr lang="en-US" sz="2400"/>
          </a:p>
          <a:p>
            <a:pPr fontAlgn="auto">
              <a:lnSpc>
                <a:spcPct val="150000"/>
              </a:lnSpc>
            </a:pPr>
            <a:r>
              <a:rPr lang="en-US" sz="2400"/>
              <a:t>如果在外部</a:t>
            </a:r>
            <a:r>
              <a:rPr lang="en-US" sz="2400">
                <a:solidFill>
                  <a:srgbClr val="FF0000"/>
                </a:solidFill>
              </a:rPr>
              <a:t>通过类名调用属于对象的公有方法，需要显式为该方法的self参数传递一个对象名</a:t>
            </a:r>
            <a:r>
              <a:rPr lang="en-US" sz="2400"/>
              <a:t>，用来明确指定访问哪个对象的成员。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p:txBody>
          <a:bodyPr/>
          <a:p>
            <a:pPr fontAlgn="auto">
              <a:lnSpc>
                <a:spcPct val="150000"/>
              </a:lnSpc>
            </a:pPr>
            <a:r>
              <a:rPr lang="en-US" sz="2400"/>
              <a:t>静态方法和类方法都可以通过类名和对象名调用，但</a:t>
            </a:r>
            <a:r>
              <a:rPr lang="en-US" sz="2400">
                <a:solidFill>
                  <a:srgbClr val="FF0000"/>
                </a:solidFill>
              </a:rPr>
              <a:t>不能</a:t>
            </a:r>
            <a:r>
              <a:rPr lang="en-US" sz="2400"/>
              <a:t>直接访问属于对象的成员，只能访问属于类的成员。</a:t>
            </a:r>
            <a:endParaRPr lang="en-US" sz="2400"/>
          </a:p>
          <a:p>
            <a:pPr fontAlgn="auto">
              <a:lnSpc>
                <a:spcPct val="150000"/>
              </a:lnSpc>
            </a:pPr>
            <a:r>
              <a:rPr lang="en-US" sz="2400"/>
              <a:t>静态方法和类方法</a:t>
            </a:r>
            <a:r>
              <a:rPr lang="en-US" sz="2400">
                <a:solidFill>
                  <a:srgbClr val="FF0000"/>
                </a:solidFill>
              </a:rPr>
              <a:t>不属于任</a:t>
            </a:r>
            <a:r>
              <a:rPr lang="en-US" sz="2400"/>
              <a:t>何实例，不会绑定到任何实例，当然也不依赖于任何实例的状态，与实例方法相比能够减少很多开销。</a:t>
            </a:r>
            <a:endParaRPr lang="en-US" sz="2400"/>
          </a:p>
          <a:p>
            <a:pPr fontAlgn="auto">
              <a:lnSpc>
                <a:spcPct val="150000"/>
              </a:lnSpc>
            </a:pPr>
            <a:r>
              <a:rPr lang="en-US" sz="2400"/>
              <a:t>类方法一般以</a:t>
            </a:r>
            <a:r>
              <a:rPr lang="en-US" sz="2400">
                <a:solidFill>
                  <a:srgbClr val="FF0000"/>
                </a:solidFill>
              </a:rPr>
              <a:t>cls作为类方法的第一个参数表示该类自身</a:t>
            </a:r>
            <a:r>
              <a:rPr lang="en-US" sz="2400"/>
              <a:t>，在调用类方法时不需要为该参数传递值，静态方法则可以不接收任何参数。</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a:xfrm>
            <a:off x="838200" y="1311910"/>
            <a:ext cx="10515600" cy="5044440"/>
          </a:xfrm>
        </p:spPr>
        <p:txBody>
          <a:bodyPr>
            <a:normAutofit lnSpcReduction="20000"/>
          </a:bodyPr>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&gt;&gt;&gt; class Root:</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__total = 0</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def __init__(self, v):    # 构造</a:t>
            </a:r>
            <a:r>
              <a:rPr lang="zh-CN" altLang="en-US" sz="2000">
                <a:latin typeface="Consolas" panose="020B0609020204030204" charset="0"/>
                <a:cs typeface="Consolas" panose="020B0609020204030204" charset="0"/>
                <a:sym typeface="+mn-ea"/>
              </a:rPr>
              <a:t>方法</a:t>
            </a:r>
            <a:endParaRPr lang="zh-CN"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self.__value = v</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Root.__total += 1</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def show(self):           # 普通实例方法</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print('self.__value:', self.__value)</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print('Root.__total:', Root.__total)</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@classmethod              # 修饰器，声明类方法</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def classShowTotal(cls):  # 类方法</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print(cls.__total)</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@staticmethod             # 修饰器，声明静态方法</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def staticShowTotal():    # 静态方法</a:t>
            </a:r>
            <a:endParaRPr lang="en-US" altLang="en-US" sz="2000">
              <a:latin typeface="Consolas" panose="020B0609020204030204" charset="0"/>
              <a:cs typeface="Consolas" panose="020B0609020204030204" charset="0"/>
            </a:endParaRPr>
          </a:p>
          <a:p>
            <a:pPr marL="0" indent="0" fontAlgn="auto">
              <a:lnSpc>
                <a:spcPct val="110000"/>
              </a:lnSpc>
              <a:spcBef>
                <a:spcPts val="0"/>
              </a:spcBef>
              <a:buNone/>
            </a:pPr>
            <a:r>
              <a:rPr lang="en-US" altLang="en-US" sz="2000">
                <a:latin typeface="Consolas" panose="020B0609020204030204" charset="0"/>
                <a:cs typeface="Consolas" panose="020B0609020204030204" charset="0"/>
                <a:sym typeface="+mn-ea"/>
              </a:rPr>
              <a:t>        print(Root.__total)</a:t>
            </a:r>
            <a:endParaRPr lang="en-US" sz="20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 = Root(3)</a:t>
            </a:r>
            <a:endParaRPr lang="en-US" altLang="zh-CN"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r.classShowTotal()              # </a:t>
            </a:r>
            <a:r>
              <a:rPr lang="zh-CN" altLang="en-US" sz="2000">
                <a:latin typeface="Consolas" panose="020B0609020204030204" charset="0"/>
                <a:cs typeface="Consolas" panose="020B0609020204030204" charset="0"/>
                <a:sym typeface="+mn-ea"/>
              </a:rPr>
              <a:t>通过对象调用类方法</a:t>
            </a:r>
            <a:endParaRPr lang="zh-CN" altLang="en-US"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1</a:t>
            </a:r>
            <a:endParaRPr lang="en-US" altLang="zh-CN" sz="2000">
              <a:solidFill>
                <a:srgbClr val="00B0F0"/>
              </a:solidFill>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r.staticShowTotal()             # </a:t>
            </a:r>
            <a:r>
              <a:rPr lang="zh-CN" altLang="en-US" sz="2000">
                <a:latin typeface="Consolas" panose="020B0609020204030204" charset="0"/>
                <a:cs typeface="Consolas" panose="020B0609020204030204" charset="0"/>
                <a:sym typeface="+mn-ea"/>
              </a:rPr>
              <a:t>通过对象调用静态方法</a:t>
            </a:r>
            <a:endParaRPr lang="zh-CN" altLang="en-US"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1</a:t>
            </a:r>
            <a:endParaRPr lang="en-US" altLang="zh-CN" sz="2000">
              <a:solidFill>
                <a:srgbClr val="00B0F0"/>
              </a:solidFill>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r.show()</a:t>
            </a:r>
            <a:endParaRPr lang="en-US" altLang="zh-CN"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self.__value: 3</a:t>
            </a:r>
            <a:endParaRPr lang="en-US" altLang="zh-CN" sz="2000">
              <a:solidFill>
                <a:srgbClr val="00B0F0"/>
              </a:solidFill>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Root.__total: 1</a:t>
            </a:r>
            <a:endParaRPr lang="en-US" altLang="zh-CN" sz="2000">
              <a:solidFill>
                <a:srgbClr val="00B0F0"/>
              </a:solidFill>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rr = Root(5)</a:t>
            </a:r>
            <a:endParaRPr lang="en-US" altLang="zh-CN"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Root.classShowTotal()           # </a:t>
            </a:r>
            <a:r>
              <a:rPr lang="zh-CN" altLang="en-US" sz="2000">
                <a:latin typeface="Consolas" panose="020B0609020204030204" charset="0"/>
                <a:cs typeface="Consolas" panose="020B0609020204030204" charset="0"/>
                <a:sym typeface="+mn-ea"/>
              </a:rPr>
              <a:t>通过类名调用类方法</a:t>
            </a:r>
            <a:endParaRPr lang="zh-CN" altLang="en-US"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2</a:t>
            </a:r>
            <a:endParaRPr lang="en-US" altLang="zh-CN" sz="2000">
              <a:solidFill>
                <a:srgbClr val="00B0F0"/>
              </a:solidFill>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cs typeface="Consolas" panose="020B0609020204030204" charset="0"/>
                <a:sym typeface="+mn-ea"/>
              </a:rPr>
              <a:t>&gt;&gt;&gt; Root.staticShowTotal()          # </a:t>
            </a:r>
            <a:r>
              <a:rPr lang="zh-CN" altLang="en-US" sz="2000">
                <a:latin typeface="Consolas" panose="020B0609020204030204" charset="0"/>
                <a:cs typeface="Consolas" panose="020B0609020204030204" charset="0"/>
                <a:sym typeface="+mn-ea"/>
              </a:rPr>
              <a:t>通过类名调用静态方法</a:t>
            </a:r>
            <a:endParaRPr lang="zh-CN" altLang="en-US" sz="2000">
              <a:latin typeface="Consolas" panose="020B0609020204030204" charset="0"/>
              <a:cs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cs typeface="Consolas" panose="020B0609020204030204" charset="0"/>
                <a:sym typeface="+mn-ea"/>
              </a:rPr>
              <a:t>2</a:t>
            </a:r>
            <a:endParaRPr lang="en-US" sz="20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a:t>
            </a:r>
            <a:endParaRPr lang="en-US"/>
          </a:p>
        </p:txBody>
      </p:sp>
      <p:sp>
        <p:nvSpPr>
          <p:cNvPr id="3" name="Content Placeholder 2"/>
          <p:cNvSpPr>
            <a:spLocks noGrp="1"/>
          </p:cNvSpPr>
          <p:nvPr>
            <p:ph idx="1"/>
          </p:nvPr>
        </p:nvSpPr>
        <p:spPr/>
        <p:txBody>
          <a:bodyPr>
            <a:normAutofit/>
          </a:bodyPr>
          <a:p>
            <a:pPr marL="1905" indent="-344805" defTabSz="914400" fontAlgn="auto">
              <a:lnSpc>
                <a:spcPct val="11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Root.show()    # </a:t>
            </a:r>
            <a:r>
              <a:rPr lang="zh-CN" altLang="en-US" sz="2000">
                <a:latin typeface="Consolas" panose="020B0609020204030204" charset="0"/>
                <a:sym typeface="+mn-ea"/>
              </a:rPr>
              <a:t>试图通过类名直接调用实例方法，失败</a:t>
            </a:r>
            <a:endParaRPr lang="zh-CN" altLang="en-US" sz="2000">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TypeError: unbound method show() must be called with Root instance as first argument (got nothing instead)</a:t>
            </a:r>
            <a:endParaRPr lang="en-US" altLang="zh-CN" sz="2000">
              <a:solidFill>
                <a:srgbClr val="FF0000"/>
              </a:solidFill>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Root.show(r)   # </a:t>
            </a:r>
            <a:r>
              <a:rPr lang="zh-CN" altLang="en-US" sz="2000">
                <a:latin typeface="Consolas" panose="020B0609020204030204" charset="0"/>
                <a:sym typeface="+mn-ea"/>
              </a:rPr>
              <a:t>但是可以通过这种方法调用方法并访问实例成员</a:t>
            </a:r>
            <a:endParaRPr lang="zh-CN" altLang="en-US" sz="2000">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altLang="zh-CN" sz="2000">
              <a:solidFill>
                <a:srgbClr val="00B0F0"/>
              </a:solidFill>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Root.show(rr)  # </a:t>
            </a:r>
            <a:r>
              <a:rPr lang="zh-CN" altLang="en-US" sz="2000">
                <a:latin typeface="Consolas" panose="020B0609020204030204" charset="0"/>
                <a:sym typeface="+mn-ea"/>
              </a:rPr>
              <a:t>通过类名调用实例方法时为</a:t>
            </a:r>
            <a:r>
              <a:rPr lang="en-US" altLang="zh-CN" sz="2000">
                <a:latin typeface="Consolas" panose="020B0609020204030204" charset="0"/>
                <a:sym typeface="+mn-ea"/>
              </a:rPr>
              <a:t>self</a:t>
            </a:r>
            <a:r>
              <a:rPr lang="zh-CN" altLang="en-US" sz="2000">
                <a:latin typeface="Consolas" panose="020B0609020204030204" charset="0"/>
                <a:sym typeface="+mn-ea"/>
              </a:rPr>
              <a:t>参数显式传递对象名</a:t>
            </a:r>
            <a:endParaRPr lang="zh-CN" altLang="en-US" sz="2000">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5</a:t>
            </a:r>
            <a:endParaRPr lang="en-US" altLang="zh-CN" sz="2000">
              <a:solidFill>
                <a:srgbClr val="00B0F0"/>
              </a:solidFill>
              <a:latin typeface="Consolas" panose="020B0609020204030204" charset="0"/>
            </a:endParaRPr>
          </a:p>
          <a:p>
            <a:pPr marL="1905" indent="-344805" defTabSz="914400" fontAlgn="auto">
              <a:lnSpc>
                <a:spcPct val="11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6.2.4  属性</a:t>
            </a:r>
            <a:endParaRPr lang="en-US"/>
          </a:p>
        </p:txBody>
      </p:sp>
      <p:sp>
        <p:nvSpPr>
          <p:cNvPr id="3" name="Content Placeholder 2"/>
          <p:cNvSpPr>
            <a:spLocks noGrp="1"/>
          </p:cNvSpPr>
          <p:nvPr>
            <p:ph idx="1"/>
          </p:nvPr>
        </p:nvSpPr>
        <p:spPr/>
        <p:txBody>
          <a:bodyPr/>
          <a:p>
            <a:pPr marL="1905" indent="-344805" defTabSz="914400">
              <a:lnSpc>
                <a:spcPct val="80000"/>
              </a:lnSpc>
              <a:buSzPct val="90000"/>
              <a:buFont typeface="Arial" panose="020B0604020202020204" pitchFamily="34" charset="0"/>
              <a:buChar char="•"/>
            </a:pPr>
            <a:r>
              <a:rPr lang="zh-CN" altLang="en-US" sz="2400">
                <a:sym typeface="+mn-ea"/>
              </a:rPr>
              <a:t>只读属性</a:t>
            </a:r>
            <a:endParaRPr lang="zh-CN" altLang="en-US" sz="2400">
              <a:sym typeface="+mn-ea"/>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class Test:</a:t>
            </a: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	    def __init__(self, value):</a:t>
            </a: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	        self.__value = value</a:t>
            </a: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	    @property</a:t>
            </a:r>
            <a:endParaRPr lang="en-US" altLang="zh-CN"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	    def value(self):               # </a:t>
            </a:r>
            <a:r>
              <a:rPr lang="zh-CN" altLang="en-US" sz="2000">
                <a:latin typeface="Consolas" panose="020B0609020204030204" charset="0"/>
                <a:sym typeface="+mn-ea"/>
              </a:rPr>
              <a:t>只读，无法修改和删除</a:t>
            </a:r>
            <a:endParaRPr lang="zh-CN" altLang="en-US" sz="2000">
              <a:latin typeface="Consolas" panose="020B0609020204030204" charset="0"/>
            </a:endParaRPr>
          </a:p>
          <a:p>
            <a:pPr marL="1905" indent="-344805"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        return self.__value</a:t>
            </a:r>
            <a:endParaRPr lang="en-US" altLang="zh-CN" sz="2000">
              <a:latin typeface="Consolas" panose="020B0609020204030204" charset="0"/>
            </a:endParaRPr>
          </a:p>
          <a:p>
            <a:pPr marL="0" indent="0">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 = 5                        # </a:t>
            </a:r>
            <a:r>
              <a:rPr lang="zh-CN" altLang="en-US" sz="2000">
                <a:latin typeface="Consolas" panose="020B0609020204030204" charset="0"/>
                <a:sym typeface="+mn-ea"/>
              </a:rPr>
              <a:t>只读属性不允许修改值</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set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t.v=5                              # </a:t>
            </a:r>
            <a:r>
              <a:rPr lang="zh-CN" altLang="en-US" sz="2000">
                <a:latin typeface="Consolas" panose="020B0609020204030204" charset="0"/>
                <a:sym typeface="+mn-ea"/>
              </a:rPr>
              <a:t>动态增加新成员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                            # </a:t>
            </a:r>
            <a:r>
              <a:rPr lang="zh-CN" altLang="en-US" sz="2000">
                <a:latin typeface="Consolas" panose="020B0609020204030204" charset="0"/>
                <a:sym typeface="+mn-ea"/>
              </a:rPr>
              <a:t>动态删除成员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t.value                        # </a:t>
            </a:r>
            <a:r>
              <a:rPr lang="zh-CN" altLang="en-US" sz="2000">
                <a:latin typeface="Consolas" panose="020B0609020204030204" charset="0"/>
                <a:sym typeface="+mn-ea"/>
              </a:rPr>
              <a:t>试图删除对象属性，失败</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20000"/>
              </a:lnSpc>
            </a:pPr>
            <a:r>
              <a:rPr lang="zh-CN" altLang="en-US" sz="2400"/>
              <a:t>掌握定义类的语法</a:t>
            </a:r>
            <a:endParaRPr lang="zh-CN" altLang="en-US" sz="2400"/>
          </a:p>
          <a:p>
            <a:pPr>
              <a:lnSpc>
                <a:spcPct val="120000"/>
              </a:lnSpc>
            </a:pPr>
            <a:r>
              <a:rPr lang="zh-CN" altLang="en-US" sz="2400"/>
              <a:t>掌握创建对象的语法</a:t>
            </a:r>
            <a:endParaRPr lang="zh-CN" altLang="en-US" sz="2400"/>
          </a:p>
          <a:p>
            <a:pPr>
              <a:lnSpc>
                <a:spcPct val="120000"/>
              </a:lnSpc>
            </a:pPr>
            <a:r>
              <a:rPr lang="zh-CN" altLang="en-US" sz="2400"/>
              <a:t>理解数据成员与成员方法的区别</a:t>
            </a:r>
            <a:endParaRPr lang="zh-CN" altLang="en-US" sz="2400"/>
          </a:p>
          <a:p>
            <a:pPr>
              <a:lnSpc>
                <a:spcPct val="120000"/>
              </a:lnSpc>
            </a:pPr>
            <a:r>
              <a:rPr lang="zh-CN" altLang="en-US" sz="2400"/>
              <a:t>理解私有成员与公有成员的区别</a:t>
            </a:r>
            <a:endParaRPr lang="zh-CN" altLang="en-US" sz="2400"/>
          </a:p>
          <a:p>
            <a:pPr>
              <a:lnSpc>
                <a:spcPct val="120000"/>
              </a:lnSpc>
            </a:pPr>
            <a:r>
              <a:rPr lang="zh-CN" altLang="en-US" sz="2400"/>
              <a:t>理解属性的工作原理</a:t>
            </a:r>
            <a:endParaRPr lang="zh-CN" altLang="en-US" sz="2400"/>
          </a:p>
          <a:p>
            <a:pPr>
              <a:lnSpc>
                <a:spcPct val="120000"/>
              </a:lnSpc>
            </a:pPr>
            <a:r>
              <a:rPr lang="zh-CN" altLang="en-US" sz="2400"/>
              <a:t>了解继承的基本概念</a:t>
            </a:r>
            <a:endParaRPr lang="zh-CN" altLang="en-US" sz="2400"/>
          </a:p>
          <a:p>
            <a:pPr>
              <a:lnSpc>
                <a:spcPct val="120000"/>
              </a:lnSpc>
            </a:pPr>
            <a:r>
              <a:rPr lang="zh-CN" altLang="en-US" sz="2400"/>
              <a:t>了解特殊方法的概念与工作原理</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lnSpcReduction="20000"/>
          </a:bodyPr>
          <a:p>
            <a:pPr fontAlgn="base">
              <a:lnSpc>
                <a:spcPct val="100000"/>
              </a:lnSpc>
              <a:spcBef>
                <a:spcPts val="0"/>
              </a:spcBef>
              <a:buFont typeface="Arial" panose="020B0604020202020204" pitchFamily="34" charset="0"/>
              <a:buChar char="•"/>
            </a:pPr>
            <a:r>
              <a:rPr lang="zh-CN" altLang="en-US" sz="2400">
                <a:effectLst/>
                <a:sym typeface="+mn-ea"/>
              </a:rPr>
              <a:t>可读、可写属性</a:t>
            </a:r>
            <a:endParaRPr lang="zh-CN" altLang="en-US" sz="2400" strike="noStrike" noProof="1">
              <a:effectLst/>
              <a:sym typeface="+mn-ea"/>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self.__value = value	</a:t>
            </a:r>
            <a:endParaRPr lang="en-US" altLang="zh-CN" sz="2000" strike="noStrike" noProof="1">
              <a:effectLst/>
              <a:latin typeface="Consolas" panose="020B0609020204030204" charset="0"/>
            </a:endParaRPr>
          </a:p>
          <a:p>
            <a:pPr marL="1905" indent="0" fontAlgn="base">
              <a:lnSpc>
                <a:spcPct val="110000"/>
              </a:lnSpc>
              <a:spcBef>
                <a:spcPts val="0"/>
              </a:spcBef>
              <a:buNone/>
            </a:pP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10000"/>
              </a:lnSpc>
              <a:spcBef>
                <a:spcPts val="0"/>
              </a:spcBef>
              <a:buNone/>
            </a:pP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value = property(__get, __set)</a:t>
            </a:r>
            <a:endParaRPr lang="en-US" altLang="zh-CN" sz="2000" strike="noStrike" noProof="1">
              <a:effectLst/>
              <a:latin typeface="Consolas" panose="020B0609020204030204" charset="0"/>
            </a:endParaRPr>
          </a:p>
          <a:p>
            <a:pPr marL="1905" indent="0" fontAlgn="base">
              <a:lnSpc>
                <a:spcPct val="110000"/>
              </a:lnSpc>
              <a:spcBef>
                <a:spcPts val="0"/>
              </a:spcBef>
              <a:buNone/>
            </a:pP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1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 </a:t>
            </a:r>
            <a:r>
              <a:rPr lang="zh-CN" altLang="en-US" sz="2000">
                <a:latin typeface="Consolas" panose="020B0609020204030204" charset="0"/>
                <a:sym typeface="+mn-ea"/>
              </a:rPr>
              <a:t>允许读取属性值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 5  # </a:t>
            </a:r>
            <a:r>
              <a:rPr lang="zh-CN" altLang="en-US" sz="2000">
                <a:latin typeface="Consolas" panose="020B0609020204030204" charset="0"/>
                <a:sym typeface="+mn-ea"/>
              </a:rPr>
              <a:t>允许修改属性值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t.show()     # </a:t>
            </a:r>
            <a:r>
              <a:rPr lang="zh-CN" altLang="en-US" sz="2000">
                <a:latin typeface="Consolas" panose="020B0609020204030204" charset="0"/>
                <a:sym typeface="+mn-ea"/>
              </a:rPr>
              <a:t>属性对应的私有变量也得到了相应的修改</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del t.value  # </a:t>
            </a:r>
            <a:r>
              <a:rPr lang="zh-CN" altLang="en-US" sz="2000">
                <a:latin typeface="Consolas" panose="020B0609020204030204" charset="0"/>
                <a:sym typeface="+mn-ea"/>
              </a:rPr>
              <a:t>试图删除属性，失败</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a:xfrm>
            <a:off x="838200" y="1321435"/>
            <a:ext cx="10515600" cy="5226050"/>
          </a:xfrm>
        </p:spPr>
        <p:txBody>
          <a:bodyPr>
            <a:normAutofit fontScale="90000"/>
          </a:bodyPr>
          <a:p>
            <a:pPr fontAlgn="base">
              <a:lnSpc>
                <a:spcPct val="100000"/>
              </a:lnSpc>
              <a:spcBef>
                <a:spcPts val="0"/>
              </a:spcBef>
              <a:buFont typeface="Arial" panose="020B0604020202020204" pitchFamily="34" charset="0"/>
              <a:buChar char="•"/>
            </a:pPr>
            <a:r>
              <a:rPr lang="zh-CN" altLang="en-US" sz="2400">
                <a:effectLst/>
                <a:sym typeface="+mn-ea"/>
              </a:rPr>
              <a:t>可读、可修改、可删除的属性。</a:t>
            </a:r>
            <a:endParaRPr lang="zh-CN" altLang="en-US" sz="2400" strike="noStrike" noProof="1">
              <a:effectLst/>
              <a:sym typeface="+mn-ea"/>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__del(self):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del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 __del)</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5</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t.value            # </a:t>
            </a:r>
            <a:r>
              <a:rPr lang="zh-CN" altLang="en-US" sz="2000">
                <a:latin typeface="Consolas" panose="020B0609020204030204" charset="0"/>
                <a:sym typeface="+mn-ea"/>
              </a:rPr>
              <a:t>删除属性</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a:t>
            </a:r>
            <a:r>
              <a:rPr lang="zh-CN" altLang="en-US" sz="2000">
                <a:latin typeface="Consolas" panose="020B0609020204030204" charset="0"/>
                <a:sym typeface="+mn-ea"/>
              </a:rPr>
              <a:t>对应的私有数据成员已删除</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1            # </a:t>
            </a:r>
            <a:r>
              <a:rPr lang="zh-CN" altLang="en-US" sz="2000">
                <a:latin typeface="Consolas" panose="020B0609020204030204" charset="0"/>
                <a:sym typeface="+mn-ea"/>
              </a:rPr>
              <a:t>为对象动态增加属性和对应的私有数据成员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6.2.4  属性</a:t>
            </a:r>
            <a:endParaRPr lang="zh-CN" altLang="en-US"/>
          </a:p>
        </p:txBody>
      </p:sp>
      <p:sp>
        <p:nvSpPr>
          <p:cNvPr id="3" name="内容占位符 2"/>
          <p:cNvSpPr>
            <a:spLocks noGrp="1"/>
          </p:cNvSpPr>
          <p:nvPr>
            <p:ph idx="1"/>
          </p:nvPr>
        </p:nvSpPr>
        <p:spPr/>
        <p:txBody>
          <a:bodyPr/>
          <a:p>
            <a:pPr>
              <a:lnSpc>
                <a:spcPct val="130000"/>
              </a:lnSpc>
            </a:pPr>
            <a:r>
              <a:rPr lang="zh-CN" altLang="en-US" sz="2400"/>
              <a:t>下面的代码定义了一个矩形类，支持设置矩形的宽度和高度以及获取矩形的宽度、高度和面积，除了本节已经介绍过的属性定义方式，还演示了另一种定义属性的方式。</a:t>
            </a:r>
            <a:endParaRPr lang="zh-CN" altLang="en-US" sz="2400"/>
          </a:p>
          <a:p>
            <a:pPr marL="0" indent="0">
              <a:lnSpc>
                <a:spcPct val="130000"/>
              </a:lnSpc>
              <a:buNone/>
            </a:pPr>
            <a:r>
              <a:rPr lang="zh-CN" altLang="en-US" sz="2400">
                <a:hlinkClick r:id="rId1" action="ppaction://hlinkfile"/>
              </a:rPr>
              <a:t>code\RectangleClass.py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6.2.4  属性</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class Rectangle:</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def __init__(self, w, h):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构造方法，名字是固定的</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self.width = w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调用属性的setter方法进行赋值</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self.height = h</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@property</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def width(self):                 # 读取属性的值时，自动调用这个方法</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return self.__width</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@width.setter</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def width(self, w):              # 修改属性的值时，自动调用这个方法</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assert isinstance(w, (int,float)) and w&gt;0, '矩形宽度必须大于0'</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self.__width = w</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@width.deleter</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def width(self):                 # 删除属性时，自动调用这个方法</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del self.__width</a:t>
            </a:r>
            <a:endParaRPr lang="zh-CN" altLang="en-US" sz="17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6.2.4  属性</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    def __get_height(self):</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return self.__height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def __set_height(self, h):</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assert isinstance(h, (int,float)) and h&gt;0, '矩形宽度必须大于0'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self.__height = h</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def __del_height(self):</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del self.__height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使用property()函数定义属性</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分别设置读取、修改、删除时调用的方法</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height = property(__get_height, __set_height, __del_height)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@property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def area(self):</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return self.__width</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self.__height</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6.2.4  属性</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r1 = Rectangle(3, 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print(r1.area)</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r2 = Rectangle(4, 6)</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r2.width = 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r2.height = 7</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print(r2.area)</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  </a:t>
            </a:r>
            <a:r>
              <a:rPr lang="zh-CN" altLang="en-US"/>
              <a:t>继承</a:t>
            </a:r>
            <a:endParaRPr lang="zh-CN" altLang="en-US"/>
          </a:p>
        </p:txBody>
      </p:sp>
      <p:sp>
        <p:nvSpPr>
          <p:cNvPr id="3" name="内容占位符 2"/>
          <p:cNvSpPr>
            <a:spLocks noGrp="1"/>
          </p:cNvSpPr>
          <p:nvPr>
            <p:ph idx="1"/>
          </p:nvPr>
        </p:nvSpPr>
        <p:spPr/>
        <p:txBody>
          <a:bodyPr>
            <a:normAutofit lnSpcReduction="10000"/>
          </a:bodyPr>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继承是用来实现</a:t>
            </a:r>
            <a:r>
              <a:rPr lang="zh-CN" altLang="en-US" sz="2400">
                <a:solidFill>
                  <a:srgbClr val="FF0000"/>
                </a:solidFill>
                <a:sym typeface="+mn-ea"/>
              </a:rPr>
              <a:t>代码复用和设计复用</a:t>
            </a:r>
            <a:r>
              <a:rPr lang="zh-CN" altLang="en-US" sz="2400">
                <a:sym typeface="+mn-ea"/>
              </a:rPr>
              <a:t>的机制，是面向对象程序设计的重要特性之一。设计一个新类时，如果可以继承一个已有的设计良好的类然后进行二次开发，无疑会大幅度减少开发工作量。</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在继承关系中，已有的、设计好的类称为</a:t>
            </a:r>
            <a:r>
              <a:rPr lang="zh-CN" altLang="en-US" sz="2400">
                <a:solidFill>
                  <a:srgbClr val="FF0000"/>
                </a:solidFill>
                <a:sym typeface="+mn-ea"/>
              </a:rPr>
              <a:t>父类或基类</a:t>
            </a:r>
            <a:r>
              <a:rPr lang="zh-CN" altLang="en-US" sz="2400">
                <a:sym typeface="+mn-ea"/>
              </a:rPr>
              <a:t>，新设计的类称为</a:t>
            </a:r>
            <a:r>
              <a:rPr lang="zh-CN" altLang="en-US" sz="2400">
                <a:solidFill>
                  <a:srgbClr val="FF0000"/>
                </a:solidFill>
                <a:sym typeface="+mn-ea"/>
              </a:rPr>
              <a:t>子类或派生类</a:t>
            </a:r>
            <a:r>
              <a:rPr lang="zh-CN" altLang="en-US" sz="2400">
                <a:sym typeface="+mn-ea"/>
              </a:rPr>
              <a:t>。派生类可以继承父类的公有成员，但是</a:t>
            </a:r>
            <a:r>
              <a:rPr lang="zh-CN" altLang="en-US" sz="2400">
                <a:solidFill>
                  <a:srgbClr val="FF0000"/>
                </a:solidFill>
                <a:sym typeface="+mn-ea"/>
              </a:rPr>
              <a:t>不能继承其私有成员</a:t>
            </a:r>
            <a:r>
              <a:rPr lang="zh-CN" altLang="en-US" sz="2400">
                <a:sym typeface="+mn-ea"/>
              </a:rPr>
              <a:t>。如果需要在派生类中调用基类的方法，可以使用内置函数</a:t>
            </a:r>
            <a:r>
              <a:rPr lang="en-US" altLang="zh-CN" sz="2400">
                <a:sym typeface="+mn-ea"/>
              </a:rPr>
              <a:t>super()</a:t>
            </a:r>
            <a:r>
              <a:rPr lang="zh-CN" altLang="en-US" sz="2400">
                <a:sym typeface="+mn-ea"/>
              </a:rPr>
              <a:t>或者通过“基类名</a:t>
            </a:r>
            <a:r>
              <a:rPr lang="en-US" altLang="zh-CN" sz="2400">
                <a:sym typeface="+mn-ea"/>
              </a:rPr>
              <a:t>.</a:t>
            </a:r>
            <a:r>
              <a:rPr lang="zh-CN" altLang="en-US" sz="2400">
                <a:sym typeface="+mn-ea"/>
              </a:rPr>
              <a:t>方法名</a:t>
            </a:r>
            <a:r>
              <a:rPr lang="en-US" altLang="zh-CN" sz="2400">
                <a:sym typeface="+mn-ea"/>
              </a:rPr>
              <a:t>()”</a:t>
            </a:r>
            <a:r>
              <a:rPr lang="zh-CN" altLang="en-US" sz="2400">
                <a:sym typeface="+mn-ea"/>
              </a:rPr>
              <a:t>的方式来实现这一目的。</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en-US" altLang="zh-CN" sz="2400">
                <a:sym typeface="+mn-ea"/>
              </a:rPr>
              <a:t>Python</a:t>
            </a:r>
            <a:r>
              <a:rPr lang="zh-CN" altLang="en-US" sz="2400">
                <a:solidFill>
                  <a:srgbClr val="FF0000"/>
                </a:solidFill>
                <a:sym typeface="+mn-ea"/>
              </a:rPr>
              <a:t>支持多继承</a:t>
            </a:r>
            <a:r>
              <a:rPr lang="zh-CN" altLang="en-US" sz="2400">
                <a:sym typeface="+mn-ea"/>
              </a:rPr>
              <a:t>，如果父类中有相同的方法名，而在子类中使用时没有指定父类名，则</a:t>
            </a:r>
            <a:r>
              <a:rPr lang="en-US" altLang="zh-CN" sz="2400">
                <a:sym typeface="+mn-ea"/>
              </a:rPr>
              <a:t>Python</a:t>
            </a:r>
            <a:r>
              <a:rPr lang="zh-CN" altLang="en-US" sz="2400">
                <a:sym typeface="+mn-ea"/>
              </a:rPr>
              <a:t>解释器将</a:t>
            </a:r>
            <a:r>
              <a:rPr lang="zh-CN" altLang="en-US" sz="2400">
                <a:solidFill>
                  <a:srgbClr val="FF0000"/>
                </a:solidFill>
                <a:sym typeface="+mn-ea"/>
              </a:rPr>
              <a:t>从左向右</a:t>
            </a:r>
            <a:r>
              <a:rPr lang="zh-CN" altLang="en-US" sz="2400">
                <a:sym typeface="+mn-ea"/>
              </a:rPr>
              <a:t>按顺序进行搜索。</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第</a:t>
            </a:r>
            <a:r>
              <a:rPr lang="en-US" altLang="zh-CN"/>
              <a:t>6</a:t>
            </a:r>
            <a:r>
              <a:rPr lang="zh-CN" altLang="en-US"/>
              <a:t>章  面向对象程序设计</a:t>
            </a:r>
            <a:endParaRPr lang="zh-CN" altLang="en-US"/>
          </a:p>
        </p:txBody>
      </p:sp>
      <p:sp>
        <p:nvSpPr>
          <p:cNvPr id="3" name="Content Placeholder 2"/>
          <p:cNvSpPr>
            <a:spLocks noGrp="1"/>
          </p:cNvSpPr>
          <p:nvPr>
            <p:ph idx="1"/>
          </p:nvPr>
        </p:nvSpPr>
        <p:spPr/>
        <p:txBody>
          <a:bodyPr>
            <a:normAutofit lnSpcReduction="10000"/>
          </a:bodyPr>
          <a:p>
            <a:pPr fontAlgn="auto">
              <a:lnSpc>
                <a:spcPct val="150000"/>
              </a:lnSpc>
              <a:spcBef>
                <a:spcPts val="400"/>
              </a:spcBef>
            </a:pPr>
            <a:r>
              <a:rPr lang="en-US" sz="2000"/>
              <a:t>在面向对象程序设计</a:t>
            </a:r>
            <a:r>
              <a:rPr lang="zh-CN" altLang="en-US" sz="2000"/>
              <a:t>（Object Oriented Programming）</a:t>
            </a:r>
            <a:r>
              <a:rPr lang="en-US" sz="2000"/>
              <a:t>中，把数据以及对数据的操作封装在一起，组成一个整体（</a:t>
            </a:r>
            <a:r>
              <a:rPr lang="en-US" sz="2000">
                <a:solidFill>
                  <a:srgbClr val="FF0000"/>
                </a:solidFill>
              </a:rPr>
              <a:t>对象</a:t>
            </a:r>
            <a:r>
              <a:rPr lang="en-US" sz="2000"/>
              <a:t>），不同对象之间通过消息机制来通信或者同步。对于相同类型的对象进行分类、抽象后，得出共同的特征而形成了</a:t>
            </a:r>
            <a:r>
              <a:rPr lang="en-US" sz="2000">
                <a:solidFill>
                  <a:srgbClr val="FF0000"/>
                </a:solidFill>
              </a:rPr>
              <a:t>类</a:t>
            </a:r>
            <a:r>
              <a:rPr lang="en-US" sz="2000"/>
              <a:t>。创建类时用变量形式表示对象特征的成员称为</a:t>
            </a:r>
            <a:r>
              <a:rPr lang="en-US" sz="2000">
                <a:solidFill>
                  <a:srgbClr val="FF0000"/>
                </a:solidFill>
              </a:rPr>
              <a:t>数据成员</a:t>
            </a:r>
            <a:r>
              <a:rPr lang="en-US" sz="2000"/>
              <a:t>，用函数形式表示对象行为的成员称为</a:t>
            </a:r>
            <a:r>
              <a:rPr lang="en-US" sz="2000">
                <a:solidFill>
                  <a:srgbClr val="FF0000"/>
                </a:solidFill>
              </a:rPr>
              <a:t>成员方法</a:t>
            </a:r>
            <a:r>
              <a:rPr lang="en-US" sz="2000"/>
              <a:t>，数据成员和成员方法统称为类的成员。</a:t>
            </a:r>
            <a:endParaRPr lang="en-US" sz="2000"/>
          </a:p>
          <a:p>
            <a:pPr fontAlgn="auto">
              <a:lnSpc>
                <a:spcPct val="150000"/>
              </a:lnSpc>
              <a:spcBef>
                <a:spcPts val="400"/>
              </a:spcBef>
            </a:pPr>
            <a:r>
              <a:rPr lang="en-US" sz="2000"/>
              <a:t>以设计好的类为基类，可以继承得到派生类，大幅度缩短开发周期，并且可以实现</a:t>
            </a:r>
            <a:r>
              <a:rPr lang="en-US" sz="2000">
                <a:solidFill>
                  <a:srgbClr val="FF0000"/>
                </a:solidFill>
              </a:rPr>
              <a:t>设计复用</a:t>
            </a:r>
            <a:r>
              <a:rPr lang="en-US" sz="2000"/>
              <a:t>。在派生类中还可以对基类继承而来的某些行为进行重新实现，从而使得基类的某个同名方法在不同派生类中的行为有可能会不同，体现出一定的</a:t>
            </a:r>
            <a:r>
              <a:rPr lang="en-US" sz="2000">
                <a:solidFill>
                  <a:srgbClr val="FF0000"/>
                </a:solidFill>
              </a:rPr>
              <a:t>多态</a:t>
            </a:r>
            <a:r>
              <a:rPr lang="en-US" sz="2000"/>
              <a:t>性。</a:t>
            </a:r>
            <a:endParaRPr lang="en-US" sz="2000"/>
          </a:p>
          <a:p>
            <a:pPr fontAlgn="auto">
              <a:lnSpc>
                <a:spcPct val="150000"/>
              </a:lnSpc>
              <a:spcBef>
                <a:spcPts val="400"/>
              </a:spcBef>
            </a:pPr>
            <a:r>
              <a:rPr lang="en-US" sz="2000">
                <a:solidFill>
                  <a:srgbClr val="FF0000"/>
                </a:solidFill>
              </a:rPr>
              <a:t>封装、继承、多态</a:t>
            </a:r>
            <a:r>
              <a:rPr lang="en-US" sz="2000"/>
              <a:t>是面向对象程序设计的三个要素。</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6.3  </a:t>
            </a:r>
            <a:r>
              <a:rPr lang="zh-CN" altLang="en-US">
                <a:sym typeface="+mn-ea"/>
              </a:rPr>
              <a:t>继承</a:t>
            </a:r>
            <a:endParaRPr lang="zh-CN" altLang="en-US"/>
          </a:p>
        </p:txBody>
      </p:sp>
      <p:sp>
        <p:nvSpPr>
          <p:cNvPr id="3" name="内容占位符 2"/>
          <p:cNvSpPr>
            <a:spLocks noGrp="1"/>
          </p:cNvSpPr>
          <p:nvPr>
            <p:ph idx="1"/>
          </p:nvPr>
        </p:nvSpPr>
        <p:spPr>
          <a:xfrm>
            <a:off x="838200" y="1321435"/>
            <a:ext cx="10515600" cy="4949825"/>
          </a:xfrm>
        </p:spPr>
        <p:txBody>
          <a:bodyPr>
            <a:normAutofit fontScale="65000"/>
          </a:bodyPr>
          <a:p>
            <a:pPr marL="85090" indent="-85090" defTabSz="914400" fontAlgn="base">
              <a:lnSpc>
                <a:spcPct val="100000"/>
              </a:lnSpc>
              <a:buSzPct val="90000"/>
              <a:buFont typeface="Arial" panose="020B0604020202020204" pitchFamily="34" charset="0"/>
              <a:buChar char="•"/>
            </a:pPr>
            <a:r>
              <a:rPr lang="zh-CN" altLang="en-US" sz="3690" b="1">
                <a:effectLst/>
                <a:sym typeface="+mn-ea"/>
              </a:rPr>
              <a:t>例</a:t>
            </a:r>
            <a:r>
              <a:rPr lang="en-US" altLang="zh-CN" sz="3690" b="1">
                <a:effectLst/>
                <a:sym typeface="+mn-ea"/>
              </a:rPr>
              <a:t>6-1</a:t>
            </a:r>
            <a:r>
              <a:rPr lang="en-US" altLang="zh-CN" sz="3690">
                <a:effectLst/>
                <a:sym typeface="+mn-ea"/>
              </a:rPr>
              <a:t>  </a:t>
            </a:r>
            <a:r>
              <a:rPr lang="zh-CN" altLang="en-US" sz="3690">
                <a:effectLst/>
                <a:sym typeface="+mn-ea"/>
              </a:rPr>
              <a:t>在派生类中调用基类方法。</a:t>
            </a:r>
            <a:endParaRPr lang="zh-CN" altLang="en-US" sz="3690" strike="noStrike" kern="1200" baseline="0" noProof="1">
              <a:effectLst/>
              <a:latin typeface="+mn-lt"/>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class Person(object): </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def __init__(self, name='', age=20, sex='man'):</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 通过调用方法进行初始化，这样可以对参数进行更好地控制</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self.setName(name)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self.setAge(age)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self.setSex(sex)</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def setName(self, name):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if not isinstance(name, str):</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raise Exception('name must be string.')</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self.__name = name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def setAge(self, age):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if type(age) != int:</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raise Exception('age must be integer.')</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self.__age = age</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def setSex(self, sex):</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if sex not in ('man', 'woman'):</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raise Exception('sex must be "man" or "woman"')</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self.__sex = sex</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def show(self):</a:t>
            </a:r>
            <a:endParaRPr lang="en-US" altLang="zh-CN" sz="1800" strike="noStrike" kern="1200" baseline="0" noProof="1">
              <a:effectLst/>
              <a:latin typeface="Consolas" panose="020B0609020204030204" charset="0"/>
              <a:ea typeface="+mn-ea"/>
              <a:cs typeface="+mn-cs"/>
            </a:endParaRPr>
          </a:p>
          <a:p>
            <a:pPr marL="0" indent="0" defTabSz="914400" fontAlgn="base">
              <a:lnSpc>
                <a:spcPct val="100000"/>
              </a:lnSpc>
              <a:spcBef>
                <a:spcPts val="0"/>
              </a:spcBef>
              <a:buSzPct val="90000"/>
              <a:buFont typeface="Wingdings" panose="05000000000000000000" charset="0"/>
              <a:buNone/>
            </a:pPr>
            <a:r>
              <a:rPr lang="en-US" altLang="zh-CN" sz="1800" strike="noStrike" kern="1200" baseline="0" noProof="1">
                <a:effectLst/>
                <a:latin typeface="Consolas" panose="020B0609020204030204" charset="0"/>
                <a:ea typeface="+mn-ea"/>
                <a:cs typeface="+mn-cs"/>
              </a:rPr>
              <a:t>        print(self.__name, self.__age, self.__sex, sep='\n')</a:t>
            </a:r>
            <a:endParaRPr lang="en-US" altLang="zh-CN" sz="1800" strike="noStrike" kern="1200" baseline="0" noProof="1">
              <a:effectLst/>
              <a:latin typeface="Consolas" panose="020B0609020204030204" charset="0"/>
              <a:ea typeface="+mn-ea"/>
              <a:cs typeface="+mn-cs"/>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6.3  </a:t>
            </a:r>
            <a:r>
              <a:rPr lang="zh-CN" altLang="en-US">
                <a:sym typeface="+mn-ea"/>
              </a:rPr>
              <a:t>继承</a:t>
            </a:r>
            <a:endParaRPr lang="en-US"/>
          </a:p>
        </p:txBody>
      </p:sp>
      <p:sp>
        <p:nvSpPr>
          <p:cNvPr id="3" name="Content Placeholder 2"/>
          <p:cNvSpPr>
            <a:spLocks noGrp="1"/>
          </p:cNvSpPr>
          <p:nvPr>
            <p:ph idx="1"/>
          </p:nvPr>
        </p:nvSpPr>
        <p:spPr>
          <a:xfrm>
            <a:off x="838200" y="1321435"/>
            <a:ext cx="10515600" cy="4963160"/>
          </a:xfrm>
        </p:spPr>
        <p:txBody>
          <a:bodyPr>
            <a:normAutofit fontScale="70000"/>
          </a:bodyPr>
          <a:p>
            <a:pPr marL="0" indent="0" fontAlgn="auto">
              <a:lnSpc>
                <a:spcPct val="110000"/>
              </a:lnSpc>
              <a:spcBef>
                <a:spcPts val="0"/>
              </a:spcBef>
              <a:buNone/>
            </a:pPr>
            <a:r>
              <a:rPr lang="en-US" sz="1800">
                <a:latin typeface="Consolas" panose="020B0609020204030204" charset="0"/>
              </a:rPr>
              <a:t># 派生类</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class Teacher(Person):</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def __init__(self, name='', age=30, sex='man', department='Computer'):</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调用基类构造方法初始化基类的私有数据成员</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super(Teacher, self).__init__(name, age, sex)</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也可以这样初始化基类的私有数据成员</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Person.__init__(self, name, age, sex)</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调用自己的方法初始化派生类的数据成员</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self.setDepartment(department)</a:t>
            </a:r>
            <a:endParaRPr lang="en-US" sz="1800">
              <a:latin typeface="Consolas" panose="020B0609020204030204" charset="0"/>
            </a:endParaRPr>
          </a:p>
          <a:p>
            <a:pPr marL="0" indent="0" fontAlgn="auto">
              <a:lnSpc>
                <a:spcPct val="110000"/>
              </a:lnSpc>
              <a:spcBef>
                <a:spcPts val="0"/>
              </a:spcBef>
              <a:buNone/>
            </a:pP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在派生类中新增加的方法</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def setDepartment(self, department):</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if type(department) != str:</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raise Exception('department must be a string.')</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self.__department = department</a:t>
            </a:r>
            <a:endParaRPr lang="en-US" sz="1800">
              <a:latin typeface="Consolas" panose="020B0609020204030204" charset="0"/>
            </a:endParaRPr>
          </a:p>
          <a:p>
            <a:pPr marL="0" indent="0" fontAlgn="auto">
              <a:lnSpc>
                <a:spcPct val="110000"/>
              </a:lnSpc>
              <a:spcBef>
                <a:spcPts val="0"/>
              </a:spcBef>
              <a:buNone/>
            </a:pP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覆盖了从父类中继承来的方法</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def show(self):</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先调用父类的同名方法，显示从父类中继承来的数据成员</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super(Teacher, self).show()</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 再显示派生类中的私有数据成员</a:t>
            </a:r>
            <a:endParaRPr lang="en-US" sz="1800">
              <a:latin typeface="Consolas" panose="020B0609020204030204" charset="0"/>
            </a:endParaRPr>
          </a:p>
          <a:p>
            <a:pPr marL="0" indent="0" fontAlgn="auto">
              <a:lnSpc>
                <a:spcPct val="110000"/>
              </a:lnSpc>
              <a:spcBef>
                <a:spcPts val="0"/>
              </a:spcBef>
              <a:buNone/>
            </a:pPr>
            <a:r>
              <a:rPr lang="en-US" sz="1800">
                <a:latin typeface="Consolas" panose="020B0609020204030204" charset="0"/>
              </a:rPr>
              <a:t>        print(self.__department)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6.3  </a:t>
            </a:r>
            <a:r>
              <a:rPr lang="zh-CN" altLang="en-US">
                <a:sym typeface="+mn-ea"/>
              </a:rPr>
              <a:t>继承</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if __name__ =='__main__':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创建基类对象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zhangsan = Person('Zhang San', 19, 'man')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zhangsan.show()</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print('='*30)</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创建派生类对象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lisi = Teacher('Li si', 32, 'man', 'Math')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lisi.show()</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调用继承的方法修改年龄</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lisi.setAge(40)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lisi.show()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6.4  </a:t>
            </a:r>
            <a:r>
              <a:rPr lang="zh-CN" altLang="en-US"/>
              <a:t>特殊方法</a:t>
            </a:r>
            <a:endParaRPr lang="zh-CN" altLang="en-US"/>
          </a:p>
        </p:txBody>
      </p:sp>
      <p:sp>
        <p:nvSpPr>
          <p:cNvPr id="3" name="内容占位符 2"/>
          <p:cNvSpPr>
            <a:spLocks noGrp="1"/>
          </p:cNvSpPr>
          <p:nvPr>
            <p:ph idx="1"/>
          </p:nvPr>
        </p:nvSpPr>
        <p:spPr>
          <a:xfrm>
            <a:off x="838200" y="1321435"/>
            <a:ext cx="10918190" cy="4639945"/>
          </a:xfrm>
        </p:spPr>
        <p:txBody>
          <a:bodyPr>
            <a:normAutofit/>
          </a:bodyPr>
          <a:p>
            <a:pPr defTabSz="914400" fontAlgn="auto">
              <a:lnSpc>
                <a:spcPct val="150000"/>
              </a:lnSpc>
              <a:spcBef>
                <a:spcPts val="600"/>
              </a:spcBef>
              <a:spcAft>
                <a:spcPts val="0"/>
              </a:spcAft>
              <a:buSzPct val="90000"/>
              <a:buFont typeface="Wingdings" panose="05000000000000000000" charset="0"/>
              <a:buChar char="§"/>
            </a:pPr>
            <a:r>
              <a:rPr lang="en-US" altLang="zh-CN" sz="2400">
                <a:sym typeface="+mn-ea"/>
              </a:rPr>
              <a:t>Python</a:t>
            </a:r>
            <a:r>
              <a:rPr lang="zh-CN" altLang="en-US" sz="2400">
                <a:sym typeface="+mn-ea"/>
              </a:rPr>
              <a:t>类有大量的特殊方法，其中比较常见的是构造函数和析构</a:t>
            </a:r>
            <a:r>
              <a:rPr lang="zh-CN" altLang="en-US" sz="2400">
                <a:sym typeface="+mn-ea"/>
              </a:rPr>
              <a:t>方法，除此之外，</a:t>
            </a:r>
            <a:r>
              <a:rPr lang="en-US" altLang="zh-CN" sz="2400">
                <a:sym typeface="+mn-ea"/>
              </a:rPr>
              <a:t>Python</a:t>
            </a:r>
            <a:r>
              <a:rPr lang="zh-CN" altLang="en-US" sz="2400">
                <a:sym typeface="+mn-ea"/>
              </a:rPr>
              <a:t>还支持大量的特殊方法，</a:t>
            </a:r>
            <a:r>
              <a:rPr lang="zh-CN" altLang="en-US" sz="2400">
                <a:solidFill>
                  <a:srgbClr val="FF0000"/>
                </a:solidFill>
                <a:sym typeface="+mn-ea"/>
              </a:rPr>
              <a:t>运算符重载就是通过重写特殊方法实现的</a:t>
            </a:r>
            <a:r>
              <a:rPr lang="zh-CN" altLang="en-US" sz="2400">
                <a:sym typeface="+mn-ea"/>
              </a:rPr>
              <a:t>。</a:t>
            </a:r>
            <a:endParaRPr lang="zh-CN" altLang="en-US" sz="24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构造</a:t>
            </a:r>
            <a:r>
              <a:rPr lang="zh-CN" altLang="en-US" sz="2000">
                <a:sym typeface="+mn-ea"/>
              </a:rPr>
              <a:t>方法是</a:t>
            </a:r>
            <a:r>
              <a:rPr lang="en-US" altLang="zh-CN" sz="2000">
                <a:sym typeface="+mn-ea"/>
              </a:rPr>
              <a:t>__init__()</a:t>
            </a:r>
            <a:r>
              <a:rPr lang="zh-CN" altLang="en-US" sz="2000">
                <a:sym typeface="+mn-ea"/>
              </a:rPr>
              <a:t>，一般用来为数据成员设置初值或进行其他必要的初始化工作，在创建对象时被自动调用和执行，建议所有的数据成员都在构造方法中定义和</a:t>
            </a:r>
            <a:r>
              <a:rPr lang="zh-CN" altLang="en-US" sz="2000">
                <a:sym typeface="+mn-ea"/>
              </a:rPr>
              <a:t>初始化。如果用户没有设计构造</a:t>
            </a:r>
            <a:r>
              <a:rPr lang="zh-CN" altLang="en-US" sz="2000">
                <a:sym typeface="+mn-ea"/>
              </a:rPr>
              <a:t>方法</a:t>
            </a:r>
            <a:r>
              <a:rPr lang="zh-CN" altLang="en-US" sz="2000">
                <a:sym typeface="+mn-ea"/>
              </a:rPr>
              <a:t>，</a:t>
            </a:r>
            <a:r>
              <a:rPr lang="en-US" altLang="zh-CN" sz="2000">
                <a:sym typeface="+mn-ea"/>
              </a:rPr>
              <a:t>Python</a:t>
            </a:r>
            <a:r>
              <a:rPr lang="zh-CN" altLang="en-US" sz="2000">
                <a:sym typeface="+mn-ea"/>
              </a:rPr>
              <a:t>将提供一个默认的构造</a:t>
            </a:r>
            <a:r>
              <a:rPr lang="zh-CN" altLang="en-US" sz="2000">
                <a:sym typeface="+mn-ea"/>
              </a:rPr>
              <a:t>方法</a:t>
            </a:r>
            <a:r>
              <a:rPr lang="zh-CN" altLang="en-US" sz="2000">
                <a:sym typeface="+mn-ea"/>
              </a:rPr>
              <a:t>用来进行必要的初始化工作。</a:t>
            </a:r>
            <a:endParaRPr lang="zh-CN" altLang="en-US" sz="20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析构</a:t>
            </a:r>
            <a:r>
              <a:rPr lang="zh-CN" altLang="en-US" sz="2000">
                <a:sym typeface="+mn-ea"/>
              </a:rPr>
              <a:t>方法</a:t>
            </a:r>
            <a:r>
              <a:rPr lang="zh-CN" altLang="en-US" sz="2000">
                <a:sym typeface="+mn-ea"/>
              </a:rPr>
              <a:t>是</a:t>
            </a:r>
            <a:r>
              <a:rPr lang="en-US" altLang="zh-CN" sz="2000">
                <a:sym typeface="+mn-ea"/>
              </a:rPr>
              <a:t>__del__()</a:t>
            </a:r>
            <a:r>
              <a:rPr lang="zh-CN" altLang="en-US" sz="2000">
                <a:sym typeface="+mn-ea"/>
              </a:rPr>
              <a:t>，一般用来释放对象占用的资源，在</a:t>
            </a:r>
            <a:r>
              <a:rPr lang="en-US" altLang="zh-CN" sz="2000">
                <a:sym typeface="+mn-ea"/>
              </a:rPr>
              <a:t>Python</a:t>
            </a:r>
            <a:r>
              <a:rPr lang="zh-CN" altLang="en-US" sz="2000">
                <a:sym typeface="+mn-ea"/>
              </a:rPr>
              <a:t>删除对象和收回对象空间时被自动调用和执行。如果用户没有编写析构</a:t>
            </a:r>
            <a:r>
              <a:rPr lang="zh-CN" altLang="en-US" sz="2000">
                <a:sym typeface="+mn-ea"/>
              </a:rPr>
              <a:t>方法</a:t>
            </a:r>
            <a:r>
              <a:rPr lang="zh-CN" altLang="en-US" sz="2000">
                <a:sym typeface="+mn-ea"/>
              </a:rPr>
              <a:t>，</a:t>
            </a:r>
            <a:r>
              <a:rPr lang="en-US" altLang="zh-CN" sz="2000">
                <a:sym typeface="+mn-ea"/>
              </a:rPr>
              <a:t>Python</a:t>
            </a:r>
            <a:r>
              <a:rPr lang="zh-CN" altLang="en-US" sz="2000">
                <a:sym typeface="+mn-ea"/>
              </a:rPr>
              <a:t>将提供一个默认的析构</a:t>
            </a:r>
            <a:r>
              <a:rPr lang="zh-CN" altLang="en-US" sz="2000">
                <a:sym typeface="+mn-ea"/>
              </a:rPr>
              <a:t>方法</a:t>
            </a:r>
            <a:r>
              <a:rPr lang="zh-CN" altLang="en-US" sz="2000">
                <a:sym typeface="+mn-ea"/>
              </a:rPr>
              <a:t>进行必要的清理工作。</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870585" y="1396365"/>
          <a:ext cx="9458325" cy="4663440"/>
        </p:xfrm>
        <a:graphic>
          <a:graphicData uri="http://schemas.openxmlformats.org/drawingml/2006/table">
            <a:tbl>
              <a:tblPr firstRow="1" bandRow="1">
                <a:tableStyleId>{5940675A-B579-460E-94D1-54222C63F5DA}</a:tableStyleId>
              </a:tblPr>
              <a:tblGrid>
                <a:gridCol w="3322955"/>
                <a:gridCol w="6135370"/>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__init__()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构造方法，创建对象时自动调用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析构方法，释放对象时自动调用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__add__()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__mul__()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__truediv__()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__floordiv__()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__eq__()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__ne__()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__lt__()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__le__()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__gt__()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__ge__()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__rshift__()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__and__()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__or__()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__xor__()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6" name="Content Placeholder 5"/>
          <p:cNvGraphicFramePr/>
          <p:nvPr>
            <p:ph idx="1"/>
          </p:nvPr>
        </p:nvGraphicFramePr>
        <p:xfrm>
          <a:off x="910590" y="1425575"/>
          <a:ext cx="9422765" cy="4663440"/>
        </p:xfrm>
        <a:graphic>
          <a:graphicData uri="http://schemas.openxmlformats.org/drawingml/2006/table">
            <a:tbl>
              <a:tblPr firstRow="1" bandRow="1">
                <a:tableStyleId>{5940675A-B579-460E-94D1-54222C63F5DA}</a:tableStyleId>
              </a:tblPr>
              <a:tblGrid>
                <a:gridCol w="2752090"/>
                <a:gridCol w="66706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，正号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，负号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in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abs()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bool()</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bytes()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complex()</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dir()</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divmod()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hash()</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int()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883920" y="1499870"/>
          <a:ext cx="9409430" cy="3291840"/>
        </p:xfrm>
        <a:graphic>
          <a:graphicData uri="http://schemas.openxmlformats.org/drawingml/2006/table">
            <a:tbl>
              <a:tblPr firstRow="1" bandRow="1">
                <a:tableStyleId>{5940675A-B579-460E-94D1-54222C63F5DA}</a:tableStyleId>
              </a:tblPr>
              <a:tblGrid>
                <a:gridCol w="2370455"/>
                <a:gridCol w="70389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__len__()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len()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__next__()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next()</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__reduce__()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提供对</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函数的支持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__reversed__()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reversed()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__round__()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round()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__repr__()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按照索引获取值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按照索引赋值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删除对象的指定属性</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923925" y="1449070"/>
          <a:ext cx="9367520" cy="3566160"/>
        </p:xfrm>
        <a:graphic>
          <a:graphicData uri="http://schemas.openxmlformats.org/drawingml/2006/table">
            <a:tbl>
              <a:tblPr firstRow="1" bandRow="1">
                <a:tableStyleId>{5940675A-B579-460E-94D1-54222C63F5DA}</a:tableStyleId>
              </a:tblPr>
              <a:tblGrid>
                <a:gridCol w="2393315"/>
                <a:gridCol w="697420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，那么</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8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8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800" b="0" u="none">
                          <a:latin typeface="宋体" panose="02010600030101010101" pitchFamily="2" charset="-122"/>
                          <a:ea typeface="宋体" panose="02010600030101010101" pitchFamily="2" charset="-122"/>
                          <a:cs typeface="宋体" panose="02010600030101010101" pitchFamily="2" charset="-122"/>
                        </a:rPr>
                        <a:t>异常</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设置对象指定属性的值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__base__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该类的基类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__class__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返回对象所属的类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__dict__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对象所包含的属性与值的字典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__subclasses__()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返回该类的所有子类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8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8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__delete__()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3" name="内容占位符 2"/>
          <p:cNvSpPr>
            <a:spLocks noGrp="1"/>
          </p:cNvSpPr>
          <p:nvPr>
            <p:ph idx="1"/>
          </p:nvPr>
        </p:nvSpPr>
        <p:spPr/>
        <p:txBody>
          <a:bodyPr/>
          <a:p>
            <a:pPr>
              <a:lnSpc>
                <a:spcPct val="150000"/>
              </a:lnSpc>
            </a:pPr>
            <a:r>
              <a:rPr lang="zh-CN" altLang="en-US" sz="2400"/>
              <a:t>下面的代码，Demo类的第一次定义中没有实现特殊方法__add__()，所以该类的对象不支持加号运算符。而第二次实现的Demo类中实现了特殊方法__add__()，所以该类的对象支持加号运算符，但是具体如何支持，进行加法运算时具体做什么，最终还是由该方法中的代码决定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&gt;&gt;&gt; class Demo:</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def __init__(self, 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self.__value = 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 = Demo(3)</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 + 3</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TypeError: unsupported operand type(s) for +: 'Demo' and 'int'</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class Demo:</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def __init__(self, 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self.__value = 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def __add__(self, anotherValue):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return self.__value + anotherValue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dd = Demo(3)</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dd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8</a:t>
            </a:r>
            <a:endParaRPr lang="zh-CN" altLang="en-US" sz="18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  类的定义与使用</a:t>
            </a:r>
            <a:endParaRPr lang="en-US"/>
          </a:p>
        </p:txBody>
      </p:sp>
      <p:sp>
        <p:nvSpPr>
          <p:cNvPr id="3" name="Content Placeholder 2"/>
          <p:cNvSpPr>
            <a:spLocks noGrp="1"/>
          </p:cNvSpPr>
          <p:nvPr>
            <p:ph idx="1"/>
          </p:nvPr>
        </p:nvSpPr>
        <p:spPr/>
        <p:txBody>
          <a:bodyPr/>
          <a:p>
            <a:pPr>
              <a:lnSpc>
                <a:spcPct val="120000"/>
              </a:lnSpc>
              <a:buFont typeface="Arial" panose="020B0604020202020204" pitchFamily="34" charset="0"/>
              <a:buChar char="•"/>
            </a:pPr>
            <a:r>
              <a:rPr lang="en-US" sz="2400"/>
              <a:t>Python使用class关键字来定义类，class关键字之后是一个空格，接下来是类的名字，如果派生自其它基类的话则需要把所有基类放到一对圆括号中并使用逗号分隔，然后是一个冒号，最后换行并定义类的内部实现。</a:t>
            </a:r>
            <a:endParaRPr lang="en-US" sz="2400"/>
          </a:p>
          <a:p>
            <a:pPr>
              <a:lnSpc>
                <a:spcPct val="110000"/>
              </a:lnSpc>
              <a:buFont typeface="Arial" panose="020B0604020202020204" pitchFamily="34" charset="0"/>
              <a:buChar char="•"/>
            </a:pPr>
            <a:r>
              <a:rPr lang="en-US" sz="2400"/>
              <a:t>类名的首字母一般要大写，当然也可以按照自己的习惯定义类名，但是一般推荐参考惯例来命名，并在整个系统的设计和实现中保持</a:t>
            </a:r>
            <a:r>
              <a:rPr lang="en-US" sz="2400">
                <a:solidFill>
                  <a:srgbClr val="FF0000"/>
                </a:solidFill>
              </a:rPr>
              <a:t>风格一致</a:t>
            </a:r>
            <a:r>
              <a:rPr lang="en-US" sz="2400"/>
              <a:t>。</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class Car(object):              # 定义一个类，派生自object类</a:t>
            </a:r>
            <a:endParaRPr lang="en-US" sz="2000">
              <a:latin typeface="Consolas" panose="020B0609020204030204" charset="0"/>
            </a:endParaRPr>
          </a:p>
          <a:p>
            <a:pPr marL="0" indent="0">
              <a:buNone/>
            </a:pPr>
            <a:r>
              <a:rPr lang="en-US" sz="2000">
                <a:latin typeface="Consolas" panose="020B0609020204030204" charset="0"/>
              </a:rPr>
              <a:t>    def showInfor(self):        # 定义成员方法</a:t>
            </a:r>
            <a:endParaRPr lang="en-US" sz="2000">
              <a:latin typeface="Consolas" panose="020B0609020204030204" charset="0"/>
            </a:endParaRPr>
          </a:p>
          <a:p>
            <a:pPr marL="0" indent="0">
              <a:buNone/>
            </a:pPr>
            <a:r>
              <a:rPr lang="en-US" sz="2000">
                <a:latin typeface="Consolas" panose="020B0609020204030204" charset="0"/>
              </a:rPr>
              <a:t>        print("This is a car")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6.5  </a:t>
            </a:r>
            <a:r>
              <a:rPr lang="zh-CN" altLang="en-US">
                <a:sym typeface="+mn-ea"/>
              </a:rPr>
              <a:t>综合案例解析</a:t>
            </a:r>
            <a:endParaRPr lang="zh-CN" altLang="en-US"/>
          </a:p>
        </p:txBody>
      </p:sp>
      <p:sp>
        <p:nvSpPr>
          <p:cNvPr id="3" name="内容占位符 2"/>
          <p:cNvSpPr>
            <a:spLocks noGrp="1"/>
          </p:cNvSpPr>
          <p:nvPr>
            <p:ph idx="1"/>
          </p:nvPr>
        </p:nvSpPr>
        <p:spPr/>
        <p:txBody>
          <a:bodyPr/>
          <a:p>
            <a:pPr fontAlgn="base"/>
            <a:r>
              <a:rPr lang="zh-CN" altLang="en-US" sz="2400" b="1">
                <a:sym typeface="+mn-ea"/>
              </a:rPr>
              <a:t>例</a:t>
            </a:r>
            <a:r>
              <a:rPr lang="en-US" altLang="zh-CN" sz="2400" b="1">
                <a:sym typeface="+mn-ea"/>
              </a:rPr>
              <a:t>6-2</a:t>
            </a:r>
            <a:r>
              <a:rPr lang="en-US" altLang="zh-CN" sz="2400">
                <a:sym typeface="+mn-ea"/>
              </a:rPr>
              <a:t>  </a:t>
            </a:r>
            <a:r>
              <a:rPr lang="zh-CN" altLang="en-US" sz="2400">
                <a:sym typeface="+mn-ea"/>
              </a:rPr>
              <a:t>自定义双端队列结构，实现入队、出队等</a:t>
            </a:r>
            <a:r>
              <a:rPr lang="zh-CN" altLang="en-US" sz="2400">
                <a:sym typeface="+mn-ea"/>
              </a:rPr>
              <a:t>基本操作。</a:t>
            </a:r>
            <a:endParaRPr lang="zh-CN" altLang="en-US" sz="2400" strike="noStrike" noProof="1"/>
          </a:p>
          <a:p>
            <a:pPr marL="0" indent="0" fontAlgn="base">
              <a:buNone/>
            </a:pPr>
            <a:endParaRPr lang="zh-CN" altLang="en-US" sz="2400" strike="noStrike" noProof="1">
              <a:hlinkClick r:id="rId1" action="ppaction://hlinkfile"/>
            </a:endParaRPr>
          </a:p>
          <a:p>
            <a:pPr marL="0" indent="0" fontAlgn="base">
              <a:buNone/>
            </a:pPr>
            <a:r>
              <a:rPr lang="zh-CN" altLang="en-US" sz="2400">
                <a:hlinkClick r:id="rId2" action="ppaction://hlinkfile"/>
              </a:rPr>
              <a:t>code\myDeque.py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6.5  </a:t>
            </a:r>
            <a:r>
              <a:rPr lang="zh-CN" altLang="en-US">
                <a:sym typeface="+mn-ea"/>
              </a:rPr>
              <a:t>综合案例解析</a:t>
            </a:r>
            <a:endParaRPr lang="zh-CN" altLang="en-US"/>
          </a:p>
        </p:txBody>
      </p:sp>
      <p:sp>
        <p:nvSpPr>
          <p:cNvPr id="3" name="内容占位符 2"/>
          <p:cNvSpPr>
            <a:spLocks noGrp="1"/>
          </p:cNvSpPr>
          <p:nvPr>
            <p:ph idx="1"/>
          </p:nvPr>
        </p:nvSpPr>
        <p:spPr/>
        <p:txBody>
          <a:bodyPr/>
          <a:p>
            <a:pPr fontAlgn="base">
              <a:lnSpc>
                <a:spcPct val="150000"/>
              </a:lnSpc>
            </a:pPr>
            <a:r>
              <a:rPr lang="zh-CN" altLang="en-US" sz="2400" b="1">
                <a:sym typeface="+mn-ea"/>
              </a:rPr>
              <a:t>例</a:t>
            </a:r>
            <a:r>
              <a:rPr lang="en-US" altLang="zh-CN" sz="2400" b="1">
                <a:sym typeface="+mn-ea"/>
              </a:rPr>
              <a:t>6-3</a:t>
            </a:r>
            <a:r>
              <a:rPr lang="en-US" altLang="zh-CN" sz="2400">
                <a:sym typeface="+mn-ea"/>
              </a:rPr>
              <a:t>  </a:t>
            </a:r>
            <a:r>
              <a:rPr lang="zh-CN" altLang="en-US" sz="2400">
                <a:sym typeface="+mn-ea"/>
              </a:rPr>
              <a:t>设计自定义栈类，模拟入栈、出栈、判断栈是否为空、是否已满以及改变栈大小等操作。</a:t>
            </a:r>
            <a:endParaRPr lang="zh-CN" altLang="en-US" sz="2400">
              <a:sym typeface="+mn-ea"/>
            </a:endParaRPr>
          </a:p>
          <a:p>
            <a:pPr marL="0" indent="0" fontAlgn="base">
              <a:buNone/>
            </a:pPr>
            <a:endParaRPr lang="zh-CN" altLang="en-US" sz="2400" strike="noStrike" noProof="1">
              <a:hlinkClick r:id="rId1" action="ppaction://hlinkfile"/>
            </a:endParaRPr>
          </a:p>
          <a:p>
            <a:pPr marL="0" indent="0" fontAlgn="base">
              <a:buNone/>
            </a:pPr>
            <a:r>
              <a:rPr lang="zh-CN" altLang="en-US" sz="2400">
                <a:hlinkClick r:id="rId2" action="ppaction://hlinkfile"/>
              </a:rPr>
              <a:t>code\myStack.py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6.5  </a:t>
            </a:r>
            <a:r>
              <a:rPr lang="zh-CN" altLang="en-US">
                <a:sym typeface="+mn-ea"/>
              </a:rPr>
              <a:t>综合案例解析</a:t>
            </a:r>
            <a:endParaRPr lang="en-US"/>
          </a:p>
        </p:txBody>
      </p:sp>
      <p:sp>
        <p:nvSpPr>
          <p:cNvPr id="3" name="Content Placeholder 2"/>
          <p:cNvSpPr>
            <a:spLocks noGrp="1"/>
          </p:cNvSpPr>
          <p:nvPr>
            <p:ph idx="1"/>
          </p:nvPr>
        </p:nvSpPr>
        <p:spPr/>
        <p:txBody>
          <a:bodyPr/>
          <a:p>
            <a:r>
              <a:rPr lang="en-US" sz="2400" b="1"/>
              <a:t>例6-4</a:t>
            </a:r>
            <a:r>
              <a:rPr lang="en-US" sz="2400"/>
              <a:t>  自定义三维向量类。</a:t>
            </a:r>
            <a:endParaRPr lang="en-US" sz="2400"/>
          </a:p>
          <a:p>
            <a:pPr marL="0" indent="0">
              <a:buNone/>
            </a:pPr>
            <a:endParaRPr lang="en-US"/>
          </a:p>
          <a:p>
            <a:pPr marL="0" indent="0">
              <a:buNone/>
            </a:pPr>
            <a:r>
              <a:rPr lang="en-US" sz="2400">
                <a:hlinkClick r:id="rId1" action="ppaction://hlinkfile"/>
              </a:rPr>
              <a:t>code\例6-4.py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6.1  类的定义与使用</a:t>
            </a:r>
            <a:endParaRPr lang="en-US"/>
          </a:p>
        </p:txBody>
      </p:sp>
      <p:sp>
        <p:nvSpPr>
          <p:cNvPr id="3" name="Content Placeholder 2"/>
          <p:cNvSpPr>
            <a:spLocks noGrp="1"/>
          </p:cNvSpPr>
          <p:nvPr>
            <p:ph idx="1"/>
          </p:nvPr>
        </p:nvSpPr>
        <p:spPr/>
        <p:txBody>
          <a:bodyPr/>
          <a:p>
            <a:pPr>
              <a:lnSpc>
                <a:spcPct val="130000"/>
              </a:lnSpc>
              <a:buFont typeface="Arial" panose="020B0604020202020204" pitchFamily="34" charset="0"/>
              <a:buChar char="•"/>
            </a:pPr>
            <a:r>
              <a:rPr lang="en-US" sz="2400"/>
              <a:t>定义了类之后，就可以用来实例化对象，并通过“对象名.成员”的方式来访问其中的数据成员或成员方法。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car = Car()               # 实例化对象</a:t>
            </a:r>
            <a:endParaRPr lang="en-US" sz="2000">
              <a:latin typeface="Consolas" panose="020B0609020204030204" charset="0"/>
            </a:endParaRPr>
          </a:p>
          <a:p>
            <a:pPr marL="0" indent="0">
              <a:buNone/>
            </a:pPr>
            <a:r>
              <a:rPr lang="en-US" sz="2000">
                <a:latin typeface="Consolas" panose="020B0609020204030204" charset="0"/>
              </a:rPr>
              <a:t>car.showInfor()           # 调用对象的成员方法</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  数据成员与成员方法</a:t>
            </a:r>
            <a:endParaRPr lang="en-US"/>
          </a:p>
        </p:txBody>
      </p:sp>
      <p:sp>
        <p:nvSpPr>
          <p:cNvPr id="3" name="Content Placeholder 2"/>
          <p:cNvSpPr>
            <a:spLocks noGrp="1"/>
          </p:cNvSpPr>
          <p:nvPr>
            <p:ph idx="1"/>
          </p:nvPr>
        </p:nvSpPr>
        <p:spPr/>
        <p:txBody>
          <a:bodyPr/>
          <a:p>
            <a:pPr fontAlgn="auto">
              <a:lnSpc>
                <a:spcPct val="150000"/>
              </a:lnSpc>
            </a:pPr>
            <a:r>
              <a:rPr lang="en-US" sz="2400">
                <a:sym typeface="+mn-ea"/>
              </a:rPr>
              <a:t>创建类时用变量形式表示对象特征的成员称为</a:t>
            </a:r>
            <a:r>
              <a:rPr lang="en-US" sz="2400">
                <a:solidFill>
                  <a:srgbClr val="FF0000"/>
                </a:solidFill>
                <a:sym typeface="+mn-ea"/>
              </a:rPr>
              <a:t>数据成员（attribute）</a:t>
            </a:r>
            <a:r>
              <a:rPr lang="en-US" sz="2400">
                <a:sym typeface="+mn-ea"/>
              </a:rPr>
              <a:t>，用函数形式表示对象行为的成员称为</a:t>
            </a:r>
            <a:r>
              <a:rPr lang="en-US" sz="2400">
                <a:solidFill>
                  <a:srgbClr val="FF0000"/>
                </a:solidFill>
                <a:sym typeface="+mn-ea"/>
              </a:rPr>
              <a:t>成员方法（method）</a:t>
            </a:r>
            <a:r>
              <a:rPr lang="en-US" sz="2400">
                <a:sym typeface="+mn-ea"/>
              </a:rPr>
              <a:t>，数据成员和成员方法统称为类的</a:t>
            </a:r>
            <a:r>
              <a:rPr lang="en-US" sz="2400">
                <a:solidFill>
                  <a:srgbClr val="FF0000"/>
                </a:solidFill>
                <a:sym typeface="+mn-ea"/>
              </a:rPr>
              <a:t>成员</a:t>
            </a:r>
            <a:r>
              <a:rPr lang="en-US" sz="2400">
                <a:sym typeface="+mn-ea"/>
              </a:rPr>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6.2.1  私有成员与公有成员</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0"/>
              </a:spcBef>
            </a:pPr>
            <a:r>
              <a:rPr lang="en-US" sz="2400">
                <a:solidFill>
                  <a:srgbClr val="FF0000"/>
                </a:solidFill>
              </a:rPr>
              <a:t>私有成员在类的外部不能直接访问</a:t>
            </a:r>
            <a:r>
              <a:rPr lang="en-US" sz="2400"/>
              <a:t>，一般是在类的内部进行访问和操作，或者在类的外部通过调用对象的公有成员方法来访问，而公有成员是可以公开使用的，既可以在类的内部进行访问，也可以在外部程序中使用。</a:t>
            </a:r>
            <a:endParaRPr lang="en-US" sz="2400"/>
          </a:p>
          <a:p>
            <a:pPr fontAlgn="auto">
              <a:lnSpc>
                <a:spcPct val="150000"/>
              </a:lnSpc>
              <a:spcBef>
                <a:spcPts val="0"/>
              </a:spcBef>
            </a:pPr>
            <a:r>
              <a:rPr lang="en-US" sz="2400"/>
              <a:t>从形式上看，在定义类的成员时，如果成员名以</a:t>
            </a:r>
            <a:r>
              <a:rPr lang="en-US" sz="2400">
                <a:solidFill>
                  <a:srgbClr val="FF0000"/>
                </a:solidFill>
              </a:rPr>
              <a:t>两个下划线开头</a:t>
            </a:r>
            <a:r>
              <a:rPr lang="en-US" sz="2400"/>
              <a:t>但是不以两个下划线结束则表示是私有成员。</a:t>
            </a:r>
            <a:endParaRPr lang="en-US" sz="2400"/>
          </a:p>
          <a:p>
            <a:pPr fontAlgn="auto">
              <a:lnSpc>
                <a:spcPct val="150000"/>
              </a:lnSpc>
              <a:spcBef>
                <a:spcPts val="0"/>
              </a:spcBef>
            </a:pPr>
            <a:r>
              <a:rPr lang="en-US" sz="2400">
                <a:solidFill>
                  <a:srgbClr val="FF0000"/>
                </a:solidFill>
              </a:rPr>
              <a:t>Python并没有对私有成员提供严格的访问保护机制</a:t>
            </a:r>
            <a:r>
              <a:rPr lang="en-US" sz="2400"/>
              <a:t>，通过一种特殊方式“对象名._类名__xxx”也可以在外部程序中访问私有成员，但这会破坏类的封装性，不建议这样做。</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lnSpcReduction="20000"/>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class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__init__(self, value1=0, value2=0):</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sym typeface="+mn-ea"/>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setValue(self, value1,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sym typeface="+mn-ea"/>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show(self):</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print(self.__value2)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 =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a._A__value2             # </a:t>
            </a:r>
            <a:r>
              <a:rPr lang="zh-CN" altLang="en-US" sz="2000">
                <a:latin typeface="Consolas" panose="020B0609020204030204" charset="0"/>
                <a:sym typeface="+mn-ea"/>
              </a:rPr>
              <a:t>在外部访问对象的私有数据成员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a:bodyPr>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2400">
                <a:sym typeface="+mn-ea"/>
              </a:rPr>
              <a:t>在</a:t>
            </a:r>
            <a:r>
              <a:rPr lang="en-US" altLang="zh-CN" sz="2400">
                <a:sym typeface="+mn-ea"/>
              </a:rPr>
              <a:t>Python</a:t>
            </a:r>
            <a:r>
              <a:rPr lang="zh-CN" altLang="en-US" sz="2400">
                <a:sym typeface="+mn-ea"/>
              </a:rPr>
              <a:t>中，以下划线开头的变量名和方法名有特殊的含义，尤其是在类的定义中。</a:t>
            </a:r>
            <a:endParaRPr lang="zh-CN" altLang="en-US" sz="2400" strike="noStrike" noProof="1"/>
          </a:p>
          <a:p>
            <a:pPr marL="678180" indent="-342265" defTabSz="914400" fontAlgn="base">
              <a:lnSpc>
                <a:spcPct val="120000"/>
              </a:lnSpc>
              <a:spcBef>
                <a:spcPts val="0"/>
              </a:spcBef>
              <a:spcAft>
                <a:spcPts val="0"/>
              </a:spcAft>
              <a:buSzPct val="90000"/>
              <a:buFont typeface="Wingdings" panose="05000000000000000000" charset="0"/>
              <a:buChar char=""/>
            </a:pPr>
            <a:r>
              <a:rPr lang="en-US" altLang="zh-CN" sz="2400">
                <a:solidFill>
                  <a:srgbClr val="FF0000"/>
                </a:solidFill>
                <a:sym typeface="+mn-ea"/>
              </a:rPr>
              <a:t>_xxx</a:t>
            </a:r>
            <a:r>
              <a:rPr lang="zh-CN" altLang="en-US" sz="2400">
                <a:sym typeface="+mn-ea"/>
              </a:rPr>
              <a:t>：受保护成员；</a:t>
            </a:r>
            <a:endParaRPr lang="zh-CN" altLang="en-US" sz="2400" strike="noStrike" noProof="1"/>
          </a:p>
          <a:p>
            <a:pPr marL="678180" indent="-342265" defTabSz="914400" fontAlgn="base">
              <a:lnSpc>
                <a:spcPct val="120000"/>
              </a:lnSpc>
              <a:spcBef>
                <a:spcPts val="0"/>
              </a:spcBef>
              <a:spcAft>
                <a:spcPts val="0"/>
              </a:spcAft>
              <a:buSzPct val="90000"/>
              <a:buFont typeface="Wingdings" panose="05000000000000000000" charset="0"/>
              <a:buChar char=""/>
            </a:pPr>
            <a:r>
              <a:rPr lang="en-US" altLang="zh-CN" sz="2400">
                <a:solidFill>
                  <a:srgbClr val="FF0000"/>
                </a:solidFill>
                <a:sym typeface="+mn-ea"/>
              </a:rPr>
              <a:t>__xxx__</a:t>
            </a:r>
            <a:r>
              <a:rPr lang="zh-CN" altLang="en-US" sz="2400">
                <a:sym typeface="+mn-ea"/>
              </a:rPr>
              <a:t>：系统定义的特殊成员；</a:t>
            </a:r>
            <a:endParaRPr lang="zh-CN" altLang="en-US" sz="2400" strike="noStrike" noProof="1"/>
          </a:p>
          <a:p>
            <a:pPr marL="678180" indent="-342265" defTabSz="914400" fontAlgn="base">
              <a:lnSpc>
                <a:spcPct val="120000"/>
              </a:lnSpc>
              <a:spcBef>
                <a:spcPts val="0"/>
              </a:spcBef>
              <a:spcAft>
                <a:spcPts val="0"/>
              </a:spcAft>
              <a:buSzPct val="90000"/>
              <a:buFont typeface="Wingdings" panose="05000000000000000000" charset="0"/>
              <a:buChar char=""/>
            </a:pPr>
            <a:r>
              <a:rPr lang="en-US" altLang="zh-CN" sz="2400">
                <a:solidFill>
                  <a:srgbClr val="FF0000"/>
                </a:solidFill>
                <a:sym typeface="+mn-ea"/>
              </a:rPr>
              <a:t>__xxx</a:t>
            </a:r>
            <a:r>
              <a:rPr lang="zh-CN" altLang="en-US" sz="2400">
                <a:sym typeface="+mn-ea"/>
              </a:rPr>
              <a:t>：私有成员，只有类对象自己能访问，子类对象不能直接访问到这个成员，但在对象外部可以通过“对象名</a:t>
            </a:r>
            <a:r>
              <a:rPr lang="en-US" altLang="zh-CN" sz="2400">
                <a:sym typeface="+mn-ea"/>
              </a:rPr>
              <a:t>._</a:t>
            </a:r>
            <a:r>
              <a:rPr lang="zh-CN" altLang="en-US" sz="2400">
                <a:sym typeface="+mn-ea"/>
              </a:rPr>
              <a:t>类名</a:t>
            </a:r>
            <a:r>
              <a:rPr lang="en-US" altLang="zh-CN" sz="2400">
                <a:sym typeface="+mn-ea"/>
              </a:rPr>
              <a:t>__xxx</a:t>
            </a:r>
            <a:r>
              <a:rPr lang="zh-CN" altLang="en-US" sz="2400">
                <a:sym typeface="+mn-ea"/>
              </a:rPr>
              <a:t>”这样的特殊方式来访问。</a:t>
            </a:r>
            <a:endParaRPr lang="zh-CN" altLang="en-US" sz="2400"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2400">
                <a:sym typeface="+mn-ea"/>
              </a:rPr>
              <a:t>注意：</a:t>
            </a:r>
            <a:r>
              <a:rPr lang="en-US" altLang="zh-CN" sz="2400">
                <a:solidFill>
                  <a:srgbClr val="FF0000"/>
                </a:solidFill>
                <a:sym typeface="+mn-ea"/>
              </a:rPr>
              <a:t>Python</a:t>
            </a:r>
            <a:r>
              <a:rPr lang="zh-CN" altLang="en-US" sz="2400">
                <a:solidFill>
                  <a:srgbClr val="FF0000"/>
                </a:solidFill>
                <a:sym typeface="+mn-ea"/>
              </a:rPr>
              <a:t>中不存在严格意义上的私有成员</a:t>
            </a:r>
            <a:r>
              <a:rPr lang="zh-CN" altLang="en-US" sz="2400">
                <a:sym typeface="+mn-ea"/>
              </a:rPr>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11428</Words>
  <Application>WPS 演示</Application>
  <PresentationFormat>宽屏</PresentationFormat>
  <Paragraphs>752</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Consolas</vt:lpstr>
      <vt:lpstr>Wingdings</vt:lpstr>
      <vt:lpstr>Calibri Light</vt:lpstr>
      <vt:lpstr>Calibri</vt:lpstr>
      <vt:lpstr>微软雅黑</vt:lpstr>
      <vt:lpstr>Arial Unicode MS</vt:lpstr>
      <vt:lpstr>Office 主题</vt:lpstr>
      <vt:lpstr>第6章  面向对象程序设计</vt:lpstr>
      <vt:lpstr>本章学习目标</vt:lpstr>
      <vt:lpstr>第6章  面向对象程序设计</vt:lpstr>
      <vt:lpstr>6.1  类的定义与使用</vt:lpstr>
      <vt:lpstr>6.1  类的定义与使用</vt:lpstr>
      <vt:lpstr>6.2  数据成员与成员方法</vt:lpstr>
      <vt:lpstr>6.2.1  私有成员与公有成员</vt:lpstr>
      <vt:lpstr>6.2.1  私有成员与公有成员</vt:lpstr>
      <vt:lpstr>6.2.1  私有成员与公有成员</vt:lpstr>
      <vt:lpstr>6.2.2  数据成员</vt:lpstr>
      <vt:lpstr>6.2.2  数据成员</vt:lpstr>
      <vt:lpstr>6.2.3  成员方法</vt:lpstr>
      <vt:lpstr>6.2.3  成员方法</vt:lpstr>
      <vt:lpstr>6.2.3  成员方法</vt:lpstr>
      <vt:lpstr>6.2.3  成员方法</vt:lpstr>
      <vt:lpstr>6.2.3  成员方法</vt:lpstr>
      <vt:lpstr>6.2.3  成员方法</vt:lpstr>
      <vt:lpstr>6.2.4  属性</vt:lpstr>
      <vt:lpstr>6.2.4  属性</vt:lpstr>
      <vt:lpstr>6.2.4  属性</vt:lpstr>
      <vt:lpstr>6.2.4  属性</vt:lpstr>
      <vt:lpstr>6.2.4  属性</vt:lpstr>
      <vt:lpstr>6.2.4  属性</vt:lpstr>
      <vt:lpstr>6.2.4  属性</vt:lpstr>
      <vt:lpstr>6.2.4  属性</vt:lpstr>
      <vt:lpstr>6.2.4  属性</vt:lpstr>
      <vt:lpstr>6.2.4  属性</vt:lpstr>
      <vt:lpstr>6.2.4  属性</vt:lpstr>
      <vt:lpstr>6.3  继承</vt:lpstr>
      <vt:lpstr>6.3  继承</vt:lpstr>
      <vt:lpstr>6.3  继承</vt:lpstr>
      <vt:lpstr>6.3  继承</vt:lpstr>
      <vt:lpstr>6.4  特殊方法</vt:lpstr>
      <vt:lpstr>6.4  特殊方法</vt:lpstr>
      <vt:lpstr>6.4  特殊方法</vt:lpstr>
      <vt:lpstr>6.4  特殊方法</vt:lpstr>
      <vt:lpstr>6.4  特殊方法</vt:lpstr>
      <vt:lpstr>6.4  特殊方法</vt:lpstr>
      <vt:lpstr>6.4  特殊方法</vt:lpstr>
      <vt:lpstr>6.5  综合案例解析</vt:lpstr>
      <vt:lpstr>6.5  综合案例解析</vt:lpstr>
      <vt:lpstr>6.5  综合案例解析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351</cp:revision>
  <dcterms:created xsi:type="dcterms:W3CDTF">2015-05-05T08:02:00Z</dcterms:created>
  <dcterms:modified xsi:type="dcterms:W3CDTF">2021-07-10T08:28:39Z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99B74C3260C748C19C6E9F0C0269DFF3</vt:lpwstr>
  </property>
</Properties>
</file>