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848" r:id="rId3"/>
    <p:sldId id="1818" r:id="rId4"/>
    <p:sldId id="1773" r:id="rId5"/>
    <p:sldId id="1774" r:id="rId6"/>
    <p:sldId id="1775" r:id="rId7"/>
    <p:sldId id="1776" r:id="rId8"/>
    <p:sldId id="1780" r:id="rId9"/>
    <p:sldId id="1781" r:id="rId10"/>
    <p:sldId id="1782" r:id="rId11"/>
    <p:sldId id="1777" r:id="rId12"/>
    <p:sldId id="1778" r:id="rId13"/>
    <p:sldId id="1779" r:id="rId14"/>
    <p:sldId id="1783" r:id="rId15"/>
    <p:sldId id="1784" r:id="rId16"/>
    <p:sldId id="1785" r:id="rId17"/>
    <p:sldId id="1786" r:id="rId18"/>
    <p:sldId id="1787" r:id="rId19"/>
    <p:sldId id="1792" r:id="rId20"/>
    <p:sldId id="1793" r:id="rId21"/>
    <p:sldId id="1804" r:id="rId22"/>
    <p:sldId id="1805" r:id="rId23"/>
    <p:sldId id="1806" r:id="rId24"/>
    <p:sldId id="1807" r:id="rId25"/>
    <p:sldId id="1811" r:id="rId26"/>
    <p:sldId id="1812" r:id="rId27"/>
    <p:sldId id="181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正则表达式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8.1.3  </a:t>
            </a:r>
            <a:r>
              <a:rPr lang="zh-CN" altLang="en-US"/>
              <a:t>正则表达式集锦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5550"/>
          </a:xfrm>
        </p:spPr>
        <p:txBody>
          <a:bodyPr>
            <a:normAutofit lnSpcReduction="20000"/>
          </a:bodyPr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最简单的正则表达式是普通字符串，可以匹配自身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[pjc]ython'可以匹配'python'、'jython'、'cython'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[a-zA-Z0-9]'可以匹配一个任意大小写字母或数字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[^abc]'可以一个匹配任意除'a'、'b'、'c'之外的字符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python|perl'或'p(ython|erl)'都可以匹配'python'或'perl'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子模式后面加上问号表示可选。r'(http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s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://)?(www\.)?python\.org'只能匹配'http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s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://www.python.org'、'http</a:t>
            </a: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s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://python.org'、'www.python.org'和'python.org'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^http'只能匹配所有以'http'开头的字符串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(pattern)*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：允许模式重复0次或多次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(pattern)+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：允许模式重复1次或多次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(pattern){m,n}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：允许模式重复m~n次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8.1.3  </a:t>
            </a:r>
            <a:r>
              <a:rPr lang="zh-CN" altLang="en-US">
                <a:sym typeface="+mn-ea"/>
              </a:rPr>
              <a:t>正则表达式集锦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78120"/>
          </a:xfrm>
        </p:spPr>
        <p:txBody>
          <a:bodyPr>
            <a:normAutofit fontScale="70000"/>
          </a:bodyPr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'(a|b)*c'：匹配多个（包含0个）a或b，后面紧跟一个字母c。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'ab{1,}'：等价于'ab+'，匹配以字母a开头后面带1个至多个字母b的字符串。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'^[a-zA-Z]{1}([a-zA-Z0-9._]){4,19}$'：匹配长度为5-20的字符串，必须以字母开头并且可带字母、数字、下画线、圆点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的字符串。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'^(\w){6,20}$'：匹配长度为6-20的字符串，可以包含字母、数字、下划线。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'^\d{1,3}\.\d{1,3}\.\d{1,3}\.\d{1,3}$'：检查给定字符串是否为合法IP地址。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'^(13[4-9]\d{8})|(15[01289]\d{8})$'：检查给定字符串是否为移动手机号码。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'^[a-zA-Z]+$'：检查给定字符串是否只包含英文字母大小写。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'^\w+@(\w+\.)+\w+$'：检查给定字符串是否为合法电子邮件地址。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en-US" altLang="en-US">
                <a:latin typeface="Consolas" panose="020B0609020204030204" charset="0"/>
                <a:cs typeface="Consolas" panose="020B0609020204030204" charset="0"/>
                <a:sym typeface="+mn-ea"/>
              </a:rPr>
              <a:t>r'(\w)(?!.*\1)'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：查找字符串中每个字符的最后一次出现。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r'(\w)(?=.*\1)'：查找字符串中所有重复出现（出现次数大于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）的字符。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8.1.3  </a:t>
            </a:r>
            <a:r>
              <a:rPr lang="zh-CN" altLang="en-US">
                <a:sym typeface="+mn-ea"/>
              </a:rPr>
              <a:t>正则表达式集锦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4280"/>
          </a:xfrm>
        </p:spPr>
        <p:txBody>
          <a:bodyPr>
            <a:normAutofit lnSpcReduction="10000"/>
          </a:bodyPr>
          <a:p>
            <a:pPr indent="-26987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'^(\-)?\d+(\.\d{1,2})?$'：检查给定字符串是否为最多带有2位小数的正数或负数。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indent="-26987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'[\u4e00-\u9fa5]'：匹配给定字符串中所有中文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字符。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indent="-26987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'^\d{18}|\d{15}$'：检查给定字符串是否为合法身份证格式。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indent="-26987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'\d{4}-\d{1,2}-\d{1,2}'：匹配指定格式的日期，例如20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21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-1-31。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indent="-26987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'^(?=.*[a-z])(?=.*[A-Z])(?=.*\d)(?=.*[,._]).{8,}$'：检查给定字符串是否为强密码，必须同时包含英语字母大写字母、英文小写字母、数字或特殊符号（如英文逗号、英文句号、下划线），并且长度必须至少8位。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indent="-26987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"(?!.*[\'\"\/;=%?]).+"：如果给定字符串中包含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'、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"、/、;、=、%、?则匹配失败。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indent="-26987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'(.)\\1+'：匹配任意字符的两次或多次重复出现。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indent="-26987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'((?P&lt;f&gt;\b\w+\b)\s+(?P=f))'：匹配连续出现两次的单词。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indent="-26987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'((?P&lt;f&gt;.)(?P=f)(?P&lt;g&gt;.)(?P=g))'：匹配AABB形式的成语或字母组合。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8.1.3  </a:t>
            </a:r>
            <a:r>
              <a:rPr lang="zh-CN" altLang="en-US">
                <a:sym typeface="+mn-ea"/>
              </a:rPr>
              <a:t>正则表达式集锦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749280" cy="4639945"/>
          </a:xfrm>
        </p:spPr>
        <p:txBody>
          <a:bodyPr>
            <a:normAutofit lnSpcReduction="10000"/>
          </a:bodyPr>
          <a:p>
            <a:pPr fontAlgn="auto">
              <a:lnSpc>
                <a:spcPct val="13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使用时要注意的是，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正则表达式只是进行形式上的检查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，并不保证内容一定正确。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fontAlgn="auto" latinLnBrk="1">
              <a:lnSpc>
                <a:spcPct val="13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例如上面的例子中，正则表达式'^\d{1,3}\.\d{1,3}\.\d{1,3}\.\d{1,3}$'可以检查字符串是否为IP地址，字符串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888.888.888.888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这样的也能通过检查，但实际上并不是有效的IP地址。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同样的道理，正则表达式'^\d{18}|\d{15}$'也只负责检查字符串是否为18位或15位数字，并不保证一定是合法的身份证号，也没有考虑最后一位是字母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的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情况。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8.2  正则表达式模块re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x-none" sz="2400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标准库</a:t>
            </a:r>
            <a:r>
              <a:rPr lang="en-US" altLang="x-none" sz="2400" dirty="0">
                <a:latin typeface="宋体" panose="02010600030101010101" pitchFamily="2" charset="-122"/>
                <a:sym typeface="+mn-ea"/>
              </a:rPr>
              <a:t>re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模块提供了正则表达式操作所需要的功能。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Content Placeholder -1"/>
          <p:cNvGraphicFramePr/>
          <p:nvPr>
            <p:custDataLst>
              <p:tags r:id="rId1"/>
            </p:custDataLst>
          </p:nvPr>
        </p:nvGraphicFramePr>
        <p:xfrm>
          <a:off x="838200" y="1976120"/>
          <a:ext cx="9492615" cy="332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505"/>
                <a:gridCol w="4817110"/>
              </a:tblGrid>
              <a:tr h="2889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</a:t>
                      </a:r>
                      <a:endParaRPr lang="zh-CN" altLang="en-US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findall(pattern, string[, flags])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返回包含字符串中所有与给定模式匹配的项的列表，如果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pattern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中有子模式则</a:t>
                      </a:r>
                      <a:r>
                        <a:rPr lang="zh-CN" altLang="en-US" sz="1800" b="0" u="none">
                          <a:solidFill>
                            <a:srgbClr val="FF0000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只返回子模式匹配的内容</a:t>
                      </a:r>
                      <a:endParaRPr lang="zh-CN" altLang="en-US" sz="1800" b="0" u="none">
                        <a:solidFill>
                          <a:srgbClr val="FF0000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match(pattern, string[, flags])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从字符串的</a:t>
                      </a:r>
                      <a:r>
                        <a:rPr lang="zh-CN" altLang="en-US" sz="1800" b="0" u="none">
                          <a:solidFill>
                            <a:srgbClr val="FF0000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开始处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匹配模式，返回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Match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对象或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None</a:t>
                      </a:r>
                      <a:endParaRPr 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search(pattern, string[, flags])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在</a:t>
                      </a:r>
                      <a:r>
                        <a:rPr lang="zh-CN" altLang="en-US" sz="1800" b="0" u="none">
                          <a:solidFill>
                            <a:srgbClr val="FF0000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整个字符串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中寻找模式，返回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Match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对象或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None</a:t>
                      </a:r>
                      <a:endParaRPr 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split(pattern, string[, maxsplit=0])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根据模式匹配项分隔字符串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4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sub(pat, repl, string[, count=0])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将字符串中所有与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pat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匹配的项用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repl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替换，返回新字符串，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repl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可以是字符串或返回字符串的可调用对象，作用于每个匹配的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Match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对象</a:t>
                      </a:r>
                      <a:endParaRPr 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8.2  正则表达式模块re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028680" cy="4639945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400"/>
              <a:t>其中函数参数“flags”的值可以是下面几个</a:t>
            </a:r>
            <a:r>
              <a:rPr lang="zh-CN" altLang="en-US" sz="2400">
                <a:sym typeface="+mn-ea"/>
              </a:rPr>
              <a:t>的不同组合（使用“|”进行组合）：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"/>
            </a:pPr>
            <a:r>
              <a:rPr lang="zh-CN" altLang="en-US" sz="2000"/>
              <a:t>re.I（注意是大写字母I，不是数字1，表示忽略大小写）</a:t>
            </a:r>
            <a:endParaRPr lang="zh-CN" altLang="en-US" sz="2000"/>
          </a:p>
          <a:p>
            <a:pPr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"/>
            </a:pPr>
            <a:r>
              <a:rPr lang="zh-CN" altLang="en-US" sz="2000"/>
              <a:t>re.L（支持本地字符集的字符）</a:t>
            </a:r>
            <a:endParaRPr lang="zh-CN" altLang="en-US" sz="2000"/>
          </a:p>
          <a:p>
            <a:pPr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"/>
            </a:pPr>
            <a:r>
              <a:rPr lang="zh-CN" altLang="en-US" sz="2000"/>
              <a:t>re.M（多行匹配模式）</a:t>
            </a:r>
            <a:endParaRPr lang="zh-CN" altLang="en-US" sz="2000"/>
          </a:p>
          <a:p>
            <a:pPr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"/>
            </a:pPr>
            <a:r>
              <a:rPr lang="zh-CN" altLang="en-US" sz="2000"/>
              <a:t>re.S（使元字符“.”匹配任意字符，包括换行符）</a:t>
            </a:r>
            <a:endParaRPr lang="zh-CN" altLang="en-US" sz="2000"/>
          </a:p>
          <a:p>
            <a:pPr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"/>
            </a:pPr>
            <a:r>
              <a:rPr lang="zh-CN" altLang="en-US" sz="2000"/>
              <a:t>re.U（匹配Unicode字符）</a:t>
            </a:r>
            <a:endParaRPr lang="zh-CN" altLang="en-US" sz="2000"/>
          </a:p>
          <a:p>
            <a:pPr fontAlgn="auto">
              <a:lnSpc>
                <a:spcPct val="150000"/>
              </a:lnSpc>
              <a:spcBef>
                <a:spcPts val="400"/>
              </a:spcBef>
              <a:buFont typeface="Wingdings" panose="05000000000000000000" charset="0"/>
              <a:buChar char=""/>
            </a:pPr>
            <a:r>
              <a:rPr lang="zh-CN" altLang="en-US" sz="2000"/>
              <a:t>re.X（忽略模式中的空格，并可以使用# 注释）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8.2  正则表达式模块re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3426" name="文本占位符 53250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</a:rPr>
              <a:t>&gt;&gt;&gt; import re                            # 导入re模块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</a:rPr>
              <a:t>&gt;&gt;&gt; text = 'alpha. beta....gamma delta'  # 测试用的字符串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</a:rPr>
              <a:t>&gt;&gt;&gt; re.split('[\. ]+', text)             # 使用指定字符作为分隔符进行分隔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</a:rPr>
              <a:t>['alpha', 'beta', 'gamma', 'delta']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</a:rPr>
              <a:t>&gt;&gt;&gt; re.split('[\. ]+', text, maxsplit=2) # 最多分隔2次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</a:rPr>
              <a:t>['alpha', 'beta', 'gamma delta']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</a:rPr>
              <a:t>&gt;&gt;&gt; re.split('[\. ]+', text, maxsplit=1) # 最多分隔1次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</a:rPr>
              <a:t>['alpha', 'beta....gamma delta']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</a:rPr>
              <a:t>&gt;&gt;&gt; pat = '[a-zA-Z]+'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</a:rPr>
              <a:t>&gt;&gt;&gt; re.findall(pat, text)                # 查找所有单词</a:t>
            </a:r>
            <a:endParaRPr lang="en-US" altLang="zh-CN" sz="200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</a:rPr>
              <a:t>['alpha', 'beta', 'gamma', 'delta']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8.2  正则表达式模块re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4450" name="文本占位符 54274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&gt;&gt;&gt; pat = '{name}'</a:t>
            </a:r>
            <a:endParaRPr lang="en-US" altLang="zh-CN" sz="2000"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&gt;&gt;&gt; text = 'Dear {name}...'</a:t>
            </a:r>
            <a:endParaRPr lang="en-US" altLang="zh-CN" sz="2000"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&gt;&gt;&gt; re.sub(pat, 'Mr.Dong', text)        # 字符串替换</a:t>
            </a:r>
            <a:endParaRPr lang="en-US" altLang="zh-CN" sz="2000"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</a:rPr>
              <a:t>'Dear Mr.Dong...'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&gt;&gt;&gt; s = 'a s d'</a:t>
            </a:r>
            <a:endParaRPr lang="en-US" altLang="zh-CN" sz="2000"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&gt;&gt;&gt; re.sub('a|s|d', 'good', s)          # 字符串替换</a:t>
            </a:r>
            <a:endParaRPr lang="en-US" altLang="zh-CN" sz="2000"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</a:rPr>
              <a:t>'good good good'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&gt;&gt;&gt; s = "It's a very good good idea"</a:t>
            </a:r>
            <a:endParaRPr lang="en-US" altLang="zh-CN" sz="2000"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&gt;&gt;&gt; re.sub(r'(\b\w+) \1', r'\1', s)     # 处理连续的重复单词</a:t>
            </a:r>
            <a:endParaRPr lang="en-US" altLang="zh-CN" sz="2000"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</a:rPr>
              <a:t>"It's a very good idea"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&gt;&gt;&gt; re.sub(r'((\w+) )\1', r'\2', s)</a:t>
            </a:r>
            <a:endParaRPr lang="en-US" altLang="zh-CN" sz="2000">
              <a:latin typeface="Consolas" panose="020B0609020204030204" charset="0"/>
            </a:endParaRP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charset="0"/>
              </a:rPr>
              <a:t>"It's a very goodidea"</a:t>
            </a:r>
            <a:endParaRPr lang="en-US" altLang="zh-CN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8.2  正则表达式模块re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latin typeface="Consolas" panose="020B0609020204030204" charset="0"/>
              </a:rPr>
              <a:t>&gt;&gt;&gt; example = 'Beautiful is better than ugly.'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re.findall('\\bb.+?\\b', example)    # 以字母b开头的完整单词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                             # 此处问号?表示非贪心模式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['better']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re.findall('\\bb.+\\b', example)     # 贪心模式的匹配结果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['better than ugly']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re.findall('\\bb\w*\\b', example)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['better']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re.findall('\\Bh.+?\\b', example)    # 不以h开头且含有h字母的单词剩余部分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['han']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8.2  正则表达式模块re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927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re.findall('\\b\w.+?\\b', example)           # 所有单词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['Beautiful', 'is', 'better', 'than', 'ugly']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re.findall('\w+', example)                   # 所有单词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['Beautiful', 'is', 'better', 'than', 'ugly']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re.findall(r'\b\w.+?\b', example)            # 使用原始字符串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['Beautiful', 'is', 'better', 'than', 'ugly']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re.split('\s', example)                      # 使用任何空白字符分隔字符串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['Beautiful', 'is', 'better', 'than', 'ugly.']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re.findall('\d+\.\d+\.\d+', 'Python 2.7.13') # 查找并返回x.x.x形式的数字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['2.7.13']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re.findall('\d+\.\d+\.\d+', 'Python 2.7.13,Python 3.</a:t>
            </a:r>
            <a:r>
              <a:rPr lang="en-US" altLang="zh-CN" sz="1800">
                <a:latin typeface="Consolas" panose="020B0609020204030204" charset="0"/>
              </a:rPr>
              <a:t>8</a:t>
            </a:r>
            <a:r>
              <a:rPr lang="zh-CN" altLang="en-US" sz="1800">
                <a:latin typeface="Consolas" panose="020B0609020204030204" charset="0"/>
              </a:rPr>
              <a:t>.</a:t>
            </a:r>
            <a:r>
              <a:rPr lang="en-US" altLang="zh-CN" sz="1800">
                <a:latin typeface="Consolas" panose="020B0609020204030204" charset="0"/>
              </a:rPr>
              <a:t>9</a:t>
            </a:r>
            <a:r>
              <a:rPr lang="zh-CN" altLang="en-US" sz="1800">
                <a:latin typeface="Consolas" panose="020B0609020204030204" charset="0"/>
              </a:rPr>
              <a:t>')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['2.7.13', '3.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charset="0"/>
              </a:rPr>
              <a:t>8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.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charset="0"/>
              </a:rPr>
              <a:t>9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']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s = '&lt;html&gt;&lt;head&gt;This is head.&lt;/head&gt;&lt;body&gt;This is body.&lt;/body&gt;&lt;/html&gt;'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pattern = r'&lt;html&gt;&lt;head&gt;(.+)&lt;/head&gt;&lt;body&gt;(.+)&lt;/body&gt;&lt;/html&gt;'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result = re.search(pattern, s)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result.group(1)                              # 第一个子模式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'This is head.'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result.group(2)                              # 第二个子模式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'This is body.'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re.findall(pattern, s)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00B0F0"/>
                </a:solidFill>
                <a:latin typeface="Consolas" panose="020B0609020204030204" charset="0"/>
              </a:rPr>
              <a:t>[('This is head.', 'This is body.')]</a:t>
            </a:r>
            <a:endParaRPr lang="zh-CN" altLang="en-US" sz="18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本章学习</a:t>
            </a:r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/>
              <a:t>掌握正则表达式基本语法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理解正则表达式扩展语法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掌握正则表达式模块re的常用函数用法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了解match对象用法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8.3  Match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2882" name="文本占位符 67586"/>
          <p:cNvSpPr>
            <a:spLocks noGrp="1"/>
          </p:cNvSpPr>
          <p:nvPr>
            <p:ph idx="1"/>
          </p:nvPr>
        </p:nvSpPr>
        <p:spPr>
          <a:xfrm>
            <a:off x="803910" y="1133475"/>
            <a:ext cx="11066780" cy="4525645"/>
          </a:xfrm>
        </p:spPr>
        <p:txBody>
          <a:bodyPr anchor="t"/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n"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正则表达式模块</a:t>
            </a:r>
            <a:r>
              <a:rPr lang="en-US" altLang="zh-CN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re</a:t>
            </a: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的函数</a:t>
            </a:r>
            <a:r>
              <a:rPr lang="en-US" altLang="zh-CN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match()</a:t>
            </a: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、</a:t>
            </a:r>
            <a:r>
              <a:rPr lang="en-US" altLang="zh-CN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search()</a:t>
            </a: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以及正则表达式对象的方法</a:t>
            </a:r>
            <a:r>
              <a:rPr lang="en-US" altLang="x-none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match()</a:t>
            </a: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、</a:t>
            </a:r>
            <a:r>
              <a:rPr lang="en-US" altLang="x-none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search()</a:t>
            </a: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方法匹配成功后返回</a:t>
            </a:r>
            <a:r>
              <a:rPr lang="en-US" altLang="x-none" sz="24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Match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对象</a:t>
            </a: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。</a:t>
            </a:r>
            <a:r>
              <a:rPr lang="en-US" altLang="zh-CN" sz="2400" dirty="0">
                <a:latin typeface="Consolas" panose="020B0609020204030204" charset="0"/>
                <a:cs typeface="Consolas" panose="020B0609020204030204" charset="0"/>
                <a:sym typeface="+mn-ea"/>
              </a:rPr>
              <a:t>M</a:t>
            </a: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atch对象的主要方法有：</a:t>
            </a:r>
            <a:endParaRPr lang="zh-CN" altLang="en-US" sz="24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group()：返回匹配的一个或多个子模式内容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groups()：返回一个包含匹配的所有子模式内容的元组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groupdict()：返回包含匹配的所有命名子模式内容的字典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start()：返回指定子模式内容的起始位置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end()：返回指定子模式内容的结束位置的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后一个位置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span()：返回一个包含指定子模式内容起始位置和结束位置</a:t>
            </a: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后一个位置的元组。</a:t>
            </a: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8.3  Match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base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&gt;&gt;&gt; m = re.match(r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(\w+) (\w+)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Isaac Newton, physicist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zh-CN" alt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latin typeface="Consolas" panose="020B0609020204030204" charset="0"/>
                <a:cs typeface="Consolas" panose="020B0609020204030204" charset="0"/>
              </a:rPr>
              <a:t>&gt;&gt;&gt; m</a:t>
            </a:r>
            <a:endParaRPr lang="zh-CN" altLang="en-US" sz="20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20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&lt;re.Match object; span=(0, 12), match='Isaac Newton'&gt;</a:t>
            </a:r>
            <a:endParaRPr lang="zh-CN" altLang="en-US" sz="20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&gt;&gt;&gt; m.group(0)                   # 返回整个模式内容</a:t>
            </a:r>
            <a:endParaRPr lang="zh-CN" altLang="en-US" sz="20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'Isaac Newton'</a:t>
            </a:r>
            <a:endParaRPr lang="zh-CN" altLang="en-US" sz="20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&gt;&gt;&gt; m.group(1)                   # 返回第1个子模式内容</a:t>
            </a:r>
            <a:endParaRPr lang="zh-CN" altLang="en-US" sz="20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'Isaac'</a:t>
            </a:r>
            <a:endParaRPr lang="zh-CN" altLang="en-US" sz="20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&gt;&gt;&gt; m.group(2)                   # 返回第2个子模式内容.</a:t>
            </a:r>
            <a:endParaRPr lang="zh-CN" altLang="en-US" sz="20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'Newton'</a:t>
            </a:r>
            <a:endParaRPr lang="zh-CN" altLang="en-US" sz="20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&gt;&gt;&gt; m.group(1, 2)                # 返回指定的多个子模式内容</a:t>
            </a:r>
            <a:endParaRPr lang="zh-CN" altLang="en-US" sz="20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('Isaac', 'Newton')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8.3  Match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6978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931525" cy="4639945"/>
          </a:xfrm>
        </p:spPr>
        <p:txBody>
          <a:bodyPr anchor="t">
            <a:normAutofit lnSpcReduction="10000"/>
          </a:bodyPr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&gt;&gt;&gt; m = re.match(r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(?P&lt;first_name&gt;\w+) (?P&lt;last_name&gt;\w+)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,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Malcolm Reynolds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&gt;&gt;&gt; m.group('first_name')      # 使用命名的子模式</a:t>
            </a:r>
            <a:endParaRPr lang="zh-CN" altLang="en-US" sz="2000"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'Malcolm'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&gt;&gt;&gt; m.group('last_name')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'Reynolds'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&gt;&gt;&gt; m = re.match(r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(\d+)\.(\d+)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,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24.1632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</a:rPr>
              <a:t>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&gt;&gt;&gt; m.groups()                 # 返回所有匹配的子模式（不包括第0个）</a:t>
            </a:r>
            <a:endParaRPr lang="zh-CN" altLang="en-US" sz="2000"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('24', '1632')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m = re.match(r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  <a:sym typeface="+mn-ea"/>
              </a:rPr>
              <a:t>(?P&lt;first_name&gt;\w+) (?P&lt;last_name&gt;\w+)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  <a:sym typeface="+mn-ea"/>
              </a:rPr>
              <a:t>,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  <a:sym typeface="+mn-ea"/>
              </a:rPr>
              <a:t>Malcolm Reynolds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charset="0"/>
                <a:sym typeface="+mn-ea"/>
              </a:rPr>
              <a:t>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m.groupdict()              # 以字典形式返回匹配的结果</a:t>
            </a:r>
            <a:endParaRPr lang="zh-CN" altLang="en-US" sz="2000">
              <a:latin typeface="Consolas" panose="020B0609020204030204" charset="0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{'first_name': 'Malcolm', 'last_name': 'Reynolds'}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8.3  Match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s = 'aabc abcd abbcd abccd abcdd'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re.findall(r'(\b\w*(?P&lt;f&gt;\w+)(?P=f)\w*\b)', s)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defTabSz="914400"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[('aabc', 'a'), ('abbcd', 'b'), ('abccd', 'c'), ('abcdd', 'd')]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8.4  </a:t>
            </a:r>
            <a:r>
              <a:rPr lang="zh-CN" altLang="en-US"/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400675"/>
          </a:xfrm>
        </p:spPr>
        <p:txBody>
          <a:bodyPr>
            <a:normAutofit/>
          </a:bodyPr>
          <a:p>
            <a:pPr marL="339090" indent="-339090"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/>
              <a:t>例8-1</a:t>
            </a:r>
            <a:r>
              <a:rPr lang="zh-CN" altLang="en-US" sz="2400"/>
              <a:t>  使用正则表达式提取字符串中的电话号码。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import re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text = '''Suppose my Phone No. is 0535-1234567,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yours is 010-12345678,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his is 025-87654321.'''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# 注意，下面的正则表达式中大括号内逗号后面不能有空格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matchResult = re.findall(r'(\d{3,4})-(\d{7,8})', text)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for item in matchResult: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print(item[0], item[1], sep='-')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50180"/>
          </a:xfrm>
        </p:spPr>
        <p:txBody>
          <a:bodyPr>
            <a:normAutofit lnSpcReduction="10000"/>
          </a:bodyPr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/>
              <a:t>例8-</a:t>
            </a:r>
            <a:r>
              <a:rPr lang="en-US" altLang="zh-CN" sz="2400" b="1"/>
              <a:t>2</a:t>
            </a:r>
            <a:r>
              <a:rPr lang="zh-CN" altLang="en-US" sz="2400"/>
              <a:t>  使用正则表达式查找文本中最长的数字字符串。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import re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longest1(s):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'''查找所有连续数字'''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t = re.findall('\d+', s)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return max(t, key=len)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return 'No'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longest2(s):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'''使用非数字作为分隔符'''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t = re.split('[^\d]+', s)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return max(t, key=len)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return 'No'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8.4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en-US" sz="2400" b="1"/>
              <a:t>例8-3</a:t>
            </a:r>
            <a:r>
              <a:rPr lang="en-US" sz="2400"/>
              <a:t>  将一句英语文本中的单词进行倒置，标点不倒置，假设单词之间使用一个或多个空格进行分割。比如I like beijing. 经过函数后变为：beijing. like I。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import re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reverse(s):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t = re.split('\s+', s.strip())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t.reverse()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return ' '.join(t)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print(reverse('I like beijing.'))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print(reverse('Simple is better than complex.'))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正则表达式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正则表达式是字符串处理的有力工具，正则表达式使用预定义的模式去匹配一类具有共同特征的字符串，可以快速、准确地完成复杂的查找、替换等处理要求，比字符串自身提供的方法提供了更强大的处理功能。</a:t>
            </a:r>
            <a:r>
              <a:rPr lang="zh-CN" altLang="en-US" sz="2400">
                <a:solidFill>
                  <a:srgbClr val="FF0000"/>
                </a:solidFill>
              </a:rPr>
              <a:t>例如</a:t>
            </a:r>
            <a:r>
              <a:rPr lang="zh-CN" altLang="en-US" sz="2400"/>
              <a:t>使用字符串对象的split()方法只能指定一个分隔符，而使用正则表达式可以很方便地指定多个符号作为分隔符；使用字符串对象的split()并指定分隔符时，很难处理分隔符连续多次出现的情况，而正则表达式让这一切都变成非常轻松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正则表达式在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文本编辑与处理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网页爬虫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之类的场合中有重要应用。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8.1  </a:t>
            </a:r>
            <a:r>
              <a:rPr lang="zh-CN" altLang="en-US"/>
              <a:t>正则表达式语法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正则表达式由元字符及其不同组合来构成，通过巧妙地构造正则表达式可以匹配任意字符串，并完成查找、替换、分隔等复杂的字符串处理任务。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8.1.1  </a:t>
            </a:r>
            <a:r>
              <a:rPr lang="zh-CN" altLang="en-US"/>
              <a:t>正则表达式基本语法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30580" y="1357630"/>
          <a:ext cx="947801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645"/>
                <a:gridCol w="8635365"/>
              </a:tblGrid>
              <a:tr h="22161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元字符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.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匹配除换行符以外的任意单个字符，单行模式下也可以表示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换行符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*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匹配位于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*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之前的字符或子模式的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0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次或多次重复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+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匹配位于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+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之前的字符或子模式的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1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次或多次重复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-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在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[]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之内用来表示范围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|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匹配位于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|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之前或之后的字符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^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1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）匹配行首，匹配以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^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后面的字符开头的字符串；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2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）方括号内以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^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开头表示不匹配方括号中的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字符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$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匹配行尾，匹配以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$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之前的字符结束的字符串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94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?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1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）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?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前面的字符或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子模式出现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0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次或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1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次；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2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）当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该字符紧随任何其他表示次数的限定符（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*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、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+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、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?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、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{n}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、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{n,}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、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{n,m}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）之后时，匹配模式是“非贪心的”。</a:t>
                      </a:r>
                      <a:r>
                        <a:rPr lang="zh-CN" altLang="en-US" sz="1800" b="0" u="none">
                          <a:solidFill>
                            <a:srgbClr val="FF0000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“非贪心的”模式匹配搜索到的、尽可能短的字符串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，而默认的“贪心的”模式匹配搜索到的、尽可能长的字符串。例如，在字符串'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oooo'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中，'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o+?'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只匹配单个'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o'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，而'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o+'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匹配所有'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o'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\num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此处的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num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是一个正整数，表示子模式编号。与转义字符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\ooo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冲突，需要使用原始字符串或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\\num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的形式表示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子模式。例如，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r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'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(.)\1'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匹配两个连续的相同字符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\f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换页符匹配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\n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换行符匹配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8.1.1  </a:t>
            </a:r>
            <a:r>
              <a:rPr lang="zh-CN" altLang="en-US">
                <a:sym typeface="+mn-ea"/>
              </a:rPr>
              <a:t>正则表达式基本语法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40105" y="1343025"/>
          <a:ext cx="9451340" cy="450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980"/>
                <a:gridCol w="8468360"/>
              </a:tblGrid>
              <a:tr h="2755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元字符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8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\r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匹配一个回车符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\b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匹配单词头或单词尾，与转义字符退格键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\b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冲突，需要使用原始字符串或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\\b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\B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\b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含义相反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\d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匹配任何数字，相当于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[0-9]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\D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\d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含义相反，等效于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[^0-9]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\s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匹配任何空白字符，包括空格、制表符、换页符，与 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 \f\n\r\t\v] 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等效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8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\S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\s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含义相反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\w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匹配任何字母、数字以及下划线，相当于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[a-zA-Z0-9_]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\W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\w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含义相反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\w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含义相反，与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[^A-Za-z0-9_]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等效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()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将位于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()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内的内容作为一个整体来对待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{m,n}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{}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前的字符或子模式重复至少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m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次、至多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n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次，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{m}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表示恰好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m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次，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{m,}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表示至少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m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次，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{,n}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表示至多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n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次，注意逗号前后不能有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空格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[]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表示范围，匹配位于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[]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中的任意一个字符，可以使用减号表示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Unicode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编码连续的字符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范围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[^xyz]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反向字符集，匹配除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x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、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y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、</a:t>
                      </a: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z</a:t>
                      </a: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之外的任何字符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71755" marR="0" marT="0" marB="1" vert="horz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8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[a-z]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字符范围，匹配指定范围内的任何字符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[^a-z]</a:t>
                      </a:r>
                      <a:endParaRPr lang="en-US" altLang="zh-CN" sz="1800" b="0" u="none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反向范围字符，匹配除小写英文字母之外的任何字符</a:t>
                      </a:r>
                      <a:endParaRPr lang="zh-CN" altLang="en-US" sz="1800" b="0" u="none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8.1.1  </a:t>
            </a:r>
            <a:r>
              <a:rPr lang="zh-CN" altLang="en-US">
                <a:sym typeface="+mn-ea"/>
              </a:rPr>
              <a:t>正则表达式基本语法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如果以反斜线“\”开头的元字符与转义字符形式相同但含义</a:t>
            </a:r>
            <a:r>
              <a:rPr lang="zh-CN" altLang="en-US" sz="2400"/>
              <a:t>不同，则需要使用两个</a:t>
            </a:r>
            <a:r>
              <a:rPr lang="zh-CN" altLang="en-US" sz="2400"/>
              <a:t>反斜线“\\”，或者使用原始字符串。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在字符串前加上字符r或R之后表示</a:t>
            </a:r>
            <a:r>
              <a:rPr lang="zh-CN" altLang="en-US" sz="2400">
                <a:solidFill>
                  <a:srgbClr val="FF0000"/>
                </a:solidFill>
              </a:rPr>
              <a:t>原始字符串</a:t>
            </a:r>
            <a:r>
              <a:rPr lang="zh-CN" altLang="en-US" sz="2400"/>
              <a:t>，字符串中任意字符都不再进行转义。原始字符串可以减少用户的输入，主要用于正则表达式和文件路径字符串的情况，但如果字符串以一个斜线“\”结束的话，则需要多写一个斜线，即以“\\”结束。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8.1.2  </a:t>
            </a:r>
            <a:r>
              <a:rPr lang="zh-CN" altLang="en-US"/>
              <a:t>正则表达式扩展语法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正则表达式使用圆括号“()”表示一个</a:t>
            </a:r>
            <a:r>
              <a:rPr lang="zh-CN" altLang="en-US" sz="2400">
                <a:solidFill>
                  <a:srgbClr val="FF0000"/>
                </a:solidFill>
              </a:rPr>
              <a:t>子模式</a:t>
            </a:r>
            <a:r>
              <a:rPr lang="zh-CN" altLang="en-US" sz="2400"/>
              <a:t>，圆括号内的内容作为一个整体对待，例如'(red)+'可以匹配'redred'、'redredred'等一个或多个重复'red'的情况。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使用子模式扩展语法可以实现更加复杂的字符串处理功能。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8.1.2  </a:t>
            </a:r>
            <a:r>
              <a:rPr lang="zh-CN" altLang="en-US">
                <a:sym typeface="+mn-ea"/>
              </a:rPr>
              <a:t>正则表达式扩展语法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25195" y="1356360"/>
          <a:ext cx="9343390" cy="441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500"/>
                <a:gridCol w="7374890"/>
              </a:tblGrid>
              <a:tr h="309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(?P&lt;groupname&gt;)</a:t>
                      </a:r>
                      <a:endParaRPr lang="en-US" altLang="zh-CN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为子模式命名</a:t>
                      </a:r>
                      <a:endParaRPr lang="zh-CN" altLang="en-US" sz="1800" b="0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(?iLmsux)</a:t>
                      </a:r>
                      <a:endParaRPr lang="en-US" altLang="zh-CN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设置匹配标志，可以是几个字母的组合，每个字母含义与编译标志相同</a:t>
                      </a:r>
                      <a:endParaRPr lang="zh-CN" altLang="en-US" sz="1800" b="0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(?:...)</a:t>
                      </a:r>
                      <a:endParaRPr lang="en-US" altLang="zh-CN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匹配但不捕获该匹配的子模式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1800" b="0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(?P=groupname)</a:t>
                      </a:r>
                      <a:endParaRPr lang="en-US" altLang="zh-CN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表示在此之前的命名为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groupname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的子模式内容在当前位置又出现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一次</a:t>
                      </a:r>
                      <a:endParaRPr lang="zh-CN" altLang="en-US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(?#...)</a:t>
                      </a:r>
                      <a:endParaRPr lang="en-US" altLang="zh-CN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表示注释</a:t>
                      </a:r>
                      <a:endParaRPr lang="zh-CN" altLang="en-US" sz="1800" b="0"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(?&lt;=…)</a:t>
                      </a:r>
                      <a:endParaRPr lang="en-US" altLang="zh-CN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用于正则表达式之前，表示如果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&lt;=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后的内容在字符串中出现则匹配，但不返回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&lt;=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之后的内容</a:t>
                      </a:r>
                      <a:endParaRPr lang="zh-CN" altLang="en-US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(?=…)</a:t>
                      </a:r>
                      <a:endParaRPr lang="en-US" altLang="zh-CN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用于正则表达式之后，表示如果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=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后的内容在字符串中出现则匹配，但不返回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=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之后的内容</a:t>
                      </a:r>
                      <a:endParaRPr lang="zh-CN" altLang="en-US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(?&lt;!...)</a:t>
                      </a:r>
                      <a:endParaRPr lang="en-US" altLang="zh-CN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用于正则表达式之前，表示如果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&lt;!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后的内容在字符串中不出现则匹配，但不返回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&lt;!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之后的内容</a:t>
                      </a:r>
                      <a:endParaRPr lang="zh-CN" altLang="en-US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(?!...)</a:t>
                      </a:r>
                      <a:endParaRPr lang="en-US" altLang="zh-CN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用于正则表达式之后，表示如果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!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后的内容在字符串中不出现则匹配，但不返回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!</a:t>
                      </a:r>
                      <a:r>
                        <a:rPr lang="zh-CN" altLang="en-US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之后的内容</a:t>
                      </a:r>
                      <a:endParaRPr lang="zh-CN" altLang="en-US" sz="1800" b="0"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60faad8-3b6b-499b-a261-2a72b97623c0}"/>
</p:tagLst>
</file>

<file path=ppt/tags/tag2.xml><?xml version="1.0" encoding="utf-8"?>
<p:tagLst xmlns:p="http://schemas.openxmlformats.org/presentationml/2006/main">
  <p:tag name="KSO_WM_UNIT_TABLE_BEAUTIFY" val="smartTable{5681909c-0cd1-4d62-b91b-4436d1b81ff3}"/>
</p:tagLst>
</file>

<file path=ppt/tags/tag3.xml><?xml version="1.0" encoding="utf-8"?>
<p:tagLst xmlns:p="http://schemas.openxmlformats.org/presentationml/2006/main">
  <p:tag name="KSO_WM_UNIT_TABLE_BEAUTIFY" val="smartTable{3e0c9f90-7f13-4bab-adfd-234959d9dc54}"/>
</p:tagLst>
</file>

<file path=ppt/tags/tag4.xml><?xml version="1.0" encoding="utf-8"?>
<p:tagLst xmlns:p="http://schemas.openxmlformats.org/presentationml/2006/main">
  <p:tag name="KSO_WM_UNIT_TABLE_BEAUTIFY" val="smartTable{3601a999-2f3f-4092-b6bb-f43de776176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8429</Words>
  <Application>WPS 演示</Application>
  <PresentationFormat>宽屏</PresentationFormat>
  <Paragraphs>483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Consolas</vt:lpstr>
      <vt:lpstr>Wingdings</vt:lpstr>
      <vt:lpstr>Calibri Light</vt:lpstr>
      <vt:lpstr>Calibri</vt:lpstr>
      <vt:lpstr>微软雅黑</vt:lpstr>
      <vt:lpstr>Arial Unicode MS</vt:lpstr>
      <vt:lpstr>Office 主题</vt:lpstr>
      <vt:lpstr>第8章  正则表达式</vt:lpstr>
      <vt:lpstr>本章学习目标</vt:lpstr>
      <vt:lpstr>第8章  正则表达式</vt:lpstr>
      <vt:lpstr>8.1  正则表达式语法</vt:lpstr>
      <vt:lpstr>8.1.1  正则表达式基本语法</vt:lpstr>
      <vt:lpstr>8.1.1  正则表达式基本语法</vt:lpstr>
      <vt:lpstr>8.1.1  正则表达式基本语法</vt:lpstr>
      <vt:lpstr>8.1.2  正则表达式扩展语法</vt:lpstr>
      <vt:lpstr>8.1.2  正则表达式扩展语法</vt:lpstr>
      <vt:lpstr>8.1.3  正则表达式集锦</vt:lpstr>
      <vt:lpstr>8.1.3  正则表达式集锦</vt:lpstr>
      <vt:lpstr>8.1.3  正则表达式集锦</vt:lpstr>
      <vt:lpstr>8.1.3  正则表达式集锦</vt:lpstr>
      <vt:lpstr>8.2  正则表达式模块re</vt:lpstr>
      <vt:lpstr>8.2  正则表达式模块re</vt:lpstr>
      <vt:lpstr>8.2  正则表达式模块re</vt:lpstr>
      <vt:lpstr>8.2  正则表达式模块re</vt:lpstr>
      <vt:lpstr>8.2  正则表达式模块re</vt:lpstr>
      <vt:lpstr>8.2  正则表达式模块re</vt:lpstr>
      <vt:lpstr>8.3  Match对象</vt:lpstr>
      <vt:lpstr>8.3  Match对象</vt:lpstr>
      <vt:lpstr>8.3  Match对象</vt:lpstr>
      <vt:lpstr>8.3  Match对象</vt:lpstr>
      <vt:lpstr>8.4  精彩案例赏析</vt:lpstr>
      <vt:lpstr>8.4  精彩案例赏析</vt:lpstr>
      <vt:lpstr>8.4  精彩案例赏析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dfg</cp:lastModifiedBy>
  <cp:revision>360</cp:revision>
  <dcterms:created xsi:type="dcterms:W3CDTF">2015-05-05T08:02:00Z</dcterms:created>
  <dcterms:modified xsi:type="dcterms:W3CDTF">2021-07-13T14:50:23Z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DA2C3CAAA8AF4513B1EA23F9B899E843</vt:lpwstr>
  </property>
</Properties>
</file>