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848" r:id="rId3"/>
    <p:sldId id="1862" r:id="rId4"/>
    <p:sldId id="1773" r:id="rId5"/>
    <p:sldId id="1774" r:id="rId6"/>
    <p:sldId id="1775" r:id="rId7"/>
    <p:sldId id="1776" r:id="rId8"/>
    <p:sldId id="1777" r:id="rId9"/>
    <p:sldId id="1778" r:id="rId10"/>
    <p:sldId id="1780" r:id="rId11"/>
    <p:sldId id="1781" r:id="rId12"/>
    <p:sldId id="1782" r:id="rId13"/>
    <p:sldId id="1784" r:id="rId14"/>
    <p:sldId id="1818" r:id="rId15"/>
    <p:sldId id="1787" r:id="rId16"/>
    <p:sldId id="1836" r:id="rId17"/>
    <p:sldId id="1838" r:id="rId18"/>
    <p:sldId id="1840" r:id="rId19"/>
    <p:sldId id="1841" r:id="rId20"/>
    <p:sldId id="1842" r:id="rId21"/>
    <p:sldId id="1843" r:id="rId22"/>
    <p:sldId id="1844" r:id="rId23"/>
    <p:sldId id="1845" r:id="rId24"/>
    <p:sldId id="1846" r:id="rId25"/>
    <p:sldId id="1847" r:id="rId26"/>
    <p:sldId id="1848" r:id="rId27"/>
    <p:sldId id="1849" r:id="rId28"/>
    <p:sldId id="1850" r:id="rId29"/>
    <p:sldId id="1851" r:id="rId30"/>
    <p:sldId id="1852" r:id="rId31"/>
    <p:sldId id="1853" r:id="rId32"/>
    <p:sldId id="1854" r:id="rId33"/>
    <p:sldId id="1802" r:id="rId34"/>
    <p:sldId id="1803" r:id="rId35"/>
    <p:sldId id="1809" r:id="rId36"/>
    <p:sldId id="1804" r:id="rId37"/>
    <p:sldId id="1805" r:id="rId38"/>
    <p:sldId id="1810" r:id="rId39"/>
    <p:sldId id="181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 文件与</a:t>
            </a:r>
            <a:r>
              <a:rPr lang="zh-CN" altLang="en-US"/>
              <a:t>文件夹操作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9.2.3  </a:t>
            </a:r>
            <a:r>
              <a:rPr lang="zh-CN" altLang="en-US"/>
              <a:t>上下文管理语句</a:t>
            </a:r>
            <a:r>
              <a:rPr lang="en-US" altLang="zh-CN"/>
              <a:t>with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在实际开发中，读写文件应优先考虑使用上下文管理语句with，关键字with可以自动管理资源，不论因为什么原因（哪怕是代码引发了异常）跳出with块，</a:t>
            </a:r>
            <a:r>
              <a:rPr lang="zh-CN" altLang="en-US" sz="2400">
                <a:solidFill>
                  <a:srgbClr val="FF0000"/>
                </a:solidFill>
              </a:rPr>
              <a:t>总能保证文件被正确关闭</a:t>
            </a:r>
            <a:r>
              <a:rPr lang="zh-CN" altLang="en-US" sz="2400"/>
              <a:t>，常用于</a:t>
            </a:r>
            <a:r>
              <a:rPr lang="zh-CN" altLang="en-US" sz="2400">
                <a:solidFill>
                  <a:srgbClr val="FF0000"/>
                </a:solidFill>
              </a:rPr>
              <a:t>文件操作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数据库连接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网络连接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多线程与多进程同步时的锁对象管理</a:t>
            </a:r>
            <a:r>
              <a:rPr lang="zh-CN" altLang="en-US" sz="2400"/>
              <a:t>等场合。</a:t>
            </a:r>
            <a:endParaRPr lang="zh-CN" altLang="en-US" sz="2400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with open(filename, mode, encoding) as fp: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# 这里写通过文件对象fp读写文件内容的语句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9.3  </a:t>
            </a:r>
            <a:r>
              <a:rPr lang="zh-CN" altLang="en-US"/>
              <a:t>文本文件内容操作案例精选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6866" name="文本占位符 2560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9-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向文本文件中写入内容，然后再读出。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endParaRPr lang="zh-CN" altLang="en-US" sz="2000"/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s = 'Hello world\n文本文件的读取方法\n文本文件的写入方法\n'</a:t>
            </a: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with open('sample.txt', 'w') as fp:    # 默认使用cp936编码</a:t>
            </a: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    fp.write(s)</a:t>
            </a: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with open('sample.txt') as fp:         # 默认使用cp936编码</a:t>
            </a: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    print(fp.read())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9.3  </a:t>
            </a:r>
            <a:r>
              <a:rPr lang="zh-CN" altLang="en-US">
                <a:sym typeface="+mn-ea"/>
              </a:rPr>
              <a:t>文本文件内容操作案例精选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遍历并输出文本文件的所有行内容。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with open('sample.txt') as fp:      # 假设文件采用CP936编码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for line in fp:                 # 文件对象可以直接迭代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        print(line</a:t>
            </a:r>
            <a:r>
              <a:rPr lang="en-US" altLang="zh-CN" sz="2000">
                <a:latin typeface="Consolas" panose="020B0609020204030204" charset="0"/>
              </a:rPr>
              <a:t>, end=</a:t>
            </a:r>
            <a:r>
              <a:rPr lang="zh-CN" altLang="en-US" sz="2000">
                <a:latin typeface="Consolas" panose="020B0609020204030204" charset="0"/>
                <a:sym typeface="+mn-ea"/>
              </a:rPr>
              <a:t>''</a:t>
            </a:r>
            <a:r>
              <a:rPr lang="zh-CN" altLang="en-US" sz="2000">
                <a:latin typeface="Consolas" panose="020B0609020204030204" charset="0"/>
              </a:rPr>
              <a:t>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9.3  </a:t>
            </a:r>
            <a:r>
              <a:rPr lang="zh-CN" altLang="en-US">
                <a:sym typeface="+mn-ea"/>
              </a:rPr>
              <a:t>文本文件内容操作案例精选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假设文件data.txt中有若干整数，每行一个整数，编写程序读取所有整数，将其按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降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序排序后再写入文本文件data_asc.txt中。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with open('data.txt', 'r') as fp: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data = fp.readlines()                     # 读取所有行，存入列表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data = [int(item) for item in data]           # 列表推导式，转换为数字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data.sort(reverse=True)                       # 降序排序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data = [str(item)+'\n' for item in data]      # 将结果转换为字符串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data.sort(key=int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reverse=True)             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2000">
                <a:latin typeface="Consolas" panose="020B0609020204030204" charset="0"/>
                <a:cs typeface="Consolas" panose="020B0609020204030204" charset="0"/>
                <a:sym typeface="+mn-ea"/>
              </a:rPr>
              <a:t>直接这样更简洁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with open('data_desc.txt', 'w') as fp:        # 将结果写入文件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fp.writelines(data)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9.3  </a:t>
            </a:r>
            <a:r>
              <a:rPr lang="zh-CN" altLang="en-US">
                <a:sym typeface="+mn-ea"/>
              </a:rPr>
              <a:t>文本文件内容操作案例精选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统计文本文件中最长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一行的长度和该行的内容。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with open('sample.txt') as fp: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result = [0, '']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for line in fp: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t = len(line)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t &gt; result[0]: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result = [t, line]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print(result)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7335" y="4419600"/>
            <a:ext cx="4206240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with open('sample.txt') as fp: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lines = fp.readlines()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max_line = max(lines, key=len)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print([len(max_line), max_line])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9.4  </a:t>
            </a:r>
            <a:r>
              <a:rPr lang="zh-CN" altLang="en-US"/>
              <a:t>文件夹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400"/>
              <a:t>Python</a:t>
            </a:r>
            <a:r>
              <a:rPr lang="zh-CN" altLang="en-US" sz="2400"/>
              <a:t>标准库</a:t>
            </a:r>
            <a:r>
              <a:rPr lang="en-US" altLang="zh-CN" sz="2400"/>
              <a:t>os</a:t>
            </a:r>
            <a:r>
              <a:rPr lang="zh-CN" altLang="en-US" sz="2400"/>
              <a:t>、</a:t>
            </a:r>
            <a:r>
              <a:rPr lang="en-US" altLang="zh-CN" sz="2400"/>
              <a:t>os.path</a:t>
            </a:r>
            <a:r>
              <a:rPr lang="zh-CN" altLang="en-US" sz="2400"/>
              <a:t>和</a:t>
            </a:r>
            <a:r>
              <a:rPr lang="en-US" altLang="zh-CN" sz="2400"/>
              <a:t>shutil</a:t>
            </a:r>
            <a:r>
              <a:rPr lang="zh-CN" altLang="en-US" sz="2400"/>
              <a:t>中提供了大量用于文件和文件夹操作的函数，例如文件复制、移动、重命名、查看文件属性、</a:t>
            </a:r>
            <a:r>
              <a:rPr lang="zh-CN" altLang="en-US" sz="2400"/>
              <a:t>压缩与解压缩文件，以及文件夹的创建与删除等。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9.4.1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41400" y="1410970"/>
          <a:ext cx="9154160" cy="469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090"/>
                <a:gridCol w="5259070"/>
              </a:tblGrid>
              <a:tr h="224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chdir(path)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把path设为当前工作目录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chmod(path, mode, *, dir_fd=None,</a:t>
                      </a:r>
                      <a:endParaRPr 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      follow_symlinks=True)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改变文件的访问权限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curdir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当前文件夹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listdir(path)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返回path目录下的文件和目录列表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mkdir(path[, mode=511])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创建目录，要求上级目录必须存在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makedirs(path1/path2…, mode=511)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创建多级目录，会根据需要自动创建中间缺失的目录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rmdir(path)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删除目录，目录中不能有文件或子文件夹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remove(path)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删除指定的文件，要求用户拥有删除文件的权限，并且文件没有只读或其他特殊属性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removedirs(path1/path2…)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删除多级目录，目录中不能有文件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rename(src, dst)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重命名文件或目录，可以实现文件的移动，若目标文件已存在则抛出异常，并且不能跨越磁盘或分区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replace(old, new)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重命名文件或目录，若目标文件已存在则直接覆盖，不能跨越磁盘或分区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startfile(filepath [, operation])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使用关联的应用程序打开指定文件或启动指定应用程序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stat(path)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返回文件的所有属性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system()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Consolas" panose="020B0609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Consolas" panose="020B0609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43945" cy="51403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os.path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os.rename('C:\\dfg.txt', 'D:\\test2.txt') # rename()可以实现文件的改名和移动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[fname for fname in os.listdir('.')           # </a:t>
            </a:r>
            <a:r>
              <a:rPr lang="en-US" sz="2000">
                <a:latin typeface="Consolas" panose="020B0609020204030204" charset="0"/>
                <a:sym typeface="+mn-ea"/>
              </a:rPr>
              <a:t>'.'</a:t>
            </a:r>
            <a:r>
              <a:rPr lang="zh-CN" altLang="en-US" sz="2000">
                <a:latin typeface="Consolas" panose="020B0609020204030204" charset="0"/>
                <a:sym typeface="+mn-ea"/>
              </a:rPr>
              <a:t>表示当前文件夹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if fname.endswith(('.pyc', '.py', '.pyw'))]  # 结果略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                                   # 返回当前工作目录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'C:\\Python38'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os.mkdir(os.getcwd()+'\\temp')                # 创建目录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os.chdir(os.getcwd()+'\\temp')                # 改变当前工作目录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'C:\\Python38\\temp'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os.mkdir(os.getcwd()+'\\test')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['test']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os.rmdir('test')                              # 删除目录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os.environ.get('path')                # 获取系统变量path的值</a:t>
            </a:r>
            <a:r>
              <a:rPr lang="zh-CN" altLang="en-US" sz="2000">
                <a:latin typeface="Consolas" panose="020B0609020204030204" charset="0"/>
              </a:rPr>
              <a:t>，结果略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time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time.strftime('%Y-%m-%d %H:%M:%S',    # 查看文件创建时间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time.localtime(os.stat('yilaizhuru2.py').st_ctime))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'2021-10-18 15:58:57'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os.startfile('notepad.exe')           # 启动记事本程序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>
                <a:latin typeface="Consolas" panose="020B0609020204030204" charset="0"/>
              </a:rPr>
              <a:t>例9-5</a:t>
            </a:r>
            <a:r>
              <a:rPr lang="en-US" sz="2400">
                <a:latin typeface="Consolas" panose="020B0609020204030204" charset="0"/>
              </a:rPr>
              <a:t>  使用递归法遍历指定目录下所有子目录和文件。</a:t>
            </a:r>
            <a:endParaRPr lang="en-US" sz="24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join, isfile, isdir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listDirDepthFirst(directory):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'''深度优先遍历文件夹'''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 遍历文件夹，如果是文件就直接输出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 如果是文件夹，就输出显示，然后递归遍历该文件夹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subPath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path = join(directory, subPath)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isfile(path):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listDirDepthFirst(path)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本章学习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en-US" sz="2400"/>
              <a:t>了解文件的概念及分类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掌握内置函数open()的用法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熟练运用with关键字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掌握os、os.path、shutil标准库中常用函数的用法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掌握递归遍历文件夹及其子文件夹的原理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了解python-docx、openpyxl等扩展库的用法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/>
              <a:t>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  <p:custDataLst>
              <p:tags r:id="rId1"/>
            </p:custDataLst>
          </p:nvPr>
        </p:nvGraphicFramePr>
        <p:xfrm>
          <a:off x="838200" y="1464310"/>
          <a:ext cx="10515600" cy="3018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140"/>
                <a:gridCol w="7998460"/>
              </a:tblGrid>
              <a:tr h="27434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basename(path)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返回指定路径的最后一个路径分隔符后面的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commonpath(paths)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commonprefix(paths)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返回给定的多个路径的最长公共前缀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dirname(p)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返回给定路径的最后一个路径分隔符前面的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exists(path)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判断指定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的路径是否存在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getatime(filename)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返回文件的最后访问时间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返回文件的创建时间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getmtime(filename)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返回文件的最后修改时间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getsize(filename)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返回文件的大小，单位是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  <p:custDataLst>
              <p:tags r:id="rId1"/>
            </p:custDataLst>
          </p:nvPr>
        </p:nvGraphicFramePr>
        <p:xfrm>
          <a:off x="838200" y="1359535"/>
          <a:ext cx="1079373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405"/>
                <a:gridCol w="8315325"/>
              </a:tblGrid>
              <a:tr h="27437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isabs(path)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是否为绝对路径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isdir(path)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是否为文件夹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isfile(path)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join(path, *paths)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连接两个或多个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返回给定路径的相对路径，不能跨越磁盘驱动器或分区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samefile(f1, f2)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这两个路径是否引用的同一个文件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以路径中的最后一个斜线或反斜线为分隔符把路径分隔成两部分，以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元组形式返回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splitext(path)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从路径中分隔文件的扩展名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splitdrive(path)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从路径中分隔驱动器的名称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4858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path = 'D:\\mypython_exp\\new_test.txt'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os.path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os.path.dirname(path)                      # 返回路径的文件夹名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'D:\\mypython_exp'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os.path.basename(path)                     # 返回路径的最后一个组成部分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'new_test.txt'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os.path.split(path)                        # 切分文件路径和文件名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('D:\\mypython_exp', 'new_test.txt')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os.path.split('')                          # 切分结果为空字符串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os.path.split('C:\\windows')               # 以最后一个斜线为分隔符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('C:\\', 'windows')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os.path.split('C:\\windows\\')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('C:\\windows',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os.path.splitdrive(path)                   # 切分驱动器符号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('D:', '\\mypython_exp\\new_test.txt')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os.path.splitext(path)                     # 切分文件扩展名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('D:\\mypython_exp\\new_test', '.txt')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/>
              <a:t>.3  shutil模块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Content Placeholder -1"/>
          <p:cNvGraphicFramePr/>
          <p:nvPr>
            <p:ph idx="1"/>
            <p:custDataLst>
              <p:tags r:id="rId1"/>
            </p:custDataLst>
          </p:nvPr>
        </p:nvGraphicFramePr>
        <p:xfrm>
          <a:off x="838200" y="132143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9285"/>
                <a:gridCol w="734631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函数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复制文件，新文件具有同样的文件属性，如果目标文件已存在则抛出异常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copy2(src,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复制文件，新文件具有原文件完全一样的属性，包括创建时间、修改时间和最后访问时间等等，如果目标文件已存在则抛出异常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复制文件，不复制文件属性，如果目标文件已存在则直接覆盖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copyfileobj(fsrc, fdst)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在两个文件对象之间复制数据，例如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copyfileobj(open('123.txt'), open('456.txt', 'a'))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copymode(src,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的模式位（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 bit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上，之后二者具有相同的模式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copystat(src,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的模式位、访问时间等所有状态都复制到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copytree(src,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递归复制文件夹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disk_usage(path)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查看磁盘使用情况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移动文件或递归移动文件夹，也可以给文件和文件夹重命名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rmtree(path)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递归删除文件夹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make_archive(base_name, format, root_dir=None, base_dir=None)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tar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zip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格式的压缩文件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unpack_archive(filename, extract_dir=None, format=None)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解压缩压缩文件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下面的代码演示了如何使用标准库shutil的copyfile()方法复制文件。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shutil                                   # 导入shutil模块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shutil.copyfile('C:\\dir.txt', 'C:\\dir1.txt')  # 复制文件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下面的代码将C:\Python38\Dlls文件夹以及该文件夹中所有文件压缩至D:\a.zip文件：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shutil.make_archive('D:\\a', 'zip', 'C:\\Python38', 'Dlls')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'D:\\a.zip'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下面的代码将刚压缩得到的文件D:\a.zip解压缩至D:\a_unpack文件夹：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shutil.unpack_archive('D:\\a.zip', 'D:\\a_unpack')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下面的代码使用shutil模块的</a:t>
            </a:r>
            <a:r>
              <a:rPr lang="zh-CN" altLang="en-US" sz="2400"/>
              <a:t>函数</a:t>
            </a:r>
            <a:r>
              <a:rPr lang="en-US" sz="2400"/>
              <a:t>删除刚刚解压缩得到的文件夹：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shutil.rmtree('D:\\a_unpack')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71860" cy="4639945"/>
          </a:xfrm>
        </p:spPr>
        <p:txBody>
          <a:bodyPr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/>
              <a:t>下面的代码使用shutil的copytree()函数递归复制文件夹，并忽略扩展名为pyc的文件和以“新”字开头的文件和子文件夹：</a:t>
            </a:r>
            <a:endParaRPr lang="en-US" sz="2400"/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from shutil import copytree, ignore_patterns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copytree('C:\\python38\\test', 'D:\\des_test', 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ignore=ignore_patterns('*.pyc', '新*'))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/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66335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>
                <a:latin typeface="Consolas" panose="020B0609020204030204" charset="0"/>
                <a:cs typeface="Consolas" panose="020B0609020204030204" charset="0"/>
              </a:rPr>
              <a:t>例9-6</a:t>
            </a: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 把指定文件夹中的所有文件名批量随机化，保持文件类型不变。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string import ascii_letters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listdir, rename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splitext, join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random import choice, randint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randomFilename(directory):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fn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 切分，得到文件名和扩展名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name, ext = splitext(fn)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 = randint(5, 20)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 生成随机字符串作为新文件名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newName = ''.join((choice(ascii_letters) for i in range(n)))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 修改文件名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rename(join(directory, fn), join(directory, newName+ext))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randomFilename('C:\\test')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latin typeface="Consolas" panose="020B0609020204030204" charset="0"/>
                <a:cs typeface="Consolas" panose="020B0609020204030204" charset="0"/>
              </a:rPr>
              <a:t>例9-7</a:t>
            </a: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 编写程序，统计指定文件夹大小以及文件和子文件夹数量。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import os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totalSize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fileNum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dirNum = 0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26775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visitDir(path):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totalSize, fileNum, dirNum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lists in os.listdir(path):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sub_path = os.path.join(path, lists)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os.path.isfile(sub_path):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fileNum = fileNum + 1                            # 统计文件数量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totalSize = totalSize+os.path.getsize(sub_path)  # 统计文件总大小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os.path.isdir(sub_path):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dirNum = dirNum + 1                              # 统计文件夹数量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visitDir(sub_path)                               # 递归遍历子文件夹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08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main(path):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os.path.isdir(path):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print(f'Error:"{path}" is not a directory or does not exist.')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visitDir(path)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sizeConvert(size):                                   # 单位换算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K, M, G = 1024, 1024**2, 1024**3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size &gt;= G: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str(size/G)+'G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M: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str(size/M)+'M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K: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str(size/K)+'K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else: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str(size)+'Bytes'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9.1文件的概念及分类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6626" name="文本占位符 19458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5550"/>
          </a:xfrm>
        </p:spPr>
        <p:txBody>
          <a:bodyPr/>
          <a:p>
            <a:pPr fontAlgn="base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strike="noStrike" noProof="1"/>
              <a:t>为了长期保存数据以便重复使用、修改和共享，必须将数据以文件的形式存储到外部存储介质</a:t>
            </a:r>
            <a:r>
              <a:rPr lang="en-US" altLang="zh-CN" sz="2400" strike="noStrike" noProof="1"/>
              <a:t>(</a:t>
            </a:r>
            <a:r>
              <a:rPr lang="zh-CN" altLang="en-US" sz="2400" strike="noStrike" noProof="1"/>
              <a:t>如磁盘、</a:t>
            </a:r>
            <a:r>
              <a:rPr lang="en-US" altLang="zh-CN" sz="2400" strike="noStrike" noProof="1"/>
              <a:t>U</a:t>
            </a:r>
            <a:r>
              <a:rPr lang="zh-CN" altLang="en-US" sz="2400" strike="noStrike" noProof="1"/>
              <a:t>盘、光盘或云盘、网盘、快盘等</a:t>
            </a:r>
            <a:r>
              <a:rPr lang="en-US" altLang="zh-CN" sz="2400" strike="noStrike" noProof="1"/>
              <a:t>)</a:t>
            </a:r>
            <a:r>
              <a:rPr lang="zh-CN" altLang="en-US" sz="2400" strike="noStrike" noProof="1"/>
              <a:t>中。</a:t>
            </a:r>
            <a:endParaRPr lang="zh-CN" altLang="en-US" sz="2400" strike="noStrike" noProof="1"/>
          </a:p>
          <a:p>
            <a:pPr fontAlgn="base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strike="noStrike" noProof="1"/>
              <a:t>文件操作在各类应用软件的开发中均占有重要的地位：</a:t>
            </a:r>
            <a:endParaRPr lang="zh-CN" altLang="en-US" sz="2400" strike="noStrike" noProof="1"/>
          </a:p>
          <a:p>
            <a:pPr marL="686435" indent="-342265" fontAlgn="base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000" strike="noStrike" noProof="1"/>
              <a:t>管理信息系统是使用数据库来存储数据的，而数据库最终还是要以文件的形式存储到硬盘或其他存储介质上。</a:t>
            </a:r>
            <a:endParaRPr lang="zh-CN" altLang="en-US" sz="2000" strike="noStrike" noProof="1"/>
          </a:p>
          <a:p>
            <a:pPr marL="686435" indent="-342265" fontAlgn="base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000" strike="noStrike" noProof="1"/>
              <a:t>应用程序的配置信息往往也是使用文件来存储的，图形、图像、音频、视频、可执行文件等等也都是以文件的形式存储在磁盘上的。</a:t>
            </a:r>
            <a:endParaRPr lang="zh-CN" altLang="en-US" sz="2000" strike="noStrike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41685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output(path):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print(f'The total size of {path} is:' + sizeConvert(totalSize)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+ f'({str(totalSize)} Bytes)')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print(f'The total number of files in {path} is:', fileNum)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print(f'The total number of directories in {path} is:', dirNum)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if __name__ == '__main__':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path = r'd:\idapro6.5plus'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main(path)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output(path)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9.4</a:t>
            </a:r>
            <a:r>
              <a:rPr lang="en-US">
                <a:sym typeface="+mn-ea"/>
              </a:rPr>
              <a:t>.4  综合案例解析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04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>
                <a:latin typeface="Consolas" panose="020B0609020204030204" charset="0"/>
                <a:cs typeface="Consolas" panose="020B0609020204030204" charset="0"/>
              </a:rPr>
              <a:t>例9-8</a:t>
            </a: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 编写程序，递归删除指定文件夹中指定类型的文件和大小为0的文件。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isdir, join, splitext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remove, listdir, chmod, getsize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filetypes = ('.tmp', '.log', '.obj', '.txt')     # 指定要删除的文件类型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delCertainFiles(directory):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isdir(directory):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filename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temp = join(directory, filename)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isdir(temp):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delCertainFiles(temp)                # 递归调用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splitext(temp)[1] in filetypes or getsize(temp)==0: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chmod(temp, 0o777)                   # 修改文件属性，获取删除权限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remove(temp)                         # 删除文件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print(temp, ' deleted....')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delCertainFiles(r'C:\test')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207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9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使用扩展库openpyxl读写Excel 2007以及更高版本的文件。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import openpyxl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from openpyxl import Workbook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fn = r'f:\test.xlsx'</a:t>
            </a:r>
            <a:r>
              <a:rPr lang="en-US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文件名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wb = Workbook()</a:t>
            </a:r>
            <a:r>
              <a:rPr lang="en-US" sz="1800">
                <a:latin typeface="Consolas" panose="020B0609020204030204" charset="0"/>
              </a:rPr>
              <a:t>					</a:t>
            </a:r>
            <a:r>
              <a:rPr lang="zh-CN" altLang="en-US" sz="1800">
                <a:latin typeface="Consolas" panose="020B0609020204030204" charset="0"/>
              </a:rPr>
              <a:t># 创建工作簿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 = wb.create_sheet(title='你好，世界')</a:t>
            </a:r>
            <a:r>
              <a:rPr lang="en-US" sz="1800">
                <a:latin typeface="Consolas" panose="020B0609020204030204" charset="0"/>
              </a:rPr>
              <a:t>		</a:t>
            </a:r>
            <a:r>
              <a:rPr lang="zh-CN" altLang="en-US" sz="1800">
                <a:latin typeface="Consolas" panose="020B0609020204030204" charset="0"/>
              </a:rPr>
              <a:t># 创建工作表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ws['A1'] = '这是第一个单元格'</a:t>
            </a:r>
            <a:r>
              <a:rPr lang="en-US" sz="1800">
                <a:latin typeface="Consolas" panose="020B0609020204030204" charset="0"/>
              </a:rPr>
              <a:t>			</a:t>
            </a:r>
            <a:r>
              <a:rPr lang="zh-CN" altLang="en-US" sz="1800">
                <a:latin typeface="Consolas" panose="020B0609020204030204" charset="0"/>
              </a:rPr>
              <a:t># 单元格赋值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ws['B1'] = 3.1415926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wb.save(fn)</a:t>
            </a:r>
            <a:r>
              <a:rPr lang="en-US" altLang="zh-CN" sz="1800">
                <a:latin typeface="Consolas" panose="020B0609020204030204" charset="0"/>
              </a:rPr>
              <a:t>					</a:t>
            </a:r>
            <a:r>
              <a:rPr lang="zh-CN" altLang="en-US" sz="1800">
                <a:latin typeface="Consolas" panose="020B0609020204030204" charset="0"/>
              </a:rPr>
              <a:t># 保存Excel文件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wb = openpyxl.load_workbook(fn)</a:t>
            </a:r>
            <a:r>
              <a:rPr lang="en-US" altLang="zh-CN" sz="1800">
                <a:latin typeface="Consolas" panose="020B0609020204030204" charset="0"/>
              </a:rPr>
              <a:t>			</a:t>
            </a:r>
            <a:r>
              <a:rPr lang="zh-CN" altLang="en-US" sz="1800">
                <a:latin typeface="Consolas" panose="020B0609020204030204" charset="0"/>
              </a:rPr>
              <a:t># 打开已有的Excel文件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 = wb.worksheets[1]</a:t>
            </a:r>
            <a:r>
              <a:rPr lang="en-US" altLang="zh-CN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打开指定索引的工作表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print(ws['A1'].value)</a:t>
            </a:r>
            <a:r>
              <a:rPr lang="en-US" altLang="zh-CN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读取并输出指定单元格的值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ws.append([1,2,3,4,5])</a:t>
            </a:r>
            <a:r>
              <a:rPr lang="en-US" altLang="zh-CN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添加一行数据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ws.merge_cells('F2:F3')</a:t>
            </a:r>
            <a:r>
              <a:rPr lang="en-US" altLang="zh-CN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合并单元格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ws['F2'] = "=sum(A2:E2)"</a:t>
            </a:r>
            <a:r>
              <a:rPr lang="en-US" altLang="zh-CN" sz="1800">
                <a:latin typeface="Consolas" panose="020B0609020204030204" charset="0"/>
              </a:rPr>
              <a:t>				</a:t>
            </a:r>
            <a:r>
              <a:rPr lang="zh-CN" altLang="en-US" sz="1800">
                <a:latin typeface="Consolas" panose="020B0609020204030204" charset="0"/>
              </a:rPr>
              <a:t># 写入公式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for r in range(10,15):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    for c in range(3,8):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        ws.cell(row=r, column=c, value=r*c)</a:t>
            </a:r>
            <a:r>
              <a:rPr lang="en-US" altLang="zh-CN" sz="1800">
                <a:latin typeface="Consolas" panose="020B0609020204030204" charset="0"/>
              </a:rPr>
              <a:t>	</a:t>
            </a:r>
            <a:r>
              <a:rPr lang="zh-CN" altLang="en-US" sz="1800">
                <a:latin typeface="Consolas" panose="020B0609020204030204" charset="0"/>
              </a:rPr>
              <a:t># 写入单元格数据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wb.save(fn)</a:t>
            </a:r>
            <a:endParaRPr lang="zh-CN" altLang="en-US" sz="18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992485" cy="5269865"/>
          </a:xfrm>
        </p:spPr>
        <p:txBody>
          <a:bodyPr>
            <a:normAutofit lnSpcReduction="1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把文件test.txt转换成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xlsx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格式的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Excel文件。test.txt文件中第一行为表头，从第二行开始是实际数据，表头和数据行中的不同字段信息都是用逗号分隔。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from openpyxl import Workbook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main(txtFileName):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new_XlsxFileName = txtFileName[:-3] + 'xlsx'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wb = Workbook()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ws = wb.worksheets[0]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with open(txtFileName) as fp: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for line in fp: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line = line.strip().split(',')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ws.append(line)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wb.save(new_XlsxFileName)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main('test.txt')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228600"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>
                <a:latin typeface="Consolas" panose="020B0609020204030204" charset="0"/>
                <a:cs typeface="Consolas" panose="020B0609020204030204" charset="0"/>
              </a:rPr>
              <a:t>例9-11</a:t>
            </a: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输出Excel文件中单元格中公式计算结果。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import openpyxl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# 打开Excel文件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wb = openpyxl.load_workbook('data.xlsx', data_only=True)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# 获取WorkSheet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ws = wb.worksheets[1]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# 遍历Excel文件所有行，假设下标为3的列中是公式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for row in ws.rows: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print(row[3].value)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68050" cy="5194300"/>
          </a:xfrm>
        </p:spPr>
        <p:txBody>
          <a:bodyPr>
            <a:normAutofit fontScale="90000"/>
          </a:bodyPr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sz="2400" b="1">
                <a:latin typeface="Consolas" panose="020B0609020204030204" charset="0"/>
                <a:cs typeface="Consolas" panose="020B0609020204030204" charset="0"/>
              </a:rPr>
              <a:t>12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检查word文档的连续重复字。在word文档中，经常会由于键盘操作不小心而使得文档中出现连续的重复字，例如“用户的的资料”或“需要需要用户输入”之类的情况。本例使用扩展库python-docx对word文档进行检查并提示类似的重复汉字。</a:t>
            </a:r>
            <a:endParaRPr lang="zh-CN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from docx import Document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doc = Document('《Python程序设计开发宝典》.docx')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contents = ''.join((p.text for p in doc.paragraphs))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words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for index, ch in enumerate(contents[:-2]):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ch==contents[index+1] or ch==contents[index+2]: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word = contents[index:index+3]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if word not in words: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words.append(word)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print(word)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399405"/>
          </a:xfrm>
        </p:spPr>
        <p:txBody>
          <a:bodyPr>
            <a:normAutofit fontScale="8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latin typeface="Consolas" panose="020B0609020204030204" charset="0"/>
                <a:cs typeface="Consolas" panose="020B0609020204030204" charset="0"/>
              </a:rPr>
              <a:t>例9-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</a:rPr>
              <a:t>13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提取docx文档中例题、插图和表格清单。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from docx import Document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import re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result = {'li':[], 'fig':[], 'tab':[]}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doc = Document(r'C:\Python可以这样学.docx')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for p in doc.paragraphs:               # 遍历文档所有段落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t = p.text                         # 获取每一段的文本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if re.match('例\d+-\d+ ', t):      # 例题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    result['li'].append(t)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elif re.match('图\d+-\d+ ', t):    # 插图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    result['fig'].append(t)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elif re.match('表\d+-\d+ ', t):    # 表格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    result['tab'].append(t)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for key</a:t>
            </a:r>
            <a:r>
              <a:rPr lang="en-US" altLang="zh-CN" sz="1800">
                <a:latin typeface="Consolas" panose="020B0609020204030204" charset="0"/>
              </a:rPr>
              <a:t>, value</a:t>
            </a:r>
            <a:r>
              <a:rPr lang="zh-CN" altLang="en-US" sz="1800">
                <a:latin typeface="Consolas" panose="020B0609020204030204" charset="0"/>
              </a:rPr>
              <a:t> in result.</a:t>
            </a:r>
            <a:r>
              <a:rPr lang="en-US" altLang="zh-CN" sz="1800">
                <a:latin typeface="Consolas" panose="020B0609020204030204" charset="0"/>
              </a:rPr>
              <a:t>items</a:t>
            </a:r>
            <a:r>
              <a:rPr lang="zh-CN" altLang="en-US" sz="1800">
                <a:latin typeface="Consolas" panose="020B0609020204030204" charset="0"/>
              </a:rPr>
              <a:t>():              # 输出结果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print('='*30)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for v in </a:t>
            </a:r>
            <a:r>
              <a:rPr lang="en-US" altLang="zh-CN" sz="1800">
                <a:latin typeface="Consolas" panose="020B0609020204030204" charset="0"/>
              </a:rPr>
              <a:t>value</a:t>
            </a:r>
            <a:r>
              <a:rPr lang="zh-CN" altLang="en-US" sz="1800">
                <a:latin typeface="Consolas" panose="020B0609020204030204" charset="0"/>
              </a:rPr>
              <a:t>: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    print(v)</a:t>
            </a:r>
            <a:endParaRPr lang="zh-CN" altLang="en-US" sz="18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en-US" sz="2400" b="1">
                <a:latin typeface="Consolas" panose="020B0609020204030204" charset="0"/>
                <a:cs typeface="Consolas" panose="020B0609020204030204" charset="0"/>
              </a:rPr>
              <a:t>例9-14</a:t>
            </a: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查找Word文件中所有红色字体和加粗的文字。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docx import Document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docx.shared import RGBColor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boldText = []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redText = []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# 打开Word文件，遍历所有段落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doc = Document('test.docx')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for p in doc.paragraphs: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r in p.runs: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 加粗字体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r.bold: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boldText.append(r.text)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 红色字体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r.font.color.rgb == RGBColor(255,0,0):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redText.append(r.text)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9.5  Excel与Word文件操作案例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result = {'red text': redText,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'bold text': boldText,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'both': set(redText) &amp; set(boldText)}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# 输出结果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for title in result.keys():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print(title.center(30, '='))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text in result[title]: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print(text)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9.1文件的概念及分类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7650" name="文本占位符 20482"/>
          <p:cNvSpPr>
            <a:spLocks noGrp="1"/>
          </p:cNvSpPr>
          <p:nvPr>
            <p:ph idx="1"/>
          </p:nvPr>
        </p:nvSpPr>
        <p:spPr>
          <a:xfrm>
            <a:off x="838200" y="1321435"/>
            <a:ext cx="10652125" cy="4639945"/>
          </a:xfrm>
        </p:spPr>
        <p:txBody>
          <a:bodyPr/>
          <a:p>
            <a:pPr marL="375285" indent="-375285" fontAlgn="base">
              <a:spcBef>
                <a:spcPct val="0"/>
              </a:spcBef>
              <a:buSzPct val="90000"/>
              <a:buFont typeface="Wingdings" panose="05000000000000000000" charset="0"/>
              <a:buChar char="§"/>
            </a:pPr>
            <a:r>
              <a:rPr lang="zh-CN" altLang="en-US" sz="2400" strike="noStrike" noProof="1"/>
              <a:t>按文件中数据的组织形式把文件分为文本文件和二进制文件两类。</a:t>
            </a:r>
            <a:endParaRPr lang="zh-CN" altLang="en-US" sz="2400" strike="noStrike" noProof="1"/>
          </a:p>
          <a:p>
            <a:pPr marL="347345" indent="-347345" fontAlgn="base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000" b="1" strike="noStrike" noProof="1"/>
              <a:t>文本文件</a:t>
            </a:r>
            <a:r>
              <a:rPr lang="zh-CN" altLang="en-US" sz="2000" strike="noStrike" noProof="1"/>
              <a:t>：文本文件存储的是常规字符串，由若干文本行组成，通常每行以换行符'\n'结尾。</a:t>
            </a:r>
            <a:r>
              <a:rPr lang="zh-CN" altLang="en-US" sz="2000" strike="noStrike" noProof="1">
                <a:solidFill>
                  <a:srgbClr val="FF0000"/>
                </a:solidFill>
              </a:rPr>
              <a:t>常规字符串是指记事本或其他文本编辑器能正常显示、编辑并且人类能够直接阅读和理解的字符串</a:t>
            </a:r>
            <a:r>
              <a:rPr lang="zh-CN" altLang="en-US" sz="2000" strike="noStrike" noProof="1"/>
              <a:t>，如英文字母、汉字、数字字符串。文本文件可以使用字处理软件如gedit、记事本进行编辑。</a:t>
            </a:r>
            <a:endParaRPr lang="zh-CN" altLang="en-US" sz="2000" strike="noStrike" noProof="1"/>
          </a:p>
          <a:p>
            <a:pPr marL="347345" indent="-347345" fontAlgn="base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000" b="1" strike="noStrike" noProof="1"/>
              <a:t>二进制文件</a:t>
            </a:r>
            <a:r>
              <a:rPr lang="zh-CN" altLang="en-US" sz="2000" strike="noStrike" noProof="1"/>
              <a:t>：</a:t>
            </a:r>
            <a:r>
              <a:rPr lang="zh-CN" altLang="en-US" sz="2000" strike="noStrike" noProof="1">
                <a:solidFill>
                  <a:srgbClr val="FF0000"/>
                </a:solidFill>
              </a:rPr>
              <a:t>二进制文件把对象内容以字节串(bytes)进行存储</a:t>
            </a:r>
            <a:r>
              <a:rPr lang="zh-CN" altLang="en-US" sz="2000" strike="noStrike" noProof="1"/>
              <a:t>，无法用记事本或其他普通字处理软件直接进行编辑（虽然也可以打开</a:t>
            </a:r>
            <a:r>
              <a:rPr lang="zh-CN" altLang="en-US" sz="2000" strike="noStrike" noProof="1"/>
              <a:t>），通常也无法被人类直接阅读和理解，</a:t>
            </a:r>
            <a:r>
              <a:rPr lang="zh-CN" altLang="en-US" sz="2000" strike="noStrike" noProof="1">
                <a:solidFill>
                  <a:srgbClr val="FF0000"/>
                </a:solidFill>
              </a:rPr>
              <a:t>需要使用专门的软件</a:t>
            </a:r>
            <a:r>
              <a:rPr lang="zh-CN" altLang="en-US" sz="2000" strike="noStrike" noProof="1"/>
              <a:t>进行解码后读取、显示、修改或执行。常见的如图形图像文件、音视频文件、可执行文件、资源文件、各种数据库文件、各类office文档等都属于二进制文件。</a:t>
            </a:r>
            <a:endParaRPr lang="zh-CN" altLang="en-US" sz="2000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9.2  </a:t>
            </a:r>
            <a:r>
              <a:rPr lang="zh-CN" altLang="en-US"/>
              <a:t>文件操作基本知识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无论是文本文件还是二进制文件，其操作流程基本都是一致的，首先</a:t>
            </a:r>
            <a:r>
              <a:rPr lang="zh-CN" altLang="en-US" sz="2400">
                <a:solidFill>
                  <a:srgbClr val="FF0000"/>
                </a:solidFill>
              </a:rPr>
              <a:t>打开</a:t>
            </a:r>
            <a:r>
              <a:rPr lang="zh-CN" altLang="en-US" sz="2400"/>
              <a:t>文件并创建文件对象，然后通过该文件对象对文件内容进行读取、写入、删除、修改等</a:t>
            </a:r>
            <a:r>
              <a:rPr lang="zh-CN" altLang="en-US" sz="2400">
                <a:solidFill>
                  <a:srgbClr val="FF0000"/>
                </a:solidFill>
              </a:rPr>
              <a:t>操作</a:t>
            </a:r>
            <a:r>
              <a:rPr lang="zh-CN" altLang="en-US" sz="2400"/>
              <a:t>，最后</a:t>
            </a:r>
            <a:r>
              <a:rPr lang="zh-CN" altLang="en-US" sz="2400">
                <a:solidFill>
                  <a:srgbClr val="FF0000"/>
                </a:solidFill>
              </a:rPr>
              <a:t>关闭</a:t>
            </a:r>
            <a:r>
              <a:rPr lang="zh-CN" altLang="en-US" sz="2400"/>
              <a:t>并保存文件内容。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9.2.1  </a:t>
            </a:r>
            <a:r>
              <a:rPr lang="zh-CN" altLang="en-US"/>
              <a:t>内置函数</a:t>
            </a:r>
            <a:r>
              <a:rPr lang="en-US" altLang="zh-CN"/>
              <a:t>open()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9698" name="文本占位符 21506"/>
          <p:cNvSpPr>
            <a:spLocks noGrp="1"/>
          </p:cNvSpPr>
          <p:nvPr>
            <p:ph idx="1"/>
          </p:nvPr>
        </p:nvSpPr>
        <p:spPr>
          <a:xfrm>
            <a:off x="838200" y="1321435"/>
            <a:ext cx="10899140" cy="4639945"/>
          </a:xfrm>
        </p:spPr>
        <p:txBody>
          <a:bodyPr wrap="square" lIns="91440" tIns="45720" rIns="91440" bIns="45720" anchor="t"/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open(file, mode='r', buffering=-1, encoding=None, errors=None,</a:t>
            </a:r>
            <a:endParaRPr lang="zh-CN" altLang="en-US" sz="2000">
              <a:latin typeface="Consolas" panose="020B0609020204030204" charset="0"/>
            </a:endParaRPr>
          </a:p>
          <a:p>
            <a:pPr>
              <a:buSzPct val="90000"/>
              <a:buFont typeface="Wingdings" panose="05000000000000000000" pitchFamily="2" charset="2"/>
              <a:buNone/>
            </a:pPr>
            <a:r>
              <a:rPr lang="zh-CN" altLang="en-US" sz="2000">
                <a:latin typeface="Consolas" panose="020B0609020204030204" charset="0"/>
              </a:rPr>
              <a:t>     newline=None, closefd=True, opener=None)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50000"/>
              </a:lnSpc>
              <a:buSzPct val="90000"/>
              <a:buFont typeface="Wingdings" panose="05000000000000000000" charset="0"/>
              <a:buChar char="ü"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file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000">
                <a:latin typeface="Times New Roman" panose="02020603050405020304" pitchFamily="18" charset="0"/>
              </a:rPr>
              <a:t>指定了被打开的文件名称。相对路径</a:t>
            </a:r>
            <a:r>
              <a:rPr lang="en-US" altLang="zh-CN" sz="2000">
                <a:latin typeface="Times New Roman" panose="02020603050405020304" pitchFamily="18" charset="0"/>
              </a:rPr>
              <a:t>/</a:t>
            </a:r>
            <a:r>
              <a:rPr lang="zh-CN" altLang="en-US" sz="2000">
                <a:latin typeface="Times New Roman" panose="02020603050405020304" pitchFamily="18" charset="0"/>
              </a:rPr>
              <a:t>绝对路径、双反斜线、双扩展</a:t>
            </a:r>
            <a:r>
              <a:rPr lang="zh-CN" altLang="en-US" sz="2000">
                <a:latin typeface="Times New Roman" panose="02020603050405020304" pitchFamily="18" charset="0"/>
              </a:rPr>
              <a:t>名、原始字符串、</a:t>
            </a:r>
            <a:r>
              <a:rPr lang="en-US" altLang="zh-CN" sz="2000">
                <a:latin typeface="Times New Roman" panose="02020603050405020304" pitchFamily="18" charset="0"/>
              </a:rPr>
              <a:t>“</a:t>
            </a:r>
            <a:r>
              <a:rPr lang="zh-CN" altLang="en-US" sz="2000">
                <a:latin typeface="Times New Roman" panose="02020603050405020304" pitchFamily="18" charset="0"/>
              </a:rPr>
              <a:t>用户</a:t>
            </a:r>
            <a:r>
              <a:rPr lang="en-US" altLang="zh-CN" sz="2000"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latin typeface="Times New Roman" panose="02020603050405020304" pitchFamily="18" charset="0"/>
              </a:rPr>
              <a:t>文件夹</a:t>
            </a:r>
            <a:r>
              <a:rPr lang="zh-CN" altLang="en-US" sz="2000">
                <a:latin typeface="Times New Roman" panose="02020603050405020304" pitchFamily="18" charset="0"/>
              </a:rPr>
              <a:t>真实路径。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mode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000">
                <a:latin typeface="Times New Roman" panose="02020603050405020304" pitchFamily="18" charset="0"/>
              </a:rPr>
              <a:t>指定了打开文件后的处理方式。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buffering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000">
                <a:latin typeface="Times New Roman" panose="02020603050405020304" pitchFamily="18" charset="0"/>
              </a:rPr>
              <a:t>指定了读写文件的缓存模式。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表示不缓存，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表示缓存，如大于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</a:rPr>
              <a:t>则表示缓冲区的大小。默认值</a:t>
            </a:r>
            <a:r>
              <a:rPr lang="en-US" altLang="zh-CN" sz="2000">
                <a:latin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</a:rPr>
              <a:t>表示由</a:t>
            </a:r>
            <a:r>
              <a:rPr lang="zh-CN" altLang="en-US" sz="2000">
                <a:latin typeface="Times New Roman" panose="02020603050405020304" pitchFamily="18" charset="0"/>
              </a:rPr>
              <a:t>系统管理</a:t>
            </a:r>
            <a:r>
              <a:rPr lang="zh-CN" altLang="en-US" sz="2000">
                <a:latin typeface="Times New Roman" panose="02020603050405020304" pitchFamily="18" charset="0"/>
              </a:rPr>
              <a:t>缓存。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encoding参数</a:t>
            </a:r>
            <a:r>
              <a:rPr lang="zh-CN" altLang="en-US" sz="2000">
                <a:latin typeface="Times New Roman" panose="02020603050405020304" pitchFamily="18" charset="0"/>
              </a:rPr>
              <a:t>指定对文本进行编码和解码的方式，只适用于文本模式，可以使用Python支持的任何格式，如GBK、utf8、CP936等，必须与文件使用的编码格式</a:t>
            </a:r>
            <a:r>
              <a:rPr lang="zh-CN" altLang="en-US" sz="2000">
                <a:latin typeface="Times New Roman" panose="02020603050405020304" pitchFamily="18" charset="0"/>
              </a:rPr>
              <a:t>一致。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9.2.1  </a:t>
            </a:r>
            <a:r>
              <a:rPr lang="zh-CN" altLang="en-US">
                <a:sym typeface="+mn-ea"/>
              </a:rPr>
              <a:t>内置函数</a:t>
            </a:r>
            <a:r>
              <a:rPr lang="en-US" altLang="zh-CN">
                <a:sym typeface="+mn-ea"/>
              </a:rPr>
              <a:t>open()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文件打开模式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-1"/>
          <p:cNvGraphicFramePr/>
          <p:nvPr>
            <p:custDataLst>
              <p:tags r:id="rId1"/>
            </p:custDataLst>
          </p:nvPr>
        </p:nvGraphicFramePr>
        <p:xfrm>
          <a:off x="979170" y="1866900"/>
          <a:ext cx="8082915" cy="2644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/>
                <a:gridCol w="7077075"/>
              </a:tblGrid>
              <a:tr h="365848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模式</a:t>
                      </a:r>
                      <a:endParaRPr lang="zh-CN" altLang="en-US" sz="2000" b="1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2000" b="1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98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读模式（</a:t>
                      </a:r>
                      <a:r>
                        <a:rPr lang="zh-CN" altLang="en-US" sz="2000" b="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默认模式</a:t>
                      </a: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，可省略），如果文件不存在则抛出异常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83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写模式，如果文件已存在，先清空原有内容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83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写模式，创建新文件，如果文件已存在则抛出异常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98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追加模式，不覆盖文件中原有内容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83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二进制模式（可与其他模式组合使用）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98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文本模式（</a:t>
                      </a:r>
                      <a:r>
                        <a:rPr lang="zh-CN" altLang="en-US" sz="2000" b="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默认模式</a:t>
                      </a: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，可省略）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83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zh-CN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读、写模式（可与其他模式组合使用）</a:t>
                      </a:r>
                      <a:endParaRPr lang="zh-CN" altLang="en-US" sz="2000" b="0" u="none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9.2.1  </a:t>
            </a:r>
            <a:r>
              <a:rPr lang="zh-CN" altLang="en-US">
                <a:sym typeface="+mn-ea"/>
              </a:rPr>
              <a:t>内置函数</a:t>
            </a:r>
            <a:r>
              <a:rPr lang="en-US" altLang="zh-CN">
                <a:sym typeface="+mn-ea"/>
              </a:rPr>
              <a:t>open()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base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strike="noStrike" noProof="1"/>
              <a:t>如果执行正常，open()函数返回1个文件对象，通过该文件对象可以对文件进行读写操作</a:t>
            </a:r>
            <a:r>
              <a:rPr lang="zh-CN" altLang="en-US" sz="2400" strike="noStrike" noProof="1"/>
              <a:t>。</a:t>
            </a:r>
            <a:r>
              <a:rPr lang="en-US" sz="2400" strike="noStrike" noProof="1"/>
              <a:t>如果指定</a:t>
            </a:r>
            <a:r>
              <a:rPr lang="en-US" sz="2400" strike="noStrike" noProof="1">
                <a:solidFill>
                  <a:srgbClr val="FF0000"/>
                </a:solidFill>
              </a:rPr>
              <a:t>文件不存在</a:t>
            </a:r>
            <a:r>
              <a:rPr lang="en-US" sz="2400" strike="noStrike" noProof="1"/>
              <a:t>、</a:t>
            </a:r>
            <a:r>
              <a:rPr lang="en-US" sz="2400" strike="noStrike" noProof="1">
                <a:solidFill>
                  <a:srgbClr val="FF0000"/>
                </a:solidFill>
              </a:rPr>
              <a:t>访问权限不够</a:t>
            </a:r>
            <a:r>
              <a:rPr lang="en-US" sz="2400" strike="noStrike" noProof="1"/>
              <a:t>、</a:t>
            </a:r>
            <a:r>
              <a:rPr lang="en-US" sz="2400" strike="noStrike" noProof="1">
                <a:solidFill>
                  <a:srgbClr val="FF0000"/>
                </a:solidFill>
              </a:rPr>
              <a:t>磁盘空间不</a:t>
            </a:r>
            <a:r>
              <a:rPr lang="zh-CN" altLang="en-US" sz="2400" strike="noStrike" noProof="1">
                <a:solidFill>
                  <a:srgbClr val="FF0000"/>
                </a:solidFill>
              </a:rPr>
              <a:t>足</a:t>
            </a:r>
            <a:r>
              <a:rPr lang="en-US" sz="2400" strike="noStrike" noProof="1"/>
              <a:t>或其他原因导致创建文件对象失败则抛出异常。</a:t>
            </a:r>
            <a:endParaRPr lang="en-US" sz="2400" strike="noStrike" noProof="1"/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2000" strike="noStrike" noProof="1">
                <a:latin typeface="Consolas" panose="020B0609020204030204" charset="0"/>
              </a:rPr>
              <a:t>f1 = open('file1.txt', 'r')      # </a:t>
            </a:r>
            <a:r>
              <a:rPr lang="zh-CN" altLang="en-US" sz="2000" strike="noStrike" noProof="1">
                <a:latin typeface="Consolas" panose="020B0609020204030204" charset="0"/>
              </a:rPr>
              <a:t>以读模式打开文件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0" fontAlgn="base">
              <a:buFontTx/>
              <a:buNone/>
            </a:pPr>
            <a:r>
              <a:rPr lang="en-US" sz="2000" strike="noStrike" noProof="1">
                <a:latin typeface="Consolas" panose="020B0609020204030204" charset="0"/>
              </a:rPr>
              <a:t>f2 = open('file2.txt', 'w')      # </a:t>
            </a:r>
            <a:r>
              <a:rPr lang="zh-CN" altLang="en-US" sz="2000" strike="noStrike" noProof="1">
                <a:latin typeface="Consolas" panose="020B0609020204030204" charset="0"/>
              </a:rPr>
              <a:t>以写模式打开文件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0" fontAlgn="base">
              <a:buFontTx/>
              <a:buNone/>
            </a:pPr>
            <a:endParaRPr lang="en-US" sz="1800" strike="noStrike" noProof="1"/>
          </a:p>
          <a:p>
            <a:pPr fontAlgn="base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400" strike="noStrike" noProof="1"/>
              <a:t>当对文件内容操作完以后，</a:t>
            </a:r>
            <a:r>
              <a:rPr lang="en-US" sz="2400" strike="noStrike" noProof="1">
                <a:solidFill>
                  <a:srgbClr val="FF0000"/>
                </a:solidFill>
              </a:rPr>
              <a:t>一定要关闭文件对象</a:t>
            </a:r>
            <a:r>
              <a:rPr lang="en-US" sz="2400" strike="noStrike" noProof="1"/>
              <a:t>，这样才能保证所做的任何修改都确实被保存到文件中。</a:t>
            </a:r>
            <a:endParaRPr lang="en-US" sz="2400" strike="noStrike" noProof="1"/>
          </a:p>
          <a:p>
            <a:pPr marL="0" indent="0" fontAlgn="base">
              <a:buFontTx/>
              <a:buNone/>
            </a:pPr>
            <a:r>
              <a:rPr lang="en-US" sz="2000" strike="noStrike" noProof="1">
                <a:latin typeface="Consolas" panose="020B0609020204030204" charset="0"/>
              </a:rPr>
              <a:t>f1.close()</a:t>
            </a:r>
            <a:endParaRPr lang="en-US" sz="2000" strike="noStrike" noProof="1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9.2.2  </a:t>
            </a:r>
            <a:r>
              <a:rPr lang="zh-CN" altLang="en-US">
                <a:sym typeface="+mn-ea"/>
              </a:rPr>
              <a:t>文件对象属性与常用方法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custDataLst>
              <p:tags r:id="rId1"/>
            </p:custDataLst>
          </p:nvPr>
        </p:nvGraphicFramePr>
        <p:xfrm>
          <a:off x="793750" y="1336040"/>
          <a:ext cx="10312400" cy="473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060"/>
                <a:gridCol w="8562340"/>
              </a:tblGrid>
              <a:tr h="213391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close()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把缓冲区的内容写入文件，同时关闭文件，并释放文件对象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flush()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把缓冲区的内容写入文件，但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不关闭文件</a:t>
                      </a:r>
                      <a:endParaRPr lang="zh-CN" altLang="en-US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6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read([size])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从文本文件中读取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 3.x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）的内容作为结果返回，或从二进制文件中读取指定数量的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并返回，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如果省略</a:t>
                      </a: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size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则表示读取所有内容</a:t>
                      </a:r>
                      <a:endParaRPr lang="zh-CN" altLang="en-US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readline()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文本文件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中读取一行内容作为结果返回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readlines()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文本文件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中的每行文本作为一个字符串存入列表中，返回该列表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86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seek(offset[, whence])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把文件指针移动到新的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offset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表示相对于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whence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的位置。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whence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表示从文件头开始计算，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表示从当前位置开始计算，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表示从文件尾开始计算，默认为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tell()	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返回文件指针的当前位置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write(s)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把字符串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的内容写入文本文件，或把字节串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写入二进制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91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writelines(s)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把字符串列表中所有字符串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依次写入</a:t>
                      </a: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文本文件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，不添加换行符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2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ae182d93-a8ef-42c0-9286-4b79531eea00}"/>
</p:tagLst>
</file>

<file path=ppt/tags/tag2.xml><?xml version="1.0" encoding="utf-8"?>
<p:tagLst xmlns:p="http://schemas.openxmlformats.org/presentationml/2006/main">
  <p:tag name="KSO_WM_UNIT_TABLE_BEAUTIFY" val="{be23f77a-61cf-468f-a3f2-e50ab218e131}"/>
</p:tagLst>
</file>

<file path=ppt/tags/tag3.xml><?xml version="1.0" encoding="utf-8"?>
<p:tagLst xmlns:p="http://schemas.openxmlformats.org/presentationml/2006/main">
  <p:tag name="KSO_WM_UNIT_TABLE_BEAUTIFY" val="smartTable{2f91c629-fb93-4e8f-911c-204a492e01b1}"/>
</p:tagLst>
</file>

<file path=ppt/tags/tag4.xml><?xml version="1.0" encoding="utf-8"?>
<p:tagLst xmlns:p="http://schemas.openxmlformats.org/presentationml/2006/main">
  <p:tag name="KSO_WM_UNIT_TABLE_BEAUTIFY" val="smartTable{5c77b848-4fe4-403c-805c-c171ddf3863e}"/>
</p:tagLst>
</file>

<file path=ppt/tags/tag5.xml><?xml version="1.0" encoding="utf-8"?>
<p:tagLst xmlns:p="http://schemas.openxmlformats.org/presentationml/2006/main">
  <p:tag name="KSO_WM_UNIT_TABLE_BEAUTIFY" val="smartTable{1fd77719-4189-4b18-9911-a54017f431cc}"/>
</p:tagLst>
</file>

<file path=ppt/tags/tag6.xml><?xml version="1.0" encoding="utf-8"?>
<p:tagLst xmlns:p="http://schemas.openxmlformats.org/presentationml/2006/main">
  <p:tag name="KSO_WM_UNIT_TABLE_BEAUTIFY" val="smartTable{695b9e7f-afb7-4f18-8a34-9862aa25692c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13591</Words>
  <Application>WPS 演示</Application>
  <PresentationFormat>宽屏</PresentationFormat>
  <Paragraphs>789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Wingdings</vt:lpstr>
      <vt:lpstr>Consolas</vt:lpstr>
      <vt:lpstr>Times New Roman</vt:lpstr>
      <vt:lpstr>Calibri Light</vt:lpstr>
      <vt:lpstr>Calibri</vt:lpstr>
      <vt:lpstr>微软雅黑</vt:lpstr>
      <vt:lpstr>Arial Unicode MS</vt:lpstr>
      <vt:lpstr>Office 主题</vt:lpstr>
      <vt:lpstr>第9章  文件与文件夹操作</vt:lpstr>
      <vt:lpstr>本章学习目标</vt:lpstr>
      <vt:lpstr>9.1文件的概念及分类</vt:lpstr>
      <vt:lpstr>9.1文件的概念及分类</vt:lpstr>
      <vt:lpstr>9.2  文件操作基本知识</vt:lpstr>
      <vt:lpstr>9.2.1  内置函数open()</vt:lpstr>
      <vt:lpstr>9.2.1  内置函数open()</vt:lpstr>
      <vt:lpstr>9.2.1  内置函数open()</vt:lpstr>
      <vt:lpstr>9.2.2  文件对象属性与常用方法</vt:lpstr>
      <vt:lpstr>9.2.3  上下文管理语句with</vt:lpstr>
      <vt:lpstr>9.3  文本文件内容操作案例精选</vt:lpstr>
      <vt:lpstr>9.3  文本文件内容操作案例精选</vt:lpstr>
      <vt:lpstr>9.3  文本文件内容操作案例精选</vt:lpstr>
      <vt:lpstr>9.3  文本文件内容操作案例精选</vt:lpstr>
      <vt:lpstr>9.4  文件夹操作</vt:lpstr>
      <vt:lpstr>9.4.1  os模块</vt:lpstr>
      <vt:lpstr>9.4.1  os模块</vt:lpstr>
      <vt:lpstr>9.4.1  os模块</vt:lpstr>
      <vt:lpstr>9.4.1  os模块</vt:lpstr>
      <vt:lpstr>9.4.2  os.path模块</vt:lpstr>
      <vt:lpstr>9.4.2  os.path模块</vt:lpstr>
      <vt:lpstr>9.4.2  os.path模块</vt:lpstr>
      <vt:lpstr>9.4.3  shutil模块</vt:lpstr>
      <vt:lpstr>9.4.3  shutil模块</vt:lpstr>
      <vt:lpstr>9.4.3  shutil模块</vt:lpstr>
      <vt:lpstr>9.4.4  综合案例解析</vt:lpstr>
      <vt:lpstr>9.4.4  综合案例解析</vt:lpstr>
      <vt:lpstr>9.4.4  综合案例解析</vt:lpstr>
      <vt:lpstr>9.4.4  综合案例解析</vt:lpstr>
      <vt:lpstr>9.4.4  综合案例解析</vt:lpstr>
      <vt:lpstr>9.4.4  综合案例解析</vt:lpstr>
      <vt:lpstr>9.5  Excel与Word文件操作案例</vt:lpstr>
      <vt:lpstr>9.5  Excel与Word文件操作案例</vt:lpstr>
      <vt:lpstr>9.5  Excel与Word文件操作案例</vt:lpstr>
      <vt:lpstr>9.5  Excel与Word文件操作案例</vt:lpstr>
      <vt:lpstr>9.5  Excel与Word文件操作案例</vt:lpstr>
      <vt:lpstr>9.5  Excel与Word文件操作案例</vt:lpstr>
      <vt:lpstr>9.5  Excel与Word文件操作案例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dfg</cp:lastModifiedBy>
  <cp:revision>353</cp:revision>
  <dcterms:created xsi:type="dcterms:W3CDTF">2015-05-05T08:02:00Z</dcterms:created>
  <dcterms:modified xsi:type="dcterms:W3CDTF">2021-07-17T14:38:57Z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E9F50D4992154F6482EFD767DE9F7555</vt:lpwstr>
  </property>
</Properties>
</file>