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9" r:id="rId2"/>
    <p:sldId id="275" r:id="rId3"/>
    <p:sldId id="336" r:id="rId4"/>
    <p:sldId id="300" r:id="rId5"/>
    <p:sldId id="324" r:id="rId6"/>
    <p:sldId id="328" r:id="rId7"/>
    <p:sldId id="329" r:id="rId8"/>
    <p:sldId id="337" r:id="rId9"/>
    <p:sldId id="338" r:id="rId10"/>
    <p:sldId id="335" r:id="rId11"/>
    <p:sldId id="325" r:id="rId12"/>
    <p:sldId id="339" r:id="rId13"/>
    <p:sldId id="321" r:id="rId14"/>
    <p:sldId id="30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jun jiang" initials="h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5C307D"/>
    <a:srgbClr val="AC9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 autoAdjust="0"/>
    <p:restoredTop sz="96387" autoAdjust="0"/>
  </p:normalViewPr>
  <p:slideViewPr>
    <p:cSldViewPr snapToGrid="0" showGuides="1">
      <p:cViewPr varScale="1">
        <p:scale>
          <a:sx n="68" d="100"/>
          <a:sy n="68" d="100"/>
        </p:scale>
        <p:origin x="1336" y="6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03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8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9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7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4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8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8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34F5-08C0-4732-8A70-A6389CAAE00E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1DF8-A26B-4E78-AD37-C60ED7BCAB11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B85C-C7DC-4BAF-977D-6A692A2705D1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EE0D-37BF-4392-B8CD-28D6DAAB96FB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D6B6-7C24-462E-B8D2-230201616AD2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E396-B653-40CD-8DCF-167F467F1BF4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F3F0-9B9D-48B7-82A5-DE176B0A954B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DA-26C0-43C5-B72B-1C2F734BF8DF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307D-8EE2-42AF-B3A0-00E4EC9337D8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AF3C-9CCD-4BBF-9F4E-A96FFB84A259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764E-1CD1-4A2C-B29F-B33D799D76B1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3881-377F-45C6-BF1B-2478EA9F71F9}" type="datetime1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172150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76913" y="2838141"/>
            <a:ext cx="83901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基于深度学习的</a:t>
            </a:r>
            <a:r>
              <a:rPr lang="zh-CN" altLang="en-US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毫米波波束预测</a:t>
            </a:r>
            <a:endParaRPr lang="en-US" altLang="zh-CN" sz="4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答辩同学：卞程泓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指导教师：高飞飞教授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日期：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182931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B25399-9CFB-4683-9F87-83E7E47C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7340810" y="3424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效果展示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CAF272-32ED-480D-BBE8-CFB83AF6774C}"/>
              </a:ext>
            </a:extLst>
          </p:cNvPr>
          <p:cNvSpPr txBox="1"/>
          <p:nvPr/>
        </p:nvSpPr>
        <p:spPr>
          <a:xfrm>
            <a:off x="290660" y="1676936"/>
            <a:ext cx="35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2511BF-9767-4B16-8831-571E1708F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0" y="2606135"/>
            <a:ext cx="3901440" cy="29260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F9B545-BE21-43C8-8190-A72BD797333D}"/>
              </a:ext>
            </a:extLst>
          </p:cNvPr>
          <p:cNvSpPr txBox="1"/>
          <p:nvPr/>
        </p:nvSpPr>
        <p:spPr>
          <a:xfrm>
            <a:off x="4703975" y="1676936"/>
            <a:ext cx="3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利用导频信号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pilot-aided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采用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不采用融合网络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(fusion)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3A7CC-F7BA-4143-AC13-26DB40055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35" y="2615763"/>
            <a:ext cx="39014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8137" y="1672284"/>
            <a:ext cx="8371066" cy="966554"/>
            <a:chOff x="478137" y="1440350"/>
            <a:chExt cx="8371066" cy="966554"/>
          </a:xfrm>
        </p:grpSpPr>
        <p:sp>
          <p:nvSpPr>
            <p:cNvPr id="5" name="TextBox 5"/>
            <p:cNvSpPr txBox="1"/>
            <p:nvPr/>
          </p:nvSpPr>
          <p:spPr>
            <a:xfrm>
              <a:off x="766170" y="14403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课题内容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478138" y="1561015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78137" y="1945239"/>
              <a:ext cx="8214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基于深度学习的波束预测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849203" y="1504857"/>
              <a:ext cx="0" cy="80810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690984" y="6627119"/>
            <a:ext cx="7968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160AE-0A5D-466E-8F42-BBF9204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8137" y="2767033"/>
            <a:ext cx="8369091" cy="1733583"/>
            <a:chOff x="478137" y="2912011"/>
            <a:chExt cx="8369091" cy="1733583"/>
          </a:xfrm>
        </p:grpSpPr>
        <p:sp>
          <p:nvSpPr>
            <p:cNvPr id="15" name="TextBox 5"/>
            <p:cNvSpPr txBox="1"/>
            <p:nvPr/>
          </p:nvSpPr>
          <p:spPr>
            <a:xfrm>
              <a:off x="766170" y="291201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当前进展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478138" y="3032676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478137" y="3445265"/>
              <a:ext cx="82140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Wireless Insite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的无线信道产生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设计不同神经网络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训练神经网络进行波束预测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847228" y="2951036"/>
              <a:ext cx="0" cy="1597937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8137" y="4622326"/>
            <a:ext cx="8371066" cy="1364251"/>
            <a:chOff x="478137" y="4622326"/>
            <a:chExt cx="8371066" cy="136425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849203" y="4622326"/>
              <a:ext cx="0" cy="128271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5"/>
            <p:cNvSpPr txBox="1"/>
            <p:nvPr/>
          </p:nvSpPr>
          <p:spPr>
            <a:xfrm>
              <a:off x="766170" y="46223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后续工作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>
              <a:off x="478138" y="4742991"/>
              <a:ext cx="288032" cy="288032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478137" y="5155580"/>
              <a:ext cx="82140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当前问题</a:t>
              </a:r>
              <a:endPara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解决思路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1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5700546" y="423259"/>
            <a:ext cx="3320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现有问题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近期规划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9B545-BE21-43C8-8190-A72BD797333D}"/>
              </a:ext>
            </a:extLst>
          </p:cNvPr>
          <p:cNvSpPr txBox="1"/>
          <p:nvPr/>
        </p:nvSpPr>
        <p:spPr>
          <a:xfrm>
            <a:off x="230023" y="1653896"/>
            <a:ext cx="3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利用导频信号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pilot-aided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不采用融合网络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(fusion)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3A7CC-F7BA-4143-AC13-26DB4005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" y="2457877"/>
            <a:ext cx="3901440" cy="29260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45296E-B21A-433D-BA8C-AEE0DE6CC3AB}"/>
              </a:ext>
            </a:extLst>
          </p:cNvPr>
          <p:cNvSpPr txBox="1"/>
          <p:nvPr/>
        </p:nvSpPr>
        <p:spPr>
          <a:xfrm>
            <a:off x="3912278" y="1709109"/>
            <a:ext cx="53448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Pilot-aided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的直接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concatenate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法以及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fusion network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的方法精细调参，提高准确性。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论文内容拓展：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尝试不同数量的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导致的波束预测的准确性，并绘制对应的仿真图（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128-64-32-16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对于给定数量的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，通过改变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的信噪比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SNR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绘制对应的准确率曲线。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(-10-0-10-20)</a:t>
            </a:r>
          </a:p>
          <a:p>
            <a:pPr marL="800100" lvl="1" indent="-342900">
              <a:buFontTx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对于融合网络，采取不同的训练方式，如先将未融合前的两个网络训练好，之后冻结训练完成的网络参数，只训练融合层的参数，对比效果。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FontTx/>
              <a:buAutoNum type="arabicPeriod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通过增加码本的元素数目（现为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），更好的寻找空间中最优波束，以实现最佳的频谱效率（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bit/s/Hz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buAutoNum type="arabicPeriod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898F62-3F09-429E-8719-84E93D229653}"/>
              </a:ext>
            </a:extLst>
          </p:cNvPr>
          <p:cNvSpPr txBox="1"/>
          <p:nvPr/>
        </p:nvSpPr>
        <p:spPr>
          <a:xfrm>
            <a:off x="4006392" y="1247857"/>
            <a:ext cx="29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近期规划</a:t>
            </a:r>
          </a:p>
        </p:txBody>
      </p:sp>
    </p:spTree>
    <p:extLst>
      <p:ext uri="{BB962C8B-B14F-4D97-AF65-F5344CB8AC3E}">
        <p14:creationId xmlns:p14="http://schemas.microsoft.com/office/powerpoint/2010/main" val="199409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30">
            <a:extLst>
              <a:ext uri="{FF2B5EF4-FFF2-40B4-BE49-F238E27FC236}">
                <a16:creationId xmlns:a16="http://schemas.microsoft.com/office/drawing/2014/main" id="{90D7FE9C-FFAC-4437-A5E4-9E23CDE02F18}"/>
              </a:ext>
            </a:extLst>
          </p:cNvPr>
          <p:cNvSpPr txBox="1"/>
          <p:nvPr/>
        </p:nvSpPr>
        <p:spPr>
          <a:xfrm>
            <a:off x="653215" y="1461924"/>
            <a:ext cx="1626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参考文献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B194D3-0F7B-49ED-88A7-D5BF2F64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335639" y="1547408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53D57C-AB54-45D4-AA5D-24D355D23B2B}"/>
              </a:ext>
            </a:extLst>
          </p:cNvPr>
          <p:cNvSpPr/>
          <p:nvPr/>
        </p:nvSpPr>
        <p:spPr>
          <a:xfrm>
            <a:off x="335640" y="1980501"/>
            <a:ext cx="79505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Alkhateeb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DeepMIMO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A Generic Deep Learning Dataset for Millimeter Wave and Massive MIMO Applications,“ in Proc. of Information Theory and Applications Workshop (ITA), San Diego, CA, Feb. 2019.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Muhammad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Alrabeiah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Ahmed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Alkhateeb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"Deep Learning for TDD and FDD Massive MIMO: Mapping Channels in Space and Frequency,"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e-prints, p. arXiv:1905.03761, May 2019.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Muhammad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Alrabeiah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Ahmed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Alkhateeb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"Deep Learning for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mmWave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Beam and Blockage Prediction Using Sub-6GHz Channels,"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e-prints, p. arXiv:1910.02900, Oct. 2019.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Zhai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G. Dong, F. Chen, X.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C. Qi, L. Lin, “A Deep Learning Fusion Recognition Method Based on SAR Image Data,” in Procedia Computer Science, vol. 147, pp. 533-541, 2019.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M. S. Sim, Y. Lim, S. H. Park, L. Dai and C.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Chae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"Deep Learning-Based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mmWave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Beam Selection for 5G NR/6G With Sub-6 GHz Channel Information: Algorithms and Prototype Validation," in</a:t>
            </a:r>
            <a:r>
              <a:rPr lang="en-US" altLang="zh-CN" sz="1400" i="1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IEEE Access</a:t>
            </a:r>
            <a:r>
              <a:rPr lang="zh-CN" altLang="zh-CN" sz="14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vol. 8, pp. 51634-51646, 2020</a:t>
            </a:r>
            <a:r>
              <a:rPr lang="zh-CN" altLang="zh-CN" sz="14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1400" i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W. Liu and X. Li, "An Improved LMMSE Channel Estimation Algorithm of LTE System," 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2012 Fourth International Conference on Computational and Information Sciences</a:t>
            </a:r>
            <a:r>
              <a:rPr lang="zh-CN" altLang="zh-CN" sz="14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Chongqing, 2012, pp. 231-234. </a:t>
            </a:r>
            <a:endParaRPr lang="en-US" altLang="zh-CN" sz="1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Jaeckel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K.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Borner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L. Thiele and V.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Jungnickel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"A Geometric Polarization Rotation Model for the 3-D Spatial Channel Model,"</a:t>
            </a:r>
            <a:r>
              <a:rPr lang="en-US" altLang="zh-CN" sz="1400" i="1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 </a:t>
            </a:r>
            <a:r>
              <a:rPr lang="en-US" altLang="zh-CN" sz="1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IEEE Transactions on Antennas and Propagation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vol. 60, no. 12, pp. 5966-5977, Dec. 2012.</a:t>
            </a:r>
            <a:endParaRPr lang="zh-CN" altLang="zh-CN" sz="14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Remcom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“Wireless </a:t>
            </a:r>
            <a:r>
              <a:rPr lang="en-US" altLang="zh-CN" sz="1400" kern="100" dirty="0" err="1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insite</a:t>
            </a:r>
            <a:r>
              <a:rPr lang="en-US" altLang="zh-CN" sz="1400" kern="100" dirty="0">
                <a:solidFill>
                  <a:srgbClr val="333333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,” http://www.remcom.com/wireless-insite.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1721507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376913" y="2940243"/>
            <a:ext cx="83901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欢迎各位老师批评指正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答辩同学：卞程泓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指导教师：高飞飞教授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182931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DE7719-7772-4940-AE7A-A8687A9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8137" y="1672284"/>
            <a:ext cx="8371066" cy="966554"/>
            <a:chOff x="478137" y="1440350"/>
            <a:chExt cx="8371066" cy="966554"/>
          </a:xfrm>
        </p:grpSpPr>
        <p:sp>
          <p:nvSpPr>
            <p:cNvPr id="5" name="TextBox 5"/>
            <p:cNvSpPr txBox="1"/>
            <p:nvPr/>
          </p:nvSpPr>
          <p:spPr>
            <a:xfrm>
              <a:off x="766170" y="14403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课题内容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478138" y="1561015"/>
              <a:ext cx="288032" cy="288032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78137" y="1945239"/>
              <a:ext cx="8214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基于深度学习的毫米波波束预测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849203" y="1504857"/>
              <a:ext cx="0" cy="80810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690984" y="6627119"/>
            <a:ext cx="7968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160AE-0A5D-466E-8F42-BBF9204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8137" y="2767033"/>
            <a:ext cx="8369091" cy="1733583"/>
            <a:chOff x="478137" y="2912011"/>
            <a:chExt cx="8369091" cy="1733583"/>
          </a:xfrm>
        </p:grpSpPr>
        <p:sp>
          <p:nvSpPr>
            <p:cNvPr id="15" name="TextBox 5"/>
            <p:cNvSpPr txBox="1"/>
            <p:nvPr/>
          </p:nvSpPr>
          <p:spPr>
            <a:xfrm>
              <a:off x="766170" y="291201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当前进展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478138" y="3032676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478137" y="3445265"/>
              <a:ext cx="82140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Wireless Insite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的无线信道产生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设计不同神经网络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训练神经网络进行波束预测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847228" y="2951036"/>
              <a:ext cx="0" cy="1597937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8137" y="4622326"/>
            <a:ext cx="8371066" cy="1364251"/>
            <a:chOff x="478137" y="4622326"/>
            <a:chExt cx="8371066" cy="136425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849203" y="4622326"/>
              <a:ext cx="0" cy="128271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5"/>
            <p:cNvSpPr txBox="1"/>
            <p:nvPr/>
          </p:nvSpPr>
          <p:spPr>
            <a:xfrm>
              <a:off x="766170" y="46223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后续工作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>
              <a:off x="478138" y="4742991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478137" y="5155580"/>
              <a:ext cx="82140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当前问题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解决思路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5576041" y="361751"/>
            <a:ext cx="3388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背景介绍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问题提出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524" y="1239804"/>
            <a:ext cx="4913994" cy="523220"/>
            <a:chOff x="478138" y="1453465"/>
            <a:chExt cx="3292489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766170" y="1453465"/>
              <a:ext cx="3004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Channel Mapping</a:t>
              </a:r>
              <a:endPara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478138" y="1571059"/>
              <a:ext cx="288032" cy="288032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236EA00-3C79-4361-9A9E-D294430CC90C}"/>
              </a:ext>
            </a:extLst>
          </p:cNvPr>
          <p:cNvSpPr txBox="1"/>
          <p:nvPr/>
        </p:nvSpPr>
        <p:spPr>
          <a:xfrm>
            <a:off x="-139179" y="1673304"/>
            <a:ext cx="39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高频信道与低频信道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000895-3555-42F2-8C5F-851B94B6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48" y="3601038"/>
            <a:ext cx="4088460" cy="16859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BE0CC8-2637-4728-B38F-504139DA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4099"/>
            <a:ext cx="4027412" cy="15969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E3AAC6-3283-40B8-B325-B42A7AFF3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22" y="3217951"/>
            <a:ext cx="4673840" cy="26671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83152A-8BF1-4A4F-BB06-A48E9C5F986F}"/>
              </a:ext>
            </a:extLst>
          </p:cNvPr>
          <p:cNvSpPr txBox="1"/>
          <p:nvPr/>
        </p:nvSpPr>
        <p:spPr>
          <a:xfrm>
            <a:off x="4531387" y="1517036"/>
            <a:ext cx="43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基站与移动端均具有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以及毫米波的收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发天线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移动端向基站发送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信号，基站通过发来的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信号映射到对应的毫米波信道，之后通过毫米波信道给用户发送消息。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5989F-4FF1-4CB6-89A0-CA04F7C5E063}"/>
              </a:ext>
            </a:extLst>
          </p:cNvPr>
          <p:cNvSpPr txBox="1"/>
          <p:nvPr/>
        </p:nvSpPr>
        <p:spPr>
          <a:xfrm>
            <a:off x="-1" y="5439266"/>
            <a:ext cx="429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由于高频与低频的信道反射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衍射自同一物理环境，于是存在映射的可能性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从图中也可看出高频信道是低频信道的一个子类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B17E0D-F2A5-4869-A02E-B4D1A6C67DAB}"/>
              </a:ext>
            </a:extLst>
          </p:cNvPr>
          <p:cNvSpPr txBox="1"/>
          <p:nvPr/>
        </p:nvSpPr>
        <p:spPr>
          <a:xfrm>
            <a:off x="4059297" y="6007576"/>
            <a:ext cx="5182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T. Jiang, J. Zhang, M. </a:t>
            </a:r>
            <a:r>
              <a:rPr lang="en-US" altLang="zh-CN" sz="1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Shafi</a:t>
            </a: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L. Tian and P. Tang, "The Comparative Study of S-V Model Between 3.5 and 28 GHz in Indoor and Outdoor Scenarios," in </a:t>
            </a:r>
            <a:r>
              <a:rPr lang="en-US" altLang="zh-CN" sz="10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IEEE Transactions on Vehicular Technology</a:t>
            </a: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vol. 69, no. 3, pp. 2351-2364, March 2020.</a:t>
            </a: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5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5576041" y="361751"/>
            <a:ext cx="3388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背景介绍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问题提出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2316" y="1453465"/>
            <a:ext cx="4913994" cy="523220"/>
            <a:chOff x="478138" y="1453465"/>
            <a:chExt cx="3292489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766170" y="1453465"/>
              <a:ext cx="3004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毫米波通信波束赋型</a:t>
              </a:r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478138" y="1571059"/>
              <a:ext cx="288032" cy="288032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9B888A-2F32-4163-8B64-1A91212B8A9B}"/>
                  </a:ext>
                </a:extLst>
              </p:cNvPr>
              <p:cNvSpPr txBox="1"/>
              <p:nvPr/>
            </p:nvSpPr>
            <p:spPr>
              <a:xfrm>
                <a:off x="472316" y="3778677"/>
                <a:ext cx="3911148" cy="2565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根据通信中的弗里斯传输公式：毫米波更短的波长导致更高的传输损耗，使得接受功率降低。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beamforming vector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使得多根天线将能量集中在同一方向上，从而提高信噪比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&amp;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传输质量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19B888A-2F32-4163-8B64-1A91212B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6" y="3778677"/>
                <a:ext cx="3911148" cy="2565702"/>
              </a:xfrm>
              <a:prstGeom prst="rect">
                <a:avLst/>
              </a:prstGeom>
              <a:blipFill>
                <a:blip r:embed="rId5"/>
                <a:stretch>
                  <a:fillRect l="-935" r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49A328-5151-4A22-9775-BE2658E1FA0F}"/>
                  </a:ext>
                </a:extLst>
              </p:cNvPr>
              <p:cNvSpPr txBox="1"/>
              <p:nvPr/>
            </p:nvSpPr>
            <p:spPr>
              <a:xfrm>
                <a:off x="4559757" y="2213281"/>
                <a:ext cx="4484110" cy="3130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波束赋型信道模型：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𝒎𝒎𝑾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𝒎𝒎𝑾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𝒇𝒔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𝒎𝒎𝑾</m:t>
                        </m:r>
                      </m:sub>
                    </m:sSub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所能达到的比特率：</a:t>
                </a: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𝒎𝒎𝑾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𝑺𝑵𝑹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𝒎𝒎𝑾</m:t>
                            </m:r>
                          </m:sub>
                        </m:sSub>
                        <m:d>
                          <m:dPr>
                            <m:begChr m:val="[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通过遍历码本中所有的波束来使得比特率最大化：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𝒂𝒓𝒈</m:t>
                        </m:r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𝒎𝒎𝑾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49A328-5151-4A22-9775-BE2658E1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57" y="2213281"/>
                <a:ext cx="4484110" cy="3130793"/>
              </a:xfrm>
              <a:prstGeom prst="rect">
                <a:avLst/>
              </a:prstGeom>
              <a:blipFill>
                <a:blip r:embed="rId6"/>
                <a:stretch>
                  <a:fillRect l="-1223" t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C10E4DBB-001C-41DD-95A6-DFC83F3EE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16" y="2143571"/>
            <a:ext cx="401484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8137" y="1672284"/>
            <a:ext cx="8371066" cy="966554"/>
            <a:chOff x="478137" y="1440350"/>
            <a:chExt cx="8371066" cy="966554"/>
          </a:xfrm>
        </p:grpSpPr>
        <p:sp>
          <p:nvSpPr>
            <p:cNvPr id="5" name="TextBox 5"/>
            <p:cNvSpPr txBox="1"/>
            <p:nvPr/>
          </p:nvSpPr>
          <p:spPr>
            <a:xfrm>
              <a:off x="766170" y="14403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课题内容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478138" y="1561015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78137" y="1945239"/>
              <a:ext cx="8214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基于深度学习的波束预测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849203" y="1504857"/>
              <a:ext cx="0" cy="80810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690984" y="6627119"/>
            <a:ext cx="7968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1160AE-0A5D-466E-8F42-BBF9204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8137" y="2767033"/>
            <a:ext cx="8369091" cy="1733583"/>
            <a:chOff x="478137" y="2912011"/>
            <a:chExt cx="8369091" cy="1733583"/>
          </a:xfrm>
        </p:grpSpPr>
        <p:sp>
          <p:nvSpPr>
            <p:cNvPr id="15" name="TextBox 5"/>
            <p:cNvSpPr txBox="1"/>
            <p:nvPr/>
          </p:nvSpPr>
          <p:spPr>
            <a:xfrm>
              <a:off x="766170" y="291201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当前进展</a:t>
              </a:r>
              <a:endPara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478138" y="3032676"/>
              <a:ext cx="288032" cy="288032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478137" y="3445265"/>
              <a:ext cx="82140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基于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Wireless Insite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的无线信道产生</a:t>
              </a:r>
              <a:endPara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设计不同神经网络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5C307D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训练神经网络进行波束预测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847228" y="2951036"/>
              <a:ext cx="0" cy="1597937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78137" y="4622326"/>
            <a:ext cx="8371066" cy="1364251"/>
            <a:chOff x="478137" y="4622326"/>
            <a:chExt cx="8371066" cy="136425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849203" y="4622326"/>
              <a:ext cx="0" cy="1282715"/>
            </a:xfrm>
            <a:prstGeom prst="line">
              <a:avLst/>
            </a:prstGeom>
            <a:ln w="38100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5"/>
            <p:cNvSpPr txBox="1"/>
            <p:nvPr/>
          </p:nvSpPr>
          <p:spPr>
            <a:xfrm>
              <a:off x="766170" y="46223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后续工作</a:t>
              </a:r>
              <a:endParaRPr lang="en-US" altLang="zh-CN" sz="2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0800000">
              <a:off x="478138" y="4742991"/>
              <a:ext cx="288032" cy="288032"/>
            </a:xfrm>
            <a:prstGeom prst="rect">
              <a:avLst/>
            </a:prstGeom>
            <a:solidFill>
              <a:srgbClr val="5C307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478137" y="5155580"/>
              <a:ext cx="82140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当前问题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rgbClr val="AC9AB9"/>
                </a:buClr>
                <a:buFont typeface="Wingdings" panose="05000000000000000000" pitchFamily="2" charset="2"/>
                <a:buChar char="p"/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解决思路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可变相机姿态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4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01039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0243" y="6227104"/>
            <a:ext cx="2057400" cy="365125"/>
          </a:xfrm>
        </p:spPr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3401857" y="351444"/>
            <a:ext cx="5456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Wireless Insite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的无线信道产生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3218" y="1536360"/>
            <a:ext cx="458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5C307D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Wireless Insite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数据产生</a:t>
            </a:r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A0F09C48-9214-4701-8FC0-0423656D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30755"/>
              </p:ext>
            </p:extLst>
          </p:nvPr>
        </p:nvGraphicFramePr>
        <p:xfrm>
          <a:off x="5555329" y="1441254"/>
          <a:ext cx="3303471" cy="413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57">
                  <a:extLst>
                    <a:ext uri="{9D8B030D-6E8A-4147-A177-3AD203B41FA5}">
                      <a16:colId xmlns:a16="http://schemas.microsoft.com/office/drawing/2014/main" val="4067633322"/>
                    </a:ext>
                  </a:extLst>
                </a:gridCol>
                <a:gridCol w="1101157">
                  <a:extLst>
                    <a:ext uri="{9D8B030D-6E8A-4147-A177-3AD203B41FA5}">
                      <a16:colId xmlns:a16="http://schemas.microsoft.com/office/drawing/2014/main" val="1791922442"/>
                    </a:ext>
                  </a:extLst>
                </a:gridCol>
                <a:gridCol w="1101157">
                  <a:extLst>
                    <a:ext uri="{9D8B030D-6E8A-4147-A177-3AD203B41FA5}">
                      <a16:colId xmlns:a16="http://schemas.microsoft.com/office/drawing/2014/main" val="3864289574"/>
                    </a:ext>
                  </a:extLst>
                </a:gridCol>
              </a:tblGrid>
              <a:tr h="8533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Sub-6G Transceiver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mmwave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Transceiver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20918"/>
                  </a:ext>
                </a:extLst>
              </a:tr>
              <a:tr h="528095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载波频率</a:t>
                      </a:r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(/GHz)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55394"/>
                  </a:ext>
                </a:extLst>
              </a:tr>
              <a:tr h="417976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天线数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9183"/>
                  </a:ext>
                </a:extLst>
              </a:tr>
              <a:tr h="525566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OFDM</a:t>
                      </a:r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子载波数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44722"/>
                  </a:ext>
                </a:extLst>
              </a:tr>
              <a:tr h="525566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天线距离</a:t>
                      </a:r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(/</a:t>
                      </a:r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波长</a:t>
                      </a:r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00115"/>
                  </a:ext>
                </a:extLst>
              </a:tr>
              <a:tr h="388562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带宽</a:t>
                      </a:r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(/GHz)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0.02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26677"/>
                  </a:ext>
                </a:extLst>
              </a:tr>
              <a:tr h="371535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仿真信道数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23919"/>
                  </a:ext>
                </a:extLst>
              </a:tr>
              <a:tr h="527094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OFDM Limit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30032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DA78DAE3-958B-448B-B36E-260A027101A2}"/>
              </a:ext>
            </a:extLst>
          </p:cNvPr>
          <p:cNvSpPr txBox="1"/>
          <p:nvPr/>
        </p:nvSpPr>
        <p:spPr>
          <a:xfrm>
            <a:off x="285200" y="4921531"/>
            <a:ext cx="4904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Wireless Insite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生成一系列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.p2m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抽取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.p2m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文件中包含信道能量，信道延迟，附加相位以及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aod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对不同的子载波计算相应的频域信道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分别得到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28GHz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的信道向量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7967F748-ABA7-4A2E-9E0A-6D58CA33E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9" y="2436889"/>
            <a:ext cx="4877051" cy="221626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BEBC01A7-6B8B-43DF-9D9E-4043C6F8CDD0}"/>
              </a:ext>
            </a:extLst>
          </p:cNvPr>
          <p:cNvSpPr txBox="1"/>
          <p:nvPr/>
        </p:nvSpPr>
        <p:spPr>
          <a:xfrm>
            <a:off x="6061729" y="5905365"/>
            <a:ext cx="27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Wireless Insite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参数表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7209D1-F155-478D-B5BE-9DF7EA847FA2}"/>
              </a:ext>
            </a:extLst>
          </p:cNvPr>
          <p:cNvSpPr txBox="1"/>
          <p:nvPr/>
        </p:nvSpPr>
        <p:spPr>
          <a:xfrm>
            <a:off x="313029" y="2045019"/>
            <a:ext cx="444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Wireless Insite Setup Preview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3929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3401857" y="351444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设计训练不同神经网络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3218" y="1536360"/>
            <a:ext cx="592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5C307D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利用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sub-6GHz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信道直接预测毫米波波束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7D08F6-DF1F-4C2A-A034-427D4E74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8" y="2356288"/>
            <a:ext cx="4710896" cy="188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9C8872-F3A2-4C30-896D-3AE9AA9624F6}"/>
                  </a:ext>
                </a:extLst>
              </p:cNvPr>
              <p:cNvSpPr txBox="1"/>
              <p:nvPr/>
            </p:nvSpPr>
            <p:spPr>
              <a:xfrm>
                <a:off x="223218" y="4392891"/>
                <a:ext cx="5084073" cy="190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采用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quantized beam steering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码本，每一个波束对应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|F|=64,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即共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64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种波束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complex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的信道，将信道的实部与虚部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concatenate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并归一化得到训练数据。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最后一层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softmax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()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函数，利用极大似然估计预测最佳波束，并与真实情况比对得到正确率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9C8872-F3A2-4C30-896D-3AE9AA96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8" y="4392891"/>
                <a:ext cx="5084073" cy="1904432"/>
              </a:xfrm>
              <a:prstGeom prst="rect">
                <a:avLst/>
              </a:prstGeom>
              <a:blipFill>
                <a:blip r:embed="rId5"/>
                <a:stretch>
                  <a:fillRect l="-839" t="-1603" b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2079FA6-C341-4593-8FAD-612CDF673916}"/>
              </a:ext>
            </a:extLst>
          </p:cNvPr>
          <p:cNvSpPr txBox="1"/>
          <p:nvPr/>
        </p:nvSpPr>
        <p:spPr>
          <a:xfrm>
            <a:off x="223218" y="1992784"/>
            <a:ext cx="392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Channel Model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0DB2813-8297-4EAD-82DA-4F79ECD3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57106"/>
              </p:ext>
            </p:extLst>
          </p:nvPr>
        </p:nvGraphicFramePr>
        <p:xfrm>
          <a:off x="5307291" y="1691114"/>
          <a:ext cx="3475234" cy="401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17">
                  <a:extLst>
                    <a:ext uri="{9D8B030D-6E8A-4147-A177-3AD203B41FA5}">
                      <a16:colId xmlns:a16="http://schemas.microsoft.com/office/drawing/2014/main" val="1442524176"/>
                    </a:ext>
                  </a:extLst>
                </a:gridCol>
                <a:gridCol w="1737617">
                  <a:extLst>
                    <a:ext uri="{9D8B030D-6E8A-4147-A177-3AD203B41FA5}">
                      <a16:colId xmlns:a16="http://schemas.microsoft.com/office/drawing/2014/main" val="2134316364"/>
                    </a:ext>
                  </a:extLst>
                </a:gridCol>
              </a:tblGrid>
              <a:tr h="49057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Deep Learning Paras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92412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Epoches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120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4441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Batch_size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78031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Learning_rate</a:t>
                      </a:r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(with decay)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1e-3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53788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Optimizer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Adam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95160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Dataset size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108k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78467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Dataset spilt(train/test)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70%-30%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16134"/>
                  </a:ext>
                </a:extLst>
              </a:tr>
              <a:tr h="490579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Dropout rate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0.4</a:t>
                      </a:r>
                      <a:endParaRPr lang="zh-CN" altLang="en-US" sz="12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977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B3ACB98-9E69-4AC4-81C6-357305D29380}"/>
              </a:ext>
            </a:extLst>
          </p:cNvPr>
          <p:cNvSpPr txBox="1"/>
          <p:nvPr/>
        </p:nvSpPr>
        <p:spPr>
          <a:xfrm>
            <a:off x="5307291" y="5808736"/>
            <a:ext cx="320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精细调节参数避免欠拟合与过拟合出现</a:t>
            </a:r>
          </a:p>
        </p:txBody>
      </p:sp>
    </p:spTree>
    <p:extLst>
      <p:ext uri="{BB962C8B-B14F-4D97-AF65-F5344CB8AC3E}">
        <p14:creationId xmlns:p14="http://schemas.microsoft.com/office/powerpoint/2010/main" val="206482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8462" y="6314491"/>
            <a:ext cx="2057400" cy="365125"/>
          </a:xfrm>
        </p:spPr>
        <p:txBody>
          <a:bodyPr/>
          <a:lstStyle/>
          <a:p>
            <a:fld id="{1B217210-6342-4CBD-AECC-FD7487F24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3401857" y="351444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设计训练不同神经网络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3217" y="1536360"/>
            <a:ext cx="82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5C307D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Sub-6GHz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信道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&amp;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毫米波导频联合预测毫米波波束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(i.e. pilot-aided)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45847-2501-4F16-84E8-A8743B8A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7" y="2560171"/>
            <a:ext cx="4597527" cy="1701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07465F-8372-46A4-A3E7-F6BC46A8C479}"/>
              </a:ext>
            </a:extLst>
          </p:cNvPr>
          <p:cNvSpPr txBox="1"/>
          <p:nvPr/>
        </p:nvSpPr>
        <p:spPr>
          <a:xfrm>
            <a:off x="386499" y="2111604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OFDM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B39DF-96CA-48E0-8373-43620592BE5C}"/>
              </a:ext>
            </a:extLst>
          </p:cNvPr>
          <p:cNvSpPr txBox="1"/>
          <p:nvPr/>
        </p:nvSpPr>
        <p:spPr>
          <a:xfrm>
            <a:off x="223217" y="4666268"/>
            <a:ext cx="434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在此项目中，每隔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OFDM subcarrier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计划在给定信噪比下，使用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MMSE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信道估计方法通过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信号估计毫米波信道。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89E9A-A9EA-463D-ACD7-C9DEFF88A8D2}"/>
              </a:ext>
            </a:extLst>
          </p:cNvPr>
          <p:cNvSpPr txBox="1"/>
          <p:nvPr/>
        </p:nvSpPr>
        <p:spPr>
          <a:xfrm>
            <a:off x="5175315" y="1975080"/>
            <a:ext cx="326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Concatenate Pilot and Sub-6G Channel for Training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4BB5872-CADD-419D-A9CD-6F2FF411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15" y="2621411"/>
            <a:ext cx="3471439" cy="21916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4EF23A-44CD-4938-8823-AEFDEF580918}"/>
              </a:ext>
            </a:extLst>
          </p:cNvPr>
          <p:cNvSpPr txBox="1"/>
          <p:nvPr/>
        </p:nvSpPr>
        <p:spPr>
          <a:xfrm>
            <a:off x="4967927" y="5024487"/>
            <a:ext cx="4165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信道直接连接在一起：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[Batch size*(channel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size+pilot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size)]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与直接预测采取同样的训练参数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需要进一步调参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81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3F6059-7445-4216-B806-69C05A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8462" y="6314491"/>
            <a:ext cx="2057400" cy="365125"/>
          </a:xfrm>
        </p:spPr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BDD21-5710-4F70-B2D4-EC66EE99728C}"/>
              </a:ext>
            </a:extLst>
          </p:cNvPr>
          <p:cNvSpPr/>
          <p:nvPr/>
        </p:nvSpPr>
        <p:spPr>
          <a:xfrm>
            <a:off x="3401857" y="351444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5C307D"/>
              </a:buClr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设计训练不同神经网络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3217" y="1536360"/>
            <a:ext cx="82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5C307D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Sub-6GHz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信道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&amp;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毫米波导频联合预测毫米波波束 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(i.e. pilot-aided)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45847-2501-4F16-84E8-A8743B8A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7" y="2560171"/>
            <a:ext cx="4597527" cy="1701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07465F-8372-46A4-A3E7-F6BC46A8C479}"/>
              </a:ext>
            </a:extLst>
          </p:cNvPr>
          <p:cNvSpPr txBox="1"/>
          <p:nvPr/>
        </p:nvSpPr>
        <p:spPr>
          <a:xfrm>
            <a:off x="386499" y="2111604"/>
            <a:ext cx="392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the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OFDM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CB39DF-96CA-48E0-8373-43620592BE5C}"/>
              </a:ext>
            </a:extLst>
          </p:cNvPr>
          <p:cNvSpPr txBox="1"/>
          <p:nvPr/>
        </p:nvSpPr>
        <p:spPr>
          <a:xfrm>
            <a:off x="223217" y="4666268"/>
            <a:ext cx="4348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在此项目中，每隔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OFDM subcarrier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安排一个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，每隔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根天线有一根传输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计划在给定信噪比下，使用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MMSE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信道估计方法通过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信号估计毫米波信道。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89E9A-A9EA-463D-ACD7-C9DEFF88A8D2}"/>
              </a:ext>
            </a:extLst>
          </p:cNvPr>
          <p:cNvSpPr txBox="1"/>
          <p:nvPr/>
        </p:nvSpPr>
        <p:spPr>
          <a:xfrm>
            <a:off x="5175315" y="1975080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Using Neural Network Fusion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4EF23A-44CD-4938-8823-AEFDEF580918}"/>
              </a:ext>
            </a:extLst>
          </p:cNvPr>
          <p:cNvSpPr txBox="1"/>
          <p:nvPr/>
        </p:nvSpPr>
        <p:spPr>
          <a:xfrm>
            <a:off x="4967926" y="5321640"/>
            <a:ext cx="416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pilot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Sub-6GHz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信道分开输入到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pytorch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神经网络中。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与直接预测采取同样的训练参数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需要进一步调参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E33951-9CFC-4F7E-B86F-6EAD14CCA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509" y="2324053"/>
            <a:ext cx="2912883" cy="30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6600"/>
      </a:accent1>
      <a:accent2>
        <a:srgbClr val="1F92FD"/>
      </a:accent2>
      <a:accent3>
        <a:srgbClr val="3ADE77"/>
      </a:accent3>
      <a:accent4>
        <a:srgbClr val="FFDD00"/>
      </a:accent4>
      <a:accent5>
        <a:srgbClr val="FDAE47"/>
      </a:accent5>
      <a:accent6>
        <a:srgbClr val="FCAA9F"/>
      </a:accent6>
      <a:hlink>
        <a:srgbClr val="FF660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600"/>
    </a:accent1>
    <a:accent2>
      <a:srgbClr val="1F92FD"/>
    </a:accent2>
    <a:accent3>
      <a:srgbClr val="3ADE77"/>
    </a:accent3>
    <a:accent4>
      <a:srgbClr val="FFDD00"/>
    </a:accent4>
    <a:accent5>
      <a:srgbClr val="FDAE47"/>
    </a:accent5>
    <a:accent6>
      <a:srgbClr val="FCAA9F"/>
    </a:accent6>
    <a:hlink>
      <a:srgbClr val="FF66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1401</Words>
  <Application>Microsoft Office PowerPoint</Application>
  <PresentationFormat>全屏显示(4:3)</PresentationFormat>
  <Paragraphs>176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卞 程泓</cp:lastModifiedBy>
  <cp:revision>310</cp:revision>
  <dcterms:created xsi:type="dcterms:W3CDTF">2014-08-08T13:32:00Z</dcterms:created>
  <dcterms:modified xsi:type="dcterms:W3CDTF">2020-03-31T10:31:18Z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