
<file path=[Content_Types].xml><?xml version="1.0" encoding="utf-8"?>
<Types xmlns="http://schemas.openxmlformats.org/package/2006/content-types">
  <Default Extension="bin" ContentType="image/unknown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1" r:id="rId2"/>
    <p:sldId id="262" r:id="rId3"/>
    <p:sldId id="260" r:id="rId4"/>
    <p:sldId id="271" r:id="rId5"/>
    <p:sldId id="276" r:id="rId6"/>
    <p:sldId id="278" r:id="rId7"/>
    <p:sldId id="259" r:id="rId8"/>
    <p:sldId id="280" r:id="rId9"/>
    <p:sldId id="275" r:id="rId10"/>
    <p:sldId id="281" r:id="rId11"/>
    <p:sldId id="274" r:id="rId12"/>
    <p:sldId id="279" r:id="rId13"/>
    <p:sldId id="272" r:id="rId14"/>
    <p:sldId id="273" r:id="rId15"/>
    <p:sldId id="268" r:id="rId16"/>
    <p:sldId id="282" r:id="rId17"/>
    <p:sldId id="283" r:id="rId18"/>
    <p:sldId id="284" r:id="rId19"/>
    <p:sldId id="25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ct-24" initials="i2" lastIdx="2" clrIdx="0">
    <p:extLst>
      <p:ext uri="{19B8F6BF-5375-455C-9EA6-DF929625EA0E}">
        <p15:presenceInfo xmlns:p15="http://schemas.microsoft.com/office/powerpoint/2012/main" userId="ict-2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317"/>
    <a:srgbClr val="6CD012"/>
    <a:srgbClr val="BEED11"/>
    <a:srgbClr val="305B0F"/>
    <a:srgbClr val="8E3E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8C87D1-68F5-4795-9A97-D12B7526A97D}" v="32" dt="2024-08-22T08:56:08.1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F42A0-7513-4E32-AA81-2779B17BEC20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6416-91E2-46EE-B77A-44824F059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58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16416-91E2-46EE-B77A-44824F05930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129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16416-91E2-46EE-B77A-44824F0593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2369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16416-91E2-46EE-B77A-44824F0593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328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16416-91E2-46EE-B77A-44824F0593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589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16416-91E2-46EE-B77A-44824F0593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333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16416-91E2-46EE-B77A-44824F0593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094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16416-91E2-46EE-B77A-44824F05930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8562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16416-91E2-46EE-B77A-44824F05930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69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16416-91E2-46EE-B77A-44824F05930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73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16416-91E2-46EE-B77A-44824F05930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915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16416-91E2-46EE-B77A-44824F05930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559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16416-91E2-46EE-B77A-44824F0593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930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16416-91E2-46EE-B77A-44824F0593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959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16416-91E2-46EE-B77A-44824F0593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0558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16416-91E2-46EE-B77A-44824F0593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570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16416-91E2-46EE-B77A-44824F0593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483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16416-91E2-46EE-B77A-44824F05930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81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16416-91E2-46EE-B77A-44824F0593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4967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16416-91E2-46EE-B77A-44824F0593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193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E52D5-54AA-C95A-B93E-96D1B56F3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315481-1B6A-FFA6-CDAD-E7B0D1441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1147B-4C9D-5DD9-72ED-B98E33D8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D6F17-9AD2-4518-ADB5-D4B69826B3C7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D6C65E-EEE7-1985-F2A0-19FF3611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E4515-6C06-F377-A09A-CD1AD646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3791-8F78-40D1-8336-A320D27C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63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3A8BB-96A4-95AB-23C4-3FBB4F7C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430CCA-B767-F424-5363-1442790A2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712003-492D-5666-0864-B35C8BE6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D6F17-9AD2-4518-ADB5-D4B69826B3C7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548A91-166B-0163-E665-B1436B7A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274B3A-8F82-848B-9A02-5B10417D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3791-8F78-40D1-8336-A320D27C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99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07D5F0-A241-43D7-3AA6-4960170F4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B391C8-78D3-8592-8C65-3BE88864C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33D2B-B1F3-BE8E-ADE5-FAF0FFAA4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D6F17-9AD2-4518-ADB5-D4B69826B3C7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3C7D0-5A26-1A52-0735-292BF036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519B37-60CE-8590-F8FA-158A8012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3791-8F78-40D1-8336-A320D27C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10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1AA2F-FC50-0FDD-78CB-F6F54EAA4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A0820-4A61-AD6D-7B13-CF458674D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87F628-FDA1-63E2-5DC2-F7700B9C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D6F17-9AD2-4518-ADB5-D4B69826B3C7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80EC5-429A-5E33-B800-8B86FB1F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E35A0-D028-5337-3CCC-9ECB9CB6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3791-8F78-40D1-8336-A320D27C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70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EC31-92D6-4216-9850-7EB156CF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66F9CD-7156-F369-75E1-D9D0B2F19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E78B53-6AAC-070D-E41E-CA1A9360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D6F17-9AD2-4518-ADB5-D4B69826B3C7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C75966-39D7-62F0-94E1-7B729C2F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9533AB-72A9-E528-59E7-5AAB4B73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3791-8F78-40D1-8336-A320D27C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69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269EB-C46A-9190-5D43-E956A450C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7B5E5E-179E-9C73-993A-C1B5BA2C5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00414E-830C-3D73-1120-4F2E202E7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000462-B811-8062-1C13-40D8E6A7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D6F17-9AD2-4518-ADB5-D4B69826B3C7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5D089-F5FA-0EE1-DCD8-56B05A14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5C9EC9-762A-28A2-343C-889C04F6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3791-8F78-40D1-8336-A320D27C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44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C9E4F-CFB8-098C-C32B-F833BA26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2DDA6-3BC0-AE9A-E2C6-B7A2F926C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E462EE-D0C1-A110-9894-50077E8EC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FE7E95-CC97-A32A-3F0E-681478F8B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4AC90D-1F72-7952-1869-8F1397DD7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16C2AF-1FBC-88F0-438E-DA13CCCF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D6F17-9AD2-4518-ADB5-D4B69826B3C7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C7206D-1ECB-42C1-2DE7-00341DA8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9D5B39-78CA-6457-7D17-A7C5F182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3791-8F78-40D1-8336-A320D27C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10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FFA82-4FB7-C399-D0F8-BC20EC53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748455-BC67-6FB4-0D64-28787851B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D6F17-9AD2-4518-ADB5-D4B69826B3C7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DBA93C-1F4B-1078-DB86-30ECBD4F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565866-F815-5BC4-CEC7-9E18D0D2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3791-8F78-40D1-8336-A320D27C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20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C881C4-2A5E-22AF-4884-D398B4FC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D6F17-9AD2-4518-ADB5-D4B69826B3C7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231FF9-3005-9131-ADC3-EB6FB295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7038DA-4DAC-A02C-976B-3EF3D6CE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3791-8F78-40D1-8336-A320D27C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56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3DDFE-82A2-E2B5-BAC2-C4580038F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3B7DAE-4ACD-480E-A880-581E8596C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8D278-7024-CAA3-D656-0E871C849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5A3643-562A-91F4-EA99-7123639B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D6F17-9AD2-4518-ADB5-D4B69826B3C7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DCA38-A005-6CFC-215A-7B99726F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ED4CE2-7DD0-AB31-C6D0-A6B763B5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3791-8F78-40D1-8336-A320D27C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84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B9334-78E7-B482-5130-F19CFADF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A9A884-A6DB-499C-9070-09428F8C8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662FE4-5911-B881-69CF-70EF625F6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5FA307-11BB-E227-B10C-F3469081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D6F17-9AD2-4518-ADB5-D4B69826B3C7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26526-2E25-8DCB-A309-888812A6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191E4D-FA9B-CFB0-AFDA-038E55A1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3791-8F78-40D1-8336-A320D27C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10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5E1115-97E8-6760-7B6A-7F6A302AF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5BB2F-47A1-98E1-8330-2D5AF885D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D816F-1E9D-E4B7-5F06-884C60594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8D6F17-9AD2-4518-ADB5-D4B69826B3C7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9B342-DD4B-30A2-90E8-5818FAAA8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5A03E-BEA0-940D-452A-9E69428DC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793791-8F78-40D1-8336-A320D27C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34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5.png"/><Relationship Id="rId3" Type="http://schemas.openxmlformats.org/officeDocument/2006/relationships/image" Target="../media/image5.png"/><Relationship Id="rId21" Type="http://schemas.openxmlformats.org/officeDocument/2006/relationships/image" Target="../media/image48.png"/><Relationship Id="rId7" Type="http://schemas.openxmlformats.org/officeDocument/2006/relationships/image" Target="../media/image35.jpeg"/><Relationship Id="rId12" Type="http://schemas.openxmlformats.org/officeDocument/2006/relationships/image" Target="../media/image40.png"/><Relationship Id="rId17" Type="http://schemas.openxmlformats.org/officeDocument/2006/relationships/image" Target="../media/image44.bin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3.jpg"/><Relationship Id="rId20" Type="http://schemas.openxmlformats.org/officeDocument/2006/relationships/image" Target="../media/image47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jpg"/><Relationship Id="rId24" Type="http://schemas.openxmlformats.org/officeDocument/2006/relationships/image" Target="../media/image51.jpg"/><Relationship Id="rId5" Type="http://schemas.openxmlformats.org/officeDocument/2006/relationships/image" Target="../media/image33.png"/><Relationship Id="rId15" Type="http://schemas.microsoft.com/office/2007/relationships/hdphoto" Target="../media/hdphoto1.wdp"/><Relationship Id="rId23" Type="http://schemas.openxmlformats.org/officeDocument/2006/relationships/image" Target="../media/image50.png"/><Relationship Id="rId10" Type="http://schemas.openxmlformats.org/officeDocument/2006/relationships/image" Target="../media/image38.jpeg"/><Relationship Id="rId19" Type="http://schemas.openxmlformats.org/officeDocument/2006/relationships/image" Target="../media/image46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49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0.png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11" Type="http://schemas.openxmlformats.org/officeDocument/2006/relationships/image" Target="../media/image18.png"/><Relationship Id="rId5" Type="http://schemas.openxmlformats.org/officeDocument/2006/relationships/image" Target="../media/image13.emf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2.emf"/><Relationship Id="rId9" Type="http://schemas.openxmlformats.org/officeDocument/2006/relationships/image" Target="../media/image5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춘식이 : 네이버 블로그">
            <a:extLst>
              <a:ext uri="{FF2B5EF4-FFF2-40B4-BE49-F238E27FC236}">
                <a16:creationId xmlns:a16="http://schemas.microsoft.com/office/drawing/2014/main" id="{74C333C5-E802-4108-8C75-B486C4BF9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50" b="13360"/>
          <a:stretch/>
        </p:blipFill>
        <p:spPr bwMode="auto">
          <a:xfrm>
            <a:off x="6894051" y="1619010"/>
            <a:ext cx="5402827" cy="523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3F85852-AD99-40DD-AF7F-2332F27AC581}"/>
              </a:ext>
            </a:extLst>
          </p:cNvPr>
          <p:cNvSpPr/>
          <p:nvPr/>
        </p:nvSpPr>
        <p:spPr>
          <a:xfrm>
            <a:off x="4953000" y="2077115"/>
            <a:ext cx="2286000" cy="646331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 err="1"/>
              <a:t>이삼아사</a:t>
            </a:r>
            <a:endParaRPr lang="ko-KR" altLang="en-US" sz="3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8372EA-24AF-4127-A172-7212396ABAF9}"/>
              </a:ext>
            </a:extLst>
          </p:cNvPr>
          <p:cNvSpPr/>
          <p:nvPr/>
        </p:nvSpPr>
        <p:spPr>
          <a:xfrm>
            <a:off x="0" y="6251170"/>
            <a:ext cx="12192000" cy="606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DBF8DA-15D2-416E-9DD4-290CBF1FD9BD}"/>
              </a:ext>
            </a:extLst>
          </p:cNvPr>
          <p:cNvSpPr txBox="1"/>
          <p:nvPr/>
        </p:nvSpPr>
        <p:spPr>
          <a:xfrm>
            <a:off x="1442884" y="2921168"/>
            <a:ext cx="9306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n w="19050">
                  <a:noFill/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Modu ERP</a:t>
            </a:r>
            <a:endParaRPr lang="ko-KR" altLang="en-US" sz="6000" b="1" dirty="0">
              <a:ln w="19050">
                <a:noFill/>
              </a:ln>
              <a:solidFill>
                <a:schemeClr val="bg1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B1FB5A-060E-4845-A0E2-322ED63E15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411" y="1451862"/>
            <a:ext cx="789177" cy="7891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9B283F-E901-43E0-A0D0-02363FCB9B21}"/>
              </a:ext>
            </a:extLst>
          </p:cNvPr>
          <p:cNvSpPr txBox="1"/>
          <p:nvPr/>
        </p:nvSpPr>
        <p:spPr>
          <a:xfrm>
            <a:off x="206477" y="6354530"/>
            <a:ext cx="6582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algun Gothic Semilight" panose="020B0503020000020004" pitchFamily="34" charset="-127"/>
              </a:rPr>
              <a:t>최만경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algun Gothic Semilight" panose="020B0503020000020004" pitchFamily="34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algun Gothic Semilight" panose="020B0503020000020004" pitchFamily="34" charset="-127"/>
              </a:rPr>
              <a:t>최은영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algun Gothic Semilight" panose="020B0503020000020004" pitchFamily="34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algun Gothic Semilight" panose="020B0503020000020004" pitchFamily="34" charset="-127"/>
              </a:rPr>
              <a:t>박재윤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algun Gothic Semilight" panose="020B0503020000020004" pitchFamily="34" charset="-127"/>
              </a:rPr>
              <a:t>, </a:t>
            </a:r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algun Gothic Semilight" panose="020B0503020000020004" pitchFamily="34" charset="-127"/>
              </a:rPr>
              <a:t>조현재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algun Gothic Semilight" panose="020B0503020000020004" pitchFamily="34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algun Gothic Semilight" panose="020B0503020000020004" pitchFamily="34" charset="-127"/>
              </a:rPr>
              <a:t>최원준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algun Gothic Semilight" panose="020B0503020000020004" pitchFamily="34" charset="-127"/>
              </a:rPr>
              <a:t>, </a:t>
            </a:r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algun Gothic Semilight" panose="020B0503020000020004" pitchFamily="34" charset="-127"/>
              </a:rPr>
              <a:t>송치승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algun Gothic Semilight" panose="020B0503020000020004" pitchFamily="34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algun Gothic Semilight" panose="020B0503020000020004" pitchFamily="34" charset="-127"/>
              </a:rPr>
              <a:t>이은지</a:t>
            </a:r>
          </a:p>
        </p:txBody>
      </p:sp>
    </p:spTree>
    <p:extLst>
      <p:ext uri="{BB962C8B-B14F-4D97-AF65-F5344CB8AC3E}">
        <p14:creationId xmlns:p14="http://schemas.microsoft.com/office/powerpoint/2010/main" val="3844654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9A01211-93A5-16EA-05AC-B9D2F13D40DF}"/>
              </a:ext>
            </a:extLst>
          </p:cNvPr>
          <p:cNvSpPr/>
          <p:nvPr/>
        </p:nvSpPr>
        <p:spPr>
          <a:xfrm>
            <a:off x="334297" y="1095592"/>
            <a:ext cx="11523406" cy="5521316"/>
          </a:xfrm>
          <a:prstGeom prst="roundRect">
            <a:avLst>
              <a:gd name="adj" fmla="val 37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33AB5C-556F-D6E5-0643-A7C37E2AB75E}"/>
              </a:ext>
            </a:extLst>
          </p:cNvPr>
          <p:cNvSpPr txBox="1"/>
          <p:nvPr/>
        </p:nvSpPr>
        <p:spPr>
          <a:xfrm>
            <a:off x="182130" y="136485"/>
            <a:ext cx="1064138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7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ko-KR" altLang="en-US" sz="37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스토리 보드 </a:t>
            </a:r>
            <a:r>
              <a:rPr kumimoji="0" lang="en-US" altLang="ko-KR" sz="37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[3] : </a:t>
            </a:r>
            <a:r>
              <a:rPr kumimoji="0" lang="ko-KR" altLang="en-US" sz="37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구매 시 서비스체크 화면</a:t>
            </a:r>
            <a:endParaRPr kumimoji="0" lang="ko-KR" altLang="en-US" sz="37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C4083C-B4F9-122F-E97C-C8E5ACD70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1286331"/>
            <a:ext cx="8434392" cy="45732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DE3D48D-1A97-B95B-65BE-29F29F55B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96" y="2323322"/>
            <a:ext cx="7517478" cy="41153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33201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A1D3D26-8A70-3B6E-54A6-8F7C5C1AC9CB}"/>
              </a:ext>
            </a:extLst>
          </p:cNvPr>
          <p:cNvSpPr/>
          <p:nvPr/>
        </p:nvSpPr>
        <p:spPr>
          <a:xfrm>
            <a:off x="334297" y="1095592"/>
            <a:ext cx="11523406" cy="5521316"/>
          </a:xfrm>
          <a:prstGeom prst="roundRect">
            <a:avLst>
              <a:gd name="adj" fmla="val 37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33AB5C-556F-D6E5-0643-A7C37E2AB75E}"/>
              </a:ext>
            </a:extLst>
          </p:cNvPr>
          <p:cNvSpPr txBox="1"/>
          <p:nvPr/>
        </p:nvSpPr>
        <p:spPr>
          <a:xfrm>
            <a:off x="182130" y="136485"/>
            <a:ext cx="8773184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7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5. Diagram [1]</a:t>
            </a:r>
            <a:endParaRPr kumimoji="0" lang="ko-KR" altLang="en-US" sz="37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E12EF0-BF2D-F41D-06C0-E2CB17B6C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641" y="1138333"/>
            <a:ext cx="9703836" cy="54319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3758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A1D3D26-8A70-3B6E-54A6-8F7C5C1AC9CB}"/>
              </a:ext>
            </a:extLst>
          </p:cNvPr>
          <p:cNvSpPr/>
          <p:nvPr/>
        </p:nvSpPr>
        <p:spPr>
          <a:xfrm>
            <a:off x="334297" y="1095592"/>
            <a:ext cx="11523406" cy="5521316"/>
          </a:xfrm>
          <a:prstGeom prst="roundRect">
            <a:avLst>
              <a:gd name="adj" fmla="val 37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33AB5C-556F-D6E5-0643-A7C37E2AB75E}"/>
              </a:ext>
            </a:extLst>
          </p:cNvPr>
          <p:cNvSpPr txBox="1"/>
          <p:nvPr/>
        </p:nvSpPr>
        <p:spPr>
          <a:xfrm>
            <a:off x="182130" y="136485"/>
            <a:ext cx="8773184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700" b="1" dirty="0">
                <a:ln w="19050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0" lang="en-US" altLang="ko-KR" sz="37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Diagram [2]</a:t>
            </a:r>
            <a:endParaRPr kumimoji="0" lang="ko-KR" altLang="en-US" sz="37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701431-B11C-491C-284B-69C05E23D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641" y="1138334"/>
            <a:ext cx="9703837" cy="54505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5513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648C9CF-5BC2-10F9-84CA-293380596EEC}"/>
              </a:ext>
            </a:extLst>
          </p:cNvPr>
          <p:cNvSpPr/>
          <p:nvPr/>
        </p:nvSpPr>
        <p:spPr>
          <a:xfrm>
            <a:off x="334297" y="1095592"/>
            <a:ext cx="11523406" cy="5521316"/>
          </a:xfrm>
          <a:prstGeom prst="roundRect">
            <a:avLst>
              <a:gd name="adj" fmla="val 37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00B79AB-EACF-BF7C-3C6C-05C848C17CE5}"/>
              </a:ext>
            </a:extLst>
          </p:cNvPr>
          <p:cNvSpPr/>
          <p:nvPr/>
        </p:nvSpPr>
        <p:spPr>
          <a:xfrm>
            <a:off x="823577" y="1427540"/>
            <a:ext cx="3151736" cy="2376247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33AB5C-556F-D6E5-0643-A7C37E2AB75E}"/>
              </a:ext>
            </a:extLst>
          </p:cNvPr>
          <p:cNvSpPr txBox="1"/>
          <p:nvPr/>
        </p:nvSpPr>
        <p:spPr>
          <a:xfrm>
            <a:off x="182130" y="136485"/>
            <a:ext cx="8773184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7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6. </a:t>
            </a:r>
            <a:r>
              <a:rPr kumimoji="0" lang="ko-KR" altLang="en-US" sz="37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개발 환경</a:t>
            </a:r>
            <a:endParaRPr kumimoji="0" lang="ko-KR" altLang="en-US" sz="37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2292655-9727-E59E-2921-B186BD82A6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3" b="4120"/>
          <a:stretch/>
        </p:blipFill>
        <p:spPr>
          <a:xfrm flipH="1">
            <a:off x="10499823" y="5467274"/>
            <a:ext cx="1271029" cy="1390726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7D13C35-30DE-8861-E921-B78B6C524395}"/>
              </a:ext>
            </a:extLst>
          </p:cNvPr>
          <p:cNvSpPr/>
          <p:nvPr/>
        </p:nvSpPr>
        <p:spPr>
          <a:xfrm>
            <a:off x="7903613" y="1535872"/>
            <a:ext cx="2817898" cy="2267914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AFBEA7A-23AB-CCD6-54B3-716EA9F50F7D}"/>
              </a:ext>
            </a:extLst>
          </p:cNvPr>
          <p:cNvSpPr/>
          <p:nvPr/>
        </p:nvSpPr>
        <p:spPr>
          <a:xfrm>
            <a:off x="7630166" y="1254109"/>
            <a:ext cx="1487353" cy="457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WAS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5A831D-B8F4-9A54-2B41-AF922BA13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415" y="1743453"/>
            <a:ext cx="637080" cy="90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386618F-EBA2-61A7-C6C0-3AD299D45D2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796" y="1727486"/>
            <a:ext cx="2032464" cy="9986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53AAF1E-ECE0-5D4F-A4E7-7F31620C774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053" y="2674315"/>
            <a:ext cx="900000" cy="90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5924A88-7D5F-8A33-2D24-CB23B543544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39" y="5202613"/>
            <a:ext cx="809214" cy="86944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9A28A0E-BC77-8214-0A58-09170922D93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596" y="1945413"/>
            <a:ext cx="1220965" cy="122096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B742236-444F-3EF2-72B9-39DCF23A0281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992" y="2437438"/>
            <a:ext cx="751455" cy="102898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EB4E175-72C0-6C10-2B9F-21CCB1793014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731" y="1382943"/>
            <a:ext cx="2685418" cy="163175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A9044EB-2E73-1D6D-921A-E2673A3E537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426" y="4345835"/>
            <a:ext cx="1569457" cy="102211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0E2B435-4E82-8ED1-2E6F-D9BC7594B665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424" y="4505009"/>
            <a:ext cx="1440000" cy="720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74E5031-E782-7916-93CF-F649EA576E99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734" y="5345530"/>
            <a:ext cx="720000" cy="720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7A97CF5-BE91-4024-1787-63BEA1FC252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64177" y="4523671"/>
            <a:ext cx="746974" cy="720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A21952D9-85CA-C470-E191-9FCAF890E3D6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801" y="5354583"/>
            <a:ext cx="720000" cy="720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4148C94-4033-AC02-2AC8-C1E48D0028F2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37" y="5429336"/>
            <a:ext cx="1187134" cy="62324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8F4099C-659E-A3AE-D2A7-6A9CE180E0EC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166" y="4603642"/>
            <a:ext cx="1107516" cy="540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527922A-19BB-D874-9B1F-98FAF955C86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287" y="5532059"/>
            <a:ext cx="554148" cy="540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41F71775-6427-1B90-F57C-F5F1BF2B58CF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593" y="5354583"/>
            <a:ext cx="959148" cy="540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059BBF92-D9DB-18D8-7AEB-34FE6F7725D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016" y="5454964"/>
            <a:ext cx="546353" cy="540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9E4A9B69-A054-4753-0977-4B87A98CEEF5}"/>
              </a:ext>
            </a:extLst>
          </p:cNvPr>
          <p:cNvPicPr>
            <a:picLocks noChangeAspect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39" y="5121576"/>
            <a:ext cx="964950" cy="970165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1FAD3895-4FA7-CB59-2835-3931FB0DB936}"/>
              </a:ext>
            </a:extLst>
          </p:cNvPr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971" y="2260278"/>
            <a:ext cx="1226391" cy="868119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DA2ABED-1DEB-16EE-D392-1384CA489444}"/>
              </a:ext>
            </a:extLst>
          </p:cNvPr>
          <p:cNvSpPr/>
          <p:nvPr/>
        </p:nvSpPr>
        <p:spPr>
          <a:xfrm>
            <a:off x="7985349" y="4158497"/>
            <a:ext cx="2714771" cy="2124461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374FA637-C721-5010-E0DB-0264B6AB5F55}"/>
              </a:ext>
            </a:extLst>
          </p:cNvPr>
          <p:cNvSpPr/>
          <p:nvPr/>
        </p:nvSpPr>
        <p:spPr>
          <a:xfrm>
            <a:off x="820660" y="4280098"/>
            <a:ext cx="3186309" cy="2002861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FC42A7D-8B94-FB42-C678-8781DCED25FD}"/>
              </a:ext>
            </a:extLst>
          </p:cNvPr>
          <p:cNvSpPr/>
          <p:nvPr/>
        </p:nvSpPr>
        <p:spPr>
          <a:xfrm>
            <a:off x="657767" y="3970592"/>
            <a:ext cx="2538702" cy="457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DB, </a:t>
            </a:r>
            <a:r>
              <a:rPr lang="en-US" altLang="ko-KR" b="1" dirty="0">
                <a:latin typeface="+mn-ea"/>
              </a:rPr>
              <a:t>IDE/Code Editor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8B9E3C9-EAAA-5920-92FA-40DF1BF83F63}"/>
              </a:ext>
            </a:extLst>
          </p:cNvPr>
          <p:cNvSpPr/>
          <p:nvPr/>
        </p:nvSpPr>
        <p:spPr>
          <a:xfrm>
            <a:off x="4314377" y="1478027"/>
            <a:ext cx="3151736" cy="2325759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CB475D0-A8AA-2D8F-88AC-1D86B1DD8FED}"/>
              </a:ext>
            </a:extLst>
          </p:cNvPr>
          <p:cNvSpPr/>
          <p:nvPr/>
        </p:nvSpPr>
        <p:spPr>
          <a:xfrm>
            <a:off x="4134621" y="1209604"/>
            <a:ext cx="1487353" cy="457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Back-End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7305888-0EA8-4453-44E7-2652B41F05CA}"/>
              </a:ext>
            </a:extLst>
          </p:cNvPr>
          <p:cNvSpPr/>
          <p:nvPr/>
        </p:nvSpPr>
        <p:spPr>
          <a:xfrm>
            <a:off x="4289286" y="4259434"/>
            <a:ext cx="3186309" cy="2002862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8FEBC01-097C-F26E-87EE-80DC4BCDD22A}"/>
              </a:ext>
            </a:extLst>
          </p:cNvPr>
          <p:cNvSpPr/>
          <p:nvPr/>
        </p:nvSpPr>
        <p:spPr>
          <a:xfrm>
            <a:off x="4134621" y="3953361"/>
            <a:ext cx="1487353" cy="457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SCM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238E21B-EE0B-9B6D-74F3-F507942D9DD7}"/>
              </a:ext>
            </a:extLst>
          </p:cNvPr>
          <p:cNvSpPr/>
          <p:nvPr/>
        </p:nvSpPr>
        <p:spPr>
          <a:xfrm>
            <a:off x="657767" y="1215882"/>
            <a:ext cx="1692286" cy="457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Front-End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DAC84C71-BBE2-F368-ACB2-F448825A9A3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360" y="4603642"/>
            <a:ext cx="540000" cy="540000"/>
          </a:xfrm>
          <a:prstGeom prst="rect">
            <a:avLst/>
          </a:prstGeom>
        </p:spPr>
      </p:pic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C8296C7-B902-FE10-65F9-C8B4B6925E71}"/>
              </a:ext>
            </a:extLst>
          </p:cNvPr>
          <p:cNvSpPr/>
          <p:nvPr/>
        </p:nvSpPr>
        <p:spPr>
          <a:xfrm>
            <a:off x="7718431" y="3935502"/>
            <a:ext cx="1487353" cy="457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API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9039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76CD3D-9352-AA36-D445-2E2ADD7C3117}"/>
              </a:ext>
            </a:extLst>
          </p:cNvPr>
          <p:cNvSpPr/>
          <p:nvPr/>
        </p:nvSpPr>
        <p:spPr>
          <a:xfrm>
            <a:off x="334297" y="1119342"/>
            <a:ext cx="11523406" cy="5521316"/>
          </a:xfrm>
          <a:prstGeom prst="roundRect">
            <a:avLst>
              <a:gd name="adj" fmla="val 37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A9B11E51-EC2F-9646-F1B2-5A0494ED292A}"/>
              </a:ext>
            </a:extLst>
          </p:cNvPr>
          <p:cNvSpPr/>
          <p:nvPr/>
        </p:nvSpPr>
        <p:spPr>
          <a:xfrm>
            <a:off x="4631916" y="3077187"/>
            <a:ext cx="1226593" cy="1303758"/>
          </a:xfrm>
          <a:prstGeom prst="ellipse">
            <a:avLst/>
          </a:prstGeom>
          <a:solidFill>
            <a:schemeClr val="bg1"/>
          </a:solidFill>
          <a:ln w="9525"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blipFill>
                <a:blip r:embed="rId3"/>
                <a:stretch>
                  <a:fillRect l="5734" r="5734"/>
                </a:stretch>
              </a:blip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FCF09A49-1B95-D052-CFE0-356EEA303F9A}"/>
              </a:ext>
            </a:extLst>
          </p:cNvPr>
          <p:cNvSpPr/>
          <p:nvPr/>
        </p:nvSpPr>
        <p:spPr>
          <a:xfrm>
            <a:off x="4631916" y="1239305"/>
            <a:ext cx="1226593" cy="1303758"/>
          </a:xfrm>
          <a:prstGeom prst="ellipse">
            <a:avLst/>
          </a:prstGeom>
          <a:solidFill>
            <a:schemeClr val="bg1"/>
          </a:solidFill>
          <a:ln w="9525"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blipFill>
                <a:blip r:embed="rId3"/>
                <a:stretch>
                  <a:fillRect l="5734" r="5734"/>
                </a:stretch>
              </a:blip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5B40FE58-0666-86E3-6661-DB60D4D3AF46}"/>
              </a:ext>
            </a:extLst>
          </p:cNvPr>
          <p:cNvSpPr/>
          <p:nvPr/>
        </p:nvSpPr>
        <p:spPr>
          <a:xfrm>
            <a:off x="8164115" y="3077187"/>
            <a:ext cx="1226593" cy="1303758"/>
          </a:xfrm>
          <a:prstGeom prst="ellipse">
            <a:avLst/>
          </a:prstGeom>
          <a:solidFill>
            <a:schemeClr val="bg1"/>
          </a:solidFill>
          <a:ln w="9525"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blipFill>
                <a:blip r:embed="rId3"/>
                <a:stretch>
                  <a:fillRect l="5734" r="5734"/>
                </a:stretch>
              </a:blip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834DD17A-7875-0D8D-505D-F1E3EA2BFE29}"/>
              </a:ext>
            </a:extLst>
          </p:cNvPr>
          <p:cNvSpPr/>
          <p:nvPr/>
        </p:nvSpPr>
        <p:spPr>
          <a:xfrm>
            <a:off x="8164115" y="1239305"/>
            <a:ext cx="1226593" cy="1303758"/>
          </a:xfrm>
          <a:prstGeom prst="ellipse">
            <a:avLst/>
          </a:prstGeom>
          <a:solidFill>
            <a:schemeClr val="bg1"/>
          </a:solidFill>
          <a:ln w="9525"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blipFill>
                <a:blip r:embed="rId3"/>
                <a:stretch>
                  <a:fillRect l="5734" r="5734"/>
                </a:stretch>
              </a:blip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6B335BC8-9E6B-BD79-FFE3-F71858450C06}"/>
              </a:ext>
            </a:extLst>
          </p:cNvPr>
          <p:cNvSpPr/>
          <p:nvPr/>
        </p:nvSpPr>
        <p:spPr>
          <a:xfrm>
            <a:off x="719332" y="3077187"/>
            <a:ext cx="1226593" cy="1303758"/>
          </a:xfrm>
          <a:prstGeom prst="ellipse">
            <a:avLst/>
          </a:prstGeom>
          <a:solidFill>
            <a:schemeClr val="bg1"/>
          </a:solidFill>
          <a:ln w="9525"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blipFill>
                <a:blip r:embed="rId3"/>
                <a:stretch>
                  <a:fillRect l="5734" r="5734"/>
                </a:stretch>
              </a:blip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595C9EAA-38F9-3BEB-BBC1-C12E71BCAA48}"/>
              </a:ext>
            </a:extLst>
          </p:cNvPr>
          <p:cNvSpPr/>
          <p:nvPr/>
        </p:nvSpPr>
        <p:spPr>
          <a:xfrm>
            <a:off x="719332" y="4911937"/>
            <a:ext cx="1226593" cy="1303758"/>
          </a:xfrm>
          <a:prstGeom prst="ellipse">
            <a:avLst/>
          </a:prstGeom>
          <a:solidFill>
            <a:schemeClr val="bg1"/>
          </a:solidFill>
          <a:ln w="9525"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blipFill>
                <a:blip r:embed="rId3"/>
                <a:stretch>
                  <a:fillRect l="5734" r="5734"/>
                </a:stretch>
              </a:blip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BF9C901-2600-9ED2-6772-29E3288CE664}"/>
              </a:ext>
            </a:extLst>
          </p:cNvPr>
          <p:cNvSpPr/>
          <p:nvPr/>
        </p:nvSpPr>
        <p:spPr>
          <a:xfrm>
            <a:off x="719332" y="1239305"/>
            <a:ext cx="1226593" cy="1303758"/>
          </a:xfrm>
          <a:prstGeom prst="ellipse">
            <a:avLst/>
          </a:prstGeom>
          <a:solidFill>
            <a:schemeClr val="bg1"/>
          </a:solidFill>
          <a:ln w="9525"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blipFill>
                <a:blip r:embed="rId3"/>
                <a:stretch>
                  <a:fillRect l="5734" r="5734"/>
                </a:stretch>
              </a:blip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33AB5C-556F-D6E5-0643-A7C37E2AB75E}"/>
              </a:ext>
            </a:extLst>
          </p:cNvPr>
          <p:cNvSpPr txBox="1"/>
          <p:nvPr/>
        </p:nvSpPr>
        <p:spPr>
          <a:xfrm>
            <a:off x="182130" y="136485"/>
            <a:ext cx="8773184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700" b="1" dirty="0">
                <a:ln w="19050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kumimoji="0" lang="en-US" altLang="ko-KR" sz="37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37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팀원 업무 분담</a:t>
            </a:r>
            <a:endParaRPr kumimoji="0" lang="ko-KR" altLang="en-US" sz="37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F2B1157-20CF-F87D-ECE9-A6CA836BB951}"/>
              </a:ext>
            </a:extLst>
          </p:cNvPr>
          <p:cNvSpPr/>
          <p:nvPr/>
        </p:nvSpPr>
        <p:spPr>
          <a:xfrm>
            <a:off x="870003" y="2423949"/>
            <a:ext cx="956733" cy="3048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</a:rPr>
              <a:t>최만경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CEADCA2-91D2-0986-3B3A-773A64DEF92D}"/>
              </a:ext>
            </a:extLst>
          </p:cNvPr>
          <p:cNvSpPr/>
          <p:nvPr/>
        </p:nvSpPr>
        <p:spPr>
          <a:xfrm>
            <a:off x="4740387" y="2419705"/>
            <a:ext cx="956733" cy="3048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최은영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31CC0B6-1A63-1222-69E9-1AB71BD2F9D0}"/>
              </a:ext>
            </a:extLst>
          </p:cNvPr>
          <p:cNvSpPr/>
          <p:nvPr/>
        </p:nvSpPr>
        <p:spPr>
          <a:xfrm>
            <a:off x="870003" y="4295808"/>
            <a:ext cx="956733" cy="3048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박재윤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0CB946D-84B5-7932-BB17-F7250E6826DA}"/>
              </a:ext>
            </a:extLst>
          </p:cNvPr>
          <p:cNvSpPr/>
          <p:nvPr/>
        </p:nvSpPr>
        <p:spPr>
          <a:xfrm>
            <a:off x="4757785" y="4296353"/>
            <a:ext cx="956733" cy="3048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</a:rPr>
              <a:t>조현재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72176A8-4A62-E26D-B60A-C9F25F595728}"/>
              </a:ext>
            </a:extLst>
          </p:cNvPr>
          <p:cNvSpPr/>
          <p:nvPr/>
        </p:nvSpPr>
        <p:spPr>
          <a:xfrm>
            <a:off x="8291681" y="2418402"/>
            <a:ext cx="956733" cy="3048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최원준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9C2261B-5DEB-7EAC-5E55-8463D1970BC3}"/>
              </a:ext>
            </a:extLst>
          </p:cNvPr>
          <p:cNvSpPr/>
          <p:nvPr/>
        </p:nvSpPr>
        <p:spPr>
          <a:xfrm>
            <a:off x="8318850" y="4288559"/>
            <a:ext cx="956733" cy="3048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</a:rPr>
              <a:t>송치승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97DC9FD-3BA5-9254-2B1D-FDC44609E5A6}"/>
              </a:ext>
            </a:extLst>
          </p:cNvPr>
          <p:cNvSpPr/>
          <p:nvPr/>
        </p:nvSpPr>
        <p:spPr>
          <a:xfrm>
            <a:off x="868670" y="6095492"/>
            <a:ext cx="956733" cy="3048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이은지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1E7344E-99DA-DE11-FD41-6CA1ECEB0E05}"/>
              </a:ext>
            </a:extLst>
          </p:cNvPr>
          <p:cNvSpPr/>
          <p:nvPr/>
        </p:nvSpPr>
        <p:spPr>
          <a:xfrm>
            <a:off x="2082359" y="1108287"/>
            <a:ext cx="2306634" cy="15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생산 관리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공급업체 관리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소비자 반품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환불 처리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주유소 정보 제공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6" name="그림 45" descr="클립아트, 그림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515677AF-093D-3C48-27F2-E92EA102A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785" y="3242714"/>
            <a:ext cx="988214" cy="988214"/>
          </a:xfrm>
          <a:prstGeom prst="rect">
            <a:avLst/>
          </a:prstGeom>
        </p:spPr>
      </p:pic>
      <p:pic>
        <p:nvPicPr>
          <p:cNvPr id="48" name="그림 47" descr="클립아트, 만화 영화, 일러스트레이션, 애니메이션이(가) 표시된 사진&#10;&#10;자동 생성된 설명">
            <a:extLst>
              <a:ext uri="{FF2B5EF4-FFF2-40B4-BE49-F238E27FC236}">
                <a16:creationId xmlns:a16="http://schemas.microsoft.com/office/drawing/2014/main" id="{1C111B51-7F3C-CE48-75C4-D3A1106EC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369" y="3242714"/>
            <a:ext cx="988214" cy="988214"/>
          </a:xfrm>
          <a:prstGeom prst="rect">
            <a:avLst/>
          </a:prstGeom>
        </p:spPr>
      </p:pic>
      <p:pic>
        <p:nvPicPr>
          <p:cNvPr id="52" name="그림 51" descr="클립아트, 만화 영화, 일러스트레이션, 미소이(가) 표시된 사진&#10;&#10;자동 생성된 설명">
            <a:extLst>
              <a:ext uri="{FF2B5EF4-FFF2-40B4-BE49-F238E27FC236}">
                <a16:creationId xmlns:a16="http://schemas.microsoft.com/office/drawing/2014/main" id="{444DFB25-476D-1C97-100D-23A52120FD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22" y="1388859"/>
            <a:ext cx="988214" cy="988214"/>
          </a:xfrm>
          <a:prstGeom prst="rect">
            <a:avLst/>
          </a:prstGeom>
        </p:spPr>
      </p:pic>
      <p:pic>
        <p:nvPicPr>
          <p:cNvPr id="54" name="그림 53" descr="만화 영화, 클립아트, 일러스트레이션, 미소이(가) 표시된 사진&#10;&#10;자동 생성된 설명">
            <a:extLst>
              <a:ext uri="{FF2B5EF4-FFF2-40B4-BE49-F238E27FC236}">
                <a16:creationId xmlns:a16="http://schemas.microsoft.com/office/drawing/2014/main" id="{77C08972-48EC-55BC-E5D6-2FE9A9EE61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04" y="1388859"/>
            <a:ext cx="986556" cy="986556"/>
          </a:xfrm>
          <a:prstGeom prst="rect">
            <a:avLst/>
          </a:prstGeom>
        </p:spPr>
      </p:pic>
      <p:pic>
        <p:nvPicPr>
          <p:cNvPr id="56" name="그림 55" descr="클립아트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EF214A49-2452-FCAD-36D0-E4A200788C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17" y="1396754"/>
            <a:ext cx="988859" cy="988859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C0048978-3C93-00B1-9E6C-57247D6C26A1}"/>
              </a:ext>
            </a:extLst>
          </p:cNvPr>
          <p:cNvSpPr/>
          <p:nvPr/>
        </p:nvSpPr>
        <p:spPr>
          <a:xfrm>
            <a:off x="5940043" y="873654"/>
            <a:ext cx="2335573" cy="2443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로그인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아웃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검색 및 필터링 기능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메신저 기본 기능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메신저 알림 및 인식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메신저 커뮤니케이션 기록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메신저 미디어지원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3108BAD-7A4C-5638-E2C0-3F7CD993BBDC}"/>
              </a:ext>
            </a:extLst>
          </p:cNvPr>
          <p:cNvSpPr/>
          <p:nvPr/>
        </p:nvSpPr>
        <p:spPr>
          <a:xfrm>
            <a:off x="2082359" y="3071109"/>
            <a:ext cx="2405566" cy="15222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거래처 관리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거래처 간 커뮤니케이션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거래처 별 계약서 관리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비용 지출 내역 부서별 조회 및 리포트 생성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B4A5D97-B4C8-6C20-809E-3BACAD86F427}"/>
              </a:ext>
            </a:extLst>
          </p:cNvPr>
          <p:cNvSpPr/>
          <p:nvPr/>
        </p:nvSpPr>
        <p:spPr>
          <a:xfrm>
            <a:off x="9472541" y="3060993"/>
            <a:ext cx="2385161" cy="2759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근태 관리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출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퇴근 시간체크 및 저장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휴가 신청 관리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휴가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병가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재택 등 신청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캘린더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휴가 신청 관리 탭과 연동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인사평가 및 성과 관리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차량 관리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차량 예약 관리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4" name="그림 63" descr="클립아트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55FAD568-5A78-BCB2-C69C-D118C6ED3E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47" y="5060291"/>
            <a:ext cx="988859" cy="988859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C1031DF5-AEA2-D5BD-BA77-1F6DEAB2B60F}"/>
              </a:ext>
            </a:extLst>
          </p:cNvPr>
          <p:cNvSpPr/>
          <p:nvPr/>
        </p:nvSpPr>
        <p:spPr>
          <a:xfrm>
            <a:off x="2082358" y="4876621"/>
            <a:ext cx="2825544" cy="15222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입고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출고 전표 관리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매출 전표 관리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재고 관리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비용 전표 관리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비용 전표 승인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반려 처리 관리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7AF71CD-0F93-6343-2262-84773CAEB53F}"/>
              </a:ext>
            </a:extLst>
          </p:cNvPr>
          <p:cNvSpPr/>
          <p:nvPr/>
        </p:nvSpPr>
        <p:spPr>
          <a:xfrm>
            <a:off x="5924404" y="3071109"/>
            <a:ext cx="2014186" cy="15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주문 처리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구매 및 조달 관리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배송 및 물류 관리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결재 관리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EC10AD6-4641-296F-3DB5-E3E32BCA13C7}"/>
              </a:ext>
            </a:extLst>
          </p:cNvPr>
          <p:cNvSpPr/>
          <p:nvPr/>
        </p:nvSpPr>
        <p:spPr>
          <a:xfrm>
            <a:off x="9472541" y="1119813"/>
            <a:ext cx="2400801" cy="1889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급여 계산 및 처리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세금 및 공제 관리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혜택 관리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차량 보험 관리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차량 정비 일지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차량 사용 통계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7" name="그림 76" descr="클립아트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7574CD51-C14B-C835-F75F-231BB1A49A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06" y="3274479"/>
            <a:ext cx="988859" cy="98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60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E5B8597-588B-4B75-B998-3E1D31235A4B}"/>
              </a:ext>
            </a:extLst>
          </p:cNvPr>
          <p:cNvSpPr/>
          <p:nvPr/>
        </p:nvSpPr>
        <p:spPr>
          <a:xfrm>
            <a:off x="334297" y="1088571"/>
            <a:ext cx="11523406" cy="5528337"/>
          </a:xfrm>
          <a:prstGeom prst="roundRect">
            <a:avLst>
              <a:gd name="adj" fmla="val 37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DA19F2-B782-FB71-2B9E-F6C7F0C88131}"/>
              </a:ext>
            </a:extLst>
          </p:cNvPr>
          <p:cNvSpPr txBox="1"/>
          <p:nvPr/>
        </p:nvSpPr>
        <p:spPr>
          <a:xfrm>
            <a:off x="182130" y="136485"/>
            <a:ext cx="787329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b="1" dirty="0">
                <a:ln w="19050">
                  <a:noFill/>
                </a:ln>
                <a:solidFill>
                  <a:schemeClr val="bg1"/>
                </a:solidFill>
                <a:latin typeface="+mn-ea"/>
              </a:rPr>
              <a:t>8. </a:t>
            </a:r>
            <a:r>
              <a:rPr lang="ko-KR" altLang="en-US" sz="3700" b="1" dirty="0">
                <a:ln w="19050">
                  <a:noFill/>
                </a:ln>
                <a:solidFill>
                  <a:schemeClr val="bg1"/>
                </a:solidFill>
                <a:latin typeface="+mn-ea"/>
              </a:rPr>
              <a:t>작업일정 </a:t>
            </a:r>
            <a:r>
              <a:rPr lang="en-US" altLang="ko-KR" sz="3700" b="1" dirty="0">
                <a:ln w="19050">
                  <a:noFill/>
                </a:ln>
                <a:solidFill>
                  <a:schemeClr val="bg1"/>
                </a:solidFill>
                <a:latin typeface="+mn-ea"/>
              </a:rPr>
              <a:t>[1]</a:t>
            </a:r>
            <a:endParaRPr lang="ko-KR" altLang="en-US" sz="37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19" name="그림 218">
            <a:extLst>
              <a:ext uri="{FF2B5EF4-FFF2-40B4-BE49-F238E27FC236}">
                <a16:creationId xmlns:a16="http://schemas.microsoft.com/office/drawing/2014/main" id="{7A45A49D-B2B4-3E7F-E46E-62827EE76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40" y="1098550"/>
            <a:ext cx="11294090" cy="552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54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5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E5B8597-588B-4B75-B998-3E1D31235A4B}"/>
              </a:ext>
            </a:extLst>
          </p:cNvPr>
          <p:cNvSpPr/>
          <p:nvPr/>
        </p:nvSpPr>
        <p:spPr>
          <a:xfrm>
            <a:off x="334297" y="1088571"/>
            <a:ext cx="11523406" cy="5528337"/>
          </a:xfrm>
          <a:prstGeom prst="roundRect">
            <a:avLst>
              <a:gd name="adj" fmla="val 37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DA19F2-B782-FB71-2B9E-F6C7F0C88131}"/>
              </a:ext>
            </a:extLst>
          </p:cNvPr>
          <p:cNvSpPr txBox="1"/>
          <p:nvPr/>
        </p:nvSpPr>
        <p:spPr>
          <a:xfrm>
            <a:off x="182130" y="136485"/>
            <a:ext cx="787329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b="1" dirty="0">
                <a:ln w="19050">
                  <a:noFill/>
                </a:ln>
                <a:solidFill>
                  <a:schemeClr val="bg1"/>
                </a:solidFill>
                <a:latin typeface="+mn-ea"/>
              </a:rPr>
              <a:t>8. </a:t>
            </a:r>
            <a:r>
              <a:rPr lang="ko-KR" altLang="en-US" sz="3700" b="1" dirty="0">
                <a:ln w="19050">
                  <a:noFill/>
                </a:ln>
                <a:solidFill>
                  <a:schemeClr val="bg1"/>
                </a:solidFill>
                <a:latin typeface="+mn-ea"/>
              </a:rPr>
              <a:t>작업일정 </a:t>
            </a:r>
            <a:r>
              <a:rPr lang="en-US" altLang="ko-KR" sz="3700" b="1" dirty="0">
                <a:ln w="19050">
                  <a:noFill/>
                </a:ln>
                <a:solidFill>
                  <a:schemeClr val="bg1"/>
                </a:solidFill>
                <a:latin typeface="+mn-ea"/>
              </a:rPr>
              <a:t>[1-1]</a:t>
            </a:r>
            <a:endParaRPr lang="ko-KR" altLang="en-US" sz="37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22D5F3-D218-5B4C-3E08-A978B0208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39" y="1100614"/>
            <a:ext cx="11290042" cy="552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18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5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E5B8597-588B-4B75-B998-3E1D31235A4B}"/>
              </a:ext>
            </a:extLst>
          </p:cNvPr>
          <p:cNvSpPr/>
          <p:nvPr/>
        </p:nvSpPr>
        <p:spPr>
          <a:xfrm>
            <a:off x="334297" y="1088571"/>
            <a:ext cx="11523406" cy="5528337"/>
          </a:xfrm>
          <a:prstGeom prst="roundRect">
            <a:avLst>
              <a:gd name="adj" fmla="val 37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DA19F2-B782-FB71-2B9E-F6C7F0C88131}"/>
              </a:ext>
            </a:extLst>
          </p:cNvPr>
          <p:cNvSpPr txBox="1"/>
          <p:nvPr/>
        </p:nvSpPr>
        <p:spPr>
          <a:xfrm>
            <a:off x="182130" y="136485"/>
            <a:ext cx="787329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b="1" dirty="0">
                <a:ln w="19050">
                  <a:noFill/>
                </a:ln>
                <a:solidFill>
                  <a:schemeClr val="bg1"/>
                </a:solidFill>
                <a:latin typeface="+mn-ea"/>
              </a:rPr>
              <a:t>8. </a:t>
            </a:r>
            <a:r>
              <a:rPr lang="ko-KR" altLang="en-US" sz="3700" b="1" dirty="0">
                <a:ln w="19050">
                  <a:noFill/>
                </a:ln>
                <a:solidFill>
                  <a:schemeClr val="bg1"/>
                </a:solidFill>
                <a:latin typeface="+mn-ea"/>
              </a:rPr>
              <a:t>작업일정 </a:t>
            </a:r>
            <a:r>
              <a:rPr lang="en-US" altLang="ko-KR" sz="3700" b="1" dirty="0">
                <a:ln w="19050">
                  <a:noFill/>
                </a:ln>
                <a:solidFill>
                  <a:schemeClr val="bg1"/>
                </a:solidFill>
                <a:latin typeface="+mn-ea"/>
              </a:rPr>
              <a:t>[2]</a:t>
            </a:r>
            <a:endParaRPr lang="ko-KR" altLang="en-US" sz="37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A0979D2-3720-53DA-EC9B-D0693416E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982" y="1088571"/>
            <a:ext cx="9734485" cy="552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58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5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E5B8597-588B-4B75-B998-3E1D31235A4B}"/>
              </a:ext>
            </a:extLst>
          </p:cNvPr>
          <p:cNvSpPr/>
          <p:nvPr/>
        </p:nvSpPr>
        <p:spPr>
          <a:xfrm>
            <a:off x="334297" y="1088571"/>
            <a:ext cx="11523406" cy="5528337"/>
          </a:xfrm>
          <a:prstGeom prst="roundRect">
            <a:avLst>
              <a:gd name="adj" fmla="val 37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DA19F2-B782-FB71-2B9E-F6C7F0C88131}"/>
              </a:ext>
            </a:extLst>
          </p:cNvPr>
          <p:cNvSpPr txBox="1"/>
          <p:nvPr/>
        </p:nvSpPr>
        <p:spPr>
          <a:xfrm>
            <a:off x="182130" y="136485"/>
            <a:ext cx="787329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b="1" dirty="0">
                <a:ln w="19050">
                  <a:noFill/>
                </a:ln>
                <a:solidFill>
                  <a:schemeClr val="bg1"/>
                </a:solidFill>
                <a:latin typeface="+mn-ea"/>
              </a:rPr>
              <a:t>8. </a:t>
            </a:r>
            <a:r>
              <a:rPr lang="ko-KR" altLang="en-US" sz="3700" b="1" dirty="0">
                <a:ln w="19050">
                  <a:noFill/>
                </a:ln>
                <a:solidFill>
                  <a:schemeClr val="bg1"/>
                </a:solidFill>
                <a:latin typeface="+mn-ea"/>
              </a:rPr>
              <a:t>작업일정 </a:t>
            </a:r>
            <a:r>
              <a:rPr lang="en-US" altLang="ko-KR" sz="3700" b="1" dirty="0">
                <a:ln w="19050">
                  <a:noFill/>
                </a:ln>
                <a:solidFill>
                  <a:schemeClr val="bg1"/>
                </a:solidFill>
                <a:latin typeface="+mn-ea"/>
              </a:rPr>
              <a:t>[2-1]</a:t>
            </a:r>
            <a:endParaRPr lang="ko-KR" altLang="en-US" sz="37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CC883B-794F-18D3-8EB6-B5A23EBB5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577" y="1107232"/>
            <a:ext cx="9274626" cy="549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19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E5B8597-588B-4B75-B998-3E1D31235A4B}"/>
              </a:ext>
            </a:extLst>
          </p:cNvPr>
          <p:cNvSpPr/>
          <p:nvPr/>
        </p:nvSpPr>
        <p:spPr>
          <a:xfrm>
            <a:off x="334297" y="1095592"/>
            <a:ext cx="11523406" cy="5521316"/>
          </a:xfrm>
          <a:prstGeom prst="roundRect">
            <a:avLst>
              <a:gd name="adj" fmla="val 37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CEAB051-6C25-4809-9243-5D4907E969D1}"/>
              </a:ext>
            </a:extLst>
          </p:cNvPr>
          <p:cNvSpPr/>
          <p:nvPr/>
        </p:nvSpPr>
        <p:spPr>
          <a:xfrm>
            <a:off x="1275437" y="4354536"/>
            <a:ext cx="9329508" cy="19260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8CC4612E-211A-46F0-842B-71B06787689D}"/>
              </a:ext>
            </a:extLst>
          </p:cNvPr>
          <p:cNvSpPr/>
          <p:nvPr/>
        </p:nvSpPr>
        <p:spPr>
          <a:xfrm>
            <a:off x="1155121" y="2547404"/>
            <a:ext cx="2734793" cy="1272850"/>
          </a:xfrm>
          <a:prstGeom prst="wedgeRoundRectCallout">
            <a:avLst>
              <a:gd name="adj1" fmla="val 37002"/>
              <a:gd name="adj2" fmla="val 8153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775D68-4424-4980-98B3-3564A23F3E38}"/>
              </a:ext>
            </a:extLst>
          </p:cNvPr>
          <p:cNvSpPr txBox="1"/>
          <p:nvPr/>
        </p:nvSpPr>
        <p:spPr>
          <a:xfrm>
            <a:off x="4341049" y="1931312"/>
            <a:ext cx="35591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b="1" dirty="0">
                <a:latin typeface="+mn-ea"/>
              </a:rPr>
              <a:t>감사합니다</a:t>
            </a:r>
            <a:r>
              <a:rPr lang="en-US" altLang="ko-KR" sz="4800" b="1" dirty="0">
                <a:latin typeface="+mn-ea"/>
              </a:rPr>
              <a:t>!</a:t>
            </a:r>
            <a:endParaRPr lang="ko-KR" altLang="en-US" sz="4800" b="1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A7F72B-A6F4-4415-9E8A-5F062C0491B8}"/>
              </a:ext>
            </a:extLst>
          </p:cNvPr>
          <p:cNvSpPr txBox="1"/>
          <p:nvPr/>
        </p:nvSpPr>
        <p:spPr>
          <a:xfrm>
            <a:off x="1275437" y="2744151"/>
            <a:ext cx="2614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n-ea"/>
              </a:rPr>
              <a:t>발표에 대해</a:t>
            </a:r>
            <a:endParaRPr lang="en-US" altLang="ko-KR" sz="2400" b="1" dirty="0">
              <a:latin typeface="+mn-ea"/>
            </a:endParaRPr>
          </a:p>
          <a:p>
            <a:r>
              <a:rPr lang="ko-KR" altLang="en-US" sz="2400" b="1" dirty="0">
                <a:latin typeface="+mn-ea"/>
              </a:rPr>
              <a:t>잘 이해하셨나요</a:t>
            </a:r>
            <a:r>
              <a:rPr lang="en-US" altLang="ko-KR" sz="2400" b="1" dirty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pic>
        <p:nvPicPr>
          <p:cNvPr id="1026" name="Picture 2" descr="춘식이는 집순이">
            <a:extLst>
              <a:ext uri="{FF2B5EF4-FFF2-40B4-BE49-F238E27FC236}">
                <a16:creationId xmlns:a16="http://schemas.microsoft.com/office/drawing/2014/main" id="{672F0A34-C1C7-42DE-9D22-5B10BF3DD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50" y="3613372"/>
            <a:ext cx="2080612" cy="208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llustration kids girl, Kakao friends, Line friends">
            <a:extLst>
              <a:ext uri="{FF2B5EF4-FFF2-40B4-BE49-F238E27FC236}">
                <a16:creationId xmlns:a16="http://schemas.microsoft.com/office/drawing/2014/main" id="{8664CC19-CC45-4875-BB2C-DC64238DA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36663" y="3147931"/>
            <a:ext cx="2614477" cy="261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빨간 사과 이모티콘 🍎">
            <a:extLst>
              <a:ext uri="{FF2B5EF4-FFF2-40B4-BE49-F238E27FC236}">
                <a16:creationId xmlns:a16="http://schemas.microsoft.com/office/drawing/2014/main" id="{FDA3F04B-2871-4747-BE0B-EC3BD1B01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601" y="4768755"/>
            <a:ext cx="787375" cy="78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생각 풍선: 구름 모양 16">
            <a:extLst>
              <a:ext uri="{FF2B5EF4-FFF2-40B4-BE49-F238E27FC236}">
                <a16:creationId xmlns:a16="http://schemas.microsoft.com/office/drawing/2014/main" id="{09EAC50B-4664-4082-9200-31E5A7751C7B}"/>
              </a:ext>
            </a:extLst>
          </p:cNvPr>
          <p:cNvSpPr/>
          <p:nvPr/>
        </p:nvSpPr>
        <p:spPr>
          <a:xfrm flipH="1">
            <a:off x="8318090" y="2062072"/>
            <a:ext cx="2677273" cy="1793773"/>
          </a:xfrm>
          <a:prstGeom prst="cloudCallout">
            <a:avLst>
              <a:gd name="adj1" fmla="val 45902"/>
              <a:gd name="adj2" fmla="val 7153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78E709-CA0B-4CD4-8AED-3FF85595053E}"/>
              </a:ext>
            </a:extLst>
          </p:cNvPr>
          <p:cNvSpPr txBox="1"/>
          <p:nvPr/>
        </p:nvSpPr>
        <p:spPr>
          <a:xfrm>
            <a:off x="8476067" y="2726175"/>
            <a:ext cx="2541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n-ea"/>
              </a:rPr>
              <a:t>질문이 있습니다</a:t>
            </a:r>
            <a:r>
              <a:rPr lang="en-US" altLang="ko-KR" sz="2400" b="1" dirty="0">
                <a:latin typeface="+mn-ea"/>
              </a:rPr>
              <a:t>.</a:t>
            </a:r>
            <a:endParaRPr lang="ko-KR" altLang="en-US" sz="2400" b="1" dirty="0">
              <a:latin typeface="+mn-ea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A9C02E2-7C65-46BD-8746-B2DD367CBB8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3" b="4120"/>
          <a:stretch/>
        </p:blipFill>
        <p:spPr>
          <a:xfrm flipH="1">
            <a:off x="10835147" y="5373371"/>
            <a:ext cx="1356851" cy="1484630"/>
          </a:xfrm>
          <a:prstGeom prst="rect">
            <a:avLst/>
          </a:prstGeom>
        </p:spPr>
      </p:pic>
      <p:pic>
        <p:nvPicPr>
          <p:cNvPr id="3" name="Picture 2" descr="춘식이는 야옹">
            <a:extLst>
              <a:ext uri="{FF2B5EF4-FFF2-40B4-BE49-F238E27FC236}">
                <a16:creationId xmlns:a16="http://schemas.microsoft.com/office/drawing/2014/main" id="{DDC321E1-7F12-4BFF-8D91-38E0B2C42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8" y="0"/>
            <a:ext cx="1598836" cy="159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46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83A5850-3463-4FA9-9544-6A7FF6169B0D}"/>
              </a:ext>
            </a:extLst>
          </p:cNvPr>
          <p:cNvSpPr/>
          <p:nvPr/>
        </p:nvSpPr>
        <p:spPr>
          <a:xfrm>
            <a:off x="884278" y="1869121"/>
            <a:ext cx="4268293" cy="707886"/>
          </a:xfrm>
          <a:prstGeom prst="roundRect">
            <a:avLst>
              <a:gd name="adj" fmla="val 93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프로젝트 주제 및 기획의도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09EC92B-F333-4C21-9D77-BC549F34B4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3" b="4120"/>
          <a:stretch/>
        </p:blipFill>
        <p:spPr>
          <a:xfrm flipH="1">
            <a:off x="472013" y="1387483"/>
            <a:ext cx="824529" cy="902177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D9940AB-4235-C3FD-4301-28B1FD5110D8}"/>
              </a:ext>
            </a:extLst>
          </p:cNvPr>
          <p:cNvSpPr/>
          <p:nvPr/>
        </p:nvSpPr>
        <p:spPr>
          <a:xfrm>
            <a:off x="884278" y="2899572"/>
            <a:ext cx="4268293" cy="707886"/>
          </a:xfrm>
          <a:prstGeom prst="roundRect">
            <a:avLst>
              <a:gd name="adj" fmla="val 93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유사사이트 기능분석 및 평가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A4CA9F0-0126-3E16-E3BB-73614A97B56C}"/>
              </a:ext>
            </a:extLst>
          </p:cNvPr>
          <p:cNvSpPr/>
          <p:nvPr/>
        </p:nvSpPr>
        <p:spPr>
          <a:xfrm>
            <a:off x="884278" y="3930023"/>
            <a:ext cx="4268293" cy="707886"/>
          </a:xfrm>
          <a:prstGeom prst="roundRect">
            <a:avLst>
              <a:gd name="adj" fmla="val 93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3.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구현할 목표 기능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21205C9-792D-0EBD-DB71-073FCC220EA6}"/>
              </a:ext>
            </a:extLst>
          </p:cNvPr>
          <p:cNvSpPr/>
          <p:nvPr/>
        </p:nvSpPr>
        <p:spPr>
          <a:xfrm>
            <a:off x="884278" y="4960474"/>
            <a:ext cx="4268293" cy="707886"/>
          </a:xfrm>
          <a:prstGeom prst="roundRect">
            <a:avLst>
              <a:gd name="adj" fmla="val 93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4.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스토리 보드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CD3195F-25E4-F237-C71D-8E367AC2A723}"/>
              </a:ext>
            </a:extLst>
          </p:cNvPr>
          <p:cNvSpPr/>
          <p:nvPr/>
        </p:nvSpPr>
        <p:spPr>
          <a:xfrm>
            <a:off x="7039429" y="1869121"/>
            <a:ext cx="4268293" cy="707886"/>
          </a:xfrm>
          <a:prstGeom prst="roundRect">
            <a:avLst>
              <a:gd name="adj" fmla="val 93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5. Diagram</a:t>
            </a:r>
            <a:endParaRPr lang="ko-KR" altLang="en-US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CE5D8B0-7E3B-5455-CFE1-C6220A0CC35B}"/>
              </a:ext>
            </a:extLst>
          </p:cNvPr>
          <p:cNvSpPr/>
          <p:nvPr/>
        </p:nvSpPr>
        <p:spPr>
          <a:xfrm>
            <a:off x="7039429" y="2899572"/>
            <a:ext cx="4268293" cy="707886"/>
          </a:xfrm>
          <a:prstGeom prst="roundRect">
            <a:avLst>
              <a:gd name="adj" fmla="val 93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6.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개발환경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7E27965-6807-2504-7E40-C09D19322010}"/>
              </a:ext>
            </a:extLst>
          </p:cNvPr>
          <p:cNvSpPr/>
          <p:nvPr/>
        </p:nvSpPr>
        <p:spPr>
          <a:xfrm>
            <a:off x="7039429" y="3930023"/>
            <a:ext cx="4268293" cy="707886"/>
          </a:xfrm>
          <a:prstGeom prst="roundRect">
            <a:avLst>
              <a:gd name="adj" fmla="val 93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7.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팀원 업무분담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77365F4-8876-BDD1-7DA3-8C558FF31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3" b="4120"/>
          <a:stretch/>
        </p:blipFill>
        <p:spPr>
          <a:xfrm flipH="1">
            <a:off x="472013" y="2474640"/>
            <a:ext cx="824529" cy="90217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BBC346C-8E96-CCEB-57B6-675596758B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3" b="4120"/>
          <a:stretch/>
        </p:blipFill>
        <p:spPr>
          <a:xfrm flipH="1">
            <a:off x="472013" y="3522745"/>
            <a:ext cx="824529" cy="90217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32E9B79-C5ED-C318-28D6-D3004FBCB8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3" b="4120"/>
          <a:stretch/>
        </p:blipFill>
        <p:spPr>
          <a:xfrm flipH="1">
            <a:off x="472013" y="4471194"/>
            <a:ext cx="824529" cy="90217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6CACF73-C6C1-A652-9BE6-4E2E4F5134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3" b="4120"/>
          <a:stretch/>
        </p:blipFill>
        <p:spPr>
          <a:xfrm flipH="1">
            <a:off x="6627164" y="1387483"/>
            <a:ext cx="824529" cy="90217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089E1CA-7E83-F36F-D74D-09B1DD8A61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3" b="4120"/>
          <a:stretch/>
        </p:blipFill>
        <p:spPr>
          <a:xfrm flipH="1">
            <a:off x="6627164" y="2474640"/>
            <a:ext cx="824529" cy="90217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A505830-8D3D-9367-47AC-B8A97508DB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3" b="4120"/>
          <a:stretch/>
        </p:blipFill>
        <p:spPr>
          <a:xfrm flipH="1">
            <a:off x="6627164" y="3522745"/>
            <a:ext cx="824529" cy="90217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5FE025A-06DF-67A9-0D58-3CEA0F01BB97}"/>
              </a:ext>
            </a:extLst>
          </p:cNvPr>
          <p:cNvSpPr txBox="1"/>
          <p:nvPr/>
        </p:nvSpPr>
        <p:spPr>
          <a:xfrm>
            <a:off x="182130" y="136485"/>
            <a:ext cx="78732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b="1" dirty="0">
                <a:ln w="19050">
                  <a:noFill/>
                </a:ln>
                <a:solidFill>
                  <a:schemeClr val="bg1"/>
                </a:solidFill>
                <a:latin typeface="+mn-ea"/>
              </a:rPr>
              <a:t>목차</a:t>
            </a:r>
            <a:endParaRPr lang="ko-KR" altLang="en-US" sz="3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72149D9-2AE2-4A1D-E07E-74B9BC3AE3A0}"/>
              </a:ext>
            </a:extLst>
          </p:cNvPr>
          <p:cNvSpPr/>
          <p:nvPr/>
        </p:nvSpPr>
        <p:spPr>
          <a:xfrm>
            <a:off x="7039429" y="4960474"/>
            <a:ext cx="4268293" cy="707886"/>
          </a:xfrm>
          <a:prstGeom prst="roundRect">
            <a:avLst>
              <a:gd name="adj" fmla="val 93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8.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작업일정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8484FE-81A3-DA4B-B985-F2FCC1FC57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3" b="4120"/>
          <a:stretch/>
        </p:blipFill>
        <p:spPr>
          <a:xfrm flipH="1">
            <a:off x="6627163" y="4471194"/>
            <a:ext cx="824529" cy="90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1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E5B8597-588B-4B75-B998-3E1D31235A4B}"/>
              </a:ext>
            </a:extLst>
          </p:cNvPr>
          <p:cNvSpPr/>
          <p:nvPr/>
        </p:nvSpPr>
        <p:spPr>
          <a:xfrm>
            <a:off x="334297" y="1009043"/>
            <a:ext cx="11523406" cy="5636280"/>
          </a:xfrm>
          <a:prstGeom prst="roundRect">
            <a:avLst>
              <a:gd name="adj" fmla="val 37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Picture 4" descr="춘식이는 집순이">
            <a:extLst>
              <a:ext uri="{FF2B5EF4-FFF2-40B4-BE49-F238E27FC236}">
                <a16:creationId xmlns:a16="http://schemas.microsoft.com/office/drawing/2014/main" id="{425B003B-9522-4AEE-AF6F-ABBAE6E7C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68" y="1207409"/>
            <a:ext cx="541176" cy="54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BE571B-AB92-4DB7-9ECA-428A8B0CD98E}"/>
              </a:ext>
            </a:extLst>
          </p:cNvPr>
          <p:cNvSpPr txBox="1"/>
          <p:nvPr/>
        </p:nvSpPr>
        <p:spPr>
          <a:xfrm>
            <a:off x="1171344" y="1247164"/>
            <a:ext cx="7146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n-ea"/>
              </a:rPr>
              <a:t>프로젝트명 </a:t>
            </a:r>
            <a:r>
              <a:rPr lang="en-US" altLang="ko-KR" sz="2400" b="1" dirty="0">
                <a:latin typeface="+mn-ea"/>
              </a:rPr>
              <a:t>: </a:t>
            </a:r>
            <a:r>
              <a:rPr lang="en-US" altLang="ko-KR" sz="24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Modu ERP</a:t>
            </a:r>
            <a:endParaRPr lang="ko-KR" altLang="en-US" sz="2400" b="1" dirty="0">
              <a:ln w="19050">
                <a:noFill/>
              </a:ln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10D221-5516-4F52-9F48-B1A46787ED62}"/>
              </a:ext>
            </a:extLst>
          </p:cNvPr>
          <p:cNvSpPr txBox="1"/>
          <p:nvPr/>
        </p:nvSpPr>
        <p:spPr>
          <a:xfrm>
            <a:off x="630168" y="1663804"/>
            <a:ext cx="10763546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ln w="19050">
                  <a:noFill/>
                </a:ln>
                <a:latin typeface="+mn-ea"/>
              </a:rPr>
              <a:t>■</a:t>
            </a:r>
            <a:r>
              <a:rPr lang="ko-KR" altLang="en-US" sz="1500" b="1" dirty="0">
                <a:ln w="19050">
                  <a:noFill/>
                </a:ln>
                <a:latin typeface="+mn-ea"/>
              </a:rPr>
              <a:t> </a:t>
            </a:r>
            <a:r>
              <a:rPr lang="en-US" altLang="ko-KR" sz="1500" b="1" dirty="0">
                <a:ln w="19050">
                  <a:noFill/>
                </a:ln>
                <a:latin typeface="+mn-ea"/>
              </a:rPr>
              <a:t>Modu ERP</a:t>
            </a:r>
            <a:r>
              <a:rPr lang="en-US" altLang="ko-KR" sz="1500" dirty="0">
                <a:latin typeface="+mn-ea"/>
              </a:rPr>
              <a:t> : </a:t>
            </a:r>
            <a:r>
              <a:rPr lang="ko-KR" altLang="en-US" sz="1500" b="1" dirty="0">
                <a:latin typeface="+mn-ea"/>
              </a:rPr>
              <a:t>부서별</a:t>
            </a:r>
            <a:r>
              <a:rPr lang="ko-KR" altLang="en-US" sz="1500" dirty="0">
                <a:latin typeface="+mn-ea"/>
              </a:rPr>
              <a:t> </a:t>
            </a:r>
            <a:r>
              <a:rPr lang="ko-KR" altLang="en-US" sz="1500" b="1" dirty="0">
                <a:latin typeface="+mn-ea"/>
              </a:rPr>
              <a:t>맞춤형 서비스</a:t>
            </a:r>
            <a:r>
              <a:rPr lang="ko-KR" altLang="en-US" sz="1500" dirty="0">
                <a:latin typeface="+mn-ea"/>
              </a:rPr>
              <a:t>를 제공하는 모듈화 된 </a:t>
            </a:r>
            <a:r>
              <a:rPr lang="en-US" altLang="ko-KR" sz="1500" dirty="0">
                <a:latin typeface="+mn-ea"/>
              </a:rPr>
              <a:t>ERP </a:t>
            </a:r>
            <a:r>
              <a:rPr lang="ko-KR" altLang="en-US" sz="1500" dirty="0">
                <a:latin typeface="+mn-ea"/>
              </a:rPr>
              <a:t>시스템을 의미</a:t>
            </a:r>
            <a:endParaRPr lang="en-US" altLang="ko-KR" sz="15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ln w="19050">
                  <a:noFill/>
                </a:ln>
                <a:latin typeface="+mn-ea"/>
              </a:rPr>
              <a:t>■</a:t>
            </a:r>
            <a:r>
              <a:rPr lang="ko-KR" altLang="en-US" sz="1600" b="1" dirty="0">
                <a:ln w="19050">
                  <a:noFill/>
                </a:ln>
                <a:latin typeface="+mn-ea"/>
              </a:rPr>
              <a:t> </a:t>
            </a:r>
            <a:r>
              <a:rPr lang="en-US" altLang="ko-KR" sz="1600" b="1" dirty="0">
                <a:ln w="19050">
                  <a:noFill/>
                </a:ln>
                <a:latin typeface="+mn-ea"/>
              </a:rPr>
              <a:t>ERP </a:t>
            </a:r>
            <a:r>
              <a:rPr lang="ko-KR" altLang="en-US" sz="1500" b="1" dirty="0">
                <a:latin typeface="+mn-ea"/>
              </a:rPr>
              <a:t>기획의도</a:t>
            </a:r>
            <a:r>
              <a:rPr lang="ko-KR" altLang="en-US" sz="1500" dirty="0">
                <a:latin typeface="+mn-ea"/>
              </a:rPr>
              <a:t> </a:t>
            </a:r>
            <a:r>
              <a:rPr lang="en-US" altLang="ko-KR" sz="1500" dirty="0">
                <a:latin typeface="+mn-ea"/>
              </a:rPr>
              <a:t>: </a:t>
            </a:r>
            <a:r>
              <a:rPr lang="ko-KR" altLang="en-US" sz="1500" b="1" dirty="0">
                <a:latin typeface="+mn-ea"/>
              </a:rPr>
              <a:t>중앙 집중형 데이터 관리</a:t>
            </a:r>
            <a:r>
              <a:rPr lang="ko-KR" altLang="en-US" sz="1500" dirty="0">
                <a:latin typeface="+mn-ea"/>
              </a:rPr>
              <a:t>로 정보의 </a:t>
            </a:r>
            <a:r>
              <a:rPr lang="ko-KR" altLang="en-US" sz="1500" b="1" dirty="0">
                <a:latin typeface="+mn-ea"/>
              </a:rPr>
              <a:t>정확성</a:t>
            </a:r>
            <a:r>
              <a:rPr lang="ko-KR" altLang="en-US" sz="1500" dirty="0">
                <a:latin typeface="+mn-ea"/>
              </a:rPr>
              <a:t>과 </a:t>
            </a:r>
            <a:r>
              <a:rPr lang="ko-KR" altLang="en-US" sz="1500" b="1" dirty="0">
                <a:latin typeface="+mn-ea"/>
              </a:rPr>
              <a:t>접근성</a:t>
            </a:r>
            <a:r>
              <a:rPr lang="ko-KR" altLang="en-US" sz="1500" dirty="0">
                <a:latin typeface="+mn-ea"/>
              </a:rPr>
              <a:t>을 확보하기 위함</a:t>
            </a:r>
            <a:endParaRPr lang="ko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41D8C98-2554-49EF-91F7-726A915A9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712" y="2511328"/>
            <a:ext cx="1864860" cy="186486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6775822-3E23-4377-9BC1-321907C214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351" y="2587268"/>
            <a:ext cx="2000250" cy="200025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71728EE-A876-4BF1-8142-7692A1D06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75" y="2423721"/>
            <a:ext cx="2000250" cy="20002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96B5D3A-A8D3-4E23-B786-57E9CCC8950F}"/>
              </a:ext>
            </a:extLst>
          </p:cNvPr>
          <p:cNvSpPr txBox="1"/>
          <p:nvPr/>
        </p:nvSpPr>
        <p:spPr>
          <a:xfrm>
            <a:off x="1015794" y="4420692"/>
            <a:ext cx="2209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</a:rPr>
              <a:t>사용자 편의성</a:t>
            </a:r>
            <a:endParaRPr lang="ko-KR" altLang="en-US" sz="2000" b="1" dirty="0">
              <a:solidFill>
                <a:sysClr val="windowText" lastClr="0000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33AB5C-556F-D6E5-0643-A7C37E2AB75E}"/>
              </a:ext>
            </a:extLst>
          </p:cNvPr>
          <p:cNvSpPr txBox="1"/>
          <p:nvPr/>
        </p:nvSpPr>
        <p:spPr>
          <a:xfrm>
            <a:off x="182130" y="136485"/>
            <a:ext cx="8773184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b="1" dirty="0">
                <a:ln w="19050">
                  <a:noFill/>
                </a:ln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3700" b="1" dirty="0">
                <a:ln w="19050">
                  <a:noFill/>
                </a:ln>
                <a:solidFill>
                  <a:schemeClr val="bg1"/>
                </a:solidFill>
                <a:latin typeface="+mn-ea"/>
              </a:rPr>
              <a:t>프로젝트 주제 및 기획의도</a:t>
            </a:r>
            <a:endParaRPr lang="ko-KR" altLang="en-US" sz="3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2DA77-7544-182D-7BCC-22C57C4FED80}"/>
              </a:ext>
            </a:extLst>
          </p:cNvPr>
          <p:cNvSpPr txBox="1"/>
          <p:nvPr/>
        </p:nvSpPr>
        <p:spPr>
          <a:xfrm>
            <a:off x="4675135" y="4420692"/>
            <a:ext cx="2209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</a:rPr>
              <a:t>정보 중앙화</a:t>
            </a:r>
            <a:endParaRPr lang="ko-KR" altLang="en-US" sz="2000" b="1" dirty="0">
              <a:solidFill>
                <a:sysClr val="windowText" lastClr="0000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FC3538-5271-0D7A-0F49-C82F394AEACC}"/>
              </a:ext>
            </a:extLst>
          </p:cNvPr>
          <p:cNvSpPr txBox="1"/>
          <p:nvPr/>
        </p:nvSpPr>
        <p:spPr>
          <a:xfrm>
            <a:off x="8348011" y="4420692"/>
            <a:ext cx="2209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차별화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9E4E663-5020-2BF6-9E9C-D49A7346129A}"/>
              </a:ext>
            </a:extLst>
          </p:cNvPr>
          <p:cNvSpPr/>
          <p:nvPr/>
        </p:nvSpPr>
        <p:spPr>
          <a:xfrm>
            <a:off x="853474" y="5054088"/>
            <a:ext cx="2489432" cy="151466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+mn-ea"/>
              </a:rPr>
              <a:t>① </a:t>
            </a:r>
            <a:r>
              <a:rPr lang="ko-KR" altLang="en-US" sz="1500" b="1" dirty="0">
                <a:solidFill>
                  <a:schemeClr val="bg1"/>
                </a:solidFill>
                <a:latin typeface="+mn-ea"/>
              </a:rPr>
              <a:t>직관적 인터페이스</a:t>
            </a:r>
            <a:r>
              <a:rPr lang="ko-KR" altLang="en-US" sz="1500" dirty="0">
                <a:solidFill>
                  <a:schemeClr val="bg1"/>
                </a:solidFill>
                <a:latin typeface="+mn-ea"/>
              </a:rPr>
              <a:t>와 </a:t>
            </a:r>
            <a:endParaRPr lang="en-US" altLang="ko-KR" sz="1500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+mn-ea"/>
              </a:rPr>
              <a:t>유연한 시스템 확장 제공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E497F45-30EB-D959-6CED-2BB0AC7AD7BF}"/>
              </a:ext>
            </a:extLst>
          </p:cNvPr>
          <p:cNvSpPr/>
          <p:nvPr/>
        </p:nvSpPr>
        <p:spPr>
          <a:xfrm>
            <a:off x="4535079" y="5054088"/>
            <a:ext cx="2489432" cy="151466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latin typeface="+mn-ea"/>
              </a:rPr>
              <a:t>① </a:t>
            </a:r>
            <a:r>
              <a:rPr lang="ko-KR" altLang="en-US" sz="1500" b="1" dirty="0">
                <a:latin typeface="+mn-ea"/>
              </a:rPr>
              <a:t>데이터 일원화</a:t>
            </a:r>
            <a:r>
              <a:rPr lang="ko-KR" altLang="en-US" sz="1500" dirty="0">
                <a:latin typeface="+mn-ea"/>
              </a:rPr>
              <a:t>로</a:t>
            </a:r>
            <a:endParaRPr lang="en-US" altLang="ko-KR" sz="15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>
                <a:latin typeface="+mn-ea"/>
              </a:rPr>
              <a:t>정확성과 접근성 개선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9F7237D-6F39-9DD3-6448-6273CC66AB0C}"/>
              </a:ext>
            </a:extLst>
          </p:cNvPr>
          <p:cNvSpPr/>
          <p:nvPr/>
        </p:nvSpPr>
        <p:spPr>
          <a:xfrm>
            <a:off x="7609535" y="5054087"/>
            <a:ext cx="3877485" cy="151466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+mn-ea"/>
              </a:rPr>
              <a:t>① </a:t>
            </a:r>
            <a:r>
              <a:rPr lang="ko-KR" altLang="en-US" sz="1500" b="1" dirty="0">
                <a:latin typeface="+mn-ea"/>
              </a:rPr>
              <a:t>기존 </a:t>
            </a:r>
            <a:r>
              <a:rPr lang="en-US" altLang="ko-KR" sz="1500" b="1" dirty="0">
                <a:latin typeface="+mn-ea"/>
              </a:rPr>
              <a:t>ERP </a:t>
            </a:r>
            <a:r>
              <a:rPr lang="ko-KR" altLang="en-US" sz="1500" dirty="0">
                <a:latin typeface="+mn-ea"/>
              </a:rPr>
              <a:t>프로그램에는 존재하지 않던 </a:t>
            </a:r>
            <a:r>
              <a:rPr lang="ko-KR" altLang="en-US" sz="1500" b="1" dirty="0">
                <a:latin typeface="+mn-ea"/>
              </a:rPr>
              <a:t>법인 차량 이용 시 편의</a:t>
            </a:r>
            <a:r>
              <a:rPr lang="ko-KR" altLang="en-US" sz="1500" dirty="0">
                <a:latin typeface="+mn-ea"/>
              </a:rPr>
              <a:t>를 위한 주유소</a:t>
            </a:r>
            <a:endParaRPr lang="en-US" altLang="ko-KR" sz="15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+mn-ea"/>
              </a:rPr>
              <a:t>검색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가격 비교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교통 상황 등을 추가적으로 제공하여 </a:t>
            </a:r>
            <a:r>
              <a:rPr lang="ko-KR" altLang="en-US" sz="1500" b="1" dirty="0">
                <a:latin typeface="+mn-ea"/>
              </a:rPr>
              <a:t>종합적인 서비스</a:t>
            </a:r>
            <a:r>
              <a:rPr lang="ko-KR" altLang="en-US" sz="1500" dirty="0">
                <a:latin typeface="+mn-ea"/>
              </a:rPr>
              <a:t>를 실현함</a:t>
            </a:r>
            <a:endParaRPr lang="en-US" altLang="ko-KR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362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35FE025A-06DF-67A9-0D58-3CEA0F01BB97}"/>
              </a:ext>
            </a:extLst>
          </p:cNvPr>
          <p:cNvSpPr txBox="1"/>
          <p:nvPr/>
        </p:nvSpPr>
        <p:spPr>
          <a:xfrm>
            <a:off x="182130" y="136485"/>
            <a:ext cx="9107013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7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37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유사사이트 기능분석 및 평가 </a:t>
            </a:r>
            <a:r>
              <a:rPr kumimoji="0" lang="en-US" altLang="ko-KR" sz="37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[1]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7D74E4-29E2-A043-34B0-4794CAF7AC31}"/>
              </a:ext>
            </a:extLst>
          </p:cNvPr>
          <p:cNvSpPr/>
          <p:nvPr/>
        </p:nvSpPr>
        <p:spPr>
          <a:xfrm>
            <a:off x="6357256" y="1285883"/>
            <a:ext cx="58058" cy="5129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5A8D59E-9AAF-7205-E839-C61D739AD3E2}"/>
              </a:ext>
            </a:extLst>
          </p:cNvPr>
          <p:cNvSpPr/>
          <p:nvPr/>
        </p:nvSpPr>
        <p:spPr>
          <a:xfrm>
            <a:off x="6542314" y="2111240"/>
            <a:ext cx="5330371" cy="1317760"/>
          </a:xfrm>
          <a:prstGeom prst="roundRect">
            <a:avLst>
              <a:gd name="adj" fmla="val 93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사이트 분석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외부 프로그램과 연동이 용이하고 실시간으로 확인이 가능</a:t>
            </a:r>
            <a:endParaRPr kumimoji="0" lang="ko-KR" altLang="en-US" sz="1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FA9A4B-C0BA-5727-3B63-517A44EE3B1E}"/>
              </a:ext>
            </a:extLst>
          </p:cNvPr>
          <p:cNvSpPr txBox="1"/>
          <p:nvPr/>
        </p:nvSpPr>
        <p:spPr>
          <a:xfrm>
            <a:off x="6542313" y="1405668"/>
            <a:ext cx="426253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프로그램명 </a:t>
            </a:r>
            <a:r>
              <a:rPr kumimoji="0" lang="en-US" altLang="ko-KR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영림원</a:t>
            </a:r>
            <a:endParaRPr kumimoji="0" lang="ko-KR" altLang="en-US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EFF0B4F-AC07-18A2-7425-7F855EC0542F}"/>
              </a:ext>
            </a:extLst>
          </p:cNvPr>
          <p:cNvSpPr/>
          <p:nvPr/>
        </p:nvSpPr>
        <p:spPr>
          <a:xfrm>
            <a:off x="6542314" y="3628960"/>
            <a:ext cx="5330371" cy="2492440"/>
          </a:xfrm>
          <a:prstGeom prst="roundRect">
            <a:avLst>
              <a:gd name="adj" fmla="val 93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장점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거래처 상태에 따라 데이터를 가져오지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않을 수 있음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단점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: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개발자가 고객의 요구사항에 맞게 커스터마이징 하는 것이</a:t>
            </a:r>
            <a:r>
              <a:rPr lang="en-US" altLang="ko-KR" sz="1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쉽지 않음</a:t>
            </a:r>
            <a:r>
              <a:rPr lang="en-US" altLang="ko-KR" sz="1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1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EDDA5D-1629-DFC5-E426-1847667EC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36" y="1285883"/>
            <a:ext cx="5648364" cy="513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37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35FE025A-06DF-67A9-0D58-3CEA0F01BB97}"/>
              </a:ext>
            </a:extLst>
          </p:cNvPr>
          <p:cNvSpPr txBox="1"/>
          <p:nvPr/>
        </p:nvSpPr>
        <p:spPr>
          <a:xfrm>
            <a:off x="182130" y="136485"/>
            <a:ext cx="9107013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7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37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유사사이트 기능분석 및 평가 </a:t>
            </a:r>
            <a:r>
              <a:rPr kumimoji="0" lang="en-US" altLang="ko-KR" sz="37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[2]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7D74E4-29E2-A043-34B0-4794CAF7AC31}"/>
              </a:ext>
            </a:extLst>
          </p:cNvPr>
          <p:cNvSpPr/>
          <p:nvPr/>
        </p:nvSpPr>
        <p:spPr>
          <a:xfrm>
            <a:off x="6357256" y="1285883"/>
            <a:ext cx="58058" cy="5129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5A8D59E-9AAF-7205-E839-C61D739AD3E2}"/>
              </a:ext>
            </a:extLst>
          </p:cNvPr>
          <p:cNvSpPr/>
          <p:nvPr/>
        </p:nvSpPr>
        <p:spPr>
          <a:xfrm>
            <a:off x="6542314" y="2111240"/>
            <a:ext cx="5330371" cy="1317759"/>
          </a:xfrm>
          <a:prstGeom prst="roundRect">
            <a:avLst>
              <a:gd name="adj" fmla="val 93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사이트 분석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세무사 연동 및 외부 데이터 제공 시 표준에 가까움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FA9A4B-C0BA-5727-3B63-517A44EE3B1E}"/>
              </a:ext>
            </a:extLst>
          </p:cNvPr>
          <p:cNvSpPr txBox="1"/>
          <p:nvPr/>
        </p:nvSpPr>
        <p:spPr>
          <a:xfrm>
            <a:off x="6542314" y="1405668"/>
            <a:ext cx="29002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프로그램명 </a:t>
            </a:r>
            <a:r>
              <a:rPr kumimoji="0" lang="en-US" altLang="ko-KR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더존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EFF0B4F-AC07-18A2-7425-7F855EC0542F}"/>
              </a:ext>
            </a:extLst>
          </p:cNvPr>
          <p:cNvSpPr/>
          <p:nvPr/>
        </p:nvSpPr>
        <p:spPr>
          <a:xfrm>
            <a:off x="6542314" y="3628960"/>
            <a:ext cx="5330371" cy="2492440"/>
          </a:xfrm>
          <a:prstGeom prst="roundRect">
            <a:avLst>
              <a:gd name="adj" fmla="val 93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장점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속도 및 데이터 관리 부분에서 용이하며 그룹웨어에서 정보 연계가 수월함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단점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: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사용자마다 다양한 매출구조를 갖고 있지만 동일하지 않은 부분도 많아 불편함</a:t>
            </a:r>
            <a:endParaRPr kumimoji="0" lang="ko-KR" altLang="en-US" sz="1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7020EE-CD92-8F51-55F2-95FD8A517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" y="1285883"/>
            <a:ext cx="5631180" cy="512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0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35FE025A-06DF-67A9-0D58-3CEA0F01BB97}"/>
              </a:ext>
            </a:extLst>
          </p:cNvPr>
          <p:cNvSpPr txBox="1"/>
          <p:nvPr/>
        </p:nvSpPr>
        <p:spPr>
          <a:xfrm>
            <a:off x="182130" y="136485"/>
            <a:ext cx="9107013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7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37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유사사이트 기능분석 및 평가 </a:t>
            </a:r>
            <a:r>
              <a:rPr kumimoji="0" lang="en-US" altLang="ko-KR" sz="37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[3]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7D74E4-29E2-A043-34B0-4794CAF7AC31}"/>
              </a:ext>
            </a:extLst>
          </p:cNvPr>
          <p:cNvSpPr/>
          <p:nvPr/>
        </p:nvSpPr>
        <p:spPr>
          <a:xfrm>
            <a:off x="6357256" y="1285883"/>
            <a:ext cx="58058" cy="5129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5A8D59E-9AAF-7205-E839-C61D739AD3E2}"/>
              </a:ext>
            </a:extLst>
          </p:cNvPr>
          <p:cNvSpPr/>
          <p:nvPr/>
        </p:nvSpPr>
        <p:spPr>
          <a:xfrm>
            <a:off x="6542314" y="2111240"/>
            <a:ext cx="5330371" cy="1317759"/>
          </a:xfrm>
          <a:prstGeom prst="roundRect">
            <a:avLst>
              <a:gd name="adj" fmla="val 93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사이트 분석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업무 전체에 필요한 보고서 제공과 자사에 맞게 사용환경 최적화 가능</a:t>
            </a:r>
            <a:endParaRPr kumimoji="0" lang="ko-KR" altLang="en-US" sz="1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FA9A4B-C0BA-5727-3B63-517A44EE3B1E}"/>
              </a:ext>
            </a:extLst>
          </p:cNvPr>
          <p:cNvSpPr txBox="1"/>
          <p:nvPr/>
        </p:nvSpPr>
        <p:spPr>
          <a:xfrm>
            <a:off x="6542314" y="1405668"/>
            <a:ext cx="351608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프로그램명 </a:t>
            </a:r>
            <a:r>
              <a:rPr kumimoji="0" lang="en-US" altLang="ko-KR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: ECOUNT</a:t>
            </a:r>
            <a:endParaRPr kumimoji="0" lang="ko-KR" altLang="en-US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EFF0B4F-AC07-18A2-7425-7F855EC0542F}"/>
              </a:ext>
            </a:extLst>
          </p:cNvPr>
          <p:cNvSpPr/>
          <p:nvPr/>
        </p:nvSpPr>
        <p:spPr>
          <a:xfrm>
            <a:off x="6542314" y="3628960"/>
            <a:ext cx="5330371" cy="2492440"/>
          </a:xfrm>
          <a:prstGeom prst="roundRect">
            <a:avLst>
              <a:gd name="adj" fmla="val 93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장점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자사만의 커스터마이징이 가능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자재관리와 입출고 요청 실시간 확인 가능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단점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: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데이터를 종합적으로 정리할 수 있는 기능이 아쉬움</a:t>
            </a:r>
            <a:endParaRPr kumimoji="0" lang="ko-KR" altLang="en-US" sz="1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F50B41-F996-12D4-2F18-BE97E4316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" y="1285883"/>
            <a:ext cx="5631180" cy="512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03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D71998-7119-BD3C-51C2-89187DCFD8B8}"/>
              </a:ext>
            </a:extLst>
          </p:cNvPr>
          <p:cNvSpPr/>
          <p:nvPr/>
        </p:nvSpPr>
        <p:spPr>
          <a:xfrm>
            <a:off x="334297" y="1095592"/>
            <a:ext cx="11523406" cy="5521316"/>
          </a:xfrm>
          <a:prstGeom prst="roundRect">
            <a:avLst>
              <a:gd name="adj" fmla="val 37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DA19F2-B782-FB71-2B9E-F6C7F0C88131}"/>
              </a:ext>
            </a:extLst>
          </p:cNvPr>
          <p:cNvSpPr txBox="1"/>
          <p:nvPr/>
        </p:nvSpPr>
        <p:spPr>
          <a:xfrm>
            <a:off x="182130" y="136485"/>
            <a:ext cx="787329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b="1" dirty="0">
                <a:ln w="19050">
                  <a:noFill/>
                </a:ln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3700" b="1" dirty="0">
                <a:ln w="19050">
                  <a:noFill/>
                </a:ln>
                <a:solidFill>
                  <a:schemeClr val="bg1"/>
                </a:solidFill>
                <a:latin typeface="+mn-ea"/>
              </a:rPr>
              <a:t>구현할 목표 기능</a:t>
            </a:r>
            <a:endParaRPr lang="ko-KR" altLang="en-US" sz="37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DD263F-E72E-12D3-AF24-1A43F3602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795" y="1258636"/>
            <a:ext cx="2619223" cy="23304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270E38B-F8BD-5778-A96F-37ABADE12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454" y="4190212"/>
            <a:ext cx="2619222" cy="20415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D3CB00C-2D8D-89B8-A355-AAF65E46F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968" y="1251017"/>
            <a:ext cx="2619223" cy="14639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0C52062-AB1F-1DAA-D5D0-561CE0E855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5429" y="1213467"/>
            <a:ext cx="2619222" cy="11751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07A49E2-68FD-2EC1-6149-64A5A82407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9697" y="3220623"/>
            <a:ext cx="2619223" cy="335619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CD5E928-3ED0-892E-7846-51DE8F48D8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0969" y="3220623"/>
            <a:ext cx="2619222" cy="29080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F22259-D97E-4632-947E-D401B12F1E3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3" b="4120"/>
          <a:stretch/>
        </p:blipFill>
        <p:spPr>
          <a:xfrm flipH="1">
            <a:off x="10499823" y="5467274"/>
            <a:ext cx="1271029" cy="1390726"/>
          </a:xfrm>
          <a:prstGeom prst="rect">
            <a:avLst/>
          </a:prstGeom>
        </p:spPr>
      </p:pic>
      <p:pic>
        <p:nvPicPr>
          <p:cNvPr id="30" name="그림 29" descr="블랙, 어둠이(가) 표시된 사진&#10;&#10;자동 생성된 설명">
            <a:extLst>
              <a:ext uri="{FF2B5EF4-FFF2-40B4-BE49-F238E27FC236}">
                <a16:creationId xmlns:a16="http://schemas.microsoft.com/office/drawing/2014/main" id="{2FB502E2-C95B-CB23-B22A-04702C6174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46" y="1285099"/>
            <a:ext cx="825147" cy="825147"/>
          </a:xfrm>
          <a:prstGeom prst="rect">
            <a:avLst/>
          </a:prstGeom>
        </p:spPr>
      </p:pic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21AB7429-2EAB-B1C9-595C-BD8A509874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696" y="1234217"/>
            <a:ext cx="678600" cy="629120"/>
          </a:xfrm>
          <a:prstGeom prst="rect">
            <a:avLst/>
          </a:prstGeom>
        </p:spPr>
      </p:pic>
      <p:pic>
        <p:nvPicPr>
          <p:cNvPr id="50" name="그림 49" descr="블랙, 어둠이(가) 표시된 사진&#10;&#10;자동 생성된 설명">
            <a:extLst>
              <a:ext uri="{FF2B5EF4-FFF2-40B4-BE49-F238E27FC236}">
                <a16:creationId xmlns:a16="http://schemas.microsoft.com/office/drawing/2014/main" id="{E7FAB7DF-615C-FCAF-4100-20BDC36B76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969" y="4537567"/>
            <a:ext cx="749837" cy="585858"/>
          </a:xfrm>
          <a:prstGeom prst="rect">
            <a:avLst/>
          </a:prstGeom>
        </p:spPr>
      </p:pic>
      <p:pic>
        <p:nvPicPr>
          <p:cNvPr id="52" name="그림 51" descr="블랙, 어둠이(가) 표시된 사진&#10;&#10;자동 생성된 설명">
            <a:extLst>
              <a:ext uri="{FF2B5EF4-FFF2-40B4-BE49-F238E27FC236}">
                <a16:creationId xmlns:a16="http://schemas.microsoft.com/office/drawing/2014/main" id="{7A82367B-2E43-ABE6-12AC-BEB039C88F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057" y="3454557"/>
            <a:ext cx="780771" cy="746693"/>
          </a:xfrm>
          <a:prstGeom prst="rect">
            <a:avLst/>
          </a:prstGeom>
        </p:spPr>
      </p:pic>
      <p:pic>
        <p:nvPicPr>
          <p:cNvPr id="54" name="그림 53" descr="블랙, 어둠이(가) 표시된 사진&#10;&#10;자동 생성된 설명">
            <a:extLst>
              <a:ext uri="{FF2B5EF4-FFF2-40B4-BE49-F238E27FC236}">
                <a16:creationId xmlns:a16="http://schemas.microsoft.com/office/drawing/2014/main" id="{85FDDB07-2E60-A634-255E-3F1497492A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60" y="4839109"/>
            <a:ext cx="1011716" cy="863792"/>
          </a:xfrm>
          <a:prstGeom prst="rect">
            <a:avLst/>
          </a:prstGeom>
        </p:spPr>
      </p:pic>
      <p:pic>
        <p:nvPicPr>
          <p:cNvPr id="56" name="그림 55" descr="블랙, 어둠이(가) 표시된 사진&#10;&#10;자동 생성된 설명">
            <a:extLst>
              <a:ext uri="{FF2B5EF4-FFF2-40B4-BE49-F238E27FC236}">
                <a16:creationId xmlns:a16="http://schemas.microsoft.com/office/drawing/2014/main" id="{F37794DB-222A-7DBE-960D-E0788C67C28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219" y="1258636"/>
            <a:ext cx="842386" cy="746693"/>
          </a:xfrm>
          <a:prstGeom prst="rect">
            <a:avLst/>
          </a:prstGeom>
        </p:spPr>
      </p:pic>
      <p:pic>
        <p:nvPicPr>
          <p:cNvPr id="58" name="그림 57" descr="블랙, 어둠이(가) 표시된 사진&#10;&#10;자동 생성된 설명">
            <a:extLst>
              <a:ext uri="{FF2B5EF4-FFF2-40B4-BE49-F238E27FC236}">
                <a16:creationId xmlns:a16="http://schemas.microsoft.com/office/drawing/2014/main" id="{1A09996F-462F-E9BD-E0B8-21E629B329E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696" y="4152277"/>
            <a:ext cx="842387" cy="842387"/>
          </a:xfrm>
          <a:prstGeom prst="rect">
            <a:avLst/>
          </a:prstGeom>
        </p:spPr>
      </p:pic>
      <p:pic>
        <p:nvPicPr>
          <p:cNvPr id="60" name="그림 59" descr="블랙, 어둠이(가) 표시된 사진&#10;&#10;자동 생성된 설명">
            <a:extLst>
              <a:ext uri="{FF2B5EF4-FFF2-40B4-BE49-F238E27FC236}">
                <a16:creationId xmlns:a16="http://schemas.microsoft.com/office/drawing/2014/main" id="{38EFB248-8AB2-8DC2-06D2-C89F35CAB2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75" y="2110246"/>
            <a:ext cx="572887" cy="57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04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9A01211-93A5-16EA-05AC-B9D2F13D40DF}"/>
              </a:ext>
            </a:extLst>
          </p:cNvPr>
          <p:cNvSpPr/>
          <p:nvPr/>
        </p:nvSpPr>
        <p:spPr>
          <a:xfrm>
            <a:off x="334297" y="1095592"/>
            <a:ext cx="11523406" cy="5521316"/>
          </a:xfrm>
          <a:prstGeom prst="roundRect">
            <a:avLst>
              <a:gd name="adj" fmla="val 37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33AB5C-556F-D6E5-0643-A7C37E2AB75E}"/>
              </a:ext>
            </a:extLst>
          </p:cNvPr>
          <p:cNvSpPr txBox="1"/>
          <p:nvPr/>
        </p:nvSpPr>
        <p:spPr>
          <a:xfrm>
            <a:off x="182130" y="136485"/>
            <a:ext cx="8773184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7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ko-KR" altLang="en-US" sz="37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스토리 보드 </a:t>
            </a:r>
            <a:r>
              <a:rPr kumimoji="0" lang="en-US" altLang="ko-KR" sz="37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[1] : </a:t>
            </a:r>
            <a:r>
              <a:rPr kumimoji="0" lang="ko-KR" altLang="en-US" sz="37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홈</a:t>
            </a:r>
            <a:r>
              <a:rPr lang="ko-KR" altLang="en-US" sz="3700" b="1" dirty="0">
                <a:ln w="19050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</a:t>
            </a:r>
            <a:endParaRPr kumimoji="0" lang="ko-KR" altLang="en-US" sz="37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7E7AABA-20EE-05D4-43C6-C18B178C9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986" y="1184989"/>
            <a:ext cx="9434027" cy="53464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72367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9A01211-93A5-16EA-05AC-B9D2F13D40DF}"/>
              </a:ext>
            </a:extLst>
          </p:cNvPr>
          <p:cNvSpPr/>
          <p:nvPr/>
        </p:nvSpPr>
        <p:spPr>
          <a:xfrm>
            <a:off x="334297" y="1095592"/>
            <a:ext cx="11523406" cy="5521316"/>
          </a:xfrm>
          <a:prstGeom prst="roundRect">
            <a:avLst>
              <a:gd name="adj" fmla="val 37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33AB5C-556F-D6E5-0643-A7C37E2AB75E}"/>
              </a:ext>
            </a:extLst>
          </p:cNvPr>
          <p:cNvSpPr txBox="1"/>
          <p:nvPr/>
        </p:nvSpPr>
        <p:spPr>
          <a:xfrm>
            <a:off x="182129" y="136485"/>
            <a:ext cx="1047342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7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4. </a:t>
            </a:r>
            <a:r>
              <a:rPr lang="ko-KR" altLang="en-US" sz="3700" b="1" dirty="0">
                <a:ln w="19050">
                  <a:noFill/>
                </a:ln>
                <a:solidFill>
                  <a:schemeClr val="bg1"/>
                </a:solidFill>
                <a:latin typeface="+mn-ea"/>
              </a:rPr>
              <a:t>스토리 보드 </a:t>
            </a:r>
            <a:r>
              <a:rPr lang="en-US" altLang="ko-KR" sz="3700" b="1" dirty="0">
                <a:ln w="19050">
                  <a:noFill/>
                </a:ln>
                <a:solidFill>
                  <a:schemeClr val="bg1"/>
                </a:solidFill>
                <a:latin typeface="+mn-ea"/>
              </a:rPr>
              <a:t>[2] : </a:t>
            </a:r>
            <a:r>
              <a:rPr lang="ko-KR" altLang="en-US" sz="3700" b="1" dirty="0">
                <a:ln w="19050">
                  <a:noFill/>
                </a:ln>
                <a:solidFill>
                  <a:schemeClr val="bg1"/>
                </a:solidFill>
                <a:latin typeface="+mn-ea"/>
              </a:rPr>
              <a:t>로그인</a:t>
            </a:r>
            <a:r>
              <a:rPr lang="en-US" altLang="ko-KR" sz="3700" b="1" dirty="0">
                <a:ln w="19050">
                  <a:noFill/>
                </a:ln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3700" b="1" dirty="0">
                <a:ln w="19050">
                  <a:noFill/>
                </a:ln>
                <a:solidFill>
                  <a:schemeClr val="bg1"/>
                </a:solidFill>
                <a:latin typeface="+mn-ea"/>
              </a:rPr>
              <a:t>회원가입 화면</a:t>
            </a:r>
            <a:endParaRPr kumimoji="0" lang="ko-KR" altLang="en-US" sz="37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7B434D-D8EF-E07E-AC2B-2AC45F74DF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2322" r="4273" b="3783"/>
          <a:stretch/>
        </p:blipFill>
        <p:spPr>
          <a:xfrm>
            <a:off x="5865349" y="1378517"/>
            <a:ext cx="5250258" cy="49803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B8EB556-4CBF-3FF9-DFE2-63AD1961D6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"/>
          <a:stretch/>
        </p:blipFill>
        <p:spPr>
          <a:xfrm>
            <a:off x="1093743" y="1378517"/>
            <a:ext cx="4077478" cy="49803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80598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dpi="0" rotWithShape="1">
          <a:blip xmlns:r="http://schemas.openxmlformats.org/officeDocument/2006/relationships" r:embed="rId1"/>
          <a:srcRect/>
          <a:stretch>
            <a:fillRect l="-11017" t="-5592" r="-11017" b="-5592"/>
          </a:stretch>
        </a:blipFill>
        <a:ln>
          <a:solidFill>
            <a:schemeClr val="accent6">
              <a:lumMod val="40000"/>
              <a:lumOff val="60000"/>
            </a:schemeClr>
          </a:solidFill>
        </a:ln>
        <a:effectLst>
          <a:glow rad="101600">
            <a:schemeClr val="accent6">
              <a:satMod val="175000"/>
              <a:alpha val="40000"/>
            </a:schemeClr>
          </a:glow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>
            <a:blipFill>
              <a:blip xmlns:r="http://schemas.openxmlformats.org/officeDocument/2006/relationships" r:embed="rId2"/>
              <a:stretch>
                <a:fillRect l="5734" r="5734"/>
              </a:stretch>
            </a:blip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539</Words>
  <Application>Microsoft Office PowerPoint</Application>
  <PresentationFormat>와이드스크린</PresentationFormat>
  <Paragraphs>127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강원교육모두 Bold</vt:lpstr>
      <vt:lpstr>강원교육튼튼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은지 이</dc:creator>
  <cp:lastModifiedBy>은지 이</cp:lastModifiedBy>
  <cp:revision>404</cp:revision>
  <dcterms:created xsi:type="dcterms:W3CDTF">2024-08-20T03:25:46Z</dcterms:created>
  <dcterms:modified xsi:type="dcterms:W3CDTF">2024-08-22T18:13:26Z</dcterms:modified>
</cp:coreProperties>
</file>