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5648D-2172-9866-F326-B9A9E799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40C090-ADC4-B765-AD43-776BC5B0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C17F8-F367-A5AF-D23F-4F9A6C18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C96D97-AA12-1C26-9BFD-9F5BAE3D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493D-6904-003D-46A1-524F9271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6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FDC88-175C-6D68-5820-A8357524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459BDB-0DC2-CFF7-3123-2BC9591A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100FF3-D3D6-299A-7BEE-9B1DC7B7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0B5AC-78BA-A718-2758-620456A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F07343-2676-05B7-B4C0-7BE93FB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4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22BE2D-CB9C-1D49-0E52-E7ABAB732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D2235-883E-4857-6202-331E792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74E6C-7A0A-6C9C-622A-171316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0EFF80-DBD0-1E59-8189-8C241B61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D574F-EEED-5C79-EF47-946BC988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2EC2D-9743-C0B0-D743-52514780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C1DC7-C6CB-6D23-79A8-B0E111E9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17D855-4C03-2F49-C248-B6232DD6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EAC4CE-C33C-2808-A134-E043ADEF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D42E5-2765-A584-D08F-CF2E209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98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0990-EAD0-8025-1AD6-494B4300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90DB57-4F38-E93F-B2AA-C5B33253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BB3C6-174F-C12F-8785-24C41734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24BDD-F87D-34A3-563F-A8B7C887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C052A-7FB6-36EA-2325-A1F6503C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98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8A29-A79D-AA1B-5A47-2C7A3FE7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C4C5B-DB43-C335-E711-90DF0A45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6D5DEA-E342-225E-019D-F0A2A464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132B82-4A1C-E778-9C5F-D513FE76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013632-736F-E1E0-5256-1219714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B342C2-2213-FDC7-05F9-C9F7EAC6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9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B54FB7-FEE8-500A-E376-DBAC4750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9962BF-8F41-7407-8E96-A38C2C42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BA309B-F1E1-279B-7F26-09C60D94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6B774B-6AE3-F02E-CBF7-FE851A2E8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311D90-AE49-5BEF-64B0-2016660AD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D6B795-78A1-6344-493A-E2F33052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B7A94F-C1AE-E2A1-61F4-FDBC4690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D65B3B-B483-9859-AB8A-03E5BB8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44BFF-1B4B-5299-139B-EDBB82A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82525D-77CE-C7DE-90F1-AA7116BE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8A693D-DC9D-5BB7-6A84-1E4AB741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E6FBB5-20B9-D610-994C-78445292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32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92DC3C-056E-FBC9-02D2-DB3160E7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DB199A-0121-A4AB-3036-84B8A369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6A54FB-9794-A120-000E-EC71D3B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3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0A81A-31BC-08C0-1484-34E1C4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48AB5-B6A8-8494-A36D-0952A909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EF9DBF-BC75-EBB6-E6D1-0C4DFAE50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45A2D8-FDB1-ED09-D648-3C3AFD82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99378-3DB8-24C6-545F-112B677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2D3AE0-8E7A-8D78-2869-6DA97F13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4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BFFDE-BA84-682A-1A8A-FE39D39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61CBE1-E58E-9F6D-FCAF-4B553369E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B13BF4-062C-C006-428B-B3E76A9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A2BBAC-EB6D-0145-FF6F-2F50EE79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6EFDA5-2C88-56AE-45DF-4DE3708B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BE2629-D6A8-AC64-F022-752FD344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3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0"/>
                <a:lumOff val="100000"/>
              </a:schemeClr>
            </a:gs>
            <a:gs pos="51000">
              <a:schemeClr val="accent2">
                <a:lumMod val="0"/>
                <a:lumOff val="100000"/>
              </a:schemeClr>
            </a:gs>
            <a:gs pos="0">
              <a:schemeClr val="accent2"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5C7D40-FAA5-47A6-265C-733D615A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CB2EA-5C42-4B47-DB8E-2C82BD23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5B7796-4B61-BA38-043F-0DCC58204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7FD4-D23E-4EE1-9D5D-C5330F442824}" type="datetimeFigureOut">
              <a:rPr lang="it-IT" smtClean="0"/>
              <a:t>06/02/2024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1D4337-5906-A336-7195-001D8AF3F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13385D-8D68-585B-CED7-29D78E619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5B1B-8F5A-4C6A-9D3F-9C976E2C69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38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F40A1-73B2-BDD0-7632-2007FD894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235"/>
            <a:ext cx="8674924" cy="16557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RabbitMQ</a:t>
            </a:r>
            <a:r>
              <a:rPr lang="it-IT" dirty="0"/>
              <a:t>: analisi delle prestazioni in scenari di utilizzo real-time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250A50-A7D4-93F4-F07B-9CB1FFA1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309" y="4203865"/>
            <a:ext cx="3747327" cy="975900"/>
          </a:xfrm>
        </p:spPr>
        <p:txBody>
          <a:bodyPr/>
          <a:lstStyle/>
          <a:p>
            <a:r>
              <a:rPr lang="it-IT" dirty="0"/>
              <a:t>Studente: Arturo Bianchi</a:t>
            </a:r>
          </a:p>
          <a:p>
            <a:r>
              <a:rPr lang="it-IT" dirty="0"/>
              <a:t>Matricola: 181000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93234666-ED43-22C8-C0DD-F3D48930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38" y="3524005"/>
            <a:ext cx="4541024" cy="25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2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8435-33F5-23AD-026F-66756451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0B0E54A-D2F8-3069-9750-F40E794A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Considerazione sul </a:t>
            </a:r>
            <a:r>
              <a:rPr lang="it-IT" dirty="0" err="1"/>
              <a:t>fanout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0E4B50C-6176-8BFD-1989-D566671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Ideale nel caso di trasmissioni broadcast a </a:t>
            </a:r>
            <a:r>
              <a:rPr lang="it-IT" dirty="0" err="1"/>
              <a:t>subscribers</a:t>
            </a:r>
            <a:endParaRPr lang="it-IT" dirty="0"/>
          </a:p>
          <a:p>
            <a:r>
              <a:rPr lang="it-IT" dirty="0"/>
              <a:t>Bisogna tenere conto che i </a:t>
            </a:r>
            <a:r>
              <a:rPr lang="it-IT" dirty="0" err="1"/>
              <a:t>thread</a:t>
            </a:r>
            <a:r>
              <a:rPr lang="it-IT" dirty="0"/>
              <a:t> richiesti sono N code * 2…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BAF3CC57-8457-922B-304F-FF610484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7C3AD-5139-643C-C784-DF2969221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FE804BA-2461-3B34-392B-7315321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</a:t>
            </a:r>
            <a:r>
              <a:rPr lang="it-IT" dirty="0" err="1"/>
              <a:t>RabbitMQ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F9A6DE3-00B1-CC02-FD5A-2C47E6CD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701"/>
            <a:ext cx="6013450" cy="3751262"/>
          </a:xfrm>
        </p:spPr>
        <p:txBody>
          <a:bodyPr/>
          <a:lstStyle/>
          <a:p>
            <a:r>
              <a:rPr lang="it-IT" dirty="0"/>
              <a:t>Broker di messaggi</a:t>
            </a:r>
          </a:p>
          <a:p>
            <a:r>
              <a:rPr lang="it-IT" dirty="0"/>
              <a:t>Api per l’utilizzo del protocollo di messaggi AMQP 0.9.1</a:t>
            </a:r>
          </a:p>
          <a:p>
            <a:r>
              <a:rPr lang="it-IT" dirty="0"/>
              <a:t>AMQP è programmabile dalle applicazioni stesse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76E0EC86-CF3C-B71E-2A8F-C35BD2A8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900" y="4886936"/>
            <a:ext cx="3340100" cy="18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4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56D4-9EC9-AC69-42AD-2D27313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87328-1EA4-0470-B158-FF39A9F5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901" y="457832"/>
            <a:ext cx="7899070" cy="1148718"/>
          </a:xfrm>
        </p:spPr>
        <p:txBody>
          <a:bodyPr>
            <a:normAutofit fontScale="90000"/>
          </a:bodyPr>
          <a:lstStyle/>
          <a:p>
            <a:r>
              <a:rPr lang="it-IT" dirty="0"/>
              <a:t>AMQP 0.9.1: caso semplice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5FD69DD3-C9C3-9EF6-A9CC-DE9DE2E5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浅谈AMQP 0.9.1 模型| xyZGHio">
            <a:extLst>
              <a:ext uri="{FF2B5EF4-FFF2-40B4-BE49-F238E27FC236}">
                <a16:creationId xmlns:a16="http://schemas.microsoft.com/office/drawing/2014/main" id="{87BCE143-8C7B-9532-D768-C5690FB8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56" y="2184400"/>
            <a:ext cx="6734621" cy="289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9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AE840-6B6F-4C3C-1CD7-1E33F64D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9C9C8-EAC7-4C8F-C025-D2942313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Possibilità di </a:t>
            </a:r>
            <a:r>
              <a:rPr lang="it-IT" dirty="0" err="1"/>
              <a:t>RabbitMQ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C5D3EA-E474-25D8-F4C3-0C405F9D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3350" cy="3844925"/>
          </a:xfrm>
        </p:spPr>
        <p:txBody>
          <a:bodyPr/>
          <a:lstStyle/>
          <a:p>
            <a:r>
              <a:rPr lang="it-IT" dirty="0"/>
              <a:t>Implementa patterns pub/sub</a:t>
            </a:r>
          </a:p>
          <a:p>
            <a:r>
              <a:rPr lang="it-IT" dirty="0"/>
              <a:t>Routing per coda/</a:t>
            </a:r>
            <a:r>
              <a:rPr lang="it-IT" dirty="0" err="1"/>
              <a:t>exchange</a:t>
            </a:r>
            <a:r>
              <a:rPr lang="it-IT" dirty="0"/>
              <a:t>/</a:t>
            </a:r>
            <a:r>
              <a:rPr lang="it-IT" dirty="0" err="1"/>
              <a:t>topic</a:t>
            </a:r>
            <a:endParaRPr lang="it-IT" dirty="0"/>
          </a:p>
          <a:p>
            <a:r>
              <a:rPr lang="it-IT" dirty="0"/>
              <a:t>Policies globali o specifiche per coda/messaggio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807B2C29-3CFD-AEAA-0743-7F199BF1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8059813-84AE-A8F6-2305-D0473423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98" y="2555833"/>
            <a:ext cx="4794496" cy="16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34F6A-FB8E-8C34-968D-D576AC3A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AA416E2-F6CA-2068-05D3-FA79BE84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d’esempio 1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1A869E5-4DDC-DE80-B7E7-D271B854F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577" y="2969384"/>
            <a:ext cx="3803845" cy="1314518"/>
          </a:xfrm>
        </p:spPr>
      </p:pic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A77E03B3-2CC3-BA30-8203-EB02BE9F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B22D6D0-CF3C-0B86-CF91-8011BC8C9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26" y="3090041"/>
            <a:ext cx="4432397" cy="107320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C5309D4-E6EA-6DB9-8620-6A413E8131CB}"/>
              </a:ext>
            </a:extLst>
          </p:cNvPr>
          <p:cNvSpPr txBox="1"/>
          <p:nvPr/>
        </p:nvSpPr>
        <p:spPr>
          <a:xfrm>
            <a:off x="8851900" y="2460880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(Con </a:t>
            </a:r>
            <a:r>
              <a:rPr lang="it-IT" dirty="0" err="1"/>
              <a:t>prefetch</a:t>
            </a:r>
            <a:r>
              <a:rPr lang="it-IT" dirty="0"/>
              <a:t> messaggi)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134DE2-0E89-8180-82F1-10E2F448E770}"/>
              </a:ext>
            </a:extLst>
          </p:cNvPr>
          <p:cNvSpPr txBox="1"/>
          <p:nvPr/>
        </p:nvSpPr>
        <p:spPr>
          <a:xfrm>
            <a:off x="1155700" y="245899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Competing</a:t>
            </a:r>
            <a:r>
              <a:rPr lang="it-IT" dirty="0"/>
              <a:t> consumers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E0C66F-2BFB-51F1-74B8-CC542C48F66A}"/>
              </a:ext>
            </a:extLst>
          </p:cNvPr>
          <p:cNvSpPr txBox="1"/>
          <p:nvPr/>
        </p:nvSpPr>
        <p:spPr>
          <a:xfrm>
            <a:off x="7045605" y="2458990"/>
            <a:ext cx="324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Singolo consumer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8F5D5E6-F433-28E0-1598-70F68A52C376}"/>
              </a:ext>
            </a:extLst>
          </p:cNvPr>
          <p:cNvSpPr txBox="1"/>
          <p:nvPr/>
        </p:nvSpPr>
        <p:spPr>
          <a:xfrm>
            <a:off x="5080049" y="3378200"/>
            <a:ext cx="130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361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CE26E-6470-7D27-800F-EB0EE5B88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561734-E706-D730-A983-974C30D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d’esempio 1 (</a:t>
            </a:r>
            <a:r>
              <a:rPr lang="it-IT" dirty="0" err="1"/>
              <a:t>cont</a:t>
            </a:r>
            <a:r>
              <a:rPr lang="it-IT" dirty="0"/>
              <a:t>.)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D39B6B0-C1F8-087E-91E3-93D2FB8A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 consumer su singola coda di messaggi</a:t>
            </a:r>
          </a:p>
          <a:p>
            <a:r>
              <a:rPr lang="it-IT" dirty="0" err="1"/>
              <a:t>Prefetch</a:t>
            </a:r>
            <a:r>
              <a:rPr lang="it-IT" dirty="0"/>
              <a:t> di messaggi impostato a 1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Singolo consumer su singola coda</a:t>
            </a:r>
          </a:p>
          <a:p>
            <a:r>
              <a:rPr lang="it-IT" dirty="0" err="1"/>
              <a:t>Prefetch</a:t>
            </a:r>
            <a:r>
              <a:rPr lang="it-IT" dirty="0"/>
              <a:t> di messaggi &gt; 1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CB52CAF9-98E0-A83C-E1C9-0DC32C2CE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0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CF1C-2562-A55D-56E5-CF334FC5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33491C6-DF38-6A17-04D9-E03740F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 sulle code di </a:t>
            </a:r>
            <a:r>
              <a:rPr lang="it-IT" dirty="0" err="1"/>
              <a:t>Rabbit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A3E5E3-86A2-FF60-3A52-514F4545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coda è gestita da un </a:t>
            </a:r>
            <a:r>
              <a:rPr lang="it-IT" dirty="0" err="1"/>
              <a:t>thread</a:t>
            </a:r>
            <a:r>
              <a:rPr lang="it-IT" dirty="0"/>
              <a:t>, diverso da quello del consumer.</a:t>
            </a:r>
          </a:p>
          <a:p>
            <a:r>
              <a:rPr lang="it-IT" dirty="0" err="1"/>
              <a:t>Rabbit</a:t>
            </a:r>
            <a:r>
              <a:rPr lang="it-IT" dirty="0"/>
              <a:t> cercherà sempre di eseguire un </a:t>
            </a:r>
            <a:r>
              <a:rPr lang="it-IT" dirty="0" err="1"/>
              <a:t>dispatching</a:t>
            </a:r>
            <a:r>
              <a:rPr lang="it-IT" dirty="0"/>
              <a:t> round-</a:t>
            </a:r>
            <a:r>
              <a:rPr lang="it-IT" dirty="0" err="1"/>
              <a:t>robin</a:t>
            </a:r>
            <a:r>
              <a:rPr lang="it-IT" dirty="0"/>
              <a:t> dei messaggi nel caso 1Pub/</a:t>
            </a:r>
            <a:r>
              <a:rPr lang="it-IT" dirty="0" err="1"/>
              <a:t>NCons</a:t>
            </a:r>
            <a:r>
              <a:rPr lang="it-IT" dirty="0"/>
              <a:t>.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C0785C69-0E41-73AC-7661-EE62C15E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4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E6DC-1E8E-9C59-5102-489464E1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9EBBCD2-754F-B626-D503-9EE25445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Quale è la scelta migliore?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223EDB5-0737-4E1C-BDB7-19287EAE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Dipende dalle capacità del server su cui gira </a:t>
            </a:r>
            <a:r>
              <a:rPr lang="it-IT" dirty="0" err="1"/>
              <a:t>Rabbit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Throughput simili a parità di </a:t>
            </a:r>
            <a:r>
              <a:rPr lang="it-IT" dirty="0" err="1"/>
              <a:t>prefetchValue</a:t>
            </a:r>
            <a:r>
              <a:rPr lang="it-IT" dirty="0"/>
              <a:t> V Numero consumer</a:t>
            </a:r>
          </a:p>
          <a:p>
            <a:endParaRPr lang="it-IT" dirty="0"/>
          </a:p>
          <a:p>
            <a:r>
              <a:rPr lang="it-IT" dirty="0"/>
              <a:t>Jitter molto migliore nel caso di consumer multipli, se si ha abbastanza core…</a:t>
            </a:r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FB195FF8-B270-6789-F283-6B5099A1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1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E5A4-FDC8-0EAB-77BE-56C9B367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36D60-B507-7720-4891-8A62B663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d’esempio 2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A1924B-5108-D1BA-845C-D9D3BF2FF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0151"/>
            <a:ext cx="4616450" cy="3026811"/>
          </a:xfrm>
        </p:spPr>
        <p:txBody>
          <a:bodyPr/>
          <a:lstStyle/>
          <a:p>
            <a:r>
              <a:rPr lang="it-IT" dirty="0"/>
              <a:t>Code multiple con </a:t>
            </a:r>
            <a:r>
              <a:rPr lang="it-IT" dirty="0" err="1"/>
              <a:t>exchange</a:t>
            </a:r>
            <a:r>
              <a:rPr lang="it-IT" dirty="0"/>
              <a:t> di tipo </a:t>
            </a:r>
            <a:r>
              <a:rPr lang="it-IT" dirty="0" err="1"/>
              <a:t>Fanout</a:t>
            </a:r>
            <a:endParaRPr lang="it-IT" dirty="0"/>
          </a:p>
        </p:txBody>
      </p:sp>
      <p:pic>
        <p:nvPicPr>
          <p:cNvPr id="1026" name="Picture 2" descr="RabbitMQ - meshIQ">
            <a:extLst>
              <a:ext uri="{FF2B5EF4-FFF2-40B4-BE49-F238E27FC236}">
                <a16:creationId xmlns:a16="http://schemas.microsoft.com/office/drawing/2014/main" id="{70B5250D-5E5A-5E66-679D-FF5E75CE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031" y="4959868"/>
            <a:ext cx="3154163" cy="17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0E60666-D135-2F81-92C7-E512A922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79" y="3150152"/>
            <a:ext cx="51501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3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RabbitMQ: analisi delle prestazioni in scenari di utilizzo real-time</vt:lpstr>
      <vt:lpstr>Cos’è RabbitMQ</vt:lpstr>
      <vt:lpstr>AMQP 0.9.1: caso semplice</vt:lpstr>
      <vt:lpstr>Possibilità di RabbitMQ</vt:lpstr>
      <vt:lpstr>Caso d’esempio 1</vt:lpstr>
      <vt:lpstr>Caso d’esempio 1 (cont.)</vt:lpstr>
      <vt:lpstr>Considerazioni sulle code di Rabbit</vt:lpstr>
      <vt:lpstr>Quale è la scelta migliore?</vt:lpstr>
      <vt:lpstr>Caso d’esempio 2</vt:lpstr>
      <vt:lpstr>Considerazione sul fanout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RabbitMQ: analisi delle prestazioni in scenari di utilizzo real-time</dc:title>
  <dc:creator>Arturo Bianchi</dc:creator>
  <cp:lastModifiedBy>ARTURO BIANCHI</cp:lastModifiedBy>
  <cp:revision>2</cp:revision>
  <dcterms:created xsi:type="dcterms:W3CDTF">2024-02-06T15:23:32Z</dcterms:created>
  <dcterms:modified xsi:type="dcterms:W3CDTF">2024-02-06T20:31:06Z</dcterms:modified>
</cp:coreProperties>
</file>