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3"/>
  </p:notesMasterIdLst>
  <p:handoutMasterIdLst>
    <p:handoutMasterId r:id="rId44"/>
  </p:handoutMasterIdLst>
  <p:sldIdLst>
    <p:sldId id="1013" r:id="rId2"/>
    <p:sldId id="1054" r:id="rId3"/>
    <p:sldId id="1016" r:id="rId4"/>
    <p:sldId id="1017" r:id="rId5"/>
    <p:sldId id="1018" r:id="rId6"/>
    <p:sldId id="1019" r:id="rId7"/>
    <p:sldId id="1020" r:id="rId8"/>
    <p:sldId id="1021" r:id="rId9"/>
    <p:sldId id="1022" r:id="rId10"/>
    <p:sldId id="1023" r:id="rId11"/>
    <p:sldId id="1024" r:id="rId12"/>
    <p:sldId id="1025" r:id="rId13"/>
    <p:sldId id="1026" r:id="rId14"/>
    <p:sldId id="1027" r:id="rId15"/>
    <p:sldId id="1002" r:id="rId16"/>
    <p:sldId id="1015" r:id="rId17"/>
    <p:sldId id="1029" r:id="rId18"/>
    <p:sldId id="1030" r:id="rId19"/>
    <p:sldId id="1031" r:id="rId20"/>
    <p:sldId id="1032" r:id="rId21"/>
    <p:sldId id="1033" r:id="rId22"/>
    <p:sldId id="1034" r:id="rId23"/>
    <p:sldId id="1035" r:id="rId24"/>
    <p:sldId id="1036" r:id="rId25"/>
    <p:sldId id="1037" r:id="rId26"/>
    <p:sldId id="1038" r:id="rId27"/>
    <p:sldId id="1039" r:id="rId28"/>
    <p:sldId id="1040" r:id="rId29"/>
    <p:sldId id="1041" r:id="rId30"/>
    <p:sldId id="1042" r:id="rId31"/>
    <p:sldId id="1043" r:id="rId32"/>
    <p:sldId id="1044" r:id="rId33"/>
    <p:sldId id="1045" r:id="rId34"/>
    <p:sldId id="1046" r:id="rId35"/>
    <p:sldId id="1047" r:id="rId36"/>
    <p:sldId id="1048" r:id="rId37"/>
    <p:sldId id="1049" r:id="rId38"/>
    <p:sldId id="1050" r:id="rId39"/>
    <p:sldId id="1051" r:id="rId40"/>
    <p:sldId id="1052" r:id="rId41"/>
    <p:sldId id="1053" r:id="rId42"/>
  </p:sldIdLst>
  <p:sldSz cx="9144000" cy="6858000" type="screen4x3"/>
  <p:notesSz cx="7315200" cy="9601200"/>
  <p:defaultTextStyle>
    <a:defPPr>
      <a:defRPr lang="en-US"/>
    </a:defPPr>
    <a:lvl1pPr algn="ctr" rtl="0" fontAlgn="base">
      <a:spcBef>
        <a:spcPct val="0"/>
      </a:spcBef>
      <a:spcAft>
        <a:spcPct val="0"/>
      </a:spcAft>
      <a:defRPr sz="1600" b="1" kern="1200">
        <a:solidFill>
          <a:schemeClr val="bg2"/>
        </a:solidFill>
        <a:latin typeface="Times New Roman" pitchFamily="18" charset="0"/>
        <a:ea typeface="+mn-ea"/>
        <a:cs typeface="+mn-cs"/>
      </a:defRPr>
    </a:lvl1pPr>
    <a:lvl2pPr marL="457200" algn="ctr" rtl="0" fontAlgn="base">
      <a:spcBef>
        <a:spcPct val="0"/>
      </a:spcBef>
      <a:spcAft>
        <a:spcPct val="0"/>
      </a:spcAft>
      <a:defRPr sz="1600" b="1" kern="1200">
        <a:solidFill>
          <a:schemeClr val="bg2"/>
        </a:solidFill>
        <a:latin typeface="Times New Roman" pitchFamily="18" charset="0"/>
        <a:ea typeface="+mn-ea"/>
        <a:cs typeface="+mn-cs"/>
      </a:defRPr>
    </a:lvl2pPr>
    <a:lvl3pPr marL="914400" algn="ctr" rtl="0" fontAlgn="base">
      <a:spcBef>
        <a:spcPct val="0"/>
      </a:spcBef>
      <a:spcAft>
        <a:spcPct val="0"/>
      </a:spcAft>
      <a:defRPr sz="1600" b="1" kern="1200">
        <a:solidFill>
          <a:schemeClr val="bg2"/>
        </a:solidFill>
        <a:latin typeface="Times New Roman" pitchFamily="18" charset="0"/>
        <a:ea typeface="+mn-ea"/>
        <a:cs typeface="+mn-cs"/>
      </a:defRPr>
    </a:lvl3pPr>
    <a:lvl4pPr marL="1371600" algn="ctr" rtl="0" fontAlgn="base">
      <a:spcBef>
        <a:spcPct val="0"/>
      </a:spcBef>
      <a:spcAft>
        <a:spcPct val="0"/>
      </a:spcAft>
      <a:defRPr sz="1600" b="1" kern="1200">
        <a:solidFill>
          <a:schemeClr val="bg2"/>
        </a:solidFill>
        <a:latin typeface="Times New Roman" pitchFamily="18" charset="0"/>
        <a:ea typeface="+mn-ea"/>
        <a:cs typeface="+mn-cs"/>
      </a:defRPr>
    </a:lvl4pPr>
    <a:lvl5pPr marL="1828800" algn="ctr" rtl="0" fontAlgn="base">
      <a:spcBef>
        <a:spcPct val="0"/>
      </a:spcBef>
      <a:spcAft>
        <a:spcPct val="0"/>
      </a:spcAft>
      <a:defRPr sz="1600" b="1" kern="1200">
        <a:solidFill>
          <a:schemeClr val="bg2"/>
        </a:solidFill>
        <a:latin typeface="Times New Roman" pitchFamily="18" charset="0"/>
        <a:ea typeface="+mn-ea"/>
        <a:cs typeface="+mn-cs"/>
      </a:defRPr>
    </a:lvl5pPr>
    <a:lvl6pPr marL="2286000" algn="l" defTabSz="914400" rtl="0" eaLnBrk="1" latinLnBrk="0" hangingPunct="1">
      <a:defRPr sz="1600" b="1" kern="1200">
        <a:solidFill>
          <a:schemeClr val="bg2"/>
        </a:solidFill>
        <a:latin typeface="Times New Roman" pitchFamily="18" charset="0"/>
        <a:ea typeface="+mn-ea"/>
        <a:cs typeface="+mn-cs"/>
      </a:defRPr>
    </a:lvl6pPr>
    <a:lvl7pPr marL="2743200" algn="l" defTabSz="914400" rtl="0" eaLnBrk="1" latinLnBrk="0" hangingPunct="1">
      <a:defRPr sz="1600" b="1" kern="1200">
        <a:solidFill>
          <a:schemeClr val="bg2"/>
        </a:solidFill>
        <a:latin typeface="Times New Roman" pitchFamily="18" charset="0"/>
        <a:ea typeface="+mn-ea"/>
        <a:cs typeface="+mn-cs"/>
      </a:defRPr>
    </a:lvl7pPr>
    <a:lvl8pPr marL="3200400" algn="l" defTabSz="914400" rtl="0" eaLnBrk="1" latinLnBrk="0" hangingPunct="1">
      <a:defRPr sz="1600" b="1" kern="1200">
        <a:solidFill>
          <a:schemeClr val="bg2"/>
        </a:solidFill>
        <a:latin typeface="Times New Roman" pitchFamily="18" charset="0"/>
        <a:ea typeface="+mn-ea"/>
        <a:cs typeface="+mn-cs"/>
      </a:defRPr>
    </a:lvl8pPr>
    <a:lvl9pPr marL="3657600" algn="l" defTabSz="914400" rtl="0" eaLnBrk="1" latinLnBrk="0" hangingPunct="1">
      <a:defRPr sz="1600" b="1" kern="1200">
        <a:solidFill>
          <a:schemeClr val="bg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chemeClr val="tx1"/>
    </p:penClr>
  </p:showPr>
  <p:clrMru>
    <a:srgbClr val="0066FF"/>
    <a:srgbClr val="0000FF"/>
    <a:srgbClr val="FF9933"/>
    <a:srgbClr val="00FFFF"/>
    <a:srgbClr val="33CCCC"/>
    <a:srgbClr val="FF33CC"/>
    <a:srgbClr val="FFFF00"/>
    <a:srgbClr val="00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2217" autoAdjust="0"/>
  </p:normalViewPr>
  <p:slideViewPr>
    <p:cSldViewPr snapToGrid="0">
      <p:cViewPr varScale="1">
        <p:scale>
          <a:sx n="95" d="100"/>
          <a:sy n="95" d="100"/>
        </p:scale>
        <p:origin x="-420" y="-102"/>
      </p:cViewPr>
      <p:guideLst>
        <p:guide orient="horz" pos="2141"/>
        <p:guide pos="28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1098" y="-72"/>
      </p:cViewPr>
      <p:guideLst>
        <p:guide orient="horz" pos="3025"/>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365" tIns="48683" rIns="97365" bIns="48683" numCol="1" anchor="t" anchorCtr="0" compatLnSpc="1">
            <a:prstTxWarp prst="textNoShape">
              <a:avLst/>
            </a:prstTxWarp>
          </a:bodyPr>
          <a:lstStyle>
            <a:lvl1pPr algn="l" defTabSz="973138" eaLnBrk="0" hangingPunct="0">
              <a:defRPr sz="1300" b="0"/>
            </a:lvl1pPr>
          </a:lstStyle>
          <a:p>
            <a:endParaRPr lang="en-US"/>
          </a:p>
        </p:txBody>
      </p:sp>
      <p:sp>
        <p:nvSpPr>
          <p:cNvPr id="317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365" tIns="48683" rIns="97365" bIns="48683" numCol="1" anchor="t" anchorCtr="0" compatLnSpc="1">
            <a:prstTxWarp prst="textNoShape">
              <a:avLst/>
            </a:prstTxWarp>
          </a:bodyPr>
          <a:lstStyle>
            <a:lvl1pPr algn="r" defTabSz="973138" eaLnBrk="0" hangingPunct="0">
              <a:defRPr sz="1300" b="0"/>
            </a:lvl1pPr>
          </a:lstStyle>
          <a:p>
            <a:endParaRPr lang="en-US"/>
          </a:p>
        </p:txBody>
      </p:sp>
      <p:sp>
        <p:nvSpPr>
          <p:cNvPr id="317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365" tIns="48683" rIns="97365" bIns="48683" numCol="1" anchor="b" anchorCtr="0" compatLnSpc="1">
            <a:prstTxWarp prst="textNoShape">
              <a:avLst/>
            </a:prstTxWarp>
          </a:bodyPr>
          <a:lstStyle>
            <a:lvl1pPr algn="l" defTabSz="973138" eaLnBrk="0" hangingPunct="0">
              <a:defRPr sz="1300" b="0"/>
            </a:lvl1pPr>
          </a:lstStyle>
          <a:p>
            <a:endParaRPr lang="en-US"/>
          </a:p>
        </p:txBody>
      </p:sp>
      <p:sp>
        <p:nvSpPr>
          <p:cNvPr id="317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365" tIns="48683" rIns="97365" bIns="48683" numCol="1" anchor="b" anchorCtr="0" compatLnSpc="1">
            <a:prstTxWarp prst="textNoShape">
              <a:avLst/>
            </a:prstTxWarp>
          </a:bodyPr>
          <a:lstStyle>
            <a:lvl1pPr algn="r" defTabSz="973138" eaLnBrk="0" hangingPunct="0">
              <a:defRPr sz="1300" b="0"/>
            </a:lvl1pPr>
          </a:lstStyle>
          <a:p>
            <a:fld id="{1469642F-75D8-44A6-A79F-CA35702C598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365" tIns="48683" rIns="97365" bIns="48683" numCol="1" anchor="t" anchorCtr="0" compatLnSpc="1">
            <a:prstTxWarp prst="textNoShape">
              <a:avLst/>
            </a:prstTxWarp>
          </a:bodyPr>
          <a:lstStyle>
            <a:lvl1pPr algn="l" defTabSz="973138">
              <a:defRPr sz="1300" b="0">
                <a:solidFill>
                  <a:schemeClr val="tx1"/>
                </a:solidFill>
              </a:defRPr>
            </a:lvl1pPr>
          </a:lstStyle>
          <a:p>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7365" tIns="48683" rIns="97365" bIns="48683" numCol="1" anchor="t" anchorCtr="0" compatLnSpc="1">
            <a:prstTxWarp prst="textNoShape">
              <a:avLst/>
            </a:prstTxWarp>
          </a:bodyPr>
          <a:lstStyle>
            <a:lvl1pPr algn="r" defTabSz="973138">
              <a:defRPr sz="1300" b="0">
                <a:solidFill>
                  <a:schemeClr val="tx1"/>
                </a:solidFill>
              </a:defRPr>
            </a:lvl1pPr>
          </a:lstStyle>
          <a:p>
            <a:endParaRPr lang="en-US"/>
          </a:p>
        </p:txBody>
      </p:sp>
      <p:sp>
        <p:nvSpPr>
          <p:cNvPr id="614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2763"/>
          </a:xfrm>
          <a:prstGeom prst="rect">
            <a:avLst/>
          </a:prstGeom>
          <a:noFill/>
          <a:ln w="9525">
            <a:noFill/>
            <a:miter lim="800000"/>
            <a:headEnd/>
            <a:tailEnd/>
          </a:ln>
          <a:effectLst/>
        </p:spPr>
        <p:txBody>
          <a:bodyPr vert="horz" wrap="square" lIns="97365" tIns="48683" rIns="97365" bIns="4868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7365" tIns="48683" rIns="97365" bIns="48683" numCol="1" anchor="b" anchorCtr="0" compatLnSpc="1">
            <a:prstTxWarp prst="textNoShape">
              <a:avLst/>
            </a:prstTxWarp>
          </a:bodyPr>
          <a:lstStyle>
            <a:lvl1pPr algn="l" defTabSz="973138">
              <a:defRPr sz="1300" b="0">
                <a:solidFill>
                  <a:schemeClr val="tx1"/>
                </a:solidFill>
              </a:defRPr>
            </a:lvl1pPr>
          </a:lstStyle>
          <a:p>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7365" tIns="48683" rIns="97365" bIns="48683" numCol="1" anchor="b" anchorCtr="0" compatLnSpc="1">
            <a:prstTxWarp prst="textNoShape">
              <a:avLst/>
            </a:prstTxWarp>
          </a:bodyPr>
          <a:lstStyle>
            <a:lvl1pPr algn="r" defTabSz="973138">
              <a:defRPr sz="1300" b="0">
                <a:solidFill>
                  <a:schemeClr val="tx1"/>
                </a:solidFill>
              </a:defRPr>
            </a:lvl1pPr>
          </a:lstStyle>
          <a:p>
            <a:fld id="{A3AF3685-E0A6-4C61-8C5D-22ABBD045E4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smtClean="0"/>
          </a:p>
          <a:p>
            <a:r>
              <a:rPr lang="en-US" smtClean="0"/>
              <a:t>Engineering Asset Management, which is an interdisciplinary approach combining mechanical, electrical, structural, electronic and software engineering, is an alternative definition for the EAM acronym which the Enterprise Business Systems community uses to refer to Enterprise Asset Management.  There are 7 Collaborative Research Centers (CRC) for EAM on a global basis including ones in USA, PRC (Beijing), UK, Norway, Netherlands, Greece and Australia.  They all have a combination of public/private financing and they focus on industry groups critical to their participating countries.  The CIEAM team in Brisbane is managed by the global CEAM chair.  They have chosen to focus on the combination of MIMOSA and ISO 15926 for all of their physical asset management work.  </a:t>
            </a:r>
          </a:p>
        </p:txBody>
      </p:sp>
      <p:sp>
        <p:nvSpPr>
          <p:cNvPr id="4" name="Slide Number Placeholder 3"/>
          <p:cNvSpPr>
            <a:spLocks noGrp="1"/>
          </p:cNvSpPr>
          <p:nvPr>
            <p:ph type="sldNum" sz="quarter" idx="5"/>
          </p:nvPr>
        </p:nvSpPr>
        <p:spPr/>
        <p:txBody>
          <a:bodyPr/>
          <a:lstStyle/>
          <a:p>
            <a:pPr>
              <a:defRPr/>
            </a:pPr>
            <a:fld id="{AAD83981-9CF2-4B79-8978-37B987B14869}" type="slidenum">
              <a:rPr lang="en-US" smtClean="0"/>
              <a:pPr>
                <a:defRPr/>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smtClean="0"/>
              <a:t>Note the Engineering Systems will be able to maintain the full fidelity topologies which are required for engineering and construction activities, while the P2B stack in the Execution Environment only requires a more simplified “functional” set of topologies.  O&amp;M oriented systems in a Brown Field will generally have a minimal setup and need to be more fully populated with setup data or have it adjusted over time, but they often have neither the time or money to do this.  Once proper linkages have been established between Engineering and O&amp;M, it will be possible to automate aspects of this work, yet still have the needed safety and security checks. </a:t>
            </a:r>
          </a:p>
        </p:txBody>
      </p:sp>
      <p:sp>
        <p:nvSpPr>
          <p:cNvPr id="20484" name="Slide Number Placeholder 3"/>
          <p:cNvSpPr>
            <a:spLocks noGrp="1"/>
          </p:cNvSpPr>
          <p:nvPr>
            <p:ph type="sldNum" sz="quarter" idx="5"/>
          </p:nvPr>
        </p:nvSpPr>
        <p:spPr/>
        <p:txBody>
          <a:bodyPr/>
          <a:lstStyle/>
          <a:p>
            <a:pPr>
              <a:defRPr/>
            </a:pPr>
            <a:fld id="{392C6731-B428-41DE-901B-488EDB176214}" type="slidenum">
              <a:rPr lang="en-US" smtClean="0"/>
              <a:pPr>
                <a:defRPr/>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r>
              <a:rPr lang="en-US" smtClean="0"/>
              <a:t>In this “To Be” environment, the Engineering and Construction systems are fully synchronized with the O&amp;M systems.  All of the synchronization is based on published, open specifications, so there is no ambiguity in the data/information/knowledge being shared.  The overall architecture supports the safe and secure management of the information including the exchanges between Engineering Systems and O&amp;M Systems.  Elements of Engineering Systems may often be outside the Oil and Gas company firewalls and methods for insuring the safe and secure POTENTIAL exchange of Engineering information in extranets must be properly developed and implemented.  O&amp;M systems within the Oil and Gas company firewall must receive   </a:t>
            </a:r>
          </a:p>
        </p:txBody>
      </p:sp>
      <p:sp>
        <p:nvSpPr>
          <p:cNvPr id="20484" name="Slide Number Placeholder 3"/>
          <p:cNvSpPr>
            <a:spLocks noGrp="1"/>
          </p:cNvSpPr>
          <p:nvPr>
            <p:ph type="sldNum" sz="quarter" idx="5"/>
          </p:nvPr>
        </p:nvSpPr>
        <p:spPr/>
        <p:txBody>
          <a:bodyPr/>
          <a:lstStyle/>
          <a:p>
            <a:pPr>
              <a:defRPr/>
            </a:pPr>
            <a:fld id="{7F99BCA1-11A4-433F-9194-747077763AC5}" type="slidenum">
              <a:rPr lang="en-US" smtClean="0"/>
              <a:pPr>
                <a:defRPr/>
              </a:pPr>
              <a:t>14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0" name="Rectangle 2"/>
          <p:cNvSpPr>
            <a:spLocks noChangeArrowheads="1" noTextEdit="1"/>
          </p:cNvSpPr>
          <p:nvPr>
            <p:ph type="sldImg"/>
          </p:nvPr>
        </p:nvSpPr>
        <p:spPr>
          <a:xfrm>
            <a:off x="877888" y="720725"/>
            <a:ext cx="5648325" cy="4235450"/>
          </a:xfrm>
          <a:ln/>
        </p:spPr>
      </p:sp>
      <p:sp>
        <p:nvSpPr>
          <p:cNvPr id="1855491" name="Rectangle 3"/>
          <p:cNvSpPr>
            <a:spLocks noGrp="1" noChangeArrowheads="1"/>
          </p:cNvSpPr>
          <p:nvPr>
            <p:ph type="body" idx="1"/>
          </p:nvPr>
        </p:nvSpPr>
        <p:spPr>
          <a:xfrm>
            <a:off x="1057275" y="5434013"/>
            <a:ext cx="5364163" cy="2894012"/>
          </a:xfrm>
          <a:noFill/>
          <a:ln/>
        </p:spPr>
        <p:txBody>
          <a:bodyPr/>
          <a:lstStyle/>
          <a:p>
            <a:r>
              <a:rPr lang="en-US" smtClean="0"/>
              <a:t>The first enabler is an OpenO&amp;M Event-Oriented Message Bus.  Shown in green on the diagram, this allows open “on-ramps” and “off-ramps” for vital OpenO&amp;M information to be published and received between the plant floor and enterprise systems.  It supports guaranteed delivery of messages, and provides a true open Information Service Bus architecture.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634" name="Rectangle 2"/>
          <p:cNvSpPr>
            <a:spLocks noChangeArrowheads="1" noTextEdit="1"/>
          </p:cNvSpPr>
          <p:nvPr>
            <p:ph type="sldImg"/>
          </p:nvPr>
        </p:nvSpPr>
        <p:spPr>
          <a:xfrm>
            <a:off x="752475" y="719138"/>
            <a:ext cx="5443538" cy="4083050"/>
          </a:xfrm>
          <a:ln/>
        </p:spPr>
      </p:sp>
      <p:sp>
        <p:nvSpPr>
          <p:cNvPr id="1861635" name="Rectangle 3"/>
          <p:cNvSpPr>
            <a:spLocks noGrp="1" noChangeArrowheads="1"/>
          </p:cNvSpPr>
          <p:nvPr>
            <p:ph type="body" idx="1"/>
          </p:nvPr>
        </p:nvSpPr>
        <p:spPr>
          <a:xfrm>
            <a:off x="974725" y="5008563"/>
            <a:ext cx="5365750" cy="3873500"/>
          </a:xfrm>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7778" name="Rectangle 2"/>
          <p:cNvSpPr>
            <a:spLocks noChangeArrowheads="1" noTextEdit="1"/>
          </p:cNvSpPr>
          <p:nvPr>
            <p:ph type="sldImg"/>
          </p:nvPr>
        </p:nvSpPr>
        <p:spPr>
          <a:xfrm>
            <a:off x="-519113" y="847725"/>
            <a:ext cx="8494713" cy="6370638"/>
          </a:xfrm>
          <a:ln/>
        </p:spPr>
      </p:sp>
      <p:sp>
        <p:nvSpPr>
          <p:cNvPr id="1867779"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endParaRPr lang="en-US" smtClean="0"/>
          </a:p>
          <a:p>
            <a:endParaRPr lang="en-US" smtClean="0"/>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018" name="Rectangle 2"/>
          <p:cNvSpPr>
            <a:spLocks noChangeArrowheads="1" noTextEdit="1"/>
          </p:cNvSpPr>
          <p:nvPr>
            <p:ph type="sldImg"/>
          </p:nvPr>
        </p:nvSpPr>
        <p:spPr>
          <a:xfrm>
            <a:off x="-519113" y="847725"/>
            <a:ext cx="8494713" cy="6370638"/>
          </a:xfrm>
          <a:ln/>
        </p:spPr>
      </p:sp>
      <p:sp>
        <p:nvSpPr>
          <p:cNvPr id="1878019"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pPr algn="ctr"/>
            <a:r>
              <a:rPr lang="en-US" b="1" smtClean="0"/>
              <a:t>CIRRegistry</a:t>
            </a:r>
            <a:endParaRPr lang="en-US" smtClean="0"/>
          </a:p>
          <a:p>
            <a:endParaRPr lang="en-US" smtClean="0"/>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9826" name="Rectangle 2"/>
          <p:cNvSpPr>
            <a:spLocks noChangeArrowheads="1" noTextEdit="1"/>
          </p:cNvSpPr>
          <p:nvPr>
            <p:ph type="sldImg"/>
          </p:nvPr>
        </p:nvSpPr>
        <p:spPr>
          <a:xfrm>
            <a:off x="-519113" y="847725"/>
            <a:ext cx="8494713" cy="6370638"/>
          </a:xfrm>
          <a:ln/>
        </p:spPr>
      </p:sp>
      <p:sp>
        <p:nvSpPr>
          <p:cNvPr id="1869827"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endParaRPr lang="en-US" smtClean="0"/>
          </a:p>
          <a:p>
            <a:endParaRPr lang="en-US" smtClean="0"/>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p:cNvSpPr>
            <a:spLocks noChangeArrowheads="1" noTextEdit="1"/>
          </p:cNvSpPr>
          <p:nvPr>
            <p:ph type="sldImg"/>
          </p:nvPr>
        </p:nvSpPr>
        <p:spPr>
          <a:xfrm>
            <a:off x="-519113" y="847725"/>
            <a:ext cx="8494713" cy="6370638"/>
          </a:xfrm>
          <a:ln/>
        </p:spPr>
      </p:sp>
      <p:sp>
        <p:nvSpPr>
          <p:cNvPr id="1880067"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pPr algn="ctr"/>
            <a:r>
              <a:rPr lang="en-US" b="1" smtClean="0"/>
              <a:t>CIRCategory</a:t>
            </a:r>
            <a:endParaRPr lang="en-US" smtClean="0"/>
          </a:p>
          <a:p>
            <a:endParaRPr lang="en-US" smtClean="0"/>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4" name="Rectangle 2"/>
          <p:cNvSpPr>
            <a:spLocks noChangeArrowheads="1" noTextEdit="1"/>
          </p:cNvSpPr>
          <p:nvPr>
            <p:ph type="sldImg"/>
          </p:nvPr>
        </p:nvSpPr>
        <p:spPr>
          <a:xfrm>
            <a:off x="-519113" y="847725"/>
            <a:ext cx="8494713" cy="6370638"/>
          </a:xfrm>
          <a:ln/>
        </p:spPr>
      </p:sp>
      <p:sp>
        <p:nvSpPr>
          <p:cNvPr id="1871875"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endParaRPr lang="en-US" smtClean="0"/>
          </a:p>
          <a:p>
            <a:endParaRPr lang="en-US" smtClean="0"/>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114" name="Rectangle 2"/>
          <p:cNvSpPr>
            <a:spLocks noChangeArrowheads="1" noTextEdit="1"/>
          </p:cNvSpPr>
          <p:nvPr>
            <p:ph type="sldImg"/>
          </p:nvPr>
        </p:nvSpPr>
        <p:spPr>
          <a:xfrm>
            <a:off x="-519113" y="847725"/>
            <a:ext cx="8494713" cy="6370638"/>
          </a:xfrm>
          <a:ln/>
        </p:spPr>
      </p:sp>
      <p:sp>
        <p:nvSpPr>
          <p:cNvPr id="1882115"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pPr algn="ctr"/>
            <a:r>
              <a:rPr lang="en-US" b="1" smtClean="0"/>
              <a:t>CIRRegistry</a:t>
            </a:r>
            <a:endParaRPr lang="en-US" smtClean="0"/>
          </a:p>
          <a:p>
            <a:endParaRPr lang="en-US" smtClean="0"/>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US" smtClean="0"/>
              <a:t>To enable the required levels of interoperability, the open information management architecture must support both a Reference Information Environment and an Execution Environment based on appropriate open standards.  It must also provide a safe and secure set of methods for linking the Execution Environment to the Engineering and Construction oriented Reference Information Environment.  ISO 15926 is the principal standard for defining the Reference Information Environment while OpenO&amp;M has the principal standards for defining the Execution Environment.  We have the goal over time of getting all/most of the complex relationships modeled and stored in 15926, but the OpenO&amp;M Registries, Schema and Services are how the “Execution Environment” actually work.  This also gives us a very pragmatic way of moving forward from where we are to where we want to be in an incremental and risk managed fashion.  OpenO&amp;M can support the “sensor through enterprise” operating environment as we know it today, with a relatively simple set of registries, schema and services which provide basic objects for the people, processes, systems and uniquely identified assets that must interact along with the relationships between them along with the event data associated with them and a configuration history.  The OpenO&amp;M Interoperability Registry provides the top-level registry to gain synchronization with all pre-existing registry oriented systems.  The O&amp;M Requirements Repository keeps track of required attributes for various classes of systems and assets and like the MIMOSA registries, can be maintained on a multi-level basis.  The Open Event Oriented Message Bus provides the platform neutral methods for messages to flow both between parts of OpenO&amp;M and between OpenO&amp;M and the 15926 Environment.    </a:t>
            </a:r>
          </a:p>
        </p:txBody>
      </p:sp>
      <p:sp>
        <p:nvSpPr>
          <p:cNvPr id="20484" name="Slide Number Placeholder 3"/>
          <p:cNvSpPr>
            <a:spLocks noGrp="1"/>
          </p:cNvSpPr>
          <p:nvPr>
            <p:ph type="sldNum" sz="quarter" idx="5"/>
          </p:nvPr>
        </p:nvSpPr>
        <p:spPr/>
        <p:txBody>
          <a:bodyPr/>
          <a:lstStyle/>
          <a:p>
            <a:pPr>
              <a:defRPr/>
            </a:pPr>
            <a:fld id="{78060F30-7911-4118-88AD-3D92CE629FF7}" type="slidenum">
              <a:rPr lang="en-US" smtClean="0"/>
              <a:pPr>
                <a:defRPr/>
              </a:pPr>
              <a:t>5</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5730" name="Rectangle 2"/>
          <p:cNvSpPr>
            <a:spLocks noChangeArrowheads="1" noTextEdit="1"/>
          </p:cNvSpPr>
          <p:nvPr>
            <p:ph type="sldImg"/>
          </p:nvPr>
        </p:nvSpPr>
        <p:spPr>
          <a:xfrm>
            <a:off x="-519113" y="847725"/>
            <a:ext cx="8494713" cy="6370638"/>
          </a:xfrm>
          <a:ln/>
        </p:spPr>
      </p:sp>
      <p:sp>
        <p:nvSpPr>
          <p:cNvPr id="1865731"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TextType</a:t>
            </a:r>
          </a:p>
          <a:p>
            <a:endParaRPr lang="en-US" smtClean="0"/>
          </a:p>
          <a:p>
            <a:endParaRPr lang="en-US" smtClean="0"/>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22" name="Rectangle 2"/>
          <p:cNvSpPr>
            <a:spLocks noChangeArrowheads="1" noTextEdit="1"/>
          </p:cNvSpPr>
          <p:nvPr>
            <p:ph type="sldImg"/>
          </p:nvPr>
        </p:nvSpPr>
        <p:spPr>
          <a:xfrm>
            <a:off x="-519113" y="847725"/>
            <a:ext cx="8494713" cy="6370638"/>
          </a:xfrm>
          <a:ln/>
        </p:spPr>
      </p:sp>
      <p:sp>
        <p:nvSpPr>
          <p:cNvPr id="1873923"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endParaRPr lang="en-US" smtClean="0"/>
          </a:p>
          <a:p>
            <a:endParaRPr lang="en-US" smtClean="0"/>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2" name="Rectangle 2"/>
          <p:cNvSpPr>
            <a:spLocks noChangeArrowheads="1" noTextEdit="1"/>
          </p:cNvSpPr>
          <p:nvPr>
            <p:ph type="sldImg"/>
          </p:nvPr>
        </p:nvSpPr>
        <p:spPr>
          <a:xfrm>
            <a:off x="-519113" y="847725"/>
            <a:ext cx="8494713" cy="6370638"/>
          </a:xfrm>
          <a:ln/>
        </p:spPr>
      </p:sp>
      <p:sp>
        <p:nvSpPr>
          <p:cNvPr id="1884163"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pPr algn="ctr"/>
            <a:r>
              <a:rPr lang="en-US" b="1" smtClean="0"/>
              <a:t>CIRRegistry</a:t>
            </a:r>
            <a:endParaRPr lang="en-US" smtClean="0"/>
          </a:p>
          <a:p>
            <a:endParaRPr lang="en-US" smtClean="0"/>
          </a:p>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ChangeArrowheads="1" noTextEdit="1"/>
          </p:cNvSpPr>
          <p:nvPr>
            <p:ph type="sldImg"/>
          </p:nvPr>
        </p:nvSpPr>
        <p:spPr>
          <a:xfrm>
            <a:off x="-519113" y="847725"/>
            <a:ext cx="8494713" cy="6370638"/>
          </a:xfrm>
          <a:ln/>
        </p:spPr>
      </p:sp>
      <p:sp>
        <p:nvSpPr>
          <p:cNvPr id="1875971"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UML Model</a:t>
            </a:r>
          </a:p>
          <a:p>
            <a:endParaRPr lang="en-US" smtClean="0"/>
          </a:p>
          <a:p>
            <a:endParaRPr lang="en-US" smtClean="0"/>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8258" name="Rectangle 2"/>
          <p:cNvSpPr>
            <a:spLocks noChangeArrowheads="1" noTextEdit="1"/>
          </p:cNvSpPr>
          <p:nvPr>
            <p:ph type="sldImg"/>
          </p:nvPr>
        </p:nvSpPr>
        <p:spPr>
          <a:xfrm>
            <a:off x="-519113" y="847725"/>
            <a:ext cx="8494713" cy="6370638"/>
          </a:xfrm>
          <a:ln/>
        </p:spPr>
      </p:sp>
      <p:sp>
        <p:nvSpPr>
          <p:cNvPr id="1888259"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endParaRPr lang="en-US" smtClean="0"/>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0306" name="Rectangle 2"/>
          <p:cNvSpPr>
            <a:spLocks noChangeArrowheads="1" noTextEdit="1"/>
          </p:cNvSpPr>
          <p:nvPr>
            <p:ph type="sldImg"/>
          </p:nvPr>
        </p:nvSpPr>
        <p:spPr>
          <a:xfrm>
            <a:off x="-519113" y="847725"/>
            <a:ext cx="8494713" cy="6370638"/>
          </a:xfrm>
          <a:ln/>
        </p:spPr>
      </p:sp>
      <p:sp>
        <p:nvSpPr>
          <p:cNvPr id="1890307"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AmountType</a:t>
            </a:r>
          </a:p>
          <a:p>
            <a:endParaRPr lang="en-US" smtClean="0"/>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2354" name="Rectangle 2"/>
          <p:cNvSpPr>
            <a:spLocks noChangeArrowheads="1" noTextEdit="1"/>
          </p:cNvSpPr>
          <p:nvPr>
            <p:ph type="sldImg"/>
          </p:nvPr>
        </p:nvSpPr>
        <p:spPr>
          <a:xfrm>
            <a:off x="-519113" y="847725"/>
            <a:ext cx="8494713" cy="6370638"/>
          </a:xfrm>
          <a:ln/>
        </p:spPr>
      </p:sp>
      <p:sp>
        <p:nvSpPr>
          <p:cNvPr id="1892355"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BinaryObjectType</a:t>
            </a:r>
          </a:p>
          <a:p>
            <a:endParaRPr lang="en-US" smtClean="0"/>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02" name="Rectangle 2"/>
          <p:cNvSpPr>
            <a:spLocks noChangeArrowheads="1" noTextEdit="1"/>
          </p:cNvSpPr>
          <p:nvPr>
            <p:ph type="sldImg"/>
          </p:nvPr>
        </p:nvSpPr>
        <p:spPr>
          <a:xfrm>
            <a:off x="-519113" y="847725"/>
            <a:ext cx="8494713" cy="6370638"/>
          </a:xfrm>
          <a:ln/>
        </p:spPr>
      </p:sp>
      <p:sp>
        <p:nvSpPr>
          <p:cNvPr id="1894403"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CodeType</a:t>
            </a:r>
          </a:p>
          <a:p>
            <a:endParaRPr lang="en-US" smtClean="0"/>
          </a:p>
          <a:p>
            <a:endParaRPr lang="en-US" smtClean="0"/>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6450" name="Rectangle 2"/>
          <p:cNvSpPr>
            <a:spLocks noChangeArrowheads="1" noTextEdit="1"/>
          </p:cNvSpPr>
          <p:nvPr>
            <p:ph type="sldImg"/>
          </p:nvPr>
        </p:nvSpPr>
        <p:spPr>
          <a:xfrm>
            <a:off x="-519113" y="847725"/>
            <a:ext cx="8494713" cy="6370638"/>
          </a:xfrm>
          <a:ln/>
        </p:spPr>
      </p:sp>
      <p:sp>
        <p:nvSpPr>
          <p:cNvPr id="1896451"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DateTimeType</a:t>
            </a:r>
          </a:p>
          <a:p>
            <a:endParaRPr lang="en-US" smtClean="0"/>
          </a:p>
          <a:p>
            <a:endParaRPr lang="en-US" smtClean="0"/>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498" name="Rectangle 2"/>
          <p:cNvSpPr>
            <a:spLocks noChangeArrowheads="1" noTextEdit="1"/>
          </p:cNvSpPr>
          <p:nvPr>
            <p:ph type="sldImg"/>
          </p:nvPr>
        </p:nvSpPr>
        <p:spPr>
          <a:xfrm>
            <a:off x="-519113" y="847725"/>
            <a:ext cx="8494713" cy="6370638"/>
          </a:xfrm>
          <a:ln/>
        </p:spPr>
      </p:sp>
      <p:sp>
        <p:nvSpPr>
          <p:cNvPr id="1898499"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IdentifierType</a:t>
            </a:r>
          </a:p>
          <a:p>
            <a:endParaRPr lang="en-US" smtClean="0"/>
          </a:p>
          <a:p>
            <a:endParaRPr lang="en-US" smtClean="0"/>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54E396B9-7151-4F51-B513-CD7B32D6ADC4}" type="slidenum">
              <a:rPr lang="en-US" smtClean="0"/>
              <a:pPr>
                <a:defRPr/>
              </a:pPr>
              <a:t>6</a:t>
            </a:fld>
            <a:endParaRPr lang="en-US" smtClean="0"/>
          </a:p>
        </p:txBody>
      </p:sp>
      <p:sp>
        <p:nvSpPr>
          <p:cNvPr id="22531" name="Rectangle 2"/>
          <p:cNvSpPr>
            <a:spLocks noGrp="1" noRot="1" noChangeAspect="1" noChangeArrowheads="1" noTextEdit="1"/>
          </p:cNvSpPr>
          <p:nvPr>
            <p:ph type="sldImg"/>
          </p:nvPr>
        </p:nvSpPr>
        <p:spPr>
          <a:xfrm>
            <a:off x="1257300" y="720725"/>
            <a:ext cx="4800600" cy="3600450"/>
          </a:xfrm>
          <a:ln/>
        </p:spPr>
      </p:sp>
      <p:sp>
        <p:nvSpPr>
          <p:cNvPr id="22532" name="Rectangle 3"/>
          <p:cNvSpPr>
            <a:spLocks noGrp="1" noChangeArrowheads="1"/>
          </p:cNvSpPr>
          <p:nvPr>
            <p:ph type="body" idx="1"/>
          </p:nvPr>
        </p:nvSpPr>
        <p:spPr>
          <a:xfrm>
            <a:off x="974725" y="4560888"/>
            <a:ext cx="5365750" cy="4319587"/>
          </a:xfrm>
          <a:noFill/>
          <a:ln/>
        </p:spPr>
        <p:txBody>
          <a:bodyPr/>
          <a:lstStyle/>
          <a:p>
            <a:r>
              <a:rPr lang="en-US" smtClean="0"/>
              <a:t>Rather than using proprietary, point-to-point interfaces to integrate the large number of potential application platforms and their associated technical applications with each other The OpenO&amp;M initiative provide a standards-based abstraction and integration layer.  Applications can leverage the standards with a wide range of Technical Applications providing integration between the true real-time platform control environment and the transaction processing ERP environment.  Adoption of Non-proprietary, Open Standards such will enable cost effective transition management for many different technical applications as they change over time.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546" name="Rectangle 2"/>
          <p:cNvSpPr>
            <a:spLocks noChangeArrowheads="1" noTextEdit="1"/>
          </p:cNvSpPr>
          <p:nvPr>
            <p:ph type="sldImg"/>
          </p:nvPr>
        </p:nvSpPr>
        <p:spPr>
          <a:xfrm>
            <a:off x="-519113" y="847725"/>
            <a:ext cx="8494713" cy="6370638"/>
          </a:xfrm>
          <a:ln/>
        </p:spPr>
      </p:sp>
      <p:sp>
        <p:nvSpPr>
          <p:cNvPr id="1900547"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BinaryObjectType</a:t>
            </a:r>
          </a:p>
          <a:p>
            <a:endParaRPr lang="en-US" smtClean="0"/>
          </a:p>
          <a:p>
            <a:endParaRPr lang="en-US" smtClean="0"/>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594" name="Rectangle 2"/>
          <p:cNvSpPr>
            <a:spLocks noChangeArrowheads="1" noTextEdit="1"/>
          </p:cNvSpPr>
          <p:nvPr>
            <p:ph type="sldImg"/>
          </p:nvPr>
        </p:nvSpPr>
        <p:spPr>
          <a:xfrm>
            <a:off x="-519113" y="847725"/>
            <a:ext cx="8494713" cy="6370638"/>
          </a:xfrm>
          <a:ln/>
        </p:spPr>
      </p:sp>
      <p:sp>
        <p:nvSpPr>
          <p:cNvPr id="1902595"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MeasureType</a:t>
            </a:r>
          </a:p>
          <a:p>
            <a:endParaRPr lang="en-US" smtClean="0"/>
          </a:p>
          <a:p>
            <a:endParaRPr lang="en-US" smtClean="0"/>
          </a:p>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42" name="Rectangle 2"/>
          <p:cNvSpPr>
            <a:spLocks noChangeArrowheads="1" noTextEdit="1"/>
          </p:cNvSpPr>
          <p:nvPr>
            <p:ph type="sldImg"/>
          </p:nvPr>
        </p:nvSpPr>
        <p:spPr>
          <a:xfrm>
            <a:off x="-519113" y="847725"/>
            <a:ext cx="8494713" cy="6370638"/>
          </a:xfrm>
          <a:ln/>
        </p:spPr>
      </p:sp>
      <p:sp>
        <p:nvSpPr>
          <p:cNvPr id="1904643"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NumericType</a:t>
            </a:r>
          </a:p>
          <a:p>
            <a:endParaRPr lang="en-US" smtClean="0"/>
          </a:p>
          <a:p>
            <a:endParaRPr lang="en-US" smtClean="0"/>
          </a:p>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6690" name="Rectangle 2"/>
          <p:cNvSpPr>
            <a:spLocks noChangeArrowheads="1" noTextEdit="1"/>
          </p:cNvSpPr>
          <p:nvPr>
            <p:ph type="sldImg"/>
          </p:nvPr>
        </p:nvSpPr>
        <p:spPr>
          <a:xfrm>
            <a:off x="-519113" y="847725"/>
            <a:ext cx="8494713" cy="6370638"/>
          </a:xfrm>
          <a:ln/>
        </p:spPr>
      </p:sp>
      <p:sp>
        <p:nvSpPr>
          <p:cNvPr id="1906691"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QuantityType</a:t>
            </a:r>
          </a:p>
          <a:p>
            <a:endParaRPr lang="en-US" smtClean="0"/>
          </a:p>
          <a:p>
            <a:endParaRPr lang="en-US" smtClean="0"/>
          </a:p>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8738" name="Rectangle 2"/>
          <p:cNvSpPr>
            <a:spLocks noChangeArrowheads="1" noTextEdit="1"/>
          </p:cNvSpPr>
          <p:nvPr>
            <p:ph type="sldImg"/>
          </p:nvPr>
        </p:nvSpPr>
        <p:spPr>
          <a:xfrm>
            <a:off x="-519113" y="847725"/>
            <a:ext cx="8494713" cy="6370638"/>
          </a:xfrm>
          <a:ln/>
        </p:spPr>
      </p:sp>
      <p:sp>
        <p:nvSpPr>
          <p:cNvPr id="1908739"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UNCEFACT Core Components</a:t>
            </a:r>
          </a:p>
          <a:p>
            <a:pPr algn="ctr"/>
            <a:r>
              <a:rPr lang="en-US" b="1" smtClean="0"/>
              <a:t>TextType</a:t>
            </a:r>
          </a:p>
          <a:p>
            <a:endParaRPr lang="en-US" smtClean="0"/>
          </a:p>
          <a:p>
            <a:endParaRPr lang="en-US" smtClean="0"/>
          </a:p>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0" name="Rectangle 2"/>
          <p:cNvSpPr>
            <a:spLocks noChangeArrowheads="1" noTextEdit="1"/>
          </p:cNvSpPr>
          <p:nvPr>
            <p:ph type="sldImg"/>
          </p:nvPr>
        </p:nvSpPr>
        <p:spPr>
          <a:xfrm>
            <a:off x="-519113" y="847725"/>
            <a:ext cx="8494713" cy="6370638"/>
          </a:xfrm>
          <a:ln/>
        </p:spPr>
      </p:sp>
      <p:sp>
        <p:nvSpPr>
          <p:cNvPr id="1886211" name="Rectangle 3"/>
          <p:cNvSpPr>
            <a:spLocks noGrp="1" noChangeArrowheads="1"/>
          </p:cNvSpPr>
          <p:nvPr>
            <p:ph type="body" idx="1"/>
          </p:nvPr>
        </p:nvSpPr>
        <p:spPr>
          <a:xfrm>
            <a:off x="1028700" y="7205663"/>
            <a:ext cx="5364163" cy="1712912"/>
          </a:xfrm>
          <a:noFill/>
          <a:ln/>
        </p:spPr>
        <p:txBody>
          <a:bodyPr/>
          <a:lstStyle/>
          <a:p>
            <a:pPr algn="ctr"/>
            <a:r>
              <a:rPr lang="en-US" b="1" smtClean="0"/>
              <a:t>UML / XML Training</a:t>
            </a:r>
          </a:p>
          <a:p>
            <a:pPr algn="ctr"/>
            <a:r>
              <a:rPr lang="en-US" b="1" smtClean="0"/>
              <a:t>OpenO&amp;M Common Interoperability Registry V0.6</a:t>
            </a:r>
          </a:p>
          <a:p>
            <a:pPr algn="ctr"/>
            <a:r>
              <a:rPr lang="en-US" b="1" smtClean="0"/>
              <a:t>XML Schema</a:t>
            </a:r>
            <a:endParaRPr lang="en-US" smtClean="0"/>
          </a:p>
          <a:p>
            <a:endParaRPr lang="en-US"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r>
              <a:rPr lang="en-US" smtClean="0"/>
              <a:t>This is a downstream (plant) oriented slide “exploding” the Execution Environment and showing the detail of the P2B stack as well as links to Engineering all based on published open standards.  This approach enables the owner/operators to unambiguously own their own information and knowledge as well as have full knowledge and control over all data/information flows between key classes O&amp;M of systems.</a:t>
            </a:r>
          </a:p>
        </p:txBody>
      </p:sp>
      <p:sp>
        <p:nvSpPr>
          <p:cNvPr id="4" name="Slide Number Placeholder 3"/>
          <p:cNvSpPr>
            <a:spLocks noGrp="1"/>
          </p:cNvSpPr>
          <p:nvPr>
            <p:ph type="sldNum" sz="quarter" idx="5"/>
          </p:nvPr>
        </p:nvSpPr>
        <p:spPr/>
        <p:txBody>
          <a:bodyPr/>
          <a:lstStyle/>
          <a:p>
            <a:pPr>
              <a:defRPr/>
            </a:pPr>
            <a:fld id="{BBE6DF0E-CAC5-4E79-8D14-29B142A2E775}"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smtClean="0"/>
              <a:t>The ISO 15926 Team has agreed to work with the MIMOSA Team to let the initial asset models (complete with O&amp;M parameters) be developed in MIMOSA and then be reverse engineered into ISO 15926 as the ISO 15926 team has the time to properly model the concepts.  MIMOSA puts the asset information into a structured set of models which help accelerate the work of the ISO 15926 team.  The ISO 15926 team can then add the additional rich detail to the basic asset models.</a:t>
            </a:r>
          </a:p>
        </p:txBody>
      </p:sp>
      <p:sp>
        <p:nvSpPr>
          <p:cNvPr id="20484" name="Slide Number Placeholder 3"/>
          <p:cNvSpPr>
            <a:spLocks noGrp="1"/>
          </p:cNvSpPr>
          <p:nvPr>
            <p:ph type="sldNum" sz="quarter" idx="5"/>
          </p:nvPr>
        </p:nvSpPr>
        <p:spPr/>
        <p:txBody>
          <a:bodyPr/>
          <a:lstStyle/>
          <a:p>
            <a:pPr>
              <a:defRPr/>
            </a:pPr>
            <a:fld id="{73BECFC8-77BC-44F8-B8F9-D34D4635693F}" type="slidenum">
              <a:rPr lang="en-US" smtClean="0"/>
              <a:pPr>
                <a:defRPr/>
              </a:pPr>
              <a:t>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r>
              <a:rPr lang="en-US" smtClean="0"/>
              <a:t>MIMOSA provides the methods for modeling topologies (such as P&amp;ID diagrams) and Assets within OpenO&amp;M so the principal initial focus of the transform engine is to link ISO 15926 and MIMOSA based methods for systems engineering oriented integration.    </a:t>
            </a:r>
          </a:p>
        </p:txBody>
      </p:sp>
      <p:sp>
        <p:nvSpPr>
          <p:cNvPr id="20484" name="Slide Number Placeholder 3"/>
          <p:cNvSpPr>
            <a:spLocks noGrp="1"/>
          </p:cNvSpPr>
          <p:nvPr>
            <p:ph type="sldNum" sz="quarter" idx="5"/>
          </p:nvPr>
        </p:nvSpPr>
        <p:spPr/>
        <p:txBody>
          <a:bodyPr/>
          <a:lstStyle/>
          <a:p>
            <a:pPr>
              <a:defRPr/>
            </a:pPr>
            <a:fld id="{D09E5E59-87A9-49B8-A156-CDBA2245663B}" type="slidenum">
              <a:rPr lang="en-US" smtClean="0"/>
              <a:pPr>
                <a:defRPr/>
              </a:pPr>
              <a:t>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r>
              <a:rPr lang="en-US" smtClean="0"/>
              <a:t>The CIEAM Team has agreed to develop and Open Source version of the Transform Engine. which will initially focus on the ISO 15926 and MIMOSA transforms which are required for systems engineering oriented open standards-based integration and interoperability.  Other suppliers will be encouraged to implement their own version of the transform engine in a fashion most congruent with their own technology stack, but which is fully interoperable at the performance specification level.</a:t>
            </a:r>
          </a:p>
        </p:txBody>
      </p:sp>
      <p:sp>
        <p:nvSpPr>
          <p:cNvPr id="20484" name="Slide Number Placeholder 3"/>
          <p:cNvSpPr>
            <a:spLocks noGrp="1"/>
          </p:cNvSpPr>
          <p:nvPr>
            <p:ph type="sldNum" sz="quarter" idx="5"/>
          </p:nvPr>
        </p:nvSpPr>
        <p:spPr/>
        <p:txBody>
          <a:bodyPr/>
          <a:lstStyle/>
          <a:p>
            <a:pPr>
              <a:defRPr/>
            </a:pPr>
            <a:fld id="{70FBD585-BF9E-4732-A5D7-9D85DEB5A687}" type="slidenum">
              <a:rPr lang="en-US" smtClean="0"/>
              <a:pPr>
                <a:defRPr/>
              </a:pPr>
              <a:t>10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r>
              <a:rPr lang="en-US" smtClean="0"/>
              <a:t>Once the linkages are in place and the Equipment OEM community begins to publish in an ISO 15926 format, we can pull any additional information that is needed in the Execution Environment from the ISO 15926 models to the MIMOSA models.  Note that while the ISO 15926 model may have infinite richness, MIMOSA is still only interested in attributes important to the O&amp;M Execution Environment.  These attributes may be complex in their own right, but we generally do not need the geometric and visualization details accept for support functions (such as helping a maintainer to visualize work that must be done).</a:t>
            </a:r>
          </a:p>
        </p:txBody>
      </p:sp>
      <p:sp>
        <p:nvSpPr>
          <p:cNvPr id="20484" name="Slide Number Placeholder 3"/>
          <p:cNvSpPr>
            <a:spLocks noGrp="1"/>
          </p:cNvSpPr>
          <p:nvPr>
            <p:ph type="sldNum" sz="quarter" idx="5"/>
          </p:nvPr>
        </p:nvSpPr>
        <p:spPr/>
        <p:txBody>
          <a:bodyPr/>
          <a:lstStyle/>
          <a:p>
            <a:pPr>
              <a:defRPr/>
            </a:pPr>
            <a:fld id="{EEA27CDA-1624-402F-90D8-6D1C9502078F}" type="slidenum">
              <a:rPr lang="en-US" smtClean="0"/>
              <a:pPr>
                <a:defRPr/>
              </a:pPr>
              <a:t>11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smtClean="0"/>
              <a:t>In a Brown Field, O&amp;M systems including data historians, SCADA and EAM systems typically have one or more existing topologies buried within their proprietary architectures.  Once open interfaces and a proper architecture are established, some of these topologies can be reverse engineered into the Engineering systems to help establish the beginnings of a synchronized environment. </a:t>
            </a:r>
          </a:p>
        </p:txBody>
      </p:sp>
      <p:sp>
        <p:nvSpPr>
          <p:cNvPr id="20484" name="Slide Number Placeholder 3"/>
          <p:cNvSpPr>
            <a:spLocks noGrp="1"/>
          </p:cNvSpPr>
          <p:nvPr>
            <p:ph type="sldNum" sz="quarter" idx="5"/>
          </p:nvPr>
        </p:nvSpPr>
        <p:spPr/>
        <p:txBody>
          <a:bodyPr/>
          <a:lstStyle/>
          <a:p>
            <a:pPr>
              <a:defRPr/>
            </a:pPr>
            <a:fld id="{3E419EC8-6520-4EC0-93A1-1AD1AFE6053C}" type="slidenum">
              <a:rPr lang="en-US" smtClean="0"/>
              <a:pPr>
                <a:defRPr/>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openoandm.org/"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0979" name="Rectangle 3"/>
          <p:cNvSpPr>
            <a:spLocks noGrp="1" noChangeArrowheads="1"/>
          </p:cNvSpPr>
          <p:nvPr>
            <p:ph type="ctrTitle"/>
          </p:nvPr>
        </p:nvSpPr>
        <p:spPr>
          <a:xfrm>
            <a:off x="1066800" y="1371600"/>
            <a:ext cx="7086600" cy="1497013"/>
          </a:xfrm>
          <a:ln/>
          <a:effectLst>
            <a:outerShdw dist="35921" dir="2700000" algn="ctr" rotWithShape="0">
              <a:schemeClr val="tx1"/>
            </a:outerShdw>
          </a:effectLst>
        </p:spPr>
        <p:txBody>
          <a:bodyPr anchor="t"/>
          <a:lstStyle>
            <a:lvl1pPr algn="l">
              <a:defRPr sz="4400"/>
            </a:lvl1pPr>
          </a:lstStyle>
          <a:p>
            <a:r>
              <a:rPr lang="en-US"/>
              <a:t>Main title</a:t>
            </a:r>
          </a:p>
        </p:txBody>
      </p:sp>
      <p:sp>
        <p:nvSpPr>
          <p:cNvPr id="510980" name="Rectangle 4"/>
          <p:cNvSpPr>
            <a:spLocks noGrp="1" noChangeArrowheads="1"/>
          </p:cNvSpPr>
          <p:nvPr>
            <p:ph type="subTitle" idx="1"/>
          </p:nvPr>
        </p:nvSpPr>
        <p:spPr>
          <a:xfrm>
            <a:off x="1066800" y="3240088"/>
            <a:ext cx="7086600" cy="1752600"/>
          </a:xfrm>
        </p:spPr>
        <p:txBody>
          <a:bodyPr/>
          <a:lstStyle>
            <a:lvl1pPr marL="0" indent="0">
              <a:buFont typeface="Wingdings" pitchFamily="2" charset="2"/>
              <a:buNone/>
              <a:defRPr b="1"/>
            </a:lvl1pPr>
          </a:lstStyle>
          <a:p>
            <a:r>
              <a:rPr lang="en-US"/>
              <a:t>Sub-title</a:t>
            </a:r>
          </a:p>
        </p:txBody>
      </p:sp>
      <p:sp>
        <p:nvSpPr>
          <p:cNvPr id="510981" name="Line 5"/>
          <p:cNvSpPr>
            <a:spLocks noChangeShapeType="1"/>
          </p:cNvSpPr>
          <p:nvPr/>
        </p:nvSpPr>
        <p:spPr bwMode="auto">
          <a:xfrm flipV="1">
            <a:off x="0" y="1143000"/>
            <a:ext cx="9137650" cy="12700"/>
          </a:xfrm>
          <a:prstGeom prst="line">
            <a:avLst/>
          </a:prstGeom>
          <a:noFill/>
          <a:ln w="50800">
            <a:solidFill>
              <a:srgbClr val="B2B2B2"/>
            </a:solidFill>
            <a:round/>
            <a:headEnd/>
            <a:tailEnd/>
          </a:ln>
          <a:effectLst/>
        </p:spPr>
        <p:txBody>
          <a:bodyPr wrap="none" anchor="ctr"/>
          <a:lstStyle/>
          <a:p>
            <a:endParaRPr lang="en-US"/>
          </a:p>
        </p:txBody>
      </p:sp>
      <p:sp>
        <p:nvSpPr>
          <p:cNvPr id="511017" name="Text Box 41"/>
          <p:cNvSpPr txBox="1">
            <a:spLocks noChangeArrowheads="1"/>
          </p:cNvSpPr>
          <p:nvPr userDrawn="1"/>
        </p:nvSpPr>
        <p:spPr bwMode="auto">
          <a:xfrm>
            <a:off x="3733800" y="6659563"/>
            <a:ext cx="1676400" cy="198437"/>
          </a:xfrm>
          <a:prstGeom prst="rect">
            <a:avLst/>
          </a:prstGeom>
          <a:noFill/>
          <a:ln w="25400">
            <a:noFill/>
            <a:miter lim="800000"/>
            <a:headEnd/>
            <a:tailEnd/>
          </a:ln>
          <a:effectLst/>
        </p:spPr>
        <p:txBody>
          <a:bodyPr tIns="0">
            <a:spAutoFit/>
          </a:bodyPr>
          <a:lstStyle/>
          <a:p>
            <a:pPr eaLnBrk="0" hangingPunct="0">
              <a:spcBef>
                <a:spcPct val="50000"/>
              </a:spcBef>
            </a:pPr>
            <a:r>
              <a:rPr lang="en-US" sz="1000">
                <a:latin typeface="Arial" pitchFamily="34" charset="0"/>
              </a:rPr>
              <a:t>Copyright 2009 MIMOSA</a:t>
            </a:r>
          </a:p>
        </p:txBody>
      </p:sp>
      <p:pic>
        <p:nvPicPr>
          <p:cNvPr id="511018" name="Picture 42" descr="OpenOandM%20Logo">
            <a:hlinkClick r:id="rId2"/>
          </p:cNvPr>
          <p:cNvPicPr>
            <a:picLocks noChangeAspect="1" noChangeArrowheads="1"/>
          </p:cNvPicPr>
          <p:nvPr userDrawn="1"/>
        </p:nvPicPr>
        <p:blipFill>
          <a:blip r:embed="rId3" cstate="print"/>
          <a:srcRect/>
          <a:stretch>
            <a:fillRect/>
          </a:stretch>
        </p:blipFill>
        <p:spPr bwMode="auto">
          <a:xfrm>
            <a:off x="7848600" y="6210300"/>
            <a:ext cx="1295400" cy="647700"/>
          </a:xfrm>
          <a:prstGeom prst="rect">
            <a:avLst/>
          </a:prstGeom>
          <a:noFill/>
        </p:spPr>
      </p:pic>
      <p:pic>
        <p:nvPicPr>
          <p:cNvPr id="511020" name="Picture 44" descr="MIMOSA_TMonWhite"/>
          <p:cNvPicPr>
            <a:picLocks noChangeAspect="1" noChangeArrowheads="1"/>
          </p:cNvPicPr>
          <p:nvPr userDrawn="1"/>
        </p:nvPicPr>
        <p:blipFill>
          <a:blip r:embed="rId4" cstate="print"/>
          <a:srcRect/>
          <a:stretch>
            <a:fillRect/>
          </a:stretch>
        </p:blipFill>
        <p:spPr bwMode="auto">
          <a:xfrm>
            <a:off x="0" y="6299200"/>
            <a:ext cx="1524000" cy="558800"/>
          </a:xfrm>
          <a:prstGeom prst="rect">
            <a:avLst/>
          </a:prstGeom>
          <a:noFill/>
        </p:spPr>
      </p:pic>
    </p:spTree>
  </p:cSld>
  <p:clrMapOvr>
    <a:masterClrMapping/>
  </p:clrMapOvr>
  <p:transition spd="med" advTm="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128588"/>
            <a:ext cx="2009775" cy="4965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6900" y="128588"/>
            <a:ext cx="5881688" cy="4965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advTm="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6900" y="889000"/>
            <a:ext cx="3944938" cy="420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4238" y="889000"/>
            <a:ext cx="3946525" cy="420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advTm="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advTm="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advTm="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advTm="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openoandm.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bwMode="auto">
          <a:xfrm>
            <a:off x="684213" y="128588"/>
            <a:ext cx="7772400" cy="533400"/>
          </a:xfrm>
          <a:prstGeom prst="rect">
            <a:avLst/>
          </a:prstGeom>
          <a:noFill/>
          <a:ln w="9525" algn="ctr">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smtClean="0"/>
              <a:t>Slide title</a:t>
            </a:r>
          </a:p>
        </p:txBody>
      </p:sp>
      <p:sp>
        <p:nvSpPr>
          <p:cNvPr id="509955" name="Rectangle 3"/>
          <p:cNvSpPr>
            <a:spLocks noGrp="1" noChangeArrowheads="1"/>
          </p:cNvSpPr>
          <p:nvPr>
            <p:ph type="body" idx="1"/>
          </p:nvPr>
        </p:nvSpPr>
        <p:spPr bwMode="auto">
          <a:xfrm>
            <a:off x="596900" y="889000"/>
            <a:ext cx="8043863" cy="4205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Main bullet</a:t>
            </a:r>
          </a:p>
          <a:p>
            <a:pPr lvl="1"/>
            <a:r>
              <a:rPr lang="en-GB" smtClean="0"/>
              <a:t>Sub bullet</a:t>
            </a:r>
          </a:p>
          <a:p>
            <a:pPr lvl="2"/>
            <a:r>
              <a:rPr lang="en-GB" smtClean="0"/>
              <a:t>Sub bullet</a:t>
            </a:r>
          </a:p>
          <a:p>
            <a:pPr lvl="3"/>
            <a:r>
              <a:rPr lang="en-GB" smtClean="0"/>
              <a:t>Sub bullet</a:t>
            </a:r>
          </a:p>
          <a:p>
            <a:pPr lvl="4"/>
            <a:r>
              <a:rPr lang="en-GB" smtClean="0"/>
              <a:t>Sub bullet</a:t>
            </a:r>
          </a:p>
        </p:txBody>
      </p:sp>
      <p:sp>
        <p:nvSpPr>
          <p:cNvPr id="509966" name="Text Box 14"/>
          <p:cNvSpPr txBox="1">
            <a:spLocks noChangeArrowheads="1"/>
          </p:cNvSpPr>
          <p:nvPr userDrawn="1"/>
        </p:nvSpPr>
        <p:spPr bwMode="auto">
          <a:xfrm>
            <a:off x="3733800" y="6735763"/>
            <a:ext cx="1676400" cy="182562"/>
          </a:xfrm>
          <a:prstGeom prst="rect">
            <a:avLst/>
          </a:prstGeom>
          <a:noFill/>
          <a:ln w="25400">
            <a:noFill/>
            <a:miter lim="800000"/>
            <a:headEnd/>
            <a:tailEnd/>
          </a:ln>
          <a:effectLst/>
        </p:spPr>
        <p:txBody>
          <a:bodyPr tIns="0">
            <a:spAutoFit/>
          </a:bodyPr>
          <a:lstStyle/>
          <a:p>
            <a:pPr eaLnBrk="0" hangingPunct="0">
              <a:spcBef>
                <a:spcPct val="50000"/>
              </a:spcBef>
            </a:pPr>
            <a:r>
              <a:rPr lang="en-US" sz="900">
                <a:latin typeface="Arial" pitchFamily="34" charset="0"/>
              </a:rPr>
              <a:t>Copyright 2009 MIMOSA</a:t>
            </a:r>
          </a:p>
        </p:txBody>
      </p:sp>
      <p:pic>
        <p:nvPicPr>
          <p:cNvPr id="509967" name="Picture 15" descr="OpenOandM%20Logo">
            <a:hlinkClick r:id="rId13"/>
          </p:cNvPr>
          <p:cNvPicPr>
            <a:picLocks noChangeAspect="1" noChangeArrowheads="1"/>
          </p:cNvPicPr>
          <p:nvPr userDrawn="1"/>
        </p:nvPicPr>
        <p:blipFill>
          <a:blip r:embed="rId14" cstate="print"/>
          <a:srcRect/>
          <a:stretch>
            <a:fillRect/>
          </a:stretch>
        </p:blipFill>
        <p:spPr bwMode="auto">
          <a:xfrm>
            <a:off x="8382000" y="6477000"/>
            <a:ext cx="762000" cy="381000"/>
          </a:xfrm>
          <a:prstGeom prst="rect">
            <a:avLst/>
          </a:prstGeom>
          <a:noFill/>
        </p:spPr>
      </p:pic>
      <p:pic>
        <p:nvPicPr>
          <p:cNvPr id="509969" name="Picture 17" descr="MIMOSA_TMonWhite"/>
          <p:cNvPicPr>
            <a:picLocks noChangeAspect="1" noChangeArrowheads="1"/>
          </p:cNvPicPr>
          <p:nvPr userDrawn="1"/>
        </p:nvPicPr>
        <p:blipFill>
          <a:blip r:embed="rId15" cstate="print"/>
          <a:srcRect/>
          <a:stretch>
            <a:fillRect/>
          </a:stretch>
        </p:blipFill>
        <p:spPr bwMode="auto">
          <a:xfrm>
            <a:off x="0" y="6464300"/>
            <a:ext cx="1071563" cy="393700"/>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advTm="5000"/>
  <p:timing>
    <p:tnLst>
      <p:par>
        <p:cTn id="1" dur="indefinite" restart="never" nodeType="tmRoot"/>
      </p:par>
    </p:tnLst>
  </p:timing>
  <p:txStyles>
    <p:titleStyle>
      <a:lvl1pPr algn="ctr" rtl="0" fontAlgn="base">
        <a:lnSpc>
          <a:spcPct val="75000"/>
        </a:lnSpc>
        <a:spcBef>
          <a:spcPct val="75000"/>
        </a:spcBef>
        <a:spcAft>
          <a:spcPct val="75000"/>
        </a:spcAft>
        <a:defRPr sz="2800" b="1">
          <a:solidFill>
            <a:srgbClr val="009900"/>
          </a:solidFill>
          <a:latin typeface="+mj-lt"/>
          <a:ea typeface="+mj-ea"/>
          <a:cs typeface="+mj-cs"/>
        </a:defRPr>
      </a:lvl1pPr>
      <a:lvl2pPr algn="ctr" rtl="0" fontAlgn="base">
        <a:lnSpc>
          <a:spcPct val="75000"/>
        </a:lnSpc>
        <a:spcBef>
          <a:spcPct val="75000"/>
        </a:spcBef>
        <a:spcAft>
          <a:spcPct val="75000"/>
        </a:spcAft>
        <a:defRPr sz="2800" b="1">
          <a:solidFill>
            <a:srgbClr val="009900"/>
          </a:solidFill>
          <a:latin typeface="Arial" pitchFamily="34" charset="0"/>
        </a:defRPr>
      </a:lvl2pPr>
      <a:lvl3pPr algn="ctr" rtl="0" fontAlgn="base">
        <a:lnSpc>
          <a:spcPct val="75000"/>
        </a:lnSpc>
        <a:spcBef>
          <a:spcPct val="75000"/>
        </a:spcBef>
        <a:spcAft>
          <a:spcPct val="75000"/>
        </a:spcAft>
        <a:defRPr sz="2800" b="1">
          <a:solidFill>
            <a:srgbClr val="009900"/>
          </a:solidFill>
          <a:latin typeface="Arial" pitchFamily="34" charset="0"/>
        </a:defRPr>
      </a:lvl3pPr>
      <a:lvl4pPr algn="ctr" rtl="0" fontAlgn="base">
        <a:lnSpc>
          <a:spcPct val="75000"/>
        </a:lnSpc>
        <a:spcBef>
          <a:spcPct val="75000"/>
        </a:spcBef>
        <a:spcAft>
          <a:spcPct val="75000"/>
        </a:spcAft>
        <a:defRPr sz="2800" b="1">
          <a:solidFill>
            <a:srgbClr val="009900"/>
          </a:solidFill>
          <a:latin typeface="Arial" pitchFamily="34" charset="0"/>
        </a:defRPr>
      </a:lvl4pPr>
      <a:lvl5pPr algn="ctr" rtl="0" fontAlgn="base">
        <a:lnSpc>
          <a:spcPct val="75000"/>
        </a:lnSpc>
        <a:spcBef>
          <a:spcPct val="75000"/>
        </a:spcBef>
        <a:spcAft>
          <a:spcPct val="75000"/>
        </a:spcAft>
        <a:defRPr sz="2800" b="1">
          <a:solidFill>
            <a:srgbClr val="009900"/>
          </a:solidFill>
          <a:latin typeface="Arial" pitchFamily="34" charset="0"/>
        </a:defRPr>
      </a:lvl5pPr>
      <a:lvl6pPr marL="457200" algn="ctr" rtl="0" fontAlgn="base">
        <a:lnSpc>
          <a:spcPct val="75000"/>
        </a:lnSpc>
        <a:spcBef>
          <a:spcPct val="75000"/>
        </a:spcBef>
        <a:spcAft>
          <a:spcPct val="75000"/>
        </a:spcAft>
        <a:defRPr sz="2800" b="1">
          <a:solidFill>
            <a:srgbClr val="009900"/>
          </a:solidFill>
          <a:latin typeface="Arial" pitchFamily="34" charset="0"/>
        </a:defRPr>
      </a:lvl6pPr>
      <a:lvl7pPr marL="914400" algn="ctr" rtl="0" fontAlgn="base">
        <a:lnSpc>
          <a:spcPct val="75000"/>
        </a:lnSpc>
        <a:spcBef>
          <a:spcPct val="75000"/>
        </a:spcBef>
        <a:spcAft>
          <a:spcPct val="75000"/>
        </a:spcAft>
        <a:defRPr sz="2800" b="1">
          <a:solidFill>
            <a:srgbClr val="009900"/>
          </a:solidFill>
          <a:latin typeface="Arial" pitchFamily="34" charset="0"/>
        </a:defRPr>
      </a:lvl7pPr>
      <a:lvl8pPr marL="1371600" algn="ctr" rtl="0" fontAlgn="base">
        <a:lnSpc>
          <a:spcPct val="75000"/>
        </a:lnSpc>
        <a:spcBef>
          <a:spcPct val="75000"/>
        </a:spcBef>
        <a:spcAft>
          <a:spcPct val="75000"/>
        </a:spcAft>
        <a:defRPr sz="2800" b="1">
          <a:solidFill>
            <a:srgbClr val="009900"/>
          </a:solidFill>
          <a:latin typeface="Arial" pitchFamily="34" charset="0"/>
        </a:defRPr>
      </a:lvl8pPr>
      <a:lvl9pPr marL="1828800" algn="ctr" rtl="0" fontAlgn="base">
        <a:lnSpc>
          <a:spcPct val="75000"/>
        </a:lnSpc>
        <a:spcBef>
          <a:spcPct val="75000"/>
        </a:spcBef>
        <a:spcAft>
          <a:spcPct val="75000"/>
        </a:spcAft>
        <a:defRPr sz="2800" b="1">
          <a:solidFill>
            <a:srgbClr val="009900"/>
          </a:solidFill>
          <a:latin typeface="Arial" pitchFamily="34" charset="0"/>
        </a:defRPr>
      </a:lvl9pPr>
    </p:titleStyle>
    <p:bodyStyle>
      <a:lvl1pPr marL="282575" indent="-282575" algn="l" rtl="0" fontAlgn="base">
        <a:spcBef>
          <a:spcPct val="20000"/>
        </a:spcBef>
        <a:spcAft>
          <a:spcPct val="0"/>
        </a:spcAft>
        <a:buClr>
          <a:srgbClr val="4600F5"/>
        </a:buClr>
        <a:buFont typeface="Wingdings" pitchFamily="2" charset="2"/>
        <a:buChar char="§"/>
        <a:defRPr sz="2800">
          <a:solidFill>
            <a:schemeClr val="tx1"/>
          </a:solidFill>
          <a:latin typeface="+mn-lt"/>
          <a:ea typeface="+mn-ea"/>
          <a:cs typeface="+mn-cs"/>
        </a:defRPr>
      </a:lvl1pPr>
      <a:lvl2pPr marL="681038" indent="-284163" algn="l" rtl="0" fontAlgn="base">
        <a:spcBef>
          <a:spcPct val="20000"/>
        </a:spcBef>
        <a:spcAft>
          <a:spcPct val="0"/>
        </a:spcAft>
        <a:buClr>
          <a:srgbClr val="4600F5"/>
        </a:buClr>
        <a:buFont typeface="Wingdings" pitchFamily="2" charset="2"/>
        <a:buChar char="ü"/>
        <a:defRPr sz="2400">
          <a:solidFill>
            <a:schemeClr val="tx1"/>
          </a:solidFill>
          <a:latin typeface="+mn-lt"/>
        </a:defRPr>
      </a:lvl2pPr>
      <a:lvl3pPr marL="1030288" indent="-234950" algn="l" rtl="0" fontAlgn="base">
        <a:spcBef>
          <a:spcPct val="20000"/>
        </a:spcBef>
        <a:spcAft>
          <a:spcPct val="0"/>
        </a:spcAft>
        <a:buClr>
          <a:srgbClr val="4600F5"/>
        </a:buClr>
        <a:buChar char="•"/>
        <a:defRPr sz="2000">
          <a:solidFill>
            <a:schemeClr val="tx1"/>
          </a:solidFill>
          <a:latin typeface="+mn-lt"/>
        </a:defRPr>
      </a:lvl3pPr>
      <a:lvl4pPr marL="1430338" indent="-234950" algn="l" rtl="0" fontAlgn="base">
        <a:spcBef>
          <a:spcPct val="20000"/>
        </a:spcBef>
        <a:spcAft>
          <a:spcPct val="0"/>
        </a:spcAft>
        <a:buClr>
          <a:srgbClr val="4600F5"/>
        </a:buClr>
        <a:buChar char="–"/>
        <a:defRPr sz="2000">
          <a:solidFill>
            <a:schemeClr val="tx1"/>
          </a:solidFill>
          <a:latin typeface="+mn-lt"/>
        </a:defRPr>
      </a:lvl4pPr>
      <a:lvl5pPr marL="2057400" indent="-228600" algn="l" rtl="0" fontAlgn="base">
        <a:spcBef>
          <a:spcPct val="20000"/>
        </a:spcBef>
        <a:spcAft>
          <a:spcPct val="0"/>
        </a:spcAft>
        <a:buClr>
          <a:srgbClr val="4600F5"/>
        </a:buClr>
        <a:buChar char="»"/>
        <a:defRPr sz="2000">
          <a:solidFill>
            <a:schemeClr val="tx1"/>
          </a:solidFill>
          <a:latin typeface="+mn-lt"/>
        </a:defRPr>
      </a:lvl5pPr>
      <a:lvl6pPr marL="2514600" indent="-228600" algn="l" rtl="0" fontAlgn="base">
        <a:spcBef>
          <a:spcPct val="20000"/>
        </a:spcBef>
        <a:spcAft>
          <a:spcPct val="0"/>
        </a:spcAft>
        <a:buClr>
          <a:srgbClr val="4600F5"/>
        </a:buClr>
        <a:buChar char="»"/>
        <a:defRPr sz="2000">
          <a:solidFill>
            <a:schemeClr val="tx1"/>
          </a:solidFill>
          <a:latin typeface="+mn-lt"/>
        </a:defRPr>
      </a:lvl6pPr>
      <a:lvl7pPr marL="2971800" indent="-228600" algn="l" rtl="0" fontAlgn="base">
        <a:spcBef>
          <a:spcPct val="20000"/>
        </a:spcBef>
        <a:spcAft>
          <a:spcPct val="0"/>
        </a:spcAft>
        <a:buClr>
          <a:srgbClr val="4600F5"/>
        </a:buClr>
        <a:buChar char="»"/>
        <a:defRPr sz="2000">
          <a:solidFill>
            <a:schemeClr val="tx1"/>
          </a:solidFill>
          <a:latin typeface="+mn-lt"/>
        </a:defRPr>
      </a:lvl7pPr>
      <a:lvl8pPr marL="3429000" indent="-228600" algn="l" rtl="0" fontAlgn="base">
        <a:spcBef>
          <a:spcPct val="20000"/>
        </a:spcBef>
        <a:spcAft>
          <a:spcPct val="0"/>
        </a:spcAft>
        <a:buClr>
          <a:srgbClr val="4600F5"/>
        </a:buClr>
        <a:buChar char="»"/>
        <a:defRPr sz="2000">
          <a:solidFill>
            <a:schemeClr val="tx1"/>
          </a:solidFill>
          <a:latin typeface="+mn-lt"/>
        </a:defRPr>
      </a:lvl8pPr>
      <a:lvl9pPr marL="3886200" indent="-228600" algn="l" rtl="0" fontAlgn="base">
        <a:spcBef>
          <a:spcPct val="20000"/>
        </a:spcBef>
        <a:spcAft>
          <a:spcPct val="0"/>
        </a:spcAft>
        <a:buClr>
          <a:srgbClr val="4600F5"/>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8.jpeg"/><Relationship Id="rId4" Type="http://schemas.openxmlformats.org/officeDocument/2006/relationships/hyperlink" Target="http://www.openoandm.org/"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jpe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jpeg"/><Relationship Id="rId4" Type="http://schemas.openxmlformats.org/officeDocument/2006/relationships/hyperlink" Target="http://www.openoandm.or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8.jpeg"/><Relationship Id="rId4" Type="http://schemas.openxmlformats.org/officeDocument/2006/relationships/hyperlink" Target="http://www.openoandm.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8.jpeg"/><Relationship Id="rId4" Type="http://schemas.openxmlformats.org/officeDocument/2006/relationships/hyperlink" Target="http://www.openoandm.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8.jpeg"/><Relationship Id="rId4" Type="http://schemas.openxmlformats.org/officeDocument/2006/relationships/hyperlink" Target="http://www.openoandm.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Byte" TargetMode="External"/><Relationship Id="rId7" Type="http://schemas.openxmlformats.org/officeDocument/2006/relationships/hyperlink" Target="http://en.wikipedia.org/wiki/Hexadecima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en.wikipedia.org/wiki/Canonical#Computer_science" TargetMode="External"/><Relationship Id="rId5" Type="http://schemas.openxmlformats.org/officeDocument/2006/relationships/hyperlink" Target="http://en.wikipedia.org/wiki/1000000000000_(number)" TargetMode="External"/><Relationship Id="rId4" Type="http://schemas.openxmlformats.org/officeDocument/2006/relationships/hyperlink" Target="http://en.wikipedia.org/wiki/Bi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www.openoandm.org/"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file:///C:\My%20Documents\Virtual%20Convergence\Orgs\MIMOSA\Images\MIMOSATM.gif" TargetMode="External"/><Relationship Id="rId5" Type="http://schemas.openxmlformats.org/officeDocument/2006/relationships/image" Target="../media/image10.png"/><Relationship Id="rId10" Type="http://schemas.openxmlformats.org/officeDocument/2006/relationships/image" Target="http://www.openapplications.org/images/OAGi-logobluesbackground.jpg" TargetMode="External"/><Relationship Id="rId4" Type="http://schemas.openxmlformats.org/officeDocument/2006/relationships/oleObject" Target="../embeddings/oleObject1.bin"/><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jpeg"/><Relationship Id="rId4" Type="http://schemas.openxmlformats.org/officeDocument/2006/relationships/hyperlink" Target="http://www.openoandm.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8.jpeg"/><Relationship Id="rId4" Type="http://schemas.openxmlformats.org/officeDocument/2006/relationships/hyperlink" Target="http://www.openoand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1700" name="Picture 4"/>
          <p:cNvPicPr>
            <a:picLocks noChangeAspect="1" noChangeArrowheads="1"/>
          </p:cNvPicPr>
          <p:nvPr/>
        </p:nvPicPr>
        <p:blipFill>
          <a:blip r:embed="rId2" cstate="print"/>
          <a:srcRect/>
          <a:stretch>
            <a:fillRect/>
          </a:stretch>
        </p:blipFill>
        <p:spPr bwMode="auto">
          <a:xfrm>
            <a:off x="22225" y="314325"/>
            <a:ext cx="9099550" cy="6237288"/>
          </a:xfrm>
          <a:prstGeom prst="rect">
            <a:avLst/>
          </a:prstGeom>
          <a:noFill/>
          <a:ln w="25400" algn="ctr">
            <a:noFill/>
            <a:miter lim="800000"/>
            <a:headEnd/>
            <a:tailEnd/>
          </a:ln>
          <a:effectLst/>
        </p:spPr>
      </p:pic>
    </p:spTree>
  </p:cSld>
  <p:clrMapOvr>
    <a:masterClrMapping/>
  </p:clrMapOvr>
  <p:transition spd="med" advTm="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76200"/>
            <a:ext cx="7772400" cy="533400"/>
          </a:xfrm>
        </p:spPr>
        <p:txBody>
          <a:bodyPr/>
          <a:lstStyle/>
          <a:p>
            <a:pPr eaLnBrk="1" hangingPunct="1">
              <a:lnSpc>
                <a:spcPct val="100000"/>
              </a:lnSpc>
              <a:defRPr/>
            </a:pPr>
            <a:r>
              <a:rPr lang="en-US" sz="2400" dirty="0" smtClean="0">
                <a:latin typeface="+mn-lt"/>
              </a:rPr>
              <a:t/>
            </a:r>
            <a:br>
              <a:rPr lang="en-US" sz="2400" dirty="0" smtClean="0">
                <a:latin typeface="+mn-lt"/>
              </a:rPr>
            </a:br>
            <a:r>
              <a:rPr lang="en-US" sz="2400" dirty="0" smtClean="0">
                <a:solidFill>
                  <a:schemeClr val="tx1"/>
                </a:solidFill>
                <a:latin typeface="+mn-lt"/>
              </a:rPr>
              <a:t> </a:t>
            </a:r>
            <a:r>
              <a:rPr lang="en-US" dirty="0" smtClean="0">
                <a:latin typeface="+mn-lt"/>
              </a:rPr>
              <a:t>Context for Collaboration</a:t>
            </a:r>
            <a:r>
              <a:rPr lang="en-US" sz="2400" dirty="0" smtClean="0">
                <a:latin typeface="+mn-lt"/>
              </a:rPr>
              <a:t/>
            </a:r>
            <a:br>
              <a:rPr lang="en-US" sz="2400" dirty="0" smtClean="0">
                <a:latin typeface="+mn-lt"/>
              </a:rPr>
            </a:br>
            <a:r>
              <a:rPr lang="en-US" sz="2000" dirty="0" smtClean="0">
                <a:solidFill>
                  <a:schemeClr val="tx1"/>
                </a:solidFill>
                <a:latin typeface="+mn-lt"/>
              </a:rPr>
              <a:t>Step 3- Link ISO 15926 and 10303 Based Engineering Systems with OpenO&amp;M Execution Environment</a:t>
            </a:r>
            <a:endParaRPr lang="en-US" sz="2400" dirty="0">
              <a:solidFill>
                <a:schemeClr val="tx1"/>
              </a:solidFill>
              <a:latin typeface="+mn-lt"/>
            </a:endParaRPr>
          </a:p>
        </p:txBody>
      </p:sp>
      <p:sp>
        <p:nvSpPr>
          <p:cNvPr id="4" name="Rectangle 3"/>
          <p:cNvSpPr/>
          <p:nvPr/>
        </p:nvSpPr>
        <p:spPr bwMode="auto">
          <a:xfrm>
            <a:off x="127000" y="1066800"/>
            <a:ext cx="8864600" cy="5232400"/>
          </a:xfrm>
          <a:prstGeom prst="rect">
            <a:avLst/>
          </a:prstGeom>
          <a:blipFill>
            <a:blip r:embed="rId3" cstate="print"/>
            <a:tile tx="0" ty="0" sx="100000" sy="100000" flip="none" algn="tl"/>
          </a:blipFill>
          <a:ln w="25400" cap="flat" cmpd="sng" algn="ctr">
            <a:solidFill>
              <a:schemeClr val="tx1"/>
            </a:solidFill>
            <a:prstDash val="solid"/>
            <a:round/>
            <a:headEnd type="none" w="med" len="med"/>
            <a:tailEnd type="none" w="med" len="med"/>
          </a:ln>
          <a:effectLst/>
        </p:spPr>
        <p:txBody>
          <a:bodyPr wrap="none" tIns="0"/>
          <a:lstStyle/>
          <a:p>
            <a:pPr algn="ctr">
              <a:defRPr/>
            </a:pPr>
            <a:r>
              <a:rPr lang="en-US" sz="2400" dirty="0">
                <a:latin typeface="+mn-lt"/>
                <a:cs typeface="+mn-cs"/>
              </a:rPr>
              <a:t>Semantic Context</a:t>
            </a:r>
          </a:p>
        </p:txBody>
      </p:sp>
      <p:sp>
        <p:nvSpPr>
          <p:cNvPr id="6" name="Rounded Rectangle 5"/>
          <p:cNvSpPr/>
          <p:nvPr/>
        </p:nvSpPr>
        <p:spPr bwMode="auto">
          <a:xfrm>
            <a:off x="685800" y="1714500"/>
            <a:ext cx="7747000" cy="685800"/>
          </a:xfrm>
          <a:prstGeom prst="roundRect">
            <a:avLst/>
          </a:prstGeom>
          <a:solidFill>
            <a:srgbClr val="00B0F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a:latin typeface="+mn-lt"/>
                <a:cs typeface="+mn-cs"/>
              </a:rPr>
              <a:t>Enterprise Business Systems</a:t>
            </a:r>
          </a:p>
        </p:txBody>
      </p:sp>
      <p:sp>
        <p:nvSpPr>
          <p:cNvPr id="7" name="Rounded Rectangle 6"/>
          <p:cNvSpPr/>
          <p:nvPr/>
        </p:nvSpPr>
        <p:spPr bwMode="auto">
          <a:xfrm>
            <a:off x="1143000" y="5207000"/>
            <a:ext cx="6858000" cy="431800"/>
          </a:xfrm>
          <a:prstGeom prst="roundRect">
            <a:avLst/>
          </a:prstGeom>
          <a:solidFill>
            <a:srgbClr val="00B05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Physical Assets</a:t>
            </a:r>
          </a:p>
        </p:txBody>
      </p:sp>
      <p:sp>
        <p:nvSpPr>
          <p:cNvPr id="8" name="Rounded Rectangle 7"/>
          <p:cNvSpPr/>
          <p:nvPr/>
        </p:nvSpPr>
        <p:spPr bwMode="auto">
          <a:xfrm>
            <a:off x="1143000" y="4762500"/>
            <a:ext cx="6858000" cy="431800"/>
          </a:xfrm>
          <a:prstGeom prst="roundRect">
            <a:avLst/>
          </a:prstGeom>
          <a:solidFill>
            <a:srgbClr val="FFFF0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Controls</a:t>
            </a:r>
          </a:p>
        </p:txBody>
      </p:sp>
      <p:sp>
        <p:nvSpPr>
          <p:cNvPr id="9" name="Oval 8"/>
          <p:cNvSpPr/>
          <p:nvPr/>
        </p:nvSpPr>
        <p:spPr bwMode="auto">
          <a:xfrm>
            <a:off x="203200" y="2286000"/>
            <a:ext cx="3073400" cy="2514600"/>
          </a:xfrm>
          <a:prstGeom prst="ellipse">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000" dirty="0">
                <a:latin typeface="+mn-lt"/>
                <a:cs typeface="+mn-cs"/>
              </a:rPr>
              <a:t>ISO 15926</a:t>
            </a:r>
          </a:p>
        </p:txBody>
      </p:sp>
      <p:sp>
        <p:nvSpPr>
          <p:cNvPr id="10" name="Oval 9"/>
          <p:cNvSpPr>
            <a:spLocks noChangeAspect="1"/>
          </p:cNvSpPr>
          <p:nvPr/>
        </p:nvSpPr>
        <p:spPr bwMode="auto">
          <a:xfrm>
            <a:off x="5943600" y="2209800"/>
            <a:ext cx="2895600" cy="2895600"/>
          </a:xfrm>
          <a:prstGeom prst="ellipse">
            <a:avLst/>
          </a:prstGeom>
          <a:solidFill>
            <a:schemeClr val="accent1">
              <a:lumMod val="60000"/>
              <a:lumOff val="40000"/>
              <a:alpha val="50000"/>
            </a:schemeClr>
          </a:solidFill>
          <a:ln w="25400" cap="flat" cmpd="sng" algn="ctr">
            <a:solidFill>
              <a:schemeClr val="tx1"/>
            </a:solidFill>
            <a:prstDash val="solid"/>
            <a:round/>
            <a:headEnd type="none" w="med" len="med"/>
            <a:tailEnd type="none" w="med" len="med"/>
          </a:ln>
          <a:effectLst/>
        </p:spPr>
        <p:txBody>
          <a:bodyPr tIns="0"/>
          <a:lstStyle/>
          <a:p>
            <a:pPr algn="ctr">
              <a:defRPr/>
            </a:pPr>
            <a:endParaRPr lang="en-US" sz="2000" dirty="0">
              <a:latin typeface="+mn-lt"/>
              <a:cs typeface="+mn-cs"/>
            </a:endParaRPr>
          </a:p>
        </p:txBody>
      </p:sp>
      <p:pic>
        <p:nvPicPr>
          <p:cNvPr id="12297" name="Picture 42" descr="OpenOandM%20Logo">
            <a:hlinkClick r:id="rId4"/>
          </p:cNvPr>
          <p:cNvPicPr>
            <a:picLocks noChangeAspect="1" noChangeArrowheads="1"/>
          </p:cNvPicPr>
          <p:nvPr/>
        </p:nvPicPr>
        <p:blipFill>
          <a:blip r:embed="rId5" cstate="print"/>
          <a:srcRect/>
          <a:stretch>
            <a:fillRect/>
          </a:stretch>
        </p:blipFill>
        <p:spPr bwMode="auto">
          <a:xfrm>
            <a:off x="7010400" y="2209800"/>
            <a:ext cx="762000" cy="381000"/>
          </a:xfrm>
          <a:prstGeom prst="rect">
            <a:avLst/>
          </a:prstGeom>
          <a:noFill/>
          <a:ln w="9525">
            <a:noFill/>
            <a:miter lim="800000"/>
            <a:headEnd/>
            <a:tailEnd/>
          </a:ln>
        </p:spPr>
      </p:pic>
      <p:sp>
        <p:nvSpPr>
          <p:cNvPr id="23" name="Donut 22"/>
          <p:cNvSpPr>
            <a:spLocks noChangeAspect="1"/>
          </p:cNvSpPr>
          <p:nvPr/>
        </p:nvSpPr>
        <p:spPr bwMode="auto">
          <a:xfrm>
            <a:off x="6324600" y="2590800"/>
            <a:ext cx="2133600" cy="2133600"/>
          </a:xfrm>
          <a:prstGeom prst="donut">
            <a:avLst/>
          </a:prstGeom>
          <a:solidFill>
            <a:srgbClr val="008000">
              <a:alpha val="50000"/>
            </a:srgb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dirty="0">
                <a:cs typeface="Arial" charset="0"/>
              </a:rPr>
              <a:t>MIMOSA</a:t>
            </a: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r>
              <a:rPr lang="en-US" dirty="0">
                <a:cs typeface="Arial" charset="0"/>
              </a:rPr>
              <a:t>Registry</a:t>
            </a:r>
          </a:p>
        </p:txBody>
      </p:sp>
      <p:sp>
        <p:nvSpPr>
          <p:cNvPr id="18" name="Oval 17"/>
          <p:cNvSpPr>
            <a:spLocks noChangeAspect="1"/>
          </p:cNvSpPr>
          <p:nvPr/>
        </p:nvSpPr>
        <p:spPr bwMode="auto">
          <a:xfrm>
            <a:off x="6832600" y="3098800"/>
            <a:ext cx="1117600" cy="1117600"/>
          </a:xfrm>
          <a:prstGeom prst="ellipse">
            <a:avLst/>
          </a:prstGeom>
          <a:solidFill>
            <a:srgbClr val="FFFF00">
              <a:alpha val="50000"/>
            </a:srgbClr>
          </a:solidFill>
          <a:ln w="25400" cap="flat" cmpd="sng" algn="ctr">
            <a:noFill/>
            <a:prstDash val="solid"/>
            <a:round/>
            <a:headEnd type="none" w="med" len="med"/>
            <a:tailEnd type="none" w="med" len="med"/>
          </a:ln>
          <a:effectLst/>
        </p:spPr>
        <p:txBody>
          <a:bodyPr wrap="none" tIns="0" anchor="ctr"/>
          <a:lstStyle/>
          <a:p>
            <a:pPr algn="ctr">
              <a:defRPr/>
            </a:pPr>
            <a:r>
              <a:rPr lang="en-US" sz="1200" dirty="0">
                <a:latin typeface="+mn-lt"/>
                <a:cs typeface="+mn-cs"/>
              </a:rPr>
              <a:t>O&amp;M</a:t>
            </a:r>
            <a:br>
              <a:rPr lang="en-US" sz="1200" dirty="0">
                <a:latin typeface="+mn-lt"/>
                <a:cs typeface="+mn-cs"/>
              </a:rPr>
            </a:br>
            <a:r>
              <a:rPr lang="en-US" sz="1200" dirty="0">
                <a:latin typeface="+mn-lt"/>
                <a:cs typeface="+mn-cs"/>
              </a:rPr>
              <a:t>Requirements</a:t>
            </a:r>
            <a:br>
              <a:rPr lang="en-US" sz="1200" dirty="0">
                <a:latin typeface="+mn-lt"/>
                <a:cs typeface="+mn-cs"/>
              </a:rPr>
            </a:br>
            <a:r>
              <a:rPr lang="en-US" sz="1200" dirty="0">
                <a:latin typeface="+mn-lt"/>
                <a:cs typeface="+mn-cs"/>
              </a:rPr>
              <a:t>Repository</a:t>
            </a:r>
          </a:p>
        </p:txBody>
      </p:sp>
      <p:sp>
        <p:nvSpPr>
          <p:cNvPr id="24" name="Left-Right Arrow 23"/>
          <p:cNvSpPr/>
          <p:nvPr/>
        </p:nvSpPr>
        <p:spPr bwMode="auto">
          <a:xfrm>
            <a:off x="3276600" y="2781300"/>
            <a:ext cx="2209800" cy="1752600"/>
          </a:xfrm>
          <a:prstGeom prst="leftRightArrow">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Arial" charset="0"/>
              </a:rPr>
              <a:t>Transform</a:t>
            </a:r>
            <a:br>
              <a:rPr lang="en-US" dirty="0">
                <a:latin typeface="+mn-lt"/>
                <a:cs typeface="Arial" charset="0"/>
              </a:rPr>
            </a:br>
            <a:r>
              <a:rPr lang="en-US" dirty="0">
                <a:latin typeface="+mn-lt"/>
                <a:cs typeface="Arial" charset="0"/>
              </a:rPr>
              <a:t>Engine</a:t>
            </a:r>
          </a:p>
        </p:txBody>
      </p:sp>
      <p:sp>
        <p:nvSpPr>
          <p:cNvPr id="25" name="Rectangle 24"/>
          <p:cNvSpPr/>
          <p:nvPr/>
        </p:nvSpPr>
        <p:spPr bwMode="auto">
          <a:xfrm>
            <a:off x="3124200" y="3467100"/>
            <a:ext cx="762000" cy="381000"/>
          </a:xfrm>
          <a:prstGeom prst="rect">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err="1">
                <a:latin typeface="+mn-lt"/>
                <a:cs typeface="+mn-cs"/>
              </a:rPr>
              <a:t>iRING</a:t>
            </a:r>
            <a:endParaRPr lang="en-US" dirty="0">
              <a:latin typeface="+mn-lt"/>
              <a:cs typeface="+mn-cs"/>
            </a:endParaRPr>
          </a:p>
        </p:txBody>
      </p:sp>
      <p:sp>
        <p:nvSpPr>
          <p:cNvPr id="26" name="Oval 25"/>
          <p:cNvSpPr/>
          <p:nvPr/>
        </p:nvSpPr>
        <p:spPr bwMode="auto">
          <a:xfrm>
            <a:off x="5029200" y="2971800"/>
            <a:ext cx="2362200" cy="1371600"/>
          </a:xfrm>
          <a:prstGeom prst="ellipse">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200" dirty="0">
                <a:latin typeface="+mn-lt"/>
                <a:cs typeface="Arial" charset="0"/>
              </a:rPr>
              <a:t>OpenO&amp;M</a:t>
            </a:r>
            <a:br>
              <a:rPr lang="en-US" sz="1200" dirty="0">
                <a:latin typeface="+mn-lt"/>
                <a:cs typeface="Arial" charset="0"/>
              </a:rPr>
            </a:br>
            <a:endParaRPr lang="en-US" sz="1200" dirty="0">
              <a:latin typeface="+mn-lt"/>
              <a:cs typeface="Arial" charset="0"/>
            </a:endParaRPr>
          </a:p>
          <a:p>
            <a:pPr algn="ctr">
              <a:defRPr/>
            </a:pPr>
            <a:endParaRPr lang="en-US" sz="1200" dirty="0">
              <a:latin typeface="+mn-lt"/>
              <a:cs typeface="Arial" charset="0"/>
            </a:endParaRPr>
          </a:p>
          <a:p>
            <a:pPr algn="ctr">
              <a:defRPr/>
            </a:pPr>
            <a:endParaRPr lang="en-US" sz="1200" dirty="0">
              <a:latin typeface="+mn-lt"/>
              <a:cs typeface="Arial" charset="0"/>
            </a:endParaRPr>
          </a:p>
          <a:p>
            <a:pPr algn="ctr">
              <a:defRPr/>
            </a:pPr>
            <a:r>
              <a:rPr lang="en-US" sz="1200" dirty="0">
                <a:latin typeface="+mn-lt"/>
                <a:cs typeface="Arial" charset="0"/>
              </a:rPr>
              <a:t>Event Oriented Message</a:t>
            </a:r>
            <a:br>
              <a:rPr lang="en-US" sz="1200" dirty="0">
                <a:latin typeface="+mn-lt"/>
                <a:cs typeface="Arial" charset="0"/>
              </a:rPr>
            </a:br>
            <a:r>
              <a:rPr lang="en-US" sz="1200" dirty="0">
                <a:latin typeface="+mn-lt"/>
                <a:cs typeface="Arial" charset="0"/>
              </a:rPr>
              <a:t>Bus</a:t>
            </a:r>
          </a:p>
        </p:txBody>
      </p:sp>
      <p:pic>
        <p:nvPicPr>
          <p:cNvPr id="12303" name="Picture 42" descr="OpenOandM%20Logo">
            <a:hlinkClick r:id="rId4"/>
          </p:cNvPr>
          <p:cNvPicPr>
            <a:picLocks noChangeAspect="1" noChangeArrowheads="1"/>
          </p:cNvPicPr>
          <p:nvPr/>
        </p:nvPicPr>
        <p:blipFill>
          <a:blip r:embed="rId5" cstate="print"/>
          <a:srcRect/>
          <a:stretch>
            <a:fillRect/>
          </a:stretch>
        </p:blipFill>
        <p:spPr bwMode="auto">
          <a:xfrm>
            <a:off x="4953000" y="3467100"/>
            <a:ext cx="762000" cy="381000"/>
          </a:xfrm>
          <a:prstGeom prst="rect">
            <a:avLst/>
          </a:prstGeom>
          <a:noFill/>
          <a:ln w="9525">
            <a:noFill/>
            <a:miter lim="800000"/>
            <a:headEnd/>
            <a:tailEnd/>
          </a:ln>
        </p:spPr>
      </p:pic>
      <p:pic>
        <p:nvPicPr>
          <p:cNvPr id="12304" name="Picture 42" descr="OpenOandM%20Logo">
            <a:hlinkClick r:id="rId4"/>
          </p:cNvPr>
          <p:cNvPicPr>
            <a:picLocks noChangeAspect="1" noChangeArrowheads="1"/>
          </p:cNvPicPr>
          <p:nvPr/>
        </p:nvPicPr>
        <p:blipFill>
          <a:blip r:embed="rId5" cstate="print"/>
          <a:srcRect/>
          <a:stretch>
            <a:fillRect/>
          </a:stretch>
        </p:blipFill>
        <p:spPr bwMode="auto">
          <a:xfrm>
            <a:off x="7010400" y="4724400"/>
            <a:ext cx="762000" cy="381000"/>
          </a:xfrm>
          <a:prstGeom prst="rect">
            <a:avLst/>
          </a:prstGeom>
          <a:noFill/>
          <a:ln w="9525">
            <a:noFill/>
            <a:miter lim="800000"/>
            <a:headEnd/>
            <a:tailEnd/>
          </a:ln>
        </p:spPr>
      </p:pic>
      <p:sp>
        <p:nvSpPr>
          <p:cNvPr id="20" name="Rounded Rectangular Callout 19"/>
          <p:cNvSpPr/>
          <p:nvPr/>
        </p:nvSpPr>
        <p:spPr bwMode="auto">
          <a:xfrm>
            <a:off x="2057400" y="4572000"/>
            <a:ext cx="3048000" cy="1828800"/>
          </a:xfrm>
          <a:prstGeom prst="wedgeRoundRectCallout">
            <a:avLst>
              <a:gd name="adj1" fmla="val 24684"/>
              <a:gd name="adj2" fmla="val -84914"/>
              <a:gd name="adj3" fmla="val 16667"/>
            </a:avLst>
          </a:prstGeom>
          <a:solidFill>
            <a:schemeClr val="bg1">
              <a:alpha val="85000"/>
            </a:schemeClr>
          </a:solidFill>
          <a:ln w="25400" cap="flat" cmpd="sng" algn="ctr">
            <a:solidFill>
              <a:schemeClr val="tx1"/>
            </a:solidFill>
            <a:prstDash val="solid"/>
            <a:round/>
            <a:headEnd type="none" w="med" len="med"/>
            <a:tailEnd type="none" w="med" len="med"/>
          </a:ln>
          <a:effectLst/>
        </p:spPr>
        <p:txBody>
          <a:bodyPr tIns="0" anchor="ctr"/>
          <a:lstStyle/>
          <a:p>
            <a:pPr algn="ctr">
              <a:defRPr/>
            </a:pPr>
            <a:r>
              <a:rPr lang="en-US" sz="2000" dirty="0">
                <a:latin typeface="+mn-lt"/>
              </a:rPr>
              <a:t>Rules-based Transform Engine</a:t>
            </a:r>
          </a:p>
        </p:txBody>
      </p:sp>
      <p:grpSp>
        <p:nvGrpSpPr>
          <p:cNvPr id="3" name="Group 18"/>
          <p:cNvGrpSpPr>
            <a:grpSpLocks/>
          </p:cNvGrpSpPr>
          <p:nvPr/>
        </p:nvGrpSpPr>
        <p:grpSpPr bwMode="auto">
          <a:xfrm>
            <a:off x="6096000" y="2641600"/>
            <a:ext cx="2628900" cy="2032000"/>
            <a:chOff x="6096000" y="2641600"/>
            <a:chExt cx="2628900" cy="2032000"/>
          </a:xfrm>
        </p:grpSpPr>
        <p:pic>
          <p:nvPicPr>
            <p:cNvPr id="12307" name="Picture 2"/>
            <p:cNvPicPr>
              <a:picLocks noChangeAspect="1" noChangeArrowheads="1"/>
            </p:cNvPicPr>
            <p:nvPr/>
          </p:nvPicPr>
          <p:blipFill>
            <a:blip r:embed="rId6" cstate="print"/>
            <a:srcRect/>
            <a:stretch>
              <a:fillRect/>
            </a:stretch>
          </p:blipFill>
          <p:spPr bwMode="auto">
            <a:xfrm>
              <a:off x="6096000" y="2641600"/>
              <a:ext cx="2628900" cy="2032000"/>
            </a:xfrm>
            <a:prstGeom prst="rect">
              <a:avLst/>
            </a:prstGeom>
            <a:noFill/>
            <a:ln w="9525">
              <a:noFill/>
              <a:miter lim="800000"/>
              <a:headEnd/>
              <a:tailEnd/>
            </a:ln>
          </p:spPr>
        </p:pic>
        <p:pic>
          <p:nvPicPr>
            <p:cNvPr id="12308" name="Picture 17" descr="MIMOSA_TMonWhite"/>
            <p:cNvPicPr>
              <a:picLocks noChangeAspect="1" noChangeArrowheads="1"/>
            </p:cNvPicPr>
            <p:nvPr/>
          </p:nvPicPr>
          <p:blipFill>
            <a:blip r:embed="rId7" cstate="print"/>
            <a:srcRect/>
            <a:stretch>
              <a:fillRect/>
            </a:stretch>
          </p:blipFill>
          <p:spPr bwMode="auto">
            <a:xfrm>
              <a:off x="6123709" y="4434840"/>
              <a:ext cx="581891" cy="213360"/>
            </a:xfrm>
            <a:prstGeom prst="rect">
              <a:avLst/>
            </a:prstGeom>
            <a:noFill/>
            <a:ln w="9525">
              <a:noFill/>
              <a:miter lim="800000"/>
              <a:headEnd/>
              <a:tailEnd/>
            </a:ln>
          </p:spPr>
        </p:pic>
      </p:grpSp>
    </p:spTree>
  </p:cSld>
  <p:clrMapOvr>
    <a:masterClrMapping/>
  </p:clrMapOvr>
  <p:transition spd="med"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76200"/>
            <a:ext cx="7772400" cy="533400"/>
          </a:xfrm>
        </p:spPr>
        <p:txBody>
          <a:bodyPr/>
          <a:lstStyle/>
          <a:p>
            <a:pPr eaLnBrk="1" hangingPunct="1">
              <a:lnSpc>
                <a:spcPct val="100000"/>
              </a:lnSpc>
              <a:defRPr/>
            </a:pPr>
            <a:r>
              <a:rPr lang="en-US" sz="2400" dirty="0" smtClean="0">
                <a:latin typeface="+mn-lt"/>
              </a:rPr>
              <a:t/>
            </a:r>
            <a:br>
              <a:rPr lang="en-US" sz="2400" dirty="0" smtClean="0">
                <a:latin typeface="+mn-lt"/>
              </a:rPr>
            </a:br>
            <a:r>
              <a:rPr lang="en-US" sz="2400" dirty="0" smtClean="0">
                <a:solidFill>
                  <a:schemeClr val="tx1"/>
                </a:solidFill>
                <a:latin typeface="+mn-lt"/>
              </a:rPr>
              <a:t> </a:t>
            </a:r>
            <a:r>
              <a:rPr lang="en-US" dirty="0" smtClean="0">
                <a:latin typeface="+mn-lt"/>
              </a:rPr>
              <a:t>Context for Collaboration</a:t>
            </a:r>
            <a:r>
              <a:rPr lang="en-US" sz="2400" dirty="0" smtClean="0">
                <a:latin typeface="+mn-lt"/>
              </a:rPr>
              <a:t/>
            </a:r>
            <a:br>
              <a:rPr lang="en-US" sz="2400" dirty="0" smtClean="0">
                <a:latin typeface="+mn-lt"/>
              </a:rPr>
            </a:br>
            <a:r>
              <a:rPr lang="en-US" sz="2000" dirty="0" smtClean="0">
                <a:solidFill>
                  <a:schemeClr val="tx1"/>
                </a:solidFill>
                <a:latin typeface="+mn-lt"/>
              </a:rPr>
              <a:t>Step 4- Pull Rich Equipment Data From ISO 15926 Based Engineering Systems – </a:t>
            </a:r>
            <a:r>
              <a:rPr lang="en-US" sz="2000" dirty="0" err="1" smtClean="0">
                <a:solidFill>
                  <a:schemeClr val="tx1"/>
                </a:solidFill>
                <a:latin typeface="+mn-lt"/>
              </a:rPr>
              <a:t>NorHub</a:t>
            </a:r>
            <a:r>
              <a:rPr lang="en-US" sz="2000" dirty="0" smtClean="0">
                <a:solidFill>
                  <a:schemeClr val="tx1"/>
                </a:solidFill>
                <a:latin typeface="+mn-lt"/>
              </a:rPr>
              <a:t> / </a:t>
            </a:r>
            <a:r>
              <a:rPr lang="en-US" sz="2000" dirty="0" err="1" smtClean="0">
                <a:solidFill>
                  <a:schemeClr val="tx1"/>
                </a:solidFill>
                <a:latin typeface="+mn-lt"/>
              </a:rPr>
              <a:t>iRING</a:t>
            </a:r>
            <a:r>
              <a:rPr lang="en-US" sz="2000" dirty="0" smtClean="0">
                <a:solidFill>
                  <a:schemeClr val="tx1"/>
                </a:solidFill>
                <a:latin typeface="+mn-lt"/>
              </a:rPr>
              <a:t> </a:t>
            </a:r>
            <a:endParaRPr lang="en-US" sz="2400" dirty="0">
              <a:solidFill>
                <a:schemeClr val="tx1"/>
              </a:solidFill>
              <a:latin typeface="+mn-lt"/>
            </a:endParaRPr>
          </a:p>
        </p:txBody>
      </p:sp>
      <p:sp>
        <p:nvSpPr>
          <p:cNvPr id="4" name="Rectangle 3"/>
          <p:cNvSpPr/>
          <p:nvPr/>
        </p:nvSpPr>
        <p:spPr bwMode="auto">
          <a:xfrm>
            <a:off x="127000" y="1066800"/>
            <a:ext cx="8864600" cy="5232400"/>
          </a:xfrm>
          <a:prstGeom prst="rect">
            <a:avLst/>
          </a:prstGeom>
          <a:blipFill>
            <a:blip r:embed="rId3" cstate="print"/>
            <a:tile tx="0" ty="0" sx="100000" sy="100000" flip="none" algn="tl"/>
          </a:blipFill>
          <a:ln w="25400" cap="flat" cmpd="sng" algn="ctr">
            <a:solidFill>
              <a:schemeClr val="tx1"/>
            </a:solidFill>
            <a:prstDash val="solid"/>
            <a:round/>
            <a:headEnd type="none" w="med" len="med"/>
            <a:tailEnd type="none" w="med" len="med"/>
          </a:ln>
          <a:effectLst/>
        </p:spPr>
        <p:txBody>
          <a:bodyPr wrap="none" tIns="0"/>
          <a:lstStyle/>
          <a:p>
            <a:pPr algn="ctr">
              <a:defRPr/>
            </a:pPr>
            <a:r>
              <a:rPr lang="en-US" sz="2400" dirty="0">
                <a:latin typeface="+mn-lt"/>
                <a:cs typeface="+mn-cs"/>
              </a:rPr>
              <a:t>Semantic Context</a:t>
            </a:r>
          </a:p>
        </p:txBody>
      </p:sp>
      <p:sp>
        <p:nvSpPr>
          <p:cNvPr id="6" name="Rounded Rectangle 5"/>
          <p:cNvSpPr/>
          <p:nvPr/>
        </p:nvSpPr>
        <p:spPr bwMode="auto">
          <a:xfrm>
            <a:off x="685800" y="1714500"/>
            <a:ext cx="7747000" cy="685800"/>
          </a:xfrm>
          <a:prstGeom prst="roundRect">
            <a:avLst/>
          </a:prstGeom>
          <a:solidFill>
            <a:srgbClr val="00B0F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a:latin typeface="+mn-lt"/>
                <a:cs typeface="+mn-cs"/>
              </a:rPr>
              <a:t>Enterprise Business Systems</a:t>
            </a:r>
          </a:p>
        </p:txBody>
      </p:sp>
      <p:sp>
        <p:nvSpPr>
          <p:cNvPr id="7" name="Rounded Rectangle 6"/>
          <p:cNvSpPr/>
          <p:nvPr/>
        </p:nvSpPr>
        <p:spPr bwMode="auto">
          <a:xfrm>
            <a:off x="1143000" y="5207000"/>
            <a:ext cx="6858000" cy="431800"/>
          </a:xfrm>
          <a:prstGeom prst="roundRect">
            <a:avLst/>
          </a:prstGeom>
          <a:solidFill>
            <a:srgbClr val="00B05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Physical Assets</a:t>
            </a:r>
          </a:p>
        </p:txBody>
      </p:sp>
      <p:sp>
        <p:nvSpPr>
          <p:cNvPr id="8" name="Rounded Rectangle 7"/>
          <p:cNvSpPr/>
          <p:nvPr/>
        </p:nvSpPr>
        <p:spPr bwMode="auto">
          <a:xfrm>
            <a:off x="1143000" y="4762500"/>
            <a:ext cx="6858000" cy="431800"/>
          </a:xfrm>
          <a:prstGeom prst="roundRect">
            <a:avLst/>
          </a:prstGeom>
          <a:solidFill>
            <a:srgbClr val="FFFF0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Controls</a:t>
            </a:r>
          </a:p>
        </p:txBody>
      </p:sp>
      <p:sp>
        <p:nvSpPr>
          <p:cNvPr id="9" name="Oval 8"/>
          <p:cNvSpPr/>
          <p:nvPr/>
        </p:nvSpPr>
        <p:spPr bwMode="auto">
          <a:xfrm>
            <a:off x="203200" y="2286000"/>
            <a:ext cx="3073400" cy="2514600"/>
          </a:xfrm>
          <a:prstGeom prst="ellipse">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000" dirty="0">
                <a:latin typeface="+mn-lt"/>
                <a:cs typeface="+mn-cs"/>
              </a:rPr>
              <a:t>ISO 15926</a:t>
            </a:r>
          </a:p>
        </p:txBody>
      </p:sp>
      <p:sp>
        <p:nvSpPr>
          <p:cNvPr id="10" name="Oval 9"/>
          <p:cNvSpPr>
            <a:spLocks noChangeAspect="1"/>
          </p:cNvSpPr>
          <p:nvPr/>
        </p:nvSpPr>
        <p:spPr bwMode="auto">
          <a:xfrm>
            <a:off x="5943600" y="2209800"/>
            <a:ext cx="2895600" cy="2895600"/>
          </a:xfrm>
          <a:prstGeom prst="ellipse">
            <a:avLst/>
          </a:prstGeom>
          <a:solidFill>
            <a:schemeClr val="accent1">
              <a:lumMod val="60000"/>
              <a:lumOff val="40000"/>
              <a:alpha val="50000"/>
            </a:schemeClr>
          </a:solidFill>
          <a:ln w="25400" cap="flat" cmpd="sng" algn="ctr">
            <a:solidFill>
              <a:schemeClr val="tx1"/>
            </a:solidFill>
            <a:prstDash val="solid"/>
            <a:round/>
            <a:headEnd type="none" w="med" len="med"/>
            <a:tailEnd type="none" w="med" len="med"/>
          </a:ln>
          <a:effectLst/>
        </p:spPr>
        <p:txBody>
          <a:bodyPr tIns="0"/>
          <a:lstStyle/>
          <a:p>
            <a:pPr algn="ctr">
              <a:defRPr/>
            </a:pPr>
            <a:endParaRPr lang="en-US" sz="2000" dirty="0">
              <a:latin typeface="+mn-lt"/>
              <a:cs typeface="+mn-cs"/>
            </a:endParaRPr>
          </a:p>
        </p:txBody>
      </p:sp>
      <p:pic>
        <p:nvPicPr>
          <p:cNvPr id="13321" name="Picture 42" descr="OpenOandM%20Logo">
            <a:hlinkClick r:id="rId4"/>
          </p:cNvPr>
          <p:cNvPicPr>
            <a:picLocks noChangeAspect="1" noChangeArrowheads="1"/>
          </p:cNvPicPr>
          <p:nvPr/>
        </p:nvPicPr>
        <p:blipFill>
          <a:blip r:embed="rId5" cstate="print"/>
          <a:srcRect/>
          <a:stretch>
            <a:fillRect/>
          </a:stretch>
        </p:blipFill>
        <p:spPr bwMode="auto">
          <a:xfrm>
            <a:off x="7010400" y="2209800"/>
            <a:ext cx="762000" cy="381000"/>
          </a:xfrm>
          <a:prstGeom prst="rect">
            <a:avLst/>
          </a:prstGeom>
          <a:noFill/>
          <a:ln w="9525">
            <a:noFill/>
            <a:miter lim="800000"/>
            <a:headEnd/>
            <a:tailEnd/>
          </a:ln>
        </p:spPr>
      </p:pic>
      <p:sp>
        <p:nvSpPr>
          <p:cNvPr id="23" name="Donut 22"/>
          <p:cNvSpPr>
            <a:spLocks noChangeAspect="1"/>
          </p:cNvSpPr>
          <p:nvPr/>
        </p:nvSpPr>
        <p:spPr bwMode="auto">
          <a:xfrm>
            <a:off x="6324600" y="2590800"/>
            <a:ext cx="2133600" cy="2133600"/>
          </a:xfrm>
          <a:prstGeom prst="donut">
            <a:avLst/>
          </a:prstGeom>
          <a:solidFill>
            <a:srgbClr val="008000">
              <a:alpha val="50000"/>
            </a:srgb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dirty="0">
                <a:cs typeface="Arial" charset="0"/>
              </a:rPr>
              <a:t>MIMOSA</a:t>
            </a: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r>
              <a:rPr lang="en-US" dirty="0">
                <a:cs typeface="Arial" charset="0"/>
              </a:rPr>
              <a:t>Registry</a:t>
            </a:r>
          </a:p>
        </p:txBody>
      </p:sp>
      <p:sp>
        <p:nvSpPr>
          <p:cNvPr id="18" name="Oval 17"/>
          <p:cNvSpPr>
            <a:spLocks noChangeAspect="1"/>
          </p:cNvSpPr>
          <p:nvPr/>
        </p:nvSpPr>
        <p:spPr bwMode="auto">
          <a:xfrm>
            <a:off x="6832600" y="3098800"/>
            <a:ext cx="1117600" cy="1117600"/>
          </a:xfrm>
          <a:prstGeom prst="ellipse">
            <a:avLst/>
          </a:prstGeom>
          <a:solidFill>
            <a:srgbClr val="FFFF00">
              <a:alpha val="50000"/>
            </a:srgbClr>
          </a:solidFill>
          <a:ln w="25400" cap="flat" cmpd="sng" algn="ctr">
            <a:noFill/>
            <a:prstDash val="solid"/>
            <a:round/>
            <a:headEnd type="none" w="med" len="med"/>
            <a:tailEnd type="none" w="med" len="med"/>
          </a:ln>
          <a:effectLst/>
        </p:spPr>
        <p:txBody>
          <a:bodyPr wrap="none" tIns="0" anchor="ctr"/>
          <a:lstStyle/>
          <a:p>
            <a:pPr algn="ctr">
              <a:defRPr/>
            </a:pPr>
            <a:r>
              <a:rPr lang="en-US" sz="1200" dirty="0">
                <a:latin typeface="+mn-lt"/>
                <a:cs typeface="+mn-cs"/>
              </a:rPr>
              <a:t>O&amp;M</a:t>
            </a:r>
            <a:br>
              <a:rPr lang="en-US" sz="1200" dirty="0">
                <a:latin typeface="+mn-lt"/>
                <a:cs typeface="+mn-cs"/>
              </a:rPr>
            </a:br>
            <a:r>
              <a:rPr lang="en-US" sz="1200" dirty="0">
                <a:latin typeface="+mn-lt"/>
                <a:cs typeface="+mn-cs"/>
              </a:rPr>
              <a:t>Requirements</a:t>
            </a:r>
            <a:br>
              <a:rPr lang="en-US" sz="1200" dirty="0">
                <a:latin typeface="+mn-lt"/>
                <a:cs typeface="+mn-cs"/>
              </a:rPr>
            </a:br>
            <a:r>
              <a:rPr lang="en-US" sz="1200" dirty="0">
                <a:latin typeface="+mn-lt"/>
                <a:cs typeface="+mn-cs"/>
              </a:rPr>
              <a:t>Repository</a:t>
            </a:r>
          </a:p>
        </p:txBody>
      </p:sp>
      <p:sp>
        <p:nvSpPr>
          <p:cNvPr id="24" name="Left-Right Arrow 23"/>
          <p:cNvSpPr/>
          <p:nvPr/>
        </p:nvSpPr>
        <p:spPr bwMode="auto">
          <a:xfrm>
            <a:off x="3276600" y="2781300"/>
            <a:ext cx="2209800" cy="1752600"/>
          </a:xfrm>
          <a:prstGeom prst="leftRightArrow">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Arial" charset="0"/>
              </a:rPr>
              <a:t>Transform</a:t>
            </a:r>
            <a:br>
              <a:rPr lang="en-US" dirty="0">
                <a:latin typeface="+mn-lt"/>
                <a:cs typeface="Arial" charset="0"/>
              </a:rPr>
            </a:br>
            <a:r>
              <a:rPr lang="en-US" dirty="0">
                <a:latin typeface="+mn-lt"/>
                <a:cs typeface="Arial" charset="0"/>
              </a:rPr>
              <a:t>Engine</a:t>
            </a:r>
          </a:p>
        </p:txBody>
      </p:sp>
      <p:sp>
        <p:nvSpPr>
          <p:cNvPr id="25" name="Rectangle 24"/>
          <p:cNvSpPr/>
          <p:nvPr/>
        </p:nvSpPr>
        <p:spPr bwMode="auto">
          <a:xfrm>
            <a:off x="3124200" y="3467100"/>
            <a:ext cx="762000" cy="381000"/>
          </a:xfrm>
          <a:prstGeom prst="rect">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err="1">
                <a:latin typeface="+mn-lt"/>
                <a:cs typeface="+mn-cs"/>
              </a:rPr>
              <a:t>iRING</a:t>
            </a:r>
            <a:endParaRPr lang="en-US" dirty="0">
              <a:latin typeface="+mn-lt"/>
              <a:cs typeface="+mn-cs"/>
            </a:endParaRPr>
          </a:p>
        </p:txBody>
      </p:sp>
      <p:sp>
        <p:nvSpPr>
          <p:cNvPr id="26" name="Oval 25"/>
          <p:cNvSpPr/>
          <p:nvPr/>
        </p:nvSpPr>
        <p:spPr bwMode="auto">
          <a:xfrm>
            <a:off x="5029200" y="2971800"/>
            <a:ext cx="2362200" cy="1371600"/>
          </a:xfrm>
          <a:prstGeom prst="ellipse">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200" dirty="0">
                <a:latin typeface="+mn-lt"/>
                <a:cs typeface="Arial" charset="0"/>
              </a:rPr>
              <a:t>OpenO&amp;M</a:t>
            </a:r>
            <a:br>
              <a:rPr lang="en-US" sz="1200" dirty="0">
                <a:latin typeface="+mn-lt"/>
                <a:cs typeface="Arial" charset="0"/>
              </a:rPr>
            </a:br>
            <a:endParaRPr lang="en-US" sz="1200" dirty="0">
              <a:latin typeface="+mn-lt"/>
              <a:cs typeface="Arial" charset="0"/>
            </a:endParaRPr>
          </a:p>
          <a:p>
            <a:pPr algn="ctr">
              <a:defRPr/>
            </a:pPr>
            <a:endParaRPr lang="en-US" sz="1200" dirty="0">
              <a:latin typeface="+mn-lt"/>
              <a:cs typeface="Arial" charset="0"/>
            </a:endParaRPr>
          </a:p>
          <a:p>
            <a:pPr algn="ctr">
              <a:defRPr/>
            </a:pPr>
            <a:endParaRPr lang="en-US" sz="1200" dirty="0">
              <a:latin typeface="+mn-lt"/>
              <a:cs typeface="Arial" charset="0"/>
            </a:endParaRPr>
          </a:p>
          <a:p>
            <a:pPr algn="ctr">
              <a:defRPr/>
            </a:pPr>
            <a:r>
              <a:rPr lang="en-US" sz="1200" dirty="0">
                <a:latin typeface="+mn-lt"/>
                <a:cs typeface="Arial" charset="0"/>
              </a:rPr>
              <a:t>Event Oriented Message</a:t>
            </a:r>
            <a:br>
              <a:rPr lang="en-US" sz="1200" dirty="0">
                <a:latin typeface="+mn-lt"/>
                <a:cs typeface="Arial" charset="0"/>
              </a:rPr>
            </a:br>
            <a:r>
              <a:rPr lang="en-US" sz="1200" dirty="0">
                <a:latin typeface="+mn-lt"/>
                <a:cs typeface="Arial" charset="0"/>
              </a:rPr>
              <a:t>Bus</a:t>
            </a:r>
          </a:p>
        </p:txBody>
      </p:sp>
      <p:pic>
        <p:nvPicPr>
          <p:cNvPr id="13327" name="Picture 42" descr="OpenOandM%20Logo">
            <a:hlinkClick r:id="rId4"/>
          </p:cNvPr>
          <p:cNvPicPr>
            <a:picLocks noChangeAspect="1" noChangeArrowheads="1"/>
          </p:cNvPicPr>
          <p:nvPr/>
        </p:nvPicPr>
        <p:blipFill>
          <a:blip r:embed="rId5" cstate="print"/>
          <a:srcRect/>
          <a:stretch>
            <a:fillRect/>
          </a:stretch>
        </p:blipFill>
        <p:spPr bwMode="auto">
          <a:xfrm>
            <a:off x="4953000" y="3467100"/>
            <a:ext cx="762000" cy="381000"/>
          </a:xfrm>
          <a:prstGeom prst="rect">
            <a:avLst/>
          </a:prstGeom>
          <a:noFill/>
          <a:ln w="9525">
            <a:noFill/>
            <a:miter lim="800000"/>
            <a:headEnd/>
            <a:tailEnd/>
          </a:ln>
        </p:spPr>
      </p:pic>
      <p:pic>
        <p:nvPicPr>
          <p:cNvPr id="13328" name="Picture 42" descr="OpenOandM%20Logo">
            <a:hlinkClick r:id="rId4"/>
          </p:cNvPr>
          <p:cNvPicPr>
            <a:picLocks noChangeAspect="1" noChangeArrowheads="1"/>
          </p:cNvPicPr>
          <p:nvPr/>
        </p:nvPicPr>
        <p:blipFill>
          <a:blip r:embed="rId5" cstate="print"/>
          <a:srcRect/>
          <a:stretch>
            <a:fillRect/>
          </a:stretch>
        </p:blipFill>
        <p:spPr bwMode="auto">
          <a:xfrm>
            <a:off x="7010400" y="4724400"/>
            <a:ext cx="762000" cy="381000"/>
          </a:xfrm>
          <a:prstGeom prst="rect">
            <a:avLst/>
          </a:prstGeom>
          <a:noFill/>
          <a:ln w="9525">
            <a:noFill/>
            <a:miter lim="800000"/>
            <a:headEnd/>
            <a:tailEnd/>
          </a:ln>
        </p:spPr>
      </p:pic>
      <p:sp>
        <p:nvSpPr>
          <p:cNvPr id="28" name="Curved Down Arrow 27"/>
          <p:cNvSpPr/>
          <p:nvPr/>
        </p:nvSpPr>
        <p:spPr bwMode="auto">
          <a:xfrm>
            <a:off x="2514600" y="1828800"/>
            <a:ext cx="4419600" cy="1371600"/>
          </a:xfrm>
          <a:prstGeom prst="curvedDownArrow">
            <a:avLst/>
          </a:prstGeom>
          <a:solidFill>
            <a:srgbClr val="C00000">
              <a:alpha val="7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err="1">
                <a:latin typeface="+mn-lt"/>
              </a:rPr>
              <a:t>iRING</a:t>
            </a:r>
            <a:endParaRPr lang="en-US" sz="2800" dirty="0">
              <a:latin typeface="+mn-lt"/>
            </a:endParaRPr>
          </a:p>
        </p:txBody>
      </p:sp>
      <p:pic>
        <p:nvPicPr>
          <p:cNvPr id="13330" name="Picture 20" descr="984295318@23112009-2A6D"/>
          <p:cNvPicPr>
            <a:picLocks noChangeAspect="1" noChangeArrowheads="1"/>
          </p:cNvPicPr>
          <p:nvPr/>
        </p:nvPicPr>
        <p:blipFill>
          <a:blip r:embed="rId6" cstate="print"/>
          <a:srcRect/>
          <a:stretch>
            <a:fillRect/>
          </a:stretch>
        </p:blipFill>
        <p:spPr bwMode="auto">
          <a:xfrm>
            <a:off x="714375" y="3200400"/>
            <a:ext cx="2057400" cy="914400"/>
          </a:xfrm>
          <a:prstGeom prst="rect">
            <a:avLst/>
          </a:prstGeom>
          <a:noFill/>
          <a:ln w="9525">
            <a:noFill/>
            <a:miter lim="800000"/>
            <a:headEnd/>
            <a:tailEnd/>
          </a:ln>
        </p:spPr>
      </p:pic>
      <p:grpSp>
        <p:nvGrpSpPr>
          <p:cNvPr id="3" name="Group 19"/>
          <p:cNvGrpSpPr>
            <a:grpSpLocks/>
          </p:cNvGrpSpPr>
          <p:nvPr/>
        </p:nvGrpSpPr>
        <p:grpSpPr bwMode="auto">
          <a:xfrm>
            <a:off x="6623050" y="3124200"/>
            <a:ext cx="1593850" cy="1066800"/>
            <a:chOff x="6623050" y="3124200"/>
            <a:chExt cx="1593850" cy="1066800"/>
          </a:xfrm>
        </p:grpSpPr>
        <p:pic>
          <p:nvPicPr>
            <p:cNvPr id="13332" name="Picture 4" descr="984295318@23112009-2A51"/>
            <p:cNvPicPr>
              <a:picLocks noChangeAspect="1" noChangeArrowheads="1"/>
            </p:cNvPicPr>
            <p:nvPr/>
          </p:nvPicPr>
          <p:blipFill>
            <a:blip r:embed="rId7" cstate="print"/>
            <a:srcRect/>
            <a:stretch>
              <a:fillRect/>
            </a:stretch>
          </p:blipFill>
          <p:spPr bwMode="auto">
            <a:xfrm>
              <a:off x="6623050" y="3124200"/>
              <a:ext cx="1593850" cy="1066800"/>
            </a:xfrm>
            <a:prstGeom prst="rect">
              <a:avLst/>
            </a:prstGeom>
            <a:noFill/>
            <a:ln w="9525">
              <a:noFill/>
              <a:miter lim="800000"/>
              <a:headEnd/>
              <a:tailEnd/>
            </a:ln>
          </p:spPr>
        </p:pic>
        <p:pic>
          <p:nvPicPr>
            <p:cNvPr id="13333" name="Picture 17" descr="MIMOSA_TMonWhite"/>
            <p:cNvPicPr>
              <a:picLocks noChangeAspect="1" noChangeArrowheads="1"/>
            </p:cNvPicPr>
            <p:nvPr/>
          </p:nvPicPr>
          <p:blipFill>
            <a:blip r:embed="rId8" cstate="print"/>
            <a:srcRect/>
            <a:stretch>
              <a:fillRect/>
            </a:stretch>
          </p:blipFill>
          <p:spPr bwMode="auto">
            <a:xfrm>
              <a:off x="6705600" y="3990340"/>
              <a:ext cx="381000" cy="139700"/>
            </a:xfrm>
            <a:prstGeom prst="rect">
              <a:avLst/>
            </a:prstGeom>
            <a:noFill/>
            <a:ln w="9525">
              <a:noFill/>
              <a:miter lim="800000"/>
              <a:headEnd/>
              <a:tailEnd/>
            </a:ln>
          </p:spPr>
        </p:pic>
      </p:grpSp>
    </p:spTree>
  </p:cSld>
  <p:clrMapOvr>
    <a:masterClrMapping/>
  </p:clrMapOvr>
  <p:transition spd="med"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25" y="76200"/>
            <a:ext cx="8385175" cy="533400"/>
          </a:xfrm>
        </p:spPr>
        <p:txBody>
          <a:bodyPr/>
          <a:lstStyle/>
          <a:p>
            <a:pPr eaLnBrk="1" hangingPunct="1">
              <a:lnSpc>
                <a:spcPct val="100000"/>
              </a:lnSpc>
              <a:defRPr/>
            </a:pPr>
            <a:r>
              <a:rPr lang="en-US" sz="2400" dirty="0" smtClean="0">
                <a:latin typeface="+mn-lt"/>
              </a:rPr>
              <a:t/>
            </a:r>
            <a:br>
              <a:rPr lang="en-US" sz="2400" dirty="0" smtClean="0">
                <a:latin typeface="+mn-lt"/>
              </a:rPr>
            </a:br>
            <a:r>
              <a:rPr lang="en-US" sz="2400" dirty="0" smtClean="0">
                <a:solidFill>
                  <a:schemeClr val="tx1"/>
                </a:solidFill>
                <a:latin typeface="+mn-lt"/>
              </a:rPr>
              <a:t> </a:t>
            </a:r>
            <a:r>
              <a:rPr lang="en-US" dirty="0" smtClean="0">
                <a:latin typeface="+mn-lt"/>
              </a:rPr>
              <a:t>Context for Collaboration</a:t>
            </a:r>
            <a:r>
              <a:rPr lang="en-US" sz="2400" dirty="0" smtClean="0">
                <a:latin typeface="+mn-lt"/>
              </a:rPr>
              <a:t/>
            </a:r>
            <a:br>
              <a:rPr lang="en-US" sz="2400" dirty="0" smtClean="0">
                <a:latin typeface="+mn-lt"/>
              </a:rPr>
            </a:br>
            <a:r>
              <a:rPr lang="en-US" sz="2000" dirty="0" smtClean="0">
                <a:solidFill>
                  <a:schemeClr val="tx1"/>
                </a:solidFill>
                <a:latin typeface="+mn-lt"/>
              </a:rPr>
              <a:t>Step 5- Pull Basic Topology and Configuration History from OpenO&amp;M into ISO 15926 and ISO 10303 (Reverse Engineering)</a:t>
            </a:r>
            <a:endParaRPr lang="en-US" sz="2400" dirty="0">
              <a:solidFill>
                <a:schemeClr val="tx1"/>
              </a:solidFill>
              <a:latin typeface="+mn-lt"/>
            </a:endParaRPr>
          </a:p>
        </p:txBody>
      </p:sp>
      <p:sp>
        <p:nvSpPr>
          <p:cNvPr id="4" name="Rectangle 3"/>
          <p:cNvSpPr/>
          <p:nvPr/>
        </p:nvSpPr>
        <p:spPr bwMode="auto">
          <a:xfrm>
            <a:off x="127000" y="1066800"/>
            <a:ext cx="8864600" cy="5232400"/>
          </a:xfrm>
          <a:prstGeom prst="rect">
            <a:avLst/>
          </a:prstGeom>
          <a:blipFill>
            <a:blip r:embed="rId3" cstate="print"/>
            <a:tile tx="0" ty="0" sx="100000" sy="100000" flip="none" algn="tl"/>
          </a:blipFill>
          <a:ln w="25400" cap="flat" cmpd="sng" algn="ctr">
            <a:solidFill>
              <a:schemeClr val="tx1"/>
            </a:solidFill>
            <a:prstDash val="solid"/>
            <a:round/>
            <a:headEnd type="none" w="med" len="med"/>
            <a:tailEnd type="none" w="med" len="med"/>
          </a:ln>
          <a:effectLst/>
        </p:spPr>
        <p:txBody>
          <a:bodyPr wrap="none" tIns="0"/>
          <a:lstStyle/>
          <a:p>
            <a:pPr algn="ctr">
              <a:defRPr/>
            </a:pPr>
            <a:r>
              <a:rPr lang="en-US" sz="2400" dirty="0">
                <a:latin typeface="+mn-lt"/>
                <a:cs typeface="+mn-cs"/>
              </a:rPr>
              <a:t>Semantic Context</a:t>
            </a:r>
          </a:p>
        </p:txBody>
      </p:sp>
      <p:sp>
        <p:nvSpPr>
          <p:cNvPr id="6" name="Rounded Rectangle 5"/>
          <p:cNvSpPr/>
          <p:nvPr/>
        </p:nvSpPr>
        <p:spPr bwMode="auto">
          <a:xfrm>
            <a:off x="685800" y="1714500"/>
            <a:ext cx="7747000" cy="685800"/>
          </a:xfrm>
          <a:prstGeom prst="roundRect">
            <a:avLst/>
          </a:prstGeom>
          <a:solidFill>
            <a:srgbClr val="00B0F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a:latin typeface="+mn-lt"/>
                <a:cs typeface="+mn-cs"/>
              </a:rPr>
              <a:t>Enterprise Business Systems</a:t>
            </a:r>
          </a:p>
        </p:txBody>
      </p:sp>
      <p:sp>
        <p:nvSpPr>
          <p:cNvPr id="7" name="Rounded Rectangle 6"/>
          <p:cNvSpPr/>
          <p:nvPr/>
        </p:nvSpPr>
        <p:spPr bwMode="auto">
          <a:xfrm>
            <a:off x="1143000" y="5207000"/>
            <a:ext cx="6858000" cy="431800"/>
          </a:xfrm>
          <a:prstGeom prst="roundRect">
            <a:avLst/>
          </a:prstGeom>
          <a:solidFill>
            <a:srgbClr val="00B05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Physical Assets</a:t>
            </a:r>
          </a:p>
        </p:txBody>
      </p:sp>
      <p:sp>
        <p:nvSpPr>
          <p:cNvPr id="8" name="Rounded Rectangle 7"/>
          <p:cNvSpPr/>
          <p:nvPr/>
        </p:nvSpPr>
        <p:spPr bwMode="auto">
          <a:xfrm>
            <a:off x="1143000" y="4762500"/>
            <a:ext cx="6858000" cy="431800"/>
          </a:xfrm>
          <a:prstGeom prst="roundRect">
            <a:avLst/>
          </a:prstGeom>
          <a:solidFill>
            <a:srgbClr val="FFFF0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Controls</a:t>
            </a:r>
          </a:p>
        </p:txBody>
      </p:sp>
      <p:sp>
        <p:nvSpPr>
          <p:cNvPr id="9" name="Oval 8"/>
          <p:cNvSpPr/>
          <p:nvPr/>
        </p:nvSpPr>
        <p:spPr bwMode="auto">
          <a:xfrm>
            <a:off x="203200" y="2286000"/>
            <a:ext cx="3073400" cy="2514600"/>
          </a:xfrm>
          <a:prstGeom prst="ellipse">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000" dirty="0">
                <a:latin typeface="+mn-lt"/>
                <a:cs typeface="+mn-cs"/>
              </a:rPr>
              <a:t>ISO 15926</a:t>
            </a:r>
          </a:p>
        </p:txBody>
      </p:sp>
      <p:sp>
        <p:nvSpPr>
          <p:cNvPr id="10" name="Oval 9"/>
          <p:cNvSpPr>
            <a:spLocks noChangeAspect="1"/>
          </p:cNvSpPr>
          <p:nvPr/>
        </p:nvSpPr>
        <p:spPr bwMode="auto">
          <a:xfrm>
            <a:off x="5943600" y="2209800"/>
            <a:ext cx="2895600" cy="2895600"/>
          </a:xfrm>
          <a:prstGeom prst="ellipse">
            <a:avLst/>
          </a:prstGeom>
          <a:solidFill>
            <a:schemeClr val="accent1">
              <a:lumMod val="60000"/>
              <a:lumOff val="40000"/>
              <a:alpha val="50000"/>
            </a:schemeClr>
          </a:solidFill>
          <a:ln w="25400" cap="flat" cmpd="sng" algn="ctr">
            <a:solidFill>
              <a:schemeClr val="tx1"/>
            </a:solidFill>
            <a:prstDash val="solid"/>
            <a:round/>
            <a:headEnd type="none" w="med" len="med"/>
            <a:tailEnd type="none" w="med" len="med"/>
          </a:ln>
          <a:effectLst/>
        </p:spPr>
        <p:txBody>
          <a:bodyPr tIns="0"/>
          <a:lstStyle/>
          <a:p>
            <a:pPr algn="ctr">
              <a:defRPr/>
            </a:pPr>
            <a:endParaRPr lang="en-US" sz="2000" dirty="0">
              <a:latin typeface="+mn-lt"/>
              <a:cs typeface="+mn-cs"/>
            </a:endParaRPr>
          </a:p>
        </p:txBody>
      </p:sp>
      <p:pic>
        <p:nvPicPr>
          <p:cNvPr id="14345" name="Picture 42" descr="OpenOandM%20Logo">
            <a:hlinkClick r:id="rId4"/>
          </p:cNvPr>
          <p:cNvPicPr>
            <a:picLocks noChangeAspect="1" noChangeArrowheads="1"/>
          </p:cNvPicPr>
          <p:nvPr/>
        </p:nvPicPr>
        <p:blipFill>
          <a:blip r:embed="rId5" cstate="print"/>
          <a:srcRect/>
          <a:stretch>
            <a:fillRect/>
          </a:stretch>
        </p:blipFill>
        <p:spPr bwMode="auto">
          <a:xfrm>
            <a:off x="7010400" y="2209800"/>
            <a:ext cx="762000" cy="381000"/>
          </a:xfrm>
          <a:prstGeom prst="rect">
            <a:avLst/>
          </a:prstGeom>
          <a:noFill/>
          <a:ln w="9525">
            <a:noFill/>
            <a:miter lim="800000"/>
            <a:headEnd/>
            <a:tailEnd/>
          </a:ln>
        </p:spPr>
      </p:pic>
      <p:sp>
        <p:nvSpPr>
          <p:cNvPr id="23" name="Donut 22"/>
          <p:cNvSpPr>
            <a:spLocks noChangeAspect="1"/>
          </p:cNvSpPr>
          <p:nvPr/>
        </p:nvSpPr>
        <p:spPr bwMode="auto">
          <a:xfrm>
            <a:off x="6324600" y="2590800"/>
            <a:ext cx="2133600" cy="2133600"/>
          </a:xfrm>
          <a:prstGeom prst="donut">
            <a:avLst/>
          </a:prstGeom>
          <a:solidFill>
            <a:srgbClr val="008000">
              <a:alpha val="50000"/>
            </a:srgb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dirty="0">
                <a:cs typeface="Arial" charset="0"/>
              </a:rPr>
              <a:t>MIMOSA</a:t>
            </a: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r>
              <a:rPr lang="en-US" dirty="0">
                <a:cs typeface="Arial" charset="0"/>
              </a:rPr>
              <a:t>Registry</a:t>
            </a:r>
          </a:p>
        </p:txBody>
      </p:sp>
      <p:sp>
        <p:nvSpPr>
          <p:cNvPr id="18" name="Oval 17"/>
          <p:cNvSpPr>
            <a:spLocks noChangeAspect="1"/>
          </p:cNvSpPr>
          <p:nvPr/>
        </p:nvSpPr>
        <p:spPr bwMode="auto">
          <a:xfrm>
            <a:off x="6832600" y="3098800"/>
            <a:ext cx="1117600" cy="1117600"/>
          </a:xfrm>
          <a:prstGeom prst="ellipse">
            <a:avLst/>
          </a:prstGeom>
          <a:solidFill>
            <a:srgbClr val="FFFF00">
              <a:alpha val="50000"/>
            </a:srgbClr>
          </a:solidFill>
          <a:ln w="25400" cap="flat" cmpd="sng" algn="ctr">
            <a:noFill/>
            <a:prstDash val="solid"/>
            <a:round/>
            <a:headEnd type="none" w="med" len="med"/>
            <a:tailEnd type="none" w="med" len="med"/>
          </a:ln>
          <a:effectLst/>
        </p:spPr>
        <p:txBody>
          <a:bodyPr wrap="none" tIns="0" anchor="ctr"/>
          <a:lstStyle/>
          <a:p>
            <a:pPr algn="ctr">
              <a:defRPr/>
            </a:pPr>
            <a:r>
              <a:rPr lang="en-US" sz="1200" dirty="0">
                <a:latin typeface="+mn-lt"/>
                <a:cs typeface="+mn-cs"/>
              </a:rPr>
              <a:t>O&amp;M</a:t>
            </a:r>
            <a:br>
              <a:rPr lang="en-US" sz="1200" dirty="0">
                <a:latin typeface="+mn-lt"/>
                <a:cs typeface="+mn-cs"/>
              </a:rPr>
            </a:br>
            <a:r>
              <a:rPr lang="en-US" sz="1200" dirty="0">
                <a:latin typeface="+mn-lt"/>
                <a:cs typeface="+mn-cs"/>
              </a:rPr>
              <a:t>Requirements</a:t>
            </a:r>
            <a:br>
              <a:rPr lang="en-US" sz="1200" dirty="0">
                <a:latin typeface="+mn-lt"/>
                <a:cs typeface="+mn-cs"/>
              </a:rPr>
            </a:br>
            <a:r>
              <a:rPr lang="en-US" sz="1200" dirty="0">
                <a:latin typeface="+mn-lt"/>
                <a:cs typeface="+mn-cs"/>
              </a:rPr>
              <a:t>Repository</a:t>
            </a:r>
          </a:p>
        </p:txBody>
      </p:sp>
      <p:sp>
        <p:nvSpPr>
          <p:cNvPr id="24" name="Left-Right Arrow 23"/>
          <p:cNvSpPr/>
          <p:nvPr/>
        </p:nvSpPr>
        <p:spPr bwMode="auto">
          <a:xfrm>
            <a:off x="3276600" y="2781300"/>
            <a:ext cx="2209800" cy="1752600"/>
          </a:xfrm>
          <a:prstGeom prst="leftRightArrow">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Arial" charset="0"/>
              </a:rPr>
              <a:t>Transform</a:t>
            </a:r>
            <a:br>
              <a:rPr lang="en-US" dirty="0">
                <a:latin typeface="+mn-lt"/>
                <a:cs typeface="Arial" charset="0"/>
              </a:rPr>
            </a:br>
            <a:r>
              <a:rPr lang="en-US" dirty="0">
                <a:latin typeface="+mn-lt"/>
                <a:cs typeface="Arial" charset="0"/>
              </a:rPr>
              <a:t>Engine</a:t>
            </a:r>
          </a:p>
        </p:txBody>
      </p:sp>
      <p:sp>
        <p:nvSpPr>
          <p:cNvPr id="25" name="Rectangle 24"/>
          <p:cNvSpPr/>
          <p:nvPr/>
        </p:nvSpPr>
        <p:spPr bwMode="auto">
          <a:xfrm>
            <a:off x="3124200" y="3467100"/>
            <a:ext cx="762000" cy="381000"/>
          </a:xfrm>
          <a:prstGeom prst="rect">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err="1">
                <a:latin typeface="+mn-lt"/>
                <a:cs typeface="+mn-cs"/>
              </a:rPr>
              <a:t>iRING</a:t>
            </a:r>
            <a:endParaRPr lang="en-US" dirty="0">
              <a:latin typeface="+mn-lt"/>
              <a:cs typeface="+mn-cs"/>
            </a:endParaRPr>
          </a:p>
        </p:txBody>
      </p:sp>
      <p:sp>
        <p:nvSpPr>
          <p:cNvPr id="26" name="Oval 25"/>
          <p:cNvSpPr/>
          <p:nvPr/>
        </p:nvSpPr>
        <p:spPr bwMode="auto">
          <a:xfrm>
            <a:off x="5029200" y="2971800"/>
            <a:ext cx="2362200" cy="1371600"/>
          </a:xfrm>
          <a:prstGeom prst="ellipse">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200" dirty="0">
                <a:latin typeface="+mn-lt"/>
                <a:cs typeface="Arial" charset="0"/>
              </a:rPr>
              <a:t>OpenO&amp;M</a:t>
            </a:r>
            <a:br>
              <a:rPr lang="en-US" sz="1200" dirty="0">
                <a:latin typeface="+mn-lt"/>
                <a:cs typeface="Arial" charset="0"/>
              </a:rPr>
            </a:br>
            <a:endParaRPr lang="en-US" sz="1200" dirty="0">
              <a:latin typeface="+mn-lt"/>
              <a:cs typeface="Arial" charset="0"/>
            </a:endParaRPr>
          </a:p>
          <a:p>
            <a:pPr algn="ctr">
              <a:defRPr/>
            </a:pPr>
            <a:endParaRPr lang="en-US" sz="1200" dirty="0">
              <a:latin typeface="+mn-lt"/>
              <a:cs typeface="Arial" charset="0"/>
            </a:endParaRPr>
          </a:p>
          <a:p>
            <a:pPr algn="ctr">
              <a:defRPr/>
            </a:pPr>
            <a:endParaRPr lang="en-US" sz="1200" dirty="0">
              <a:latin typeface="+mn-lt"/>
              <a:cs typeface="Arial" charset="0"/>
            </a:endParaRPr>
          </a:p>
          <a:p>
            <a:pPr algn="ctr">
              <a:defRPr/>
            </a:pPr>
            <a:r>
              <a:rPr lang="en-US" sz="1200" dirty="0">
                <a:latin typeface="+mn-lt"/>
                <a:cs typeface="Arial" charset="0"/>
              </a:rPr>
              <a:t>Event Oriented Message</a:t>
            </a:r>
            <a:br>
              <a:rPr lang="en-US" sz="1200" dirty="0">
                <a:latin typeface="+mn-lt"/>
                <a:cs typeface="Arial" charset="0"/>
              </a:rPr>
            </a:br>
            <a:r>
              <a:rPr lang="en-US" sz="1200" dirty="0">
                <a:latin typeface="+mn-lt"/>
                <a:cs typeface="Arial" charset="0"/>
              </a:rPr>
              <a:t>Bus</a:t>
            </a:r>
          </a:p>
        </p:txBody>
      </p:sp>
      <p:pic>
        <p:nvPicPr>
          <p:cNvPr id="14351" name="Picture 42" descr="OpenOandM%20Logo">
            <a:hlinkClick r:id="rId4"/>
          </p:cNvPr>
          <p:cNvPicPr>
            <a:picLocks noChangeAspect="1" noChangeArrowheads="1"/>
          </p:cNvPicPr>
          <p:nvPr/>
        </p:nvPicPr>
        <p:blipFill>
          <a:blip r:embed="rId5" cstate="print"/>
          <a:srcRect/>
          <a:stretch>
            <a:fillRect/>
          </a:stretch>
        </p:blipFill>
        <p:spPr bwMode="auto">
          <a:xfrm>
            <a:off x="4953000" y="3467100"/>
            <a:ext cx="762000" cy="381000"/>
          </a:xfrm>
          <a:prstGeom prst="rect">
            <a:avLst/>
          </a:prstGeom>
          <a:noFill/>
          <a:ln w="9525">
            <a:noFill/>
            <a:miter lim="800000"/>
            <a:headEnd/>
            <a:tailEnd/>
          </a:ln>
        </p:spPr>
      </p:pic>
      <p:pic>
        <p:nvPicPr>
          <p:cNvPr id="14352" name="Picture 42" descr="OpenOandM%20Logo">
            <a:hlinkClick r:id="rId4"/>
          </p:cNvPr>
          <p:cNvPicPr>
            <a:picLocks noChangeAspect="1" noChangeArrowheads="1"/>
          </p:cNvPicPr>
          <p:nvPr/>
        </p:nvPicPr>
        <p:blipFill>
          <a:blip r:embed="rId5" cstate="print"/>
          <a:srcRect/>
          <a:stretch>
            <a:fillRect/>
          </a:stretch>
        </p:blipFill>
        <p:spPr bwMode="auto">
          <a:xfrm>
            <a:off x="7010400" y="4724400"/>
            <a:ext cx="762000" cy="381000"/>
          </a:xfrm>
          <a:prstGeom prst="rect">
            <a:avLst/>
          </a:prstGeom>
          <a:noFill/>
          <a:ln w="9525">
            <a:noFill/>
            <a:miter lim="800000"/>
            <a:headEnd/>
            <a:tailEnd/>
          </a:ln>
        </p:spPr>
      </p:pic>
      <p:sp>
        <p:nvSpPr>
          <p:cNvPr id="21" name="Oval 20"/>
          <p:cNvSpPr>
            <a:spLocks noChangeAspect="1"/>
          </p:cNvSpPr>
          <p:nvPr/>
        </p:nvSpPr>
        <p:spPr bwMode="auto">
          <a:xfrm>
            <a:off x="990600" y="3733800"/>
            <a:ext cx="1524000" cy="990600"/>
          </a:xfrm>
          <a:prstGeom prst="ellipse">
            <a:avLst/>
          </a:prstGeom>
          <a:solidFill>
            <a:srgbClr val="7030A0">
              <a:alpha val="50000"/>
            </a:srgbClr>
          </a:solidFill>
          <a:ln w="25400" cap="flat" cmpd="sng" algn="ctr">
            <a:solidFill>
              <a:schemeClr val="tx1"/>
            </a:solidFill>
            <a:prstDash val="solid"/>
            <a:round/>
            <a:headEnd type="none" w="med" len="med"/>
            <a:tailEnd type="none" w="med" len="med"/>
          </a:ln>
          <a:effectLst/>
        </p:spPr>
        <p:txBody>
          <a:bodyPr tIns="0" anchor="ctr"/>
          <a:lstStyle/>
          <a:p>
            <a:pPr algn="ctr">
              <a:defRPr/>
            </a:pPr>
            <a:r>
              <a:rPr lang="en-US" sz="1400" dirty="0">
                <a:latin typeface="+mn-lt"/>
                <a:cs typeface="+mn-cs"/>
              </a:rPr>
              <a:t>Product Support</a:t>
            </a:r>
          </a:p>
          <a:p>
            <a:pPr algn="ctr">
              <a:defRPr/>
            </a:pPr>
            <a:r>
              <a:rPr lang="en-US" sz="1400" dirty="0">
                <a:latin typeface="+mn-lt"/>
                <a:cs typeface="+mn-cs"/>
              </a:rPr>
              <a:t>ISO 10303 PLCS</a:t>
            </a:r>
          </a:p>
        </p:txBody>
      </p:sp>
      <p:grpSp>
        <p:nvGrpSpPr>
          <p:cNvPr id="3" name="Group 26"/>
          <p:cNvGrpSpPr>
            <a:grpSpLocks/>
          </p:cNvGrpSpPr>
          <p:nvPr/>
        </p:nvGrpSpPr>
        <p:grpSpPr bwMode="auto">
          <a:xfrm>
            <a:off x="6096000" y="2641600"/>
            <a:ext cx="2628900" cy="2032000"/>
            <a:chOff x="6096000" y="2641600"/>
            <a:chExt cx="2628900" cy="2032000"/>
          </a:xfrm>
        </p:grpSpPr>
        <p:pic>
          <p:nvPicPr>
            <p:cNvPr id="14360" name="Picture 2"/>
            <p:cNvPicPr>
              <a:picLocks noChangeAspect="1" noChangeArrowheads="1"/>
            </p:cNvPicPr>
            <p:nvPr/>
          </p:nvPicPr>
          <p:blipFill>
            <a:blip r:embed="rId6" cstate="print"/>
            <a:srcRect/>
            <a:stretch>
              <a:fillRect/>
            </a:stretch>
          </p:blipFill>
          <p:spPr bwMode="auto">
            <a:xfrm>
              <a:off x="6096000" y="2641600"/>
              <a:ext cx="2628900" cy="2032000"/>
            </a:xfrm>
            <a:prstGeom prst="rect">
              <a:avLst/>
            </a:prstGeom>
            <a:noFill/>
            <a:ln w="9525">
              <a:noFill/>
              <a:miter lim="800000"/>
              <a:headEnd/>
              <a:tailEnd/>
            </a:ln>
          </p:spPr>
        </p:pic>
        <p:pic>
          <p:nvPicPr>
            <p:cNvPr id="14361" name="Picture 17" descr="MIMOSA_TMonWhite"/>
            <p:cNvPicPr>
              <a:picLocks noChangeAspect="1" noChangeArrowheads="1"/>
            </p:cNvPicPr>
            <p:nvPr/>
          </p:nvPicPr>
          <p:blipFill>
            <a:blip r:embed="rId7" cstate="print"/>
            <a:srcRect/>
            <a:stretch>
              <a:fillRect/>
            </a:stretch>
          </p:blipFill>
          <p:spPr bwMode="auto">
            <a:xfrm>
              <a:off x="6123709" y="4434840"/>
              <a:ext cx="581891" cy="213360"/>
            </a:xfrm>
            <a:prstGeom prst="rect">
              <a:avLst/>
            </a:prstGeom>
            <a:noFill/>
            <a:ln w="9525">
              <a:noFill/>
              <a:miter lim="800000"/>
              <a:headEnd/>
              <a:tailEnd/>
            </a:ln>
          </p:spPr>
        </p:pic>
      </p:grpSp>
      <p:grpSp>
        <p:nvGrpSpPr>
          <p:cNvPr id="5" name="Group 29"/>
          <p:cNvGrpSpPr>
            <a:grpSpLocks/>
          </p:cNvGrpSpPr>
          <p:nvPr/>
        </p:nvGrpSpPr>
        <p:grpSpPr bwMode="auto">
          <a:xfrm>
            <a:off x="457200" y="2641600"/>
            <a:ext cx="2628900" cy="2032000"/>
            <a:chOff x="6096000" y="2641600"/>
            <a:chExt cx="2628900" cy="2032000"/>
          </a:xfrm>
        </p:grpSpPr>
        <p:pic>
          <p:nvPicPr>
            <p:cNvPr id="14358" name="Picture 2"/>
            <p:cNvPicPr>
              <a:picLocks noChangeAspect="1" noChangeArrowheads="1"/>
            </p:cNvPicPr>
            <p:nvPr/>
          </p:nvPicPr>
          <p:blipFill>
            <a:blip r:embed="rId6" cstate="print"/>
            <a:srcRect/>
            <a:stretch>
              <a:fillRect/>
            </a:stretch>
          </p:blipFill>
          <p:spPr bwMode="auto">
            <a:xfrm>
              <a:off x="6096000" y="2641600"/>
              <a:ext cx="2628900" cy="2032000"/>
            </a:xfrm>
            <a:prstGeom prst="rect">
              <a:avLst/>
            </a:prstGeom>
            <a:noFill/>
            <a:ln w="9525">
              <a:noFill/>
              <a:miter lim="800000"/>
              <a:headEnd/>
              <a:tailEnd/>
            </a:ln>
          </p:spPr>
        </p:pic>
        <p:pic>
          <p:nvPicPr>
            <p:cNvPr id="14359" name="Picture 17" descr="MIMOSA_TMonWhite"/>
            <p:cNvPicPr>
              <a:picLocks noChangeAspect="1" noChangeArrowheads="1"/>
            </p:cNvPicPr>
            <p:nvPr/>
          </p:nvPicPr>
          <p:blipFill>
            <a:blip r:embed="rId7" cstate="print"/>
            <a:srcRect/>
            <a:stretch>
              <a:fillRect/>
            </a:stretch>
          </p:blipFill>
          <p:spPr bwMode="auto">
            <a:xfrm>
              <a:off x="6123709" y="4434840"/>
              <a:ext cx="581891" cy="213360"/>
            </a:xfrm>
            <a:prstGeom prst="rect">
              <a:avLst/>
            </a:prstGeom>
            <a:noFill/>
            <a:ln w="9525">
              <a:noFill/>
              <a:miter lim="800000"/>
              <a:headEnd/>
              <a:tailEnd/>
            </a:ln>
          </p:spPr>
        </p:pic>
      </p:grpSp>
      <p:sp>
        <p:nvSpPr>
          <p:cNvPr id="14356" name="Rectangle 26"/>
          <p:cNvSpPr>
            <a:spLocks noChangeArrowheads="1"/>
          </p:cNvSpPr>
          <p:nvPr/>
        </p:nvSpPr>
        <p:spPr bwMode="auto">
          <a:xfrm flipH="1">
            <a:off x="2438400" y="1676400"/>
            <a:ext cx="4419600" cy="1524000"/>
          </a:xfrm>
          <a:prstGeom prst="rect">
            <a:avLst/>
          </a:prstGeom>
          <a:noFill/>
          <a:ln w="25400" algn="ctr">
            <a:noFill/>
            <a:round/>
            <a:headEnd/>
            <a:tailEnd/>
          </a:ln>
        </p:spPr>
        <p:txBody>
          <a:bodyPr wrap="none" tIns="0" anchor="ctr"/>
          <a:lstStyle/>
          <a:p>
            <a:pPr algn="ctr"/>
            <a:endParaRPr lang="en-US"/>
          </a:p>
        </p:txBody>
      </p:sp>
      <p:sp>
        <p:nvSpPr>
          <p:cNvPr id="22" name="Curved Down Arrow 21"/>
          <p:cNvSpPr/>
          <p:nvPr/>
        </p:nvSpPr>
        <p:spPr bwMode="auto">
          <a:xfrm flipH="1">
            <a:off x="2514600" y="1828800"/>
            <a:ext cx="4419600" cy="1371600"/>
          </a:xfrm>
          <a:prstGeom prst="curvedDownArrow">
            <a:avLst/>
          </a:prstGeom>
          <a:solidFill>
            <a:srgbClr val="0066FF">
              <a:alpha val="7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err="1">
                <a:latin typeface="+mn-lt"/>
              </a:rPr>
              <a:t>iRING</a:t>
            </a:r>
            <a:endParaRPr lang="en-US" sz="2800" dirty="0">
              <a:latin typeface="+mn-lt"/>
            </a:endParaRPr>
          </a:p>
        </p:txBody>
      </p:sp>
    </p:spTree>
  </p:cSld>
  <p:clrMapOvr>
    <a:masterClrMapping/>
  </p:clrMapOvr>
  <p:transition spd="med"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533400"/>
          </a:xfrm>
        </p:spPr>
        <p:txBody>
          <a:bodyPr/>
          <a:lstStyle/>
          <a:p>
            <a:pPr eaLnBrk="1" hangingPunct="1">
              <a:lnSpc>
                <a:spcPct val="100000"/>
              </a:lnSpc>
              <a:defRPr/>
            </a:pPr>
            <a:r>
              <a:rPr lang="en-US" dirty="0" smtClean="0"/>
              <a:t/>
            </a:r>
            <a:br>
              <a:rPr lang="en-US" dirty="0" smtClean="0"/>
            </a:br>
            <a:r>
              <a:rPr lang="en-US" dirty="0" smtClean="0"/>
              <a:t> Context for Collaboration</a:t>
            </a:r>
            <a:br>
              <a:rPr lang="en-US" dirty="0" smtClean="0"/>
            </a:br>
            <a:r>
              <a:rPr lang="en-US" sz="2000" dirty="0" smtClean="0">
                <a:solidFill>
                  <a:schemeClr val="tx1"/>
                </a:solidFill>
              </a:rPr>
              <a:t>Step 6- Round-tripping From ISO 15926 and ISO 10303 Based Engineering Systems – RING (Forward Engineering)</a:t>
            </a:r>
            <a:endParaRPr lang="en-US" dirty="0" smtClean="0">
              <a:solidFill>
                <a:schemeClr val="tx1"/>
              </a:solidFill>
            </a:endParaRPr>
          </a:p>
        </p:txBody>
      </p:sp>
      <p:sp>
        <p:nvSpPr>
          <p:cNvPr id="4" name="Rectangle 3"/>
          <p:cNvSpPr/>
          <p:nvPr/>
        </p:nvSpPr>
        <p:spPr bwMode="auto">
          <a:xfrm>
            <a:off x="127000" y="1066800"/>
            <a:ext cx="8864600" cy="5232400"/>
          </a:xfrm>
          <a:prstGeom prst="rect">
            <a:avLst/>
          </a:prstGeom>
          <a:blipFill>
            <a:blip r:embed="rId3" cstate="print"/>
            <a:tile tx="0" ty="0" sx="100000" sy="100000" flip="none" algn="tl"/>
          </a:blipFill>
          <a:ln w="25400" cap="flat" cmpd="sng" algn="ctr">
            <a:solidFill>
              <a:schemeClr val="tx1"/>
            </a:solidFill>
            <a:prstDash val="solid"/>
            <a:round/>
            <a:headEnd type="none" w="med" len="med"/>
            <a:tailEnd type="none" w="med" len="med"/>
          </a:ln>
          <a:effectLst/>
        </p:spPr>
        <p:txBody>
          <a:bodyPr wrap="none" tIns="0"/>
          <a:lstStyle/>
          <a:p>
            <a:pPr algn="ctr">
              <a:defRPr/>
            </a:pPr>
            <a:r>
              <a:rPr lang="en-US" sz="2400" dirty="0">
                <a:latin typeface="+mn-lt"/>
                <a:cs typeface="+mn-cs"/>
              </a:rPr>
              <a:t>Semantic Context</a:t>
            </a:r>
          </a:p>
        </p:txBody>
      </p:sp>
      <p:sp>
        <p:nvSpPr>
          <p:cNvPr id="6" name="Rounded Rectangle 5"/>
          <p:cNvSpPr/>
          <p:nvPr/>
        </p:nvSpPr>
        <p:spPr bwMode="auto">
          <a:xfrm>
            <a:off x="685800" y="1714500"/>
            <a:ext cx="7747000" cy="685800"/>
          </a:xfrm>
          <a:prstGeom prst="roundRect">
            <a:avLst/>
          </a:prstGeom>
          <a:solidFill>
            <a:srgbClr val="00B0F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a:latin typeface="+mn-lt"/>
                <a:cs typeface="+mn-cs"/>
              </a:rPr>
              <a:t>Enterprise Business Systems</a:t>
            </a:r>
          </a:p>
        </p:txBody>
      </p:sp>
      <p:sp>
        <p:nvSpPr>
          <p:cNvPr id="7" name="Rounded Rectangle 6"/>
          <p:cNvSpPr/>
          <p:nvPr/>
        </p:nvSpPr>
        <p:spPr bwMode="auto">
          <a:xfrm>
            <a:off x="1143000" y="5207000"/>
            <a:ext cx="6858000" cy="431800"/>
          </a:xfrm>
          <a:prstGeom prst="roundRect">
            <a:avLst/>
          </a:prstGeom>
          <a:solidFill>
            <a:srgbClr val="00B05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Physical Assets</a:t>
            </a:r>
          </a:p>
        </p:txBody>
      </p:sp>
      <p:sp>
        <p:nvSpPr>
          <p:cNvPr id="8" name="Rounded Rectangle 7"/>
          <p:cNvSpPr/>
          <p:nvPr/>
        </p:nvSpPr>
        <p:spPr bwMode="auto">
          <a:xfrm>
            <a:off x="1143000" y="4762500"/>
            <a:ext cx="6858000" cy="431800"/>
          </a:xfrm>
          <a:prstGeom prst="roundRect">
            <a:avLst/>
          </a:prstGeom>
          <a:solidFill>
            <a:srgbClr val="FFFF0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Controls</a:t>
            </a:r>
          </a:p>
        </p:txBody>
      </p:sp>
      <p:sp>
        <p:nvSpPr>
          <p:cNvPr id="9" name="Oval 8"/>
          <p:cNvSpPr/>
          <p:nvPr/>
        </p:nvSpPr>
        <p:spPr bwMode="auto">
          <a:xfrm>
            <a:off x="203200" y="2286000"/>
            <a:ext cx="3073400" cy="2514600"/>
          </a:xfrm>
          <a:prstGeom prst="ellipse">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000" dirty="0">
                <a:latin typeface="+mn-lt"/>
                <a:cs typeface="+mn-cs"/>
              </a:rPr>
              <a:t>ISO 15926</a:t>
            </a:r>
          </a:p>
        </p:txBody>
      </p:sp>
      <p:sp>
        <p:nvSpPr>
          <p:cNvPr id="10" name="Oval 9"/>
          <p:cNvSpPr>
            <a:spLocks noChangeAspect="1"/>
          </p:cNvSpPr>
          <p:nvPr/>
        </p:nvSpPr>
        <p:spPr bwMode="auto">
          <a:xfrm>
            <a:off x="5943600" y="2209800"/>
            <a:ext cx="2895600" cy="2895600"/>
          </a:xfrm>
          <a:prstGeom prst="ellipse">
            <a:avLst/>
          </a:prstGeom>
          <a:solidFill>
            <a:schemeClr val="accent1">
              <a:lumMod val="60000"/>
              <a:lumOff val="40000"/>
              <a:alpha val="50000"/>
            </a:schemeClr>
          </a:solidFill>
          <a:ln w="25400" cap="flat" cmpd="sng" algn="ctr">
            <a:solidFill>
              <a:schemeClr val="tx1"/>
            </a:solidFill>
            <a:prstDash val="solid"/>
            <a:round/>
            <a:headEnd type="none" w="med" len="med"/>
            <a:tailEnd type="none" w="med" len="med"/>
          </a:ln>
          <a:effectLst/>
        </p:spPr>
        <p:txBody>
          <a:bodyPr tIns="0"/>
          <a:lstStyle/>
          <a:p>
            <a:pPr algn="ctr">
              <a:defRPr/>
            </a:pPr>
            <a:endParaRPr lang="en-US" sz="2000" dirty="0">
              <a:latin typeface="+mn-lt"/>
              <a:cs typeface="+mn-cs"/>
            </a:endParaRPr>
          </a:p>
        </p:txBody>
      </p:sp>
      <p:pic>
        <p:nvPicPr>
          <p:cNvPr id="15369" name="Picture 42" descr="OpenOandM%20Logo">
            <a:hlinkClick r:id="rId4"/>
          </p:cNvPr>
          <p:cNvPicPr>
            <a:picLocks noChangeAspect="1" noChangeArrowheads="1"/>
          </p:cNvPicPr>
          <p:nvPr/>
        </p:nvPicPr>
        <p:blipFill>
          <a:blip r:embed="rId5" cstate="print"/>
          <a:srcRect/>
          <a:stretch>
            <a:fillRect/>
          </a:stretch>
        </p:blipFill>
        <p:spPr bwMode="auto">
          <a:xfrm>
            <a:off x="7010400" y="2209800"/>
            <a:ext cx="762000" cy="381000"/>
          </a:xfrm>
          <a:prstGeom prst="rect">
            <a:avLst/>
          </a:prstGeom>
          <a:noFill/>
          <a:ln w="9525">
            <a:noFill/>
            <a:miter lim="800000"/>
            <a:headEnd/>
            <a:tailEnd/>
          </a:ln>
        </p:spPr>
      </p:pic>
      <p:sp>
        <p:nvSpPr>
          <p:cNvPr id="23" name="Donut 22"/>
          <p:cNvSpPr>
            <a:spLocks noChangeAspect="1"/>
          </p:cNvSpPr>
          <p:nvPr/>
        </p:nvSpPr>
        <p:spPr bwMode="auto">
          <a:xfrm>
            <a:off x="6324600" y="2590800"/>
            <a:ext cx="2133600" cy="2133600"/>
          </a:xfrm>
          <a:prstGeom prst="donut">
            <a:avLst/>
          </a:prstGeom>
          <a:solidFill>
            <a:srgbClr val="008000">
              <a:alpha val="50000"/>
            </a:srgb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dirty="0">
                <a:cs typeface="Arial" charset="0"/>
              </a:rPr>
              <a:t>MIMOSA</a:t>
            </a: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r>
              <a:rPr lang="en-US" dirty="0">
                <a:cs typeface="Arial" charset="0"/>
              </a:rPr>
              <a:t>Registry</a:t>
            </a:r>
          </a:p>
        </p:txBody>
      </p:sp>
      <p:sp>
        <p:nvSpPr>
          <p:cNvPr id="18" name="Oval 17"/>
          <p:cNvSpPr>
            <a:spLocks noChangeAspect="1"/>
          </p:cNvSpPr>
          <p:nvPr/>
        </p:nvSpPr>
        <p:spPr bwMode="auto">
          <a:xfrm>
            <a:off x="6832600" y="3098800"/>
            <a:ext cx="1117600" cy="1117600"/>
          </a:xfrm>
          <a:prstGeom prst="ellipse">
            <a:avLst/>
          </a:prstGeom>
          <a:solidFill>
            <a:srgbClr val="FFFF00">
              <a:alpha val="50000"/>
            </a:srgbClr>
          </a:solidFill>
          <a:ln w="25400" cap="flat" cmpd="sng" algn="ctr">
            <a:noFill/>
            <a:prstDash val="solid"/>
            <a:round/>
            <a:headEnd type="none" w="med" len="med"/>
            <a:tailEnd type="none" w="med" len="med"/>
          </a:ln>
          <a:effectLst/>
        </p:spPr>
        <p:txBody>
          <a:bodyPr wrap="none" tIns="0" anchor="ctr"/>
          <a:lstStyle/>
          <a:p>
            <a:pPr algn="ctr">
              <a:defRPr/>
            </a:pPr>
            <a:r>
              <a:rPr lang="en-US" sz="1200" dirty="0">
                <a:latin typeface="+mn-lt"/>
                <a:cs typeface="+mn-cs"/>
              </a:rPr>
              <a:t>O&amp;M</a:t>
            </a:r>
            <a:br>
              <a:rPr lang="en-US" sz="1200" dirty="0">
                <a:latin typeface="+mn-lt"/>
                <a:cs typeface="+mn-cs"/>
              </a:rPr>
            </a:br>
            <a:r>
              <a:rPr lang="en-US" sz="1200" dirty="0">
                <a:latin typeface="+mn-lt"/>
                <a:cs typeface="+mn-cs"/>
              </a:rPr>
              <a:t>Requirements</a:t>
            </a:r>
            <a:br>
              <a:rPr lang="en-US" sz="1200" dirty="0">
                <a:latin typeface="+mn-lt"/>
                <a:cs typeface="+mn-cs"/>
              </a:rPr>
            </a:br>
            <a:r>
              <a:rPr lang="en-US" sz="1200" dirty="0">
                <a:latin typeface="+mn-lt"/>
                <a:cs typeface="+mn-cs"/>
              </a:rPr>
              <a:t>Repository</a:t>
            </a:r>
          </a:p>
        </p:txBody>
      </p:sp>
      <p:sp>
        <p:nvSpPr>
          <p:cNvPr id="24" name="Left-Right Arrow 23"/>
          <p:cNvSpPr/>
          <p:nvPr/>
        </p:nvSpPr>
        <p:spPr bwMode="auto">
          <a:xfrm>
            <a:off x="3276600" y="2781300"/>
            <a:ext cx="2209800" cy="1752600"/>
          </a:xfrm>
          <a:prstGeom prst="leftRightArrow">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Arial" charset="0"/>
              </a:rPr>
              <a:t>Transform</a:t>
            </a:r>
            <a:br>
              <a:rPr lang="en-US" dirty="0">
                <a:latin typeface="+mn-lt"/>
                <a:cs typeface="Arial" charset="0"/>
              </a:rPr>
            </a:br>
            <a:r>
              <a:rPr lang="en-US" dirty="0">
                <a:latin typeface="+mn-lt"/>
                <a:cs typeface="Arial" charset="0"/>
              </a:rPr>
              <a:t>Engine</a:t>
            </a:r>
          </a:p>
        </p:txBody>
      </p:sp>
      <p:sp>
        <p:nvSpPr>
          <p:cNvPr id="25" name="Rectangle 24"/>
          <p:cNvSpPr/>
          <p:nvPr/>
        </p:nvSpPr>
        <p:spPr bwMode="auto">
          <a:xfrm>
            <a:off x="3124200" y="3467100"/>
            <a:ext cx="762000" cy="381000"/>
          </a:xfrm>
          <a:prstGeom prst="rect">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err="1">
                <a:latin typeface="+mn-lt"/>
                <a:cs typeface="+mn-cs"/>
              </a:rPr>
              <a:t>iRING</a:t>
            </a:r>
            <a:endParaRPr lang="en-US" dirty="0">
              <a:latin typeface="+mn-lt"/>
              <a:cs typeface="+mn-cs"/>
            </a:endParaRPr>
          </a:p>
        </p:txBody>
      </p:sp>
      <p:sp>
        <p:nvSpPr>
          <p:cNvPr id="26" name="Oval 25"/>
          <p:cNvSpPr/>
          <p:nvPr/>
        </p:nvSpPr>
        <p:spPr bwMode="auto">
          <a:xfrm>
            <a:off x="5029200" y="2971800"/>
            <a:ext cx="2362200" cy="1371600"/>
          </a:xfrm>
          <a:prstGeom prst="ellipse">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200" dirty="0">
                <a:latin typeface="+mn-lt"/>
                <a:cs typeface="Arial" charset="0"/>
              </a:rPr>
              <a:t>OpenO&amp;M</a:t>
            </a:r>
            <a:br>
              <a:rPr lang="en-US" sz="1200" dirty="0">
                <a:latin typeface="+mn-lt"/>
                <a:cs typeface="Arial" charset="0"/>
              </a:rPr>
            </a:br>
            <a:endParaRPr lang="en-US" sz="1200" dirty="0">
              <a:latin typeface="+mn-lt"/>
              <a:cs typeface="Arial" charset="0"/>
            </a:endParaRPr>
          </a:p>
          <a:p>
            <a:pPr algn="ctr">
              <a:defRPr/>
            </a:pPr>
            <a:endParaRPr lang="en-US" sz="1200" dirty="0">
              <a:latin typeface="+mn-lt"/>
              <a:cs typeface="Arial" charset="0"/>
            </a:endParaRPr>
          </a:p>
          <a:p>
            <a:pPr algn="ctr">
              <a:defRPr/>
            </a:pPr>
            <a:endParaRPr lang="en-US" sz="1200" dirty="0">
              <a:latin typeface="+mn-lt"/>
              <a:cs typeface="Arial" charset="0"/>
            </a:endParaRPr>
          </a:p>
          <a:p>
            <a:pPr algn="ctr">
              <a:defRPr/>
            </a:pPr>
            <a:r>
              <a:rPr lang="en-US" sz="1200" dirty="0">
                <a:latin typeface="+mn-lt"/>
                <a:cs typeface="Arial" charset="0"/>
              </a:rPr>
              <a:t>Event Oriented Message</a:t>
            </a:r>
            <a:br>
              <a:rPr lang="en-US" sz="1200" dirty="0">
                <a:latin typeface="+mn-lt"/>
                <a:cs typeface="Arial" charset="0"/>
              </a:rPr>
            </a:br>
            <a:r>
              <a:rPr lang="en-US" sz="1200" dirty="0">
                <a:latin typeface="+mn-lt"/>
                <a:cs typeface="Arial" charset="0"/>
              </a:rPr>
              <a:t>Bus</a:t>
            </a:r>
          </a:p>
        </p:txBody>
      </p:sp>
      <p:pic>
        <p:nvPicPr>
          <p:cNvPr id="15375" name="Picture 42" descr="OpenOandM%20Logo">
            <a:hlinkClick r:id="rId4"/>
          </p:cNvPr>
          <p:cNvPicPr>
            <a:picLocks noChangeAspect="1" noChangeArrowheads="1"/>
          </p:cNvPicPr>
          <p:nvPr/>
        </p:nvPicPr>
        <p:blipFill>
          <a:blip r:embed="rId5" cstate="print"/>
          <a:srcRect/>
          <a:stretch>
            <a:fillRect/>
          </a:stretch>
        </p:blipFill>
        <p:spPr bwMode="auto">
          <a:xfrm>
            <a:off x="4953000" y="3467100"/>
            <a:ext cx="762000" cy="381000"/>
          </a:xfrm>
          <a:prstGeom prst="rect">
            <a:avLst/>
          </a:prstGeom>
          <a:noFill/>
          <a:ln w="9525">
            <a:noFill/>
            <a:miter lim="800000"/>
            <a:headEnd/>
            <a:tailEnd/>
          </a:ln>
        </p:spPr>
      </p:pic>
      <p:pic>
        <p:nvPicPr>
          <p:cNvPr id="15376" name="Picture 42" descr="OpenOandM%20Logo">
            <a:hlinkClick r:id="rId4"/>
          </p:cNvPr>
          <p:cNvPicPr>
            <a:picLocks noChangeAspect="1" noChangeArrowheads="1"/>
          </p:cNvPicPr>
          <p:nvPr/>
        </p:nvPicPr>
        <p:blipFill>
          <a:blip r:embed="rId5" cstate="print"/>
          <a:srcRect/>
          <a:stretch>
            <a:fillRect/>
          </a:stretch>
        </p:blipFill>
        <p:spPr bwMode="auto">
          <a:xfrm>
            <a:off x="7010400" y="4724400"/>
            <a:ext cx="762000" cy="381000"/>
          </a:xfrm>
          <a:prstGeom prst="rect">
            <a:avLst/>
          </a:prstGeom>
          <a:noFill/>
          <a:ln w="9525">
            <a:noFill/>
            <a:miter lim="800000"/>
            <a:headEnd/>
            <a:tailEnd/>
          </a:ln>
        </p:spPr>
      </p:pic>
      <p:sp>
        <p:nvSpPr>
          <p:cNvPr id="21" name="Oval 20"/>
          <p:cNvSpPr>
            <a:spLocks noChangeAspect="1"/>
          </p:cNvSpPr>
          <p:nvPr/>
        </p:nvSpPr>
        <p:spPr bwMode="auto">
          <a:xfrm>
            <a:off x="990600" y="3733800"/>
            <a:ext cx="1524000" cy="990600"/>
          </a:xfrm>
          <a:prstGeom prst="ellipse">
            <a:avLst/>
          </a:prstGeom>
          <a:solidFill>
            <a:srgbClr val="7030A0">
              <a:alpha val="50000"/>
            </a:srgbClr>
          </a:solidFill>
          <a:ln w="25400" cap="flat" cmpd="sng" algn="ctr">
            <a:solidFill>
              <a:schemeClr val="tx1"/>
            </a:solidFill>
            <a:prstDash val="solid"/>
            <a:round/>
            <a:headEnd type="none" w="med" len="med"/>
            <a:tailEnd type="none" w="med" len="med"/>
          </a:ln>
          <a:effectLst/>
        </p:spPr>
        <p:txBody>
          <a:bodyPr tIns="0" anchor="ctr"/>
          <a:lstStyle/>
          <a:p>
            <a:pPr algn="ctr">
              <a:defRPr/>
            </a:pPr>
            <a:r>
              <a:rPr lang="en-US" sz="1400" dirty="0">
                <a:latin typeface="+mn-lt"/>
                <a:cs typeface="+mn-cs"/>
              </a:rPr>
              <a:t>Product Support</a:t>
            </a:r>
          </a:p>
          <a:p>
            <a:pPr algn="ctr">
              <a:defRPr/>
            </a:pPr>
            <a:r>
              <a:rPr lang="en-US" sz="1400" dirty="0">
                <a:latin typeface="+mn-lt"/>
                <a:cs typeface="+mn-cs"/>
              </a:rPr>
              <a:t>ISO 10303 PLCS</a:t>
            </a:r>
          </a:p>
        </p:txBody>
      </p:sp>
      <p:sp>
        <p:nvSpPr>
          <p:cNvPr id="15378" name="Rectangle 26"/>
          <p:cNvSpPr>
            <a:spLocks noChangeArrowheads="1"/>
          </p:cNvSpPr>
          <p:nvPr/>
        </p:nvSpPr>
        <p:spPr bwMode="auto">
          <a:xfrm>
            <a:off x="2438400" y="1676400"/>
            <a:ext cx="4419600" cy="1524000"/>
          </a:xfrm>
          <a:prstGeom prst="rect">
            <a:avLst/>
          </a:prstGeom>
          <a:noFill/>
          <a:ln w="25400" algn="ctr">
            <a:noFill/>
            <a:round/>
            <a:headEnd/>
            <a:tailEnd/>
          </a:ln>
        </p:spPr>
        <p:txBody>
          <a:bodyPr wrap="none" tIns="0" anchor="ctr"/>
          <a:lstStyle/>
          <a:p>
            <a:pPr algn="ctr"/>
            <a:endParaRPr lang="en-US"/>
          </a:p>
        </p:txBody>
      </p:sp>
      <p:grpSp>
        <p:nvGrpSpPr>
          <p:cNvPr id="3" name="Group 26"/>
          <p:cNvGrpSpPr>
            <a:grpSpLocks/>
          </p:cNvGrpSpPr>
          <p:nvPr/>
        </p:nvGrpSpPr>
        <p:grpSpPr bwMode="auto">
          <a:xfrm>
            <a:off x="6096000" y="2641600"/>
            <a:ext cx="2628900" cy="2032000"/>
            <a:chOff x="6096000" y="2641600"/>
            <a:chExt cx="2628900" cy="2032000"/>
          </a:xfrm>
        </p:grpSpPr>
        <p:pic>
          <p:nvPicPr>
            <p:cNvPr id="15384" name="Picture 2"/>
            <p:cNvPicPr>
              <a:picLocks noChangeAspect="1" noChangeArrowheads="1"/>
            </p:cNvPicPr>
            <p:nvPr/>
          </p:nvPicPr>
          <p:blipFill>
            <a:blip r:embed="rId6" cstate="print"/>
            <a:srcRect/>
            <a:stretch>
              <a:fillRect/>
            </a:stretch>
          </p:blipFill>
          <p:spPr bwMode="auto">
            <a:xfrm>
              <a:off x="6096000" y="2641600"/>
              <a:ext cx="2628900" cy="2032000"/>
            </a:xfrm>
            <a:prstGeom prst="rect">
              <a:avLst/>
            </a:prstGeom>
            <a:noFill/>
            <a:ln w="9525">
              <a:noFill/>
              <a:miter lim="800000"/>
              <a:headEnd/>
              <a:tailEnd/>
            </a:ln>
          </p:spPr>
        </p:pic>
        <p:pic>
          <p:nvPicPr>
            <p:cNvPr id="15385" name="Picture 17" descr="MIMOSA_TMonWhite"/>
            <p:cNvPicPr>
              <a:picLocks noChangeAspect="1" noChangeArrowheads="1"/>
            </p:cNvPicPr>
            <p:nvPr/>
          </p:nvPicPr>
          <p:blipFill>
            <a:blip r:embed="rId7" cstate="print"/>
            <a:srcRect/>
            <a:stretch>
              <a:fillRect/>
            </a:stretch>
          </p:blipFill>
          <p:spPr bwMode="auto">
            <a:xfrm>
              <a:off x="6123709" y="4434840"/>
              <a:ext cx="581891" cy="213360"/>
            </a:xfrm>
            <a:prstGeom prst="rect">
              <a:avLst/>
            </a:prstGeom>
            <a:noFill/>
            <a:ln w="9525">
              <a:noFill/>
              <a:miter lim="800000"/>
              <a:headEnd/>
              <a:tailEnd/>
            </a:ln>
          </p:spPr>
        </p:pic>
      </p:grpSp>
      <p:grpSp>
        <p:nvGrpSpPr>
          <p:cNvPr id="5" name="Group 32"/>
          <p:cNvGrpSpPr>
            <a:grpSpLocks/>
          </p:cNvGrpSpPr>
          <p:nvPr/>
        </p:nvGrpSpPr>
        <p:grpSpPr bwMode="auto">
          <a:xfrm>
            <a:off x="457200" y="2641600"/>
            <a:ext cx="2628900" cy="2032000"/>
            <a:chOff x="6096000" y="2641600"/>
            <a:chExt cx="2628900" cy="2032000"/>
          </a:xfrm>
        </p:grpSpPr>
        <p:pic>
          <p:nvPicPr>
            <p:cNvPr id="15382" name="Picture 2"/>
            <p:cNvPicPr>
              <a:picLocks noChangeAspect="1" noChangeArrowheads="1"/>
            </p:cNvPicPr>
            <p:nvPr/>
          </p:nvPicPr>
          <p:blipFill>
            <a:blip r:embed="rId6" cstate="print"/>
            <a:srcRect/>
            <a:stretch>
              <a:fillRect/>
            </a:stretch>
          </p:blipFill>
          <p:spPr bwMode="auto">
            <a:xfrm>
              <a:off x="6096000" y="2641600"/>
              <a:ext cx="2628900" cy="2032000"/>
            </a:xfrm>
            <a:prstGeom prst="rect">
              <a:avLst/>
            </a:prstGeom>
            <a:noFill/>
            <a:ln w="9525">
              <a:noFill/>
              <a:miter lim="800000"/>
              <a:headEnd/>
              <a:tailEnd/>
            </a:ln>
          </p:spPr>
        </p:pic>
        <p:pic>
          <p:nvPicPr>
            <p:cNvPr id="15383" name="Picture 17" descr="MIMOSA_TMonWhite"/>
            <p:cNvPicPr>
              <a:picLocks noChangeAspect="1" noChangeArrowheads="1"/>
            </p:cNvPicPr>
            <p:nvPr/>
          </p:nvPicPr>
          <p:blipFill>
            <a:blip r:embed="rId7" cstate="print"/>
            <a:srcRect/>
            <a:stretch>
              <a:fillRect/>
            </a:stretch>
          </p:blipFill>
          <p:spPr bwMode="auto">
            <a:xfrm>
              <a:off x="6123709" y="4434840"/>
              <a:ext cx="581891" cy="213360"/>
            </a:xfrm>
            <a:prstGeom prst="rect">
              <a:avLst/>
            </a:prstGeom>
            <a:noFill/>
            <a:ln w="9525">
              <a:noFill/>
              <a:miter lim="800000"/>
              <a:headEnd/>
              <a:tailEnd/>
            </a:ln>
          </p:spPr>
        </p:pic>
      </p:grpSp>
      <p:sp>
        <p:nvSpPr>
          <p:cNvPr id="22" name="Curved Down Arrow 21"/>
          <p:cNvSpPr/>
          <p:nvPr/>
        </p:nvSpPr>
        <p:spPr bwMode="auto">
          <a:xfrm>
            <a:off x="2514600" y="1828800"/>
            <a:ext cx="4419600" cy="1371600"/>
          </a:xfrm>
          <a:prstGeom prst="curvedDownArrow">
            <a:avLst/>
          </a:prstGeom>
          <a:solidFill>
            <a:srgbClr val="C00000">
              <a:alpha val="7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err="1">
                <a:latin typeface="+mn-lt"/>
              </a:rPr>
              <a:t>iRING</a:t>
            </a:r>
            <a:endParaRPr lang="en-US" sz="2800" dirty="0">
              <a:latin typeface="+mn-lt"/>
            </a:endParaRPr>
          </a:p>
        </p:txBody>
      </p:sp>
    </p:spTree>
  </p:cSld>
  <p:clrMapOvr>
    <a:masterClrMapping/>
  </p:clrMapOvr>
  <p:transition spd="med"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533400"/>
          </a:xfrm>
        </p:spPr>
        <p:txBody>
          <a:bodyPr/>
          <a:lstStyle/>
          <a:p>
            <a:pPr eaLnBrk="1" hangingPunct="1">
              <a:lnSpc>
                <a:spcPct val="100000"/>
              </a:lnSpc>
              <a:defRPr/>
            </a:pPr>
            <a:r>
              <a:rPr lang="en-US" dirty="0" smtClean="0"/>
              <a:t/>
            </a:r>
            <a:br>
              <a:rPr lang="en-US" dirty="0" smtClean="0"/>
            </a:br>
            <a:r>
              <a:rPr lang="en-US" dirty="0" smtClean="0"/>
              <a:t> Context for Collaboration</a:t>
            </a:r>
            <a:br>
              <a:rPr lang="en-US" dirty="0" smtClean="0"/>
            </a:br>
            <a:r>
              <a:rPr lang="en-US" sz="2400" dirty="0" smtClean="0">
                <a:solidFill>
                  <a:schemeClr val="tx1"/>
                </a:solidFill>
              </a:rPr>
              <a:t>Step 7- Permanent Synchronization</a:t>
            </a:r>
            <a:endParaRPr lang="en-US" dirty="0" smtClean="0">
              <a:solidFill>
                <a:schemeClr val="tx1"/>
              </a:solidFill>
            </a:endParaRPr>
          </a:p>
        </p:txBody>
      </p:sp>
      <p:sp>
        <p:nvSpPr>
          <p:cNvPr id="4" name="Rectangle 3"/>
          <p:cNvSpPr/>
          <p:nvPr/>
        </p:nvSpPr>
        <p:spPr bwMode="auto">
          <a:xfrm>
            <a:off x="127000" y="1066800"/>
            <a:ext cx="8864600" cy="5232400"/>
          </a:xfrm>
          <a:prstGeom prst="rect">
            <a:avLst/>
          </a:prstGeom>
          <a:blipFill>
            <a:blip r:embed="rId3" cstate="print"/>
            <a:tile tx="0" ty="0" sx="100000" sy="100000" flip="none" algn="tl"/>
          </a:blipFill>
          <a:ln w="25400" cap="flat" cmpd="sng" algn="ctr">
            <a:solidFill>
              <a:schemeClr val="tx1"/>
            </a:solidFill>
            <a:prstDash val="solid"/>
            <a:round/>
            <a:headEnd type="none" w="med" len="med"/>
            <a:tailEnd type="none" w="med" len="med"/>
          </a:ln>
          <a:effectLst/>
        </p:spPr>
        <p:txBody>
          <a:bodyPr wrap="none" tIns="0"/>
          <a:lstStyle/>
          <a:p>
            <a:pPr algn="ctr">
              <a:defRPr/>
            </a:pPr>
            <a:r>
              <a:rPr lang="en-US" sz="2400" dirty="0">
                <a:latin typeface="+mn-lt"/>
                <a:cs typeface="+mn-cs"/>
              </a:rPr>
              <a:t>Semantic Context</a:t>
            </a:r>
          </a:p>
        </p:txBody>
      </p:sp>
      <p:sp>
        <p:nvSpPr>
          <p:cNvPr id="6" name="Rounded Rectangle 5"/>
          <p:cNvSpPr/>
          <p:nvPr/>
        </p:nvSpPr>
        <p:spPr bwMode="auto">
          <a:xfrm>
            <a:off x="685800" y="1714500"/>
            <a:ext cx="7747000" cy="685800"/>
          </a:xfrm>
          <a:prstGeom prst="roundRect">
            <a:avLst/>
          </a:prstGeom>
          <a:solidFill>
            <a:srgbClr val="00B0F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a:latin typeface="+mn-lt"/>
                <a:cs typeface="+mn-cs"/>
              </a:rPr>
              <a:t>Enterprise Business Systems</a:t>
            </a:r>
          </a:p>
        </p:txBody>
      </p:sp>
      <p:sp>
        <p:nvSpPr>
          <p:cNvPr id="7" name="Rounded Rectangle 6"/>
          <p:cNvSpPr/>
          <p:nvPr/>
        </p:nvSpPr>
        <p:spPr bwMode="auto">
          <a:xfrm>
            <a:off x="1143000" y="5207000"/>
            <a:ext cx="6858000" cy="431800"/>
          </a:xfrm>
          <a:prstGeom prst="roundRect">
            <a:avLst/>
          </a:prstGeom>
          <a:solidFill>
            <a:srgbClr val="00B05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Physical Assets</a:t>
            </a:r>
          </a:p>
        </p:txBody>
      </p:sp>
      <p:sp>
        <p:nvSpPr>
          <p:cNvPr id="8" name="Rounded Rectangle 7"/>
          <p:cNvSpPr/>
          <p:nvPr/>
        </p:nvSpPr>
        <p:spPr bwMode="auto">
          <a:xfrm>
            <a:off x="1143000" y="4762500"/>
            <a:ext cx="6858000" cy="431800"/>
          </a:xfrm>
          <a:prstGeom prst="roundRect">
            <a:avLst/>
          </a:prstGeom>
          <a:solidFill>
            <a:srgbClr val="FFFF0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Controls</a:t>
            </a:r>
          </a:p>
        </p:txBody>
      </p:sp>
      <p:sp>
        <p:nvSpPr>
          <p:cNvPr id="9" name="Oval 8"/>
          <p:cNvSpPr/>
          <p:nvPr/>
        </p:nvSpPr>
        <p:spPr bwMode="auto">
          <a:xfrm>
            <a:off x="203200" y="2286000"/>
            <a:ext cx="3073400" cy="2514600"/>
          </a:xfrm>
          <a:prstGeom prst="ellipse">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000" dirty="0">
                <a:latin typeface="+mn-lt"/>
                <a:cs typeface="+mn-cs"/>
              </a:rPr>
              <a:t>ISO 15926</a:t>
            </a:r>
          </a:p>
        </p:txBody>
      </p:sp>
      <p:sp>
        <p:nvSpPr>
          <p:cNvPr id="10" name="Oval 9"/>
          <p:cNvSpPr>
            <a:spLocks noChangeAspect="1"/>
          </p:cNvSpPr>
          <p:nvPr/>
        </p:nvSpPr>
        <p:spPr bwMode="auto">
          <a:xfrm>
            <a:off x="5943600" y="2209800"/>
            <a:ext cx="2895600" cy="2895600"/>
          </a:xfrm>
          <a:prstGeom prst="ellipse">
            <a:avLst/>
          </a:prstGeom>
          <a:solidFill>
            <a:schemeClr val="accent1">
              <a:lumMod val="60000"/>
              <a:lumOff val="40000"/>
              <a:alpha val="50000"/>
            </a:schemeClr>
          </a:solidFill>
          <a:ln w="25400" cap="flat" cmpd="sng" algn="ctr">
            <a:solidFill>
              <a:schemeClr val="tx1"/>
            </a:solidFill>
            <a:prstDash val="solid"/>
            <a:round/>
            <a:headEnd type="none" w="med" len="med"/>
            <a:tailEnd type="none" w="med" len="med"/>
          </a:ln>
          <a:effectLst/>
        </p:spPr>
        <p:txBody>
          <a:bodyPr tIns="0"/>
          <a:lstStyle/>
          <a:p>
            <a:pPr algn="ctr">
              <a:defRPr/>
            </a:pPr>
            <a:endParaRPr lang="en-US" sz="2000" dirty="0">
              <a:latin typeface="+mn-lt"/>
              <a:cs typeface="+mn-cs"/>
            </a:endParaRPr>
          </a:p>
        </p:txBody>
      </p:sp>
      <p:pic>
        <p:nvPicPr>
          <p:cNvPr id="16393" name="Picture 42" descr="OpenOandM%20Logo">
            <a:hlinkClick r:id="rId4"/>
          </p:cNvPr>
          <p:cNvPicPr>
            <a:picLocks noChangeAspect="1" noChangeArrowheads="1"/>
          </p:cNvPicPr>
          <p:nvPr/>
        </p:nvPicPr>
        <p:blipFill>
          <a:blip r:embed="rId5" cstate="print"/>
          <a:srcRect/>
          <a:stretch>
            <a:fillRect/>
          </a:stretch>
        </p:blipFill>
        <p:spPr bwMode="auto">
          <a:xfrm>
            <a:off x="7010400" y="2209800"/>
            <a:ext cx="762000" cy="381000"/>
          </a:xfrm>
          <a:prstGeom prst="rect">
            <a:avLst/>
          </a:prstGeom>
          <a:noFill/>
          <a:ln w="9525">
            <a:noFill/>
            <a:miter lim="800000"/>
            <a:headEnd/>
            <a:tailEnd/>
          </a:ln>
        </p:spPr>
      </p:pic>
      <p:sp>
        <p:nvSpPr>
          <p:cNvPr id="23" name="Donut 22"/>
          <p:cNvSpPr>
            <a:spLocks noChangeAspect="1"/>
          </p:cNvSpPr>
          <p:nvPr/>
        </p:nvSpPr>
        <p:spPr bwMode="auto">
          <a:xfrm>
            <a:off x="6324600" y="2590800"/>
            <a:ext cx="2133600" cy="2133600"/>
          </a:xfrm>
          <a:prstGeom prst="donut">
            <a:avLst/>
          </a:prstGeom>
          <a:solidFill>
            <a:srgbClr val="008000">
              <a:alpha val="50000"/>
            </a:srgb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dirty="0">
                <a:cs typeface="Arial" charset="0"/>
              </a:rPr>
              <a:t>MIMOSA</a:t>
            </a: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r>
              <a:rPr lang="en-US" dirty="0">
                <a:cs typeface="Arial" charset="0"/>
              </a:rPr>
              <a:t>Registry</a:t>
            </a:r>
          </a:p>
        </p:txBody>
      </p:sp>
      <p:sp>
        <p:nvSpPr>
          <p:cNvPr id="18" name="Oval 17"/>
          <p:cNvSpPr>
            <a:spLocks noChangeAspect="1"/>
          </p:cNvSpPr>
          <p:nvPr/>
        </p:nvSpPr>
        <p:spPr bwMode="auto">
          <a:xfrm>
            <a:off x="6832600" y="3098800"/>
            <a:ext cx="1117600" cy="1117600"/>
          </a:xfrm>
          <a:prstGeom prst="ellipse">
            <a:avLst/>
          </a:prstGeom>
          <a:solidFill>
            <a:srgbClr val="FFFF00">
              <a:alpha val="50000"/>
            </a:srgbClr>
          </a:solidFill>
          <a:ln w="25400" cap="flat" cmpd="sng" algn="ctr">
            <a:noFill/>
            <a:prstDash val="solid"/>
            <a:round/>
            <a:headEnd type="none" w="med" len="med"/>
            <a:tailEnd type="none" w="med" len="med"/>
          </a:ln>
          <a:effectLst/>
        </p:spPr>
        <p:txBody>
          <a:bodyPr wrap="none" tIns="0" anchor="ctr"/>
          <a:lstStyle/>
          <a:p>
            <a:pPr algn="ctr">
              <a:defRPr/>
            </a:pPr>
            <a:r>
              <a:rPr lang="en-US" sz="1200" dirty="0">
                <a:latin typeface="+mn-lt"/>
                <a:cs typeface="+mn-cs"/>
              </a:rPr>
              <a:t>O&amp;M</a:t>
            </a:r>
            <a:br>
              <a:rPr lang="en-US" sz="1200" dirty="0">
                <a:latin typeface="+mn-lt"/>
                <a:cs typeface="+mn-cs"/>
              </a:rPr>
            </a:br>
            <a:r>
              <a:rPr lang="en-US" sz="1200" dirty="0">
                <a:latin typeface="+mn-lt"/>
                <a:cs typeface="+mn-cs"/>
              </a:rPr>
              <a:t>Requirements</a:t>
            </a:r>
            <a:br>
              <a:rPr lang="en-US" sz="1200" dirty="0">
                <a:latin typeface="+mn-lt"/>
                <a:cs typeface="+mn-cs"/>
              </a:rPr>
            </a:br>
            <a:r>
              <a:rPr lang="en-US" sz="1200" dirty="0">
                <a:latin typeface="+mn-lt"/>
                <a:cs typeface="+mn-cs"/>
              </a:rPr>
              <a:t>Repository</a:t>
            </a:r>
          </a:p>
        </p:txBody>
      </p:sp>
      <p:sp>
        <p:nvSpPr>
          <p:cNvPr id="24" name="Left-Right Arrow 23"/>
          <p:cNvSpPr/>
          <p:nvPr/>
        </p:nvSpPr>
        <p:spPr bwMode="auto">
          <a:xfrm>
            <a:off x="3276600" y="2781300"/>
            <a:ext cx="2209800" cy="1752600"/>
          </a:xfrm>
          <a:prstGeom prst="leftRightArrow">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Arial" charset="0"/>
              </a:rPr>
              <a:t>Transform</a:t>
            </a:r>
            <a:br>
              <a:rPr lang="en-US" dirty="0">
                <a:latin typeface="+mn-lt"/>
                <a:cs typeface="Arial" charset="0"/>
              </a:rPr>
            </a:br>
            <a:r>
              <a:rPr lang="en-US" dirty="0">
                <a:latin typeface="+mn-lt"/>
                <a:cs typeface="Arial" charset="0"/>
              </a:rPr>
              <a:t>Engine</a:t>
            </a:r>
          </a:p>
        </p:txBody>
      </p:sp>
      <p:sp>
        <p:nvSpPr>
          <p:cNvPr id="25" name="Rectangle 24"/>
          <p:cNvSpPr/>
          <p:nvPr/>
        </p:nvSpPr>
        <p:spPr bwMode="auto">
          <a:xfrm>
            <a:off x="3124200" y="3467100"/>
            <a:ext cx="762000" cy="381000"/>
          </a:xfrm>
          <a:prstGeom prst="rect">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err="1">
                <a:latin typeface="+mn-lt"/>
                <a:cs typeface="+mn-cs"/>
              </a:rPr>
              <a:t>iRING</a:t>
            </a:r>
            <a:endParaRPr lang="en-US" dirty="0">
              <a:latin typeface="+mn-lt"/>
              <a:cs typeface="+mn-cs"/>
            </a:endParaRPr>
          </a:p>
        </p:txBody>
      </p:sp>
      <p:sp>
        <p:nvSpPr>
          <p:cNvPr id="26" name="Oval 25"/>
          <p:cNvSpPr/>
          <p:nvPr/>
        </p:nvSpPr>
        <p:spPr bwMode="auto">
          <a:xfrm>
            <a:off x="5029200" y="2971800"/>
            <a:ext cx="2362200" cy="1371600"/>
          </a:xfrm>
          <a:prstGeom prst="ellipse">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200" dirty="0">
                <a:latin typeface="+mn-lt"/>
                <a:cs typeface="Arial" charset="0"/>
              </a:rPr>
              <a:t>OpenO&amp;M</a:t>
            </a:r>
            <a:br>
              <a:rPr lang="en-US" sz="1200" dirty="0">
                <a:latin typeface="+mn-lt"/>
                <a:cs typeface="Arial" charset="0"/>
              </a:rPr>
            </a:br>
            <a:endParaRPr lang="en-US" sz="1200" dirty="0">
              <a:latin typeface="+mn-lt"/>
              <a:cs typeface="Arial" charset="0"/>
            </a:endParaRPr>
          </a:p>
          <a:p>
            <a:pPr algn="ctr">
              <a:defRPr/>
            </a:pPr>
            <a:endParaRPr lang="en-US" sz="1200" dirty="0">
              <a:latin typeface="+mn-lt"/>
              <a:cs typeface="Arial" charset="0"/>
            </a:endParaRPr>
          </a:p>
          <a:p>
            <a:pPr algn="ctr">
              <a:defRPr/>
            </a:pPr>
            <a:endParaRPr lang="en-US" sz="1200" dirty="0">
              <a:latin typeface="+mn-lt"/>
              <a:cs typeface="Arial" charset="0"/>
            </a:endParaRPr>
          </a:p>
          <a:p>
            <a:pPr algn="ctr">
              <a:defRPr/>
            </a:pPr>
            <a:r>
              <a:rPr lang="en-US" sz="1200" dirty="0">
                <a:latin typeface="+mn-lt"/>
                <a:cs typeface="Arial" charset="0"/>
              </a:rPr>
              <a:t>Event Oriented Message</a:t>
            </a:r>
            <a:br>
              <a:rPr lang="en-US" sz="1200" dirty="0">
                <a:latin typeface="+mn-lt"/>
                <a:cs typeface="Arial" charset="0"/>
              </a:rPr>
            </a:br>
            <a:r>
              <a:rPr lang="en-US" sz="1200" dirty="0">
                <a:latin typeface="+mn-lt"/>
                <a:cs typeface="Arial" charset="0"/>
              </a:rPr>
              <a:t>Bus</a:t>
            </a:r>
          </a:p>
        </p:txBody>
      </p:sp>
      <p:pic>
        <p:nvPicPr>
          <p:cNvPr id="16399" name="Picture 42" descr="OpenOandM%20Logo">
            <a:hlinkClick r:id="rId4"/>
          </p:cNvPr>
          <p:cNvPicPr>
            <a:picLocks noChangeAspect="1" noChangeArrowheads="1"/>
          </p:cNvPicPr>
          <p:nvPr/>
        </p:nvPicPr>
        <p:blipFill>
          <a:blip r:embed="rId5" cstate="print"/>
          <a:srcRect/>
          <a:stretch>
            <a:fillRect/>
          </a:stretch>
        </p:blipFill>
        <p:spPr bwMode="auto">
          <a:xfrm>
            <a:off x="4953000" y="3467100"/>
            <a:ext cx="762000" cy="381000"/>
          </a:xfrm>
          <a:prstGeom prst="rect">
            <a:avLst/>
          </a:prstGeom>
          <a:noFill/>
          <a:ln w="9525">
            <a:noFill/>
            <a:miter lim="800000"/>
            <a:headEnd/>
            <a:tailEnd/>
          </a:ln>
        </p:spPr>
      </p:pic>
      <p:pic>
        <p:nvPicPr>
          <p:cNvPr id="16400" name="Picture 42" descr="OpenOandM%20Logo">
            <a:hlinkClick r:id="rId4"/>
          </p:cNvPr>
          <p:cNvPicPr>
            <a:picLocks noChangeAspect="1" noChangeArrowheads="1"/>
          </p:cNvPicPr>
          <p:nvPr/>
        </p:nvPicPr>
        <p:blipFill>
          <a:blip r:embed="rId5" cstate="print"/>
          <a:srcRect/>
          <a:stretch>
            <a:fillRect/>
          </a:stretch>
        </p:blipFill>
        <p:spPr bwMode="auto">
          <a:xfrm>
            <a:off x="7010400" y="4724400"/>
            <a:ext cx="762000" cy="381000"/>
          </a:xfrm>
          <a:prstGeom prst="rect">
            <a:avLst/>
          </a:prstGeom>
          <a:noFill/>
          <a:ln w="9525">
            <a:noFill/>
            <a:miter lim="800000"/>
            <a:headEnd/>
            <a:tailEnd/>
          </a:ln>
        </p:spPr>
      </p:pic>
      <p:sp>
        <p:nvSpPr>
          <p:cNvPr id="21" name="Oval 20"/>
          <p:cNvSpPr>
            <a:spLocks noChangeAspect="1"/>
          </p:cNvSpPr>
          <p:nvPr/>
        </p:nvSpPr>
        <p:spPr bwMode="auto">
          <a:xfrm>
            <a:off x="990600" y="3733800"/>
            <a:ext cx="1524000" cy="990600"/>
          </a:xfrm>
          <a:prstGeom prst="ellipse">
            <a:avLst/>
          </a:prstGeom>
          <a:solidFill>
            <a:srgbClr val="7030A0">
              <a:alpha val="50000"/>
            </a:srgbClr>
          </a:solidFill>
          <a:ln w="25400" cap="flat" cmpd="sng" algn="ctr">
            <a:solidFill>
              <a:schemeClr val="tx1"/>
            </a:solidFill>
            <a:prstDash val="solid"/>
            <a:round/>
            <a:headEnd type="none" w="med" len="med"/>
            <a:tailEnd type="none" w="med" len="med"/>
          </a:ln>
          <a:effectLst/>
        </p:spPr>
        <p:txBody>
          <a:bodyPr tIns="0" anchor="ctr"/>
          <a:lstStyle/>
          <a:p>
            <a:pPr algn="ctr">
              <a:defRPr/>
            </a:pPr>
            <a:r>
              <a:rPr lang="en-US" sz="1400" dirty="0">
                <a:latin typeface="+mn-lt"/>
                <a:cs typeface="+mn-cs"/>
              </a:rPr>
              <a:t>Product Support</a:t>
            </a:r>
          </a:p>
          <a:p>
            <a:pPr algn="ctr">
              <a:defRPr/>
            </a:pPr>
            <a:r>
              <a:rPr lang="en-US" sz="1400" dirty="0">
                <a:latin typeface="+mn-lt"/>
                <a:cs typeface="+mn-cs"/>
              </a:rPr>
              <a:t>ISO 10303 PLCS</a:t>
            </a:r>
          </a:p>
        </p:txBody>
      </p:sp>
      <p:grpSp>
        <p:nvGrpSpPr>
          <p:cNvPr id="3" name="Group 26"/>
          <p:cNvGrpSpPr>
            <a:grpSpLocks/>
          </p:cNvGrpSpPr>
          <p:nvPr/>
        </p:nvGrpSpPr>
        <p:grpSpPr bwMode="auto">
          <a:xfrm>
            <a:off x="6096000" y="2641600"/>
            <a:ext cx="2628900" cy="2032000"/>
            <a:chOff x="6096000" y="2641600"/>
            <a:chExt cx="2628900" cy="2032000"/>
          </a:xfrm>
        </p:grpSpPr>
        <p:pic>
          <p:nvPicPr>
            <p:cNvPr id="16408" name="Picture 2"/>
            <p:cNvPicPr>
              <a:picLocks noChangeAspect="1" noChangeArrowheads="1"/>
            </p:cNvPicPr>
            <p:nvPr/>
          </p:nvPicPr>
          <p:blipFill>
            <a:blip r:embed="rId6" cstate="print"/>
            <a:srcRect/>
            <a:stretch>
              <a:fillRect/>
            </a:stretch>
          </p:blipFill>
          <p:spPr bwMode="auto">
            <a:xfrm>
              <a:off x="6096000" y="2641600"/>
              <a:ext cx="2628900" cy="2032000"/>
            </a:xfrm>
            <a:prstGeom prst="rect">
              <a:avLst/>
            </a:prstGeom>
            <a:noFill/>
            <a:ln w="9525">
              <a:noFill/>
              <a:miter lim="800000"/>
              <a:headEnd/>
              <a:tailEnd/>
            </a:ln>
          </p:spPr>
        </p:pic>
        <p:pic>
          <p:nvPicPr>
            <p:cNvPr id="16409" name="Picture 17" descr="MIMOSA_TMonWhite"/>
            <p:cNvPicPr>
              <a:picLocks noChangeAspect="1" noChangeArrowheads="1"/>
            </p:cNvPicPr>
            <p:nvPr/>
          </p:nvPicPr>
          <p:blipFill>
            <a:blip r:embed="rId7" cstate="print"/>
            <a:srcRect/>
            <a:stretch>
              <a:fillRect/>
            </a:stretch>
          </p:blipFill>
          <p:spPr bwMode="auto">
            <a:xfrm>
              <a:off x="6123709" y="4434840"/>
              <a:ext cx="581891" cy="213360"/>
            </a:xfrm>
            <a:prstGeom prst="rect">
              <a:avLst/>
            </a:prstGeom>
            <a:noFill/>
            <a:ln w="9525">
              <a:noFill/>
              <a:miter lim="800000"/>
              <a:headEnd/>
              <a:tailEnd/>
            </a:ln>
          </p:spPr>
        </p:pic>
      </p:grpSp>
      <p:grpSp>
        <p:nvGrpSpPr>
          <p:cNvPr id="5" name="Group 30"/>
          <p:cNvGrpSpPr>
            <a:grpSpLocks/>
          </p:cNvGrpSpPr>
          <p:nvPr/>
        </p:nvGrpSpPr>
        <p:grpSpPr bwMode="auto">
          <a:xfrm>
            <a:off x="457200" y="2641600"/>
            <a:ext cx="2628900" cy="2032000"/>
            <a:chOff x="6096000" y="2641600"/>
            <a:chExt cx="2628900" cy="2032000"/>
          </a:xfrm>
        </p:grpSpPr>
        <p:pic>
          <p:nvPicPr>
            <p:cNvPr id="16406" name="Picture 2"/>
            <p:cNvPicPr>
              <a:picLocks noChangeAspect="1" noChangeArrowheads="1"/>
            </p:cNvPicPr>
            <p:nvPr/>
          </p:nvPicPr>
          <p:blipFill>
            <a:blip r:embed="rId6" cstate="print"/>
            <a:srcRect/>
            <a:stretch>
              <a:fillRect/>
            </a:stretch>
          </p:blipFill>
          <p:spPr bwMode="auto">
            <a:xfrm>
              <a:off x="6096000" y="2641600"/>
              <a:ext cx="2628900" cy="2032000"/>
            </a:xfrm>
            <a:prstGeom prst="rect">
              <a:avLst/>
            </a:prstGeom>
            <a:noFill/>
            <a:ln w="9525">
              <a:noFill/>
              <a:miter lim="800000"/>
              <a:headEnd/>
              <a:tailEnd/>
            </a:ln>
          </p:spPr>
        </p:pic>
        <p:pic>
          <p:nvPicPr>
            <p:cNvPr id="16407" name="Picture 17" descr="MIMOSA_TMonWhite"/>
            <p:cNvPicPr>
              <a:picLocks noChangeAspect="1" noChangeArrowheads="1"/>
            </p:cNvPicPr>
            <p:nvPr/>
          </p:nvPicPr>
          <p:blipFill>
            <a:blip r:embed="rId7" cstate="print"/>
            <a:srcRect/>
            <a:stretch>
              <a:fillRect/>
            </a:stretch>
          </p:blipFill>
          <p:spPr bwMode="auto">
            <a:xfrm>
              <a:off x="6123709" y="4434840"/>
              <a:ext cx="581891" cy="213360"/>
            </a:xfrm>
            <a:prstGeom prst="rect">
              <a:avLst/>
            </a:prstGeom>
            <a:noFill/>
            <a:ln w="9525">
              <a:noFill/>
              <a:miter lim="800000"/>
              <a:headEnd/>
              <a:tailEnd/>
            </a:ln>
          </p:spPr>
        </p:pic>
      </p:grpSp>
      <p:sp>
        <p:nvSpPr>
          <p:cNvPr id="22" name="Curved Down Arrow 21"/>
          <p:cNvSpPr/>
          <p:nvPr/>
        </p:nvSpPr>
        <p:spPr bwMode="auto">
          <a:xfrm>
            <a:off x="2514600" y="1828800"/>
            <a:ext cx="4419600" cy="1371600"/>
          </a:xfrm>
          <a:prstGeom prst="curvedDownArrow">
            <a:avLst/>
          </a:prstGeom>
          <a:solidFill>
            <a:srgbClr val="C00000">
              <a:alpha val="7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err="1">
                <a:latin typeface="+mn-lt"/>
              </a:rPr>
              <a:t>iRING</a:t>
            </a:r>
            <a:endParaRPr lang="en-US" sz="2800" dirty="0">
              <a:latin typeface="+mn-lt"/>
            </a:endParaRPr>
          </a:p>
        </p:txBody>
      </p:sp>
      <p:sp>
        <p:nvSpPr>
          <p:cNvPr id="19479" name="Curved Up Arrow 30"/>
          <p:cNvSpPr>
            <a:spLocks noChangeArrowheads="1"/>
          </p:cNvSpPr>
          <p:nvPr/>
        </p:nvSpPr>
        <p:spPr bwMode="auto">
          <a:xfrm flipH="1">
            <a:off x="2438400" y="3505200"/>
            <a:ext cx="4343400" cy="1371600"/>
          </a:xfrm>
          <a:prstGeom prst="curvedUpArrow">
            <a:avLst>
              <a:gd name="adj1" fmla="val 24996"/>
              <a:gd name="adj2" fmla="val 50007"/>
              <a:gd name="adj3" fmla="val 25000"/>
            </a:avLst>
          </a:prstGeom>
          <a:solidFill>
            <a:srgbClr val="0000FF">
              <a:alpha val="50195"/>
            </a:srgbClr>
          </a:solidFill>
          <a:ln w="25400" algn="ctr">
            <a:solidFill>
              <a:schemeClr val="tx1"/>
            </a:solidFill>
            <a:round/>
            <a:headEnd/>
            <a:tailEnd/>
          </a:ln>
        </p:spPr>
        <p:txBody>
          <a:bodyPr wrap="none" tIns="0" anchor="ctr"/>
          <a:lstStyle/>
          <a:p>
            <a:pPr algn="ctr">
              <a:defRPr/>
            </a:pPr>
            <a:r>
              <a:rPr lang="en-US" sz="2800" dirty="0" err="1">
                <a:latin typeface="+mn-lt"/>
                <a:cs typeface="Arial" charset="0"/>
              </a:rPr>
              <a:t>iRING</a:t>
            </a:r>
            <a:endParaRPr lang="en-US" sz="2800" dirty="0">
              <a:latin typeface="+mn-lt"/>
              <a:cs typeface="Arial" charset="0"/>
            </a:endParaRPr>
          </a:p>
        </p:txBody>
      </p:sp>
    </p:spTree>
  </p:cSld>
  <p:clrMapOvr>
    <a:masterClrMapping/>
  </p:clrMapOvr>
  <p:transition spd="med"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ChangeArrowheads="1"/>
          </p:cNvSpPr>
          <p:nvPr/>
        </p:nvSpPr>
        <p:spPr bwMode="auto">
          <a:xfrm>
            <a:off x="708025" y="1700213"/>
            <a:ext cx="7772400" cy="533400"/>
          </a:xfrm>
          <a:prstGeom prst="rect">
            <a:avLst/>
          </a:prstGeom>
          <a:noFill/>
          <a:ln w="9525" algn="ctr">
            <a:noFill/>
            <a:miter lim="800000"/>
            <a:headEnd/>
            <a:tailEnd/>
          </a:ln>
          <a:effectLst>
            <a:outerShdw dist="17961" dir="2700000" algn="ctr" rotWithShape="0">
              <a:schemeClr val="bg2"/>
            </a:outerShdw>
          </a:effectLst>
        </p:spPr>
        <p:txBody>
          <a:bodyPr anchor="ctr"/>
          <a:lstStyle/>
          <a:p>
            <a:pPr>
              <a:lnSpc>
                <a:spcPct val="75000"/>
              </a:lnSpc>
              <a:spcBef>
                <a:spcPct val="75000"/>
              </a:spcBef>
              <a:spcAft>
                <a:spcPct val="75000"/>
              </a:spcAft>
            </a:pPr>
            <a:r>
              <a:rPr lang="en-US" sz="3200">
                <a:solidFill>
                  <a:srgbClr val="009900"/>
                </a:solidFill>
                <a:latin typeface="Arial" pitchFamily="34" charset="0"/>
              </a:rPr>
              <a:t>Oil &amp; Gas/Process Industry OpenO&amp;M Interoperability Scenarios  (Complete View)</a:t>
            </a:r>
          </a:p>
        </p:txBody>
      </p:sp>
      <p:sp>
        <p:nvSpPr>
          <p:cNvPr id="1805315" name="Text Box 3"/>
          <p:cNvSpPr txBox="1">
            <a:spLocks noChangeArrowheads="1"/>
          </p:cNvSpPr>
          <p:nvPr/>
        </p:nvSpPr>
        <p:spPr bwMode="auto">
          <a:xfrm>
            <a:off x="338138" y="4356100"/>
            <a:ext cx="3997325" cy="1390650"/>
          </a:xfrm>
          <a:prstGeom prst="rect">
            <a:avLst/>
          </a:prstGeom>
          <a:noFill/>
          <a:ln w="25400" algn="ctr">
            <a:noFill/>
            <a:miter lim="800000"/>
            <a:headEnd/>
            <a:tailEnd/>
          </a:ln>
          <a:effectLst/>
        </p:spPr>
        <p:txBody>
          <a:bodyPr tIns="0">
            <a:spAutoFit/>
          </a:bodyPr>
          <a:lstStyle/>
          <a:p>
            <a:pPr>
              <a:spcBef>
                <a:spcPct val="50000"/>
              </a:spcBef>
            </a:pPr>
            <a:r>
              <a:rPr lang="en-US">
                <a:latin typeface="Arial" pitchFamily="34" charset="0"/>
              </a:rPr>
              <a:t>NOTE:  Arrows with Do Not Connect Directly to Another System Publish Information Which Can Be Subscribed to By Multiple Systems </a:t>
            </a:r>
          </a:p>
          <a:p>
            <a:pPr>
              <a:spcBef>
                <a:spcPct val="50000"/>
              </a:spcBef>
            </a:pPr>
            <a:endParaRPr lang="en-US">
              <a:latin typeface="Arial" pitchFamily="34" charset="0"/>
            </a:endParaRPr>
          </a:p>
        </p:txBody>
      </p:sp>
      <p:grpSp>
        <p:nvGrpSpPr>
          <p:cNvPr id="1805316" name="Group 4"/>
          <p:cNvGrpSpPr>
            <a:grpSpLocks/>
          </p:cNvGrpSpPr>
          <p:nvPr/>
        </p:nvGrpSpPr>
        <p:grpSpPr bwMode="auto">
          <a:xfrm>
            <a:off x="4159250" y="3132138"/>
            <a:ext cx="4679950" cy="3494087"/>
            <a:chOff x="2620" y="1973"/>
            <a:chExt cx="2948" cy="2201"/>
          </a:xfrm>
        </p:grpSpPr>
        <p:sp>
          <p:nvSpPr>
            <p:cNvPr id="1805317" name="Rectangle 5"/>
            <p:cNvSpPr>
              <a:spLocks noChangeArrowheads="1"/>
            </p:cNvSpPr>
            <p:nvPr/>
          </p:nvSpPr>
          <p:spPr bwMode="auto">
            <a:xfrm>
              <a:off x="2688" y="1973"/>
              <a:ext cx="2880" cy="2201"/>
            </a:xfrm>
            <a:prstGeom prst="rect">
              <a:avLst/>
            </a:prstGeom>
            <a:solidFill>
              <a:srgbClr val="66FF66">
                <a:alpha val="50000"/>
              </a:srgbClr>
            </a:solidFill>
            <a:ln w="25400" algn="ctr">
              <a:solidFill>
                <a:schemeClr val="tx1"/>
              </a:solidFill>
              <a:miter lim="800000"/>
              <a:headEnd/>
              <a:tailEnd/>
            </a:ln>
            <a:effectLst/>
          </p:spPr>
          <p:txBody>
            <a:bodyPr wrap="none" tIns="0" anchor="ctr"/>
            <a:lstStyle/>
            <a:p>
              <a:endParaRPr lang="en-US"/>
            </a:p>
          </p:txBody>
        </p:sp>
        <p:sp>
          <p:nvSpPr>
            <p:cNvPr id="1805318" name="Text Box 6"/>
            <p:cNvSpPr txBox="1">
              <a:spLocks noChangeArrowheads="1"/>
            </p:cNvSpPr>
            <p:nvPr/>
          </p:nvSpPr>
          <p:spPr bwMode="auto">
            <a:xfrm>
              <a:off x="2620" y="2001"/>
              <a:ext cx="2696" cy="568"/>
            </a:xfrm>
            <a:prstGeom prst="rect">
              <a:avLst/>
            </a:prstGeom>
            <a:noFill/>
            <a:ln w="25400" algn="ctr">
              <a:noFill/>
              <a:miter lim="800000"/>
              <a:headEnd/>
              <a:tailEnd/>
            </a:ln>
            <a:effectLst/>
          </p:spPr>
          <p:txBody>
            <a:bodyPr tIns="0">
              <a:spAutoFit/>
            </a:bodyPr>
            <a:lstStyle/>
            <a:p>
              <a:pPr>
                <a:spcBef>
                  <a:spcPct val="50000"/>
                </a:spcBef>
              </a:pPr>
              <a:r>
                <a:rPr lang="en-US">
                  <a:latin typeface="Arial" pitchFamily="34" charset="0"/>
                </a:rPr>
                <a:t>Open Standards Which Define Data Content for Information Exchange:</a:t>
              </a:r>
            </a:p>
            <a:p>
              <a:pPr>
                <a:spcBef>
                  <a:spcPct val="50000"/>
                </a:spcBef>
              </a:pPr>
              <a:endParaRPr lang="en-US">
                <a:latin typeface="Arial" pitchFamily="34" charset="0"/>
              </a:endParaRPr>
            </a:p>
          </p:txBody>
        </p:sp>
        <p:sp>
          <p:nvSpPr>
            <p:cNvPr id="1805319" name="AutoShape 7"/>
            <p:cNvSpPr>
              <a:spLocks noChangeArrowheads="1"/>
            </p:cNvSpPr>
            <p:nvPr/>
          </p:nvSpPr>
          <p:spPr bwMode="auto">
            <a:xfrm rot="5400000">
              <a:off x="3030" y="3415"/>
              <a:ext cx="173" cy="346"/>
            </a:xfrm>
            <a:prstGeom prst="upArrow">
              <a:avLst>
                <a:gd name="adj1" fmla="val 50000"/>
                <a:gd name="adj2" fmla="val 50000"/>
              </a:avLst>
            </a:prstGeom>
            <a:solidFill>
              <a:srgbClr val="00FF99"/>
            </a:solidFill>
            <a:ln w="9525" algn="ctr">
              <a:noFill/>
              <a:miter lim="800000"/>
              <a:headEnd/>
              <a:tailEnd/>
            </a:ln>
            <a:effectLst/>
          </p:spPr>
          <p:txBody>
            <a:bodyPr wrap="none" anchor="ctr"/>
            <a:lstStyle/>
            <a:p>
              <a:endParaRPr lang="en-US"/>
            </a:p>
          </p:txBody>
        </p:sp>
        <p:sp>
          <p:nvSpPr>
            <p:cNvPr id="1805320" name="AutoShape 8"/>
            <p:cNvSpPr>
              <a:spLocks noChangeArrowheads="1"/>
            </p:cNvSpPr>
            <p:nvPr/>
          </p:nvSpPr>
          <p:spPr bwMode="auto">
            <a:xfrm rot="5400000">
              <a:off x="3040" y="3875"/>
              <a:ext cx="162" cy="350"/>
            </a:xfrm>
            <a:prstGeom prst="upArrow">
              <a:avLst>
                <a:gd name="adj1" fmla="val 50000"/>
                <a:gd name="adj2" fmla="val 54012"/>
              </a:avLst>
            </a:prstGeom>
            <a:solidFill>
              <a:schemeClr val="folHlink"/>
            </a:solidFill>
            <a:ln w="9525" algn="ctr">
              <a:noFill/>
              <a:miter lim="800000"/>
              <a:headEnd/>
              <a:tailEnd/>
            </a:ln>
            <a:effectLst/>
          </p:spPr>
          <p:txBody>
            <a:bodyPr wrap="none" anchor="ctr"/>
            <a:lstStyle/>
            <a:p>
              <a:endParaRPr lang="en-US"/>
            </a:p>
          </p:txBody>
        </p:sp>
        <p:sp>
          <p:nvSpPr>
            <p:cNvPr id="1805321" name="AutoShape 9"/>
            <p:cNvSpPr>
              <a:spLocks noChangeArrowheads="1"/>
            </p:cNvSpPr>
            <p:nvPr/>
          </p:nvSpPr>
          <p:spPr bwMode="auto">
            <a:xfrm rot="5400000" flipH="1">
              <a:off x="3022" y="3648"/>
              <a:ext cx="182" cy="345"/>
            </a:xfrm>
            <a:prstGeom prst="upArrow">
              <a:avLst>
                <a:gd name="adj1" fmla="val 50000"/>
                <a:gd name="adj2" fmla="val 47390"/>
              </a:avLst>
            </a:prstGeom>
            <a:solidFill>
              <a:srgbClr val="FFCC00"/>
            </a:solidFill>
            <a:ln w="9525" algn="ctr">
              <a:noFill/>
              <a:miter lim="800000"/>
              <a:headEnd/>
              <a:tailEnd/>
            </a:ln>
            <a:effectLst/>
          </p:spPr>
          <p:txBody>
            <a:bodyPr wrap="none" anchor="ctr"/>
            <a:lstStyle/>
            <a:p>
              <a:endParaRPr lang="en-US"/>
            </a:p>
          </p:txBody>
        </p:sp>
        <p:sp>
          <p:nvSpPr>
            <p:cNvPr id="1805322" name="AutoShape 10"/>
            <p:cNvSpPr>
              <a:spLocks noChangeArrowheads="1"/>
            </p:cNvSpPr>
            <p:nvPr/>
          </p:nvSpPr>
          <p:spPr bwMode="auto">
            <a:xfrm rot="5400000">
              <a:off x="3045" y="2726"/>
              <a:ext cx="163" cy="353"/>
            </a:xfrm>
            <a:prstGeom prst="upArrow">
              <a:avLst>
                <a:gd name="adj1" fmla="val 50000"/>
                <a:gd name="adj2" fmla="val 54141"/>
              </a:avLst>
            </a:prstGeom>
            <a:solidFill>
              <a:srgbClr val="33CCCC"/>
            </a:solidFill>
            <a:ln w="9525" algn="ctr">
              <a:noFill/>
              <a:miter lim="800000"/>
              <a:headEnd/>
              <a:tailEnd/>
            </a:ln>
            <a:effectLst/>
          </p:spPr>
          <p:txBody>
            <a:bodyPr wrap="none" anchor="ctr"/>
            <a:lstStyle/>
            <a:p>
              <a:endParaRPr lang="en-US"/>
            </a:p>
          </p:txBody>
        </p:sp>
        <p:sp>
          <p:nvSpPr>
            <p:cNvPr id="1805323" name="AutoShape 11"/>
            <p:cNvSpPr>
              <a:spLocks noChangeArrowheads="1"/>
            </p:cNvSpPr>
            <p:nvPr/>
          </p:nvSpPr>
          <p:spPr bwMode="auto">
            <a:xfrm rot="5400000">
              <a:off x="3024" y="2322"/>
              <a:ext cx="173" cy="338"/>
            </a:xfrm>
            <a:prstGeom prst="upArrow">
              <a:avLst>
                <a:gd name="adj1" fmla="val 50000"/>
                <a:gd name="adj2" fmla="val 48844"/>
              </a:avLst>
            </a:prstGeom>
            <a:solidFill>
              <a:srgbClr val="FF0000"/>
            </a:solidFill>
            <a:ln w="9525" algn="ctr">
              <a:noFill/>
              <a:miter lim="800000"/>
              <a:headEnd/>
              <a:tailEnd/>
            </a:ln>
            <a:effectLst/>
          </p:spPr>
          <p:txBody>
            <a:bodyPr wrap="none" anchor="ctr"/>
            <a:lstStyle/>
            <a:p>
              <a:endParaRPr lang="en-US"/>
            </a:p>
          </p:txBody>
        </p:sp>
        <p:sp>
          <p:nvSpPr>
            <p:cNvPr id="1805324" name="AutoShape 12"/>
            <p:cNvSpPr>
              <a:spLocks noChangeArrowheads="1"/>
            </p:cNvSpPr>
            <p:nvPr/>
          </p:nvSpPr>
          <p:spPr bwMode="auto">
            <a:xfrm rot="5400000">
              <a:off x="3033" y="2948"/>
              <a:ext cx="173" cy="356"/>
            </a:xfrm>
            <a:prstGeom prst="upArrow">
              <a:avLst>
                <a:gd name="adj1" fmla="val 50000"/>
                <a:gd name="adj2" fmla="val 51445"/>
              </a:avLst>
            </a:prstGeom>
            <a:solidFill>
              <a:srgbClr val="FF6600"/>
            </a:solidFill>
            <a:ln w="9525" algn="ctr">
              <a:noFill/>
              <a:miter lim="800000"/>
              <a:headEnd/>
              <a:tailEnd/>
            </a:ln>
            <a:effectLst/>
          </p:spPr>
          <p:txBody>
            <a:bodyPr wrap="none" anchor="ctr"/>
            <a:lstStyle/>
            <a:p>
              <a:endParaRPr lang="en-US"/>
            </a:p>
          </p:txBody>
        </p:sp>
        <p:sp>
          <p:nvSpPr>
            <p:cNvPr id="1805325" name="AutoShape 13"/>
            <p:cNvSpPr>
              <a:spLocks noChangeArrowheads="1"/>
            </p:cNvSpPr>
            <p:nvPr/>
          </p:nvSpPr>
          <p:spPr bwMode="auto">
            <a:xfrm rot="5400000">
              <a:off x="3045" y="3200"/>
              <a:ext cx="173" cy="329"/>
            </a:xfrm>
            <a:prstGeom prst="upArrow">
              <a:avLst>
                <a:gd name="adj1" fmla="val 50000"/>
                <a:gd name="adj2" fmla="val 47543"/>
              </a:avLst>
            </a:prstGeom>
            <a:solidFill>
              <a:srgbClr val="0000FF"/>
            </a:solidFill>
            <a:ln w="9525" algn="ctr">
              <a:noFill/>
              <a:miter lim="800000"/>
              <a:headEnd/>
              <a:tailEnd/>
            </a:ln>
            <a:effectLst/>
          </p:spPr>
          <p:txBody>
            <a:bodyPr wrap="none" anchor="ctr"/>
            <a:lstStyle/>
            <a:p>
              <a:endParaRPr lang="en-US"/>
            </a:p>
          </p:txBody>
        </p:sp>
        <p:sp>
          <p:nvSpPr>
            <p:cNvPr id="1805326" name="Text Box 14"/>
            <p:cNvSpPr txBox="1">
              <a:spLocks noChangeArrowheads="1"/>
            </p:cNvSpPr>
            <p:nvPr/>
          </p:nvSpPr>
          <p:spPr bwMode="auto">
            <a:xfrm>
              <a:off x="3360" y="2391"/>
              <a:ext cx="1989" cy="183"/>
            </a:xfrm>
            <a:prstGeom prst="rect">
              <a:avLst/>
            </a:prstGeom>
            <a:noFill/>
            <a:ln w="25400" algn="ctr">
              <a:noFill/>
              <a:miter lim="800000"/>
              <a:headEnd/>
              <a:tailEnd/>
            </a:ln>
            <a:effectLst/>
          </p:spPr>
          <p:txBody>
            <a:bodyPr tIns="0">
              <a:spAutoFit/>
            </a:bodyPr>
            <a:lstStyle/>
            <a:p>
              <a:pPr algn="l">
                <a:spcBef>
                  <a:spcPct val="50000"/>
                </a:spcBef>
              </a:pPr>
              <a:endParaRPr lang="en-US"/>
            </a:p>
          </p:txBody>
        </p:sp>
        <p:sp>
          <p:nvSpPr>
            <p:cNvPr id="1805327" name="Text Box 15"/>
            <p:cNvSpPr txBox="1">
              <a:spLocks noChangeArrowheads="1"/>
            </p:cNvSpPr>
            <p:nvPr/>
          </p:nvSpPr>
          <p:spPr bwMode="auto">
            <a:xfrm>
              <a:off x="3320" y="2391"/>
              <a:ext cx="2248" cy="1759"/>
            </a:xfrm>
            <a:prstGeom prst="rect">
              <a:avLst/>
            </a:prstGeom>
            <a:noFill/>
            <a:ln w="25400" algn="ctr">
              <a:noFill/>
              <a:miter lim="800000"/>
              <a:headEnd/>
              <a:tailEnd/>
            </a:ln>
            <a:effectLst/>
          </p:spPr>
          <p:txBody>
            <a:bodyPr tIns="0">
              <a:spAutoFit/>
            </a:bodyPr>
            <a:lstStyle/>
            <a:p>
              <a:pPr algn="l">
                <a:spcBef>
                  <a:spcPct val="70000"/>
                </a:spcBef>
              </a:pPr>
              <a:r>
                <a:rPr lang="en-US" sz="1400">
                  <a:latin typeface="Arial" pitchFamily="34" charset="0"/>
                </a:rPr>
                <a:t>OAGIS, CIDX</a:t>
              </a:r>
            </a:p>
            <a:p>
              <a:pPr algn="l">
                <a:spcBef>
                  <a:spcPct val="70000"/>
                </a:spcBef>
              </a:pPr>
              <a:r>
                <a:rPr lang="en-US" sz="1400">
                  <a:latin typeface="Arial" pitchFamily="34" charset="0"/>
                </a:rPr>
                <a:t>ISO 15926</a:t>
              </a:r>
            </a:p>
            <a:p>
              <a:pPr algn="l">
                <a:spcBef>
                  <a:spcPct val="70000"/>
                </a:spcBef>
              </a:pPr>
              <a:r>
                <a:rPr lang="en-US" sz="1400">
                  <a:latin typeface="Arial" pitchFamily="34" charset="0"/>
                </a:rPr>
                <a:t>B2MML</a:t>
              </a:r>
            </a:p>
            <a:p>
              <a:pPr algn="l">
                <a:spcBef>
                  <a:spcPct val="70000"/>
                </a:spcBef>
              </a:pPr>
              <a:r>
                <a:rPr lang="en-US" sz="1400">
                  <a:latin typeface="Arial" pitchFamily="34" charset="0"/>
                </a:rPr>
                <a:t>B2MML &amp; PRODML</a:t>
              </a:r>
            </a:p>
            <a:p>
              <a:pPr algn="l">
                <a:spcBef>
                  <a:spcPct val="70000"/>
                </a:spcBef>
              </a:pPr>
              <a:r>
                <a:rPr lang="en-US" sz="1400">
                  <a:latin typeface="Arial" pitchFamily="34" charset="0"/>
                </a:rPr>
                <a:t>MIMOSA &amp; B2MML</a:t>
              </a:r>
            </a:p>
            <a:p>
              <a:pPr algn="l">
                <a:spcBef>
                  <a:spcPct val="70000"/>
                </a:spcBef>
              </a:pPr>
              <a:r>
                <a:rPr lang="en-US" sz="1400">
                  <a:latin typeface="Arial" pitchFamily="34" charset="0"/>
                </a:rPr>
                <a:t>MIMOSA</a:t>
              </a:r>
            </a:p>
            <a:p>
              <a:pPr algn="l">
                <a:spcBef>
                  <a:spcPct val="70000"/>
                </a:spcBef>
              </a:pPr>
              <a:r>
                <a:rPr lang="en-US" sz="1400">
                  <a:latin typeface="Arial" pitchFamily="34" charset="0"/>
                </a:rPr>
                <a:t>OPC</a:t>
              </a:r>
            </a:p>
            <a:p>
              <a:pPr algn="l">
                <a:spcBef>
                  <a:spcPct val="70000"/>
                </a:spcBef>
              </a:pPr>
              <a:r>
                <a:rPr lang="en-US" sz="1400">
                  <a:latin typeface="Arial" pitchFamily="34" charset="0"/>
                </a:rPr>
                <a:t>Fieldbus (Foundation, Profibus, etc.)</a:t>
              </a:r>
            </a:p>
          </p:txBody>
        </p:sp>
        <p:sp>
          <p:nvSpPr>
            <p:cNvPr id="1805328" name="AutoShape 16"/>
            <p:cNvSpPr>
              <a:spLocks noChangeArrowheads="1"/>
            </p:cNvSpPr>
            <p:nvPr/>
          </p:nvSpPr>
          <p:spPr bwMode="auto">
            <a:xfrm rot="5400000">
              <a:off x="3030" y="2512"/>
              <a:ext cx="163" cy="347"/>
            </a:xfrm>
            <a:prstGeom prst="upArrow">
              <a:avLst>
                <a:gd name="adj1" fmla="val 50000"/>
                <a:gd name="adj2" fmla="val 53221"/>
              </a:avLst>
            </a:prstGeom>
            <a:solidFill>
              <a:srgbClr val="FF33CC"/>
            </a:solidFill>
            <a:ln w="9525" algn="ctr">
              <a:noFill/>
              <a:miter lim="800000"/>
              <a:headEnd/>
              <a:tailEnd/>
            </a:ln>
            <a:effectLst/>
          </p:spPr>
          <p:txBody>
            <a:bodyPr wrap="none" anchor="ctr"/>
            <a:lstStyle/>
            <a:p>
              <a:endParaRPr lang="en-US"/>
            </a:p>
          </p:txBody>
        </p:sp>
      </p:grpSp>
    </p:spTree>
  </p:cSld>
  <p:clrMapOvr>
    <a:masterClrMapping/>
  </p:clrMapOvr>
  <p:transition spd="med" advTm="5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69900" y="193675"/>
            <a:ext cx="8229600" cy="1143000"/>
          </a:xfrm>
        </p:spPr>
        <p:txBody>
          <a:bodyPr/>
          <a:lstStyle/>
          <a:p>
            <a:pPr eaLnBrk="1" hangingPunct="1"/>
            <a:r>
              <a:rPr lang="en-US" sz="2400" b="1" dirty="0" smtClean="0"/>
              <a:t>Systems Requiring Interoperability</a:t>
            </a:r>
            <a:r>
              <a:rPr lang="en-US" sz="2000" b="1" dirty="0" smtClean="0"/>
              <a:t> </a:t>
            </a:r>
            <a:r>
              <a:rPr lang="en-US" sz="2400" b="1" dirty="0" smtClean="0"/>
              <a:t>With Abbreviations</a:t>
            </a:r>
          </a:p>
        </p:txBody>
      </p:sp>
      <p:sp>
        <p:nvSpPr>
          <p:cNvPr id="3" name="Content Placeholder 2"/>
          <p:cNvSpPr>
            <a:spLocks noGrp="1"/>
          </p:cNvSpPr>
          <p:nvPr>
            <p:ph idx="1"/>
          </p:nvPr>
        </p:nvSpPr>
        <p:spPr>
          <a:xfrm>
            <a:off x="215900" y="1425575"/>
            <a:ext cx="8928100" cy="5230813"/>
          </a:xfrm>
        </p:spPr>
        <p:txBody>
          <a:bodyPr>
            <a:normAutofit fontScale="47500" lnSpcReduction="20000"/>
          </a:bodyPr>
          <a:lstStyle/>
          <a:p>
            <a:pPr eaLnBrk="1" hangingPunct="1">
              <a:lnSpc>
                <a:spcPct val="80000"/>
              </a:lnSpc>
              <a:buFont typeface="Arial" charset="0"/>
              <a:buChar char="•"/>
              <a:tabLst>
                <a:tab pos="1028700" algn="l"/>
              </a:tabLst>
              <a:defRPr/>
            </a:pPr>
            <a:r>
              <a:rPr lang="en-US" b="1" dirty="0" smtClean="0"/>
              <a:t>CMS:	Condition Monitoring System </a:t>
            </a:r>
          </a:p>
          <a:p>
            <a:pPr eaLnBrk="1" hangingPunct="1">
              <a:lnSpc>
                <a:spcPct val="80000"/>
              </a:lnSpc>
              <a:buFont typeface="Arial" charset="0"/>
              <a:buChar char="•"/>
              <a:tabLst>
                <a:tab pos="1028700" algn="l"/>
              </a:tabLst>
              <a:defRPr/>
            </a:pPr>
            <a:r>
              <a:rPr lang="en-US" b="1" dirty="0" smtClean="0"/>
              <a:t>DCS:	Distributed Control System </a:t>
            </a:r>
          </a:p>
          <a:p>
            <a:pPr eaLnBrk="1" hangingPunct="1">
              <a:lnSpc>
                <a:spcPct val="80000"/>
              </a:lnSpc>
              <a:buFont typeface="Arial" charset="0"/>
              <a:buChar char="•"/>
              <a:tabLst>
                <a:tab pos="1028700" algn="l"/>
              </a:tabLst>
              <a:defRPr/>
            </a:pPr>
            <a:r>
              <a:rPr lang="en-US" b="1" dirty="0" smtClean="0"/>
              <a:t>DEV:	Instrumentation &amp; Control Device Monitoring System </a:t>
            </a:r>
          </a:p>
          <a:p>
            <a:pPr eaLnBrk="1" hangingPunct="1">
              <a:lnSpc>
                <a:spcPct val="80000"/>
              </a:lnSpc>
              <a:buFont typeface="Arial" charset="0"/>
              <a:buChar char="•"/>
              <a:tabLst>
                <a:tab pos="1028700" algn="l"/>
              </a:tabLst>
              <a:defRPr/>
            </a:pPr>
            <a:r>
              <a:rPr lang="en-US" b="1" dirty="0" smtClean="0"/>
              <a:t>EAM:	Enterprise Asset Management (Maintenance Management) System </a:t>
            </a:r>
          </a:p>
          <a:p>
            <a:pPr eaLnBrk="1" hangingPunct="1">
              <a:lnSpc>
                <a:spcPct val="80000"/>
              </a:lnSpc>
              <a:buFont typeface="Arial" charset="0"/>
              <a:buChar char="•"/>
              <a:tabLst>
                <a:tab pos="1028700" algn="l"/>
              </a:tabLst>
              <a:defRPr/>
            </a:pPr>
            <a:r>
              <a:rPr lang="en-US" b="1" dirty="0" smtClean="0"/>
              <a:t>EHM:	Equipment Health &amp; Safety Management Systems</a:t>
            </a:r>
          </a:p>
          <a:p>
            <a:pPr eaLnBrk="1" hangingPunct="1">
              <a:lnSpc>
                <a:spcPct val="80000"/>
              </a:lnSpc>
              <a:buFont typeface="Arial" charset="0"/>
              <a:buChar char="•"/>
              <a:tabLst>
                <a:tab pos="1028700" algn="l"/>
              </a:tabLst>
              <a:defRPr/>
            </a:pPr>
            <a:r>
              <a:rPr lang="en-US" b="1" dirty="0" smtClean="0"/>
              <a:t>EIS:	Engineering Information System (Plant/Process Engineering As-Designed &amp; </a:t>
            </a:r>
          </a:p>
          <a:p>
            <a:pPr eaLnBrk="1" hangingPunct="1">
              <a:lnSpc>
                <a:spcPct val="80000"/>
              </a:lnSpc>
              <a:buFontTx/>
              <a:buNone/>
              <a:tabLst>
                <a:tab pos="1028700" algn="l"/>
              </a:tabLst>
              <a:defRPr/>
            </a:pPr>
            <a:r>
              <a:rPr lang="en-US" b="1" dirty="0" smtClean="0"/>
              <a:t>			As-Built Network/Segment/Tag Information, Configuration Management Historian)</a:t>
            </a:r>
          </a:p>
          <a:p>
            <a:pPr eaLnBrk="1" hangingPunct="1">
              <a:lnSpc>
                <a:spcPct val="80000"/>
              </a:lnSpc>
              <a:buFont typeface="Arial" charset="0"/>
              <a:buChar char="•"/>
              <a:tabLst>
                <a:tab pos="1028700" algn="l"/>
              </a:tabLst>
              <a:defRPr/>
            </a:pPr>
            <a:r>
              <a:rPr lang="en-US" b="1" dirty="0" smtClean="0"/>
              <a:t>ERM:	Enterprise Risk Management System </a:t>
            </a:r>
          </a:p>
          <a:p>
            <a:pPr eaLnBrk="1" hangingPunct="1">
              <a:lnSpc>
                <a:spcPct val="80000"/>
              </a:lnSpc>
              <a:buFont typeface="Arial" charset="0"/>
              <a:buChar char="•"/>
              <a:tabLst>
                <a:tab pos="1028700" algn="l"/>
              </a:tabLst>
              <a:defRPr/>
            </a:pPr>
            <a:r>
              <a:rPr lang="en-US" b="1" dirty="0" smtClean="0"/>
              <a:t>ERP:	Enterprise Resource Planning System</a:t>
            </a:r>
          </a:p>
          <a:p>
            <a:pPr eaLnBrk="1" hangingPunct="1">
              <a:lnSpc>
                <a:spcPct val="80000"/>
              </a:lnSpc>
              <a:buFont typeface="Arial" charset="0"/>
              <a:buChar char="•"/>
              <a:tabLst>
                <a:tab pos="1028700" algn="l"/>
              </a:tabLst>
              <a:defRPr/>
            </a:pPr>
            <a:r>
              <a:rPr lang="en-US" b="1" dirty="0" smtClean="0"/>
              <a:t>HIST:	Process/Asset Data Historian System </a:t>
            </a:r>
          </a:p>
          <a:p>
            <a:pPr eaLnBrk="1" hangingPunct="1">
              <a:lnSpc>
                <a:spcPct val="80000"/>
              </a:lnSpc>
              <a:buFont typeface="Arial" charset="0"/>
              <a:buChar char="•"/>
              <a:tabLst>
                <a:tab pos="1028700" algn="l"/>
              </a:tabLst>
              <a:defRPr/>
            </a:pPr>
            <a:r>
              <a:rPr lang="en-US" b="1" dirty="0" smtClean="0"/>
              <a:t>HMI:	Human-Machine Interface (Operator Console) System </a:t>
            </a:r>
          </a:p>
          <a:p>
            <a:pPr eaLnBrk="1" hangingPunct="1">
              <a:lnSpc>
                <a:spcPct val="80000"/>
              </a:lnSpc>
              <a:buFont typeface="Arial" charset="0"/>
              <a:buChar char="•"/>
              <a:tabLst>
                <a:tab pos="1028700" algn="l"/>
              </a:tabLst>
              <a:defRPr/>
            </a:pPr>
            <a:r>
              <a:rPr lang="en-US" b="1" dirty="0" smtClean="0"/>
              <a:t>ICDS:	Instrumentation &amp; Control Device Monitoring System</a:t>
            </a:r>
          </a:p>
          <a:p>
            <a:pPr eaLnBrk="1" hangingPunct="1">
              <a:lnSpc>
                <a:spcPct val="80000"/>
              </a:lnSpc>
              <a:buFont typeface="Arial" charset="0"/>
              <a:buChar char="•"/>
              <a:tabLst>
                <a:tab pos="1028700" algn="l"/>
              </a:tabLst>
              <a:defRPr/>
            </a:pPr>
            <a:r>
              <a:rPr lang="en-US" b="1" dirty="0" smtClean="0"/>
              <a:t>ISB:	Information Service Bus </a:t>
            </a:r>
          </a:p>
          <a:p>
            <a:pPr eaLnBrk="1" hangingPunct="1">
              <a:lnSpc>
                <a:spcPct val="80000"/>
              </a:lnSpc>
              <a:buFont typeface="Arial" charset="0"/>
              <a:buChar char="•"/>
              <a:tabLst>
                <a:tab pos="1028700" algn="l"/>
              </a:tabLst>
              <a:defRPr/>
            </a:pPr>
            <a:r>
              <a:rPr lang="en-US" b="1" dirty="0" smtClean="0"/>
              <a:t>LIMS:	Lab Information Management System</a:t>
            </a:r>
          </a:p>
          <a:p>
            <a:pPr eaLnBrk="1" hangingPunct="1">
              <a:lnSpc>
                <a:spcPct val="80000"/>
              </a:lnSpc>
              <a:buFont typeface="Arial" charset="0"/>
              <a:buChar char="•"/>
              <a:tabLst>
                <a:tab pos="1028700" algn="l"/>
              </a:tabLst>
              <a:defRPr/>
            </a:pPr>
            <a:r>
              <a:rPr lang="en-US" b="1" dirty="0" smtClean="0"/>
              <a:t>MES:	Manufacturing Execution System / Production Forecasting &amp; Scheduling System </a:t>
            </a:r>
          </a:p>
          <a:p>
            <a:pPr eaLnBrk="1" hangingPunct="1">
              <a:lnSpc>
                <a:spcPct val="80000"/>
              </a:lnSpc>
              <a:buFont typeface="Arial" charset="0"/>
              <a:buChar char="•"/>
              <a:tabLst>
                <a:tab pos="1028700" algn="l"/>
              </a:tabLst>
              <a:defRPr/>
            </a:pPr>
            <a:r>
              <a:rPr lang="en-US" b="1" dirty="0" smtClean="0"/>
              <a:t>OPM:	Operational Performance Modeling &amp; Optimization System </a:t>
            </a:r>
          </a:p>
          <a:p>
            <a:pPr eaLnBrk="1" hangingPunct="1">
              <a:lnSpc>
                <a:spcPct val="80000"/>
              </a:lnSpc>
              <a:buFont typeface="Arial" charset="0"/>
              <a:buChar char="•"/>
              <a:tabLst>
                <a:tab pos="1028700" algn="l"/>
              </a:tabLst>
              <a:defRPr/>
            </a:pPr>
            <a:r>
              <a:rPr lang="en-US" b="1" dirty="0" smtClean="0"/>
              <a:t>ORM:	Operational Risk Management System such as EH&amp;S, PSM, AHM, QMS </a:t>
            </a:r>
          </a:p>
          <a:p>
            <a:pPr eaLnBrk="1" hangingPunct="1">
              <a:lnSpc>
                <a:spcPct val="80000"/>
              </a:lnSpc>
              <a:buFont typeface="Arial" charset="0"/>
              <a:buChar char="•"/>
              <a:tabLst>
                <a:tab pos="1028700" algn="l"/>
              </a:tabLst>
              <a:defRPr/>
            </a:pPr>
            <a:r>
              <a:rPr lang="en-US" b="1" dirty="0" smtClean="0"/>
              <a:t>PDM:	Product Data Management System</a:t>
            </a:r>
          </a:p>
          <a:p>
            <a:pPr eaLnBrk="1" hangingPunct="1">
              <a:lnSpc>
                <a:spcPct val="80000"/>
              </a:lnSpc>
              <a:buFont typeface="Arial" charset="0"/>
              <a:buChar char="•"/>
              <a:tabLst>
                <a:tab pos="1028700" algn="l"/>
              </a:tabLst>
              <a:defRPr/>
            </a:pPr>
            <a:r>
              <a:rPr lang="en-US" b="1" dirty="0" smtClean="0"/>
              <a:t>PORT:	Enterprise KPI/Event Portal </a:t>
            </a:r>
          </a:p>
          <a:p>
            <a:pPr eaLnBrk="1" hangingPunct="1">
              <a:lnSpc>
                <a:spcPct val="80000"/>
              </a:lnSpc>
              <a:buFont typeface="Arial" charset="0"/>
              <a:buChar char="•"/>
              <a:tabLst>
                <a:tab pos="1028700" algn="l"/>
              </a:tabLst>
              <a:defRPr/>
            </a:pPr>
            <a:r>
              <a:rPr lang="en-US" b="1" dirty="0" smtClean="0"/>
              <a:t>PSM:	Process Safety Management System </a:t>
            </a:r>
          </a:p>
          <a:p>
            <a:pPr eaLnBrk="1" hangingPunct="1">
              <a:lnSpc>
                <a:spcPct val="80000"/>
              </a:lnSpc>
              <a:buFont typeface="Arial" charset="0"/>
              <a:buChar char="•"/>
              <a:tabLst>
                <a:tab pos="1028700" algn="l"/>
              </a:tabLst>
              <a:defRPr/>
            </a:pPr>
            <a:r>
              <a:rPr lang="en-US" b="1" dirty="0" smtClean="0"/>
              <a:t>QMS:	Quality Management System </a:t>
            </a:r>
          </a:p>
          <a:p>
            <a:pPr eaLnBrk="1" hangingPunct="1">
              <a:lnSpc>
                <a:spcPct val="80000"/>
              </a:lnSpc>
              <a:buFont typeface="Arial" charset="0"/>
              <a:buChar char="•"/>
              <a:tabLst>
                <a:tab pos="1028700" algn="l"/>
              </a:tabLst>
              <a:defRPr/>
            </a:pPr>
            <a:r>
              <a:rPr lang="en-US" b="1" dirty="0" smtClean="0"/>
              <a:t>RAIL:	Registry of Asset Instances in their O&amp;M Lifecycle Including Serialized </a:t>
            </a:r>
          </a:p>
          <a:p>
            <a:pPr eaLnBrk="1" hangingPunct="1">
              <a:lnSpc>
                <a:spcPct val="80000"/>
              </a:lnSpc>
              <a:buFont typeface="Arial" pitchFamily="34" charset="0"/>
              <a:buNone/>
              <a:tabLst>
                <a:tab pos="1028700" algn="l"/>
              </a:tabLst>
              <a:defRPr/>
            </a:pPr>
            <a:r>
              <a:rPr lang="en-US" b="1" dirty="0" smtClean="0"/>
              <a:t>			Asset O&amp;M Lifecycle Data Sheets And Associations with CIR and EIS Process Tags </a:t>
            </a:r>
          </a:p>
          <a:p>
            <a:pPr eaLnBrk="1" hangingPunct="1">
              <a:lnSpc>
                <a:spcPct val="80000"/>
              </a:lnSpc>
              <a:buFont typeface="Arial" charset="0"/>
              <a:buChar char="•"/>
              <a:tabLst>
                <a:tab pos="1028700" algn="l"/>
              </a:tabLst>
              <a:defRPr/>
            </a:pPr>
            <a:r>
              <a:rPr lang="en-US" b="1" dirty="0" smtClean="0"/>
              <a:t>RAMP	Repository of Asset Model Parameters with Product O&amp;M Data Sheets, Templates, &amp; Taxonomies </a:t>
            </a:r>
          </a:p>
          <a:p>
            <a:pPr eaLnBrk="1" hangingPunct="1">
              <a:lnSpc>
                <a:spcPct val="80000"/>
              </a:lnSpc>
              <a:buFont typeface="Arial" charset="0"/>
              <a:buChar char="•"/>
              <a:tabLst>
                <a:tab pos="1028700" algn="l"/>
              </a:tabLst>
              <a:defRPr/>
            </a:pPr>
            <a:r>
              <a:rPr lang="en-US" b="1" dirty="0" smtClean="0"/>
              <a:t>RMM:	Rotating Machinery Monitoring &amp; Analysis System (Vibration, Electrical, Thermography, </a:t>
            </a:r>
          </a:p>
          <a:p>
            <a:pPr eaLnBrk="1" hangingPunct="1">
              <a:lnSpc>
                <a:spcPct val="80000"/>
              </a:lnSpc>
              <a:buFont typeface="Arial" charset="0"/>
              <a:buNone/>
              <a:tabLst>
                <a:tab pos="1028700" algn="l"/>
              </a:tabLst>
              <a:defRPr/>
            </a:pPr>
            <a:r>
              <a:rPr lang="en-US" b="1" dirty="0" smtClean="0"/>
              <a:t>			</a:t>
            </a:r>
            <a:r>
              <a:rPr lang="en-US" b="1" dirty="0" err="1" smtClean="0"/>
              <a:t>Ferrography</a:t>
            </a:r>
            <a:r>
              <a:rPr lang="en-US" b="1" dirty="0" smtClean="0"/>
              <a:t> LIMS)</a:t>
            </a:r>
          </a:p>
          <a:p>
            <a:pPr eaLnBrk="1" hangingPunct="1">
              <a:lnSpc>
                <a:spcPct val="80000"/>
              </a:lnSpc>
              <a:buFont typeface="Arial" charset="0"/>
              <a:buChar char="•"/>
              <a:tabLst>
                <a:tab pos="1028700" algn="l"/>
              </a:tabLst>
              <a:defRPr/>
            </a:pPr>
            <a:r>
              <a:rPr lang="en-US" b="1" dirty="0" smtClean="0"/>
              <a:t>SHE:	Safety, Health, and Environmental System </a:t>
            </a:r>
          </a:p>
          <a:p>
            <a:pPr eaLnBrk="1" hangingPunct="1">
              <a:buFont typeface="Arial" charset="0"/>
              <a:buChar char="•"/>
              <a:defRPr/>
            </a:pPr>
            <a:endParaRPr lang="en-US" dirty="0"/>
          </a:p>
        </p:txBody>
      </p:sp>
    </p:spTree>
  </p:cSld>
  <p:clrMapOvr>
    <a:masterClrMapping/>
  </p:clrMapOvr>
  <p:transition spd="med" advTm="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8999985" cy="6642847"/>
          </a:xfrm>
          <a:prstGeom prst="rect">
            <a:avLst/>
          </a:prstGeom>
          <a:noFill/>
          <a:ln w="9525">
            <a:noFill/>
            <a:miter lim="800000"/>
            <a:headEnd/>
            <a:tailEnd/>
          </a:ln>
          <a:effectLst/>
        </p:spPr>
      </p:pic>
    </p:spTree>
  </p:cSld>
  <p:clrMapOvr>
    <a:masterClrMapping/>
  </p:clrMapOvr>
  <p:transition spd="med" advTm="5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466" name="Rectangle 2"/>
          <p:cNvSpPr>
            <a:spLocks noChangeArrowheads="1"/>
          </p:cNvSpPr>
          <p:nvPr/>
        </p:nvSpPr>
        <p:spPr bwMode="auto">
          <a:xfrm>
            <a:off x="0" y="914400"/>
            <a:ext cx="9144000" cy="4699000"/>
          </a:xfrm>
          <a:prstGeom prst="rect">
            <a:avLst/>
          </a:prstGeom>
          <a:solidFill>
            <a:srgbClr val="00FF00"/>
          </a:solidFill>
          <a:ln w="9525">
            <a:solidFill>
              <a:schemeClr val="tx1"/>
            </a:solidFill>
            <a:miter lim="800000"/>
            <a:headEnd/>
            <a:tailEnd/>
          </a:ln>
          <a:effectLst/>
        </p:spPr>
        <p:txBody>
          <a:bodyPr wrap="none" anchor="ctr"/>
          <a:lstStyle/>
          <a:p>
            <a:endParaRPr lang="en-US"/>
          </a:p>
        </p:txBody>
      </p:sp>
      <p:sp>
        <p:nvSpPr>
          <p:cNvPr id="1854467" name="Rectangle 3"/>
          <p:cNvSpPr>
            <a:spLocks noChangeArrowheads="1"/>
          </p:cNvSpPr>
          <p:nvPr/>
        </p:nvSpPr>
        <p:spPr bwMode="auto">
          <a:xfrm>
            <a:off x="85725" y="2447925"/>
            <a:ext cx="2087563" cy="3081338"/>
          </a:xfrm>
          <a:prstGeom prst="rect">
            <a:avLst/>
          </a:prstGeom>
          <a:solidFill>
            <a:srgbClr val="FFFF99">
              <a:alpha val="80000"/>
            </a:srgbClr>
          </a:solidFill>
          <a:ln w="25400">
            <a:solidFill>
              <a:schemeClr val="tx1"/>
            </a:solidFill>
            <a:miter lim="800000"/>
            <a:headEnd/>
            <a:tailEnd/>
          </a:ln>
          <a:effectLst/>
        </p:spPr>
        <p:txBody>
          <a:bodyPr tIns="0" anchor="ctr"/>
          <a:lstStyle/>
          <a:p>
            <a:r>
              <a:rPr lang="en-US" sz="2000" b="1">
                <a:solidFill>
                  <a:schemeClr val="tx1"/>
                </a:solidFill>
                <a:latin typeface="Arial" pitchFamily="34" charset="0"/>
              </a:rPr>
              <a:t>EPC P&amp;ID Requirements</a:t>
            </a:r>
          </a:p>
          <a:p>
            <a:r>
              <a:rPr lang="en-US" sz="2000" b="1">
                <a:solidFill>
                  <a:schemeClr val="tx1"/>
                </a:solidFill>
                <a:latin typeface="Arial" pitchFamily="34" charset="0"/>
              </a:rPr>
              <a:t> &amp;</a:t>
            </a:r>
          </a:p>
          <a:p>
            <a:r>
              <a:rPr lang="en-US" sz="2000" b="1">
                <a:solidFill>
                  <a:schemeClr val="tx1"/>
                </a:solidFill>
                <a:latin typeface="Arial" pitchFamily="34" charset="0"/>
              </a:rPr>
              <a:t>OEM Product Data</a:t>
            </a:r>
          </a:p>
        </p:txBody>
      </p:sp>
      <p:sp>
        <p:nvSpPr>
          <p:cNvPr id="1854468" name="Rectangle 4"/>
          <p:cNvSpPr>
            <a:spLocks noChangeArrowheads="1"/>
          </p:cNvSpPr>
          <p:nvPr/>
        </p:nvSpPr>
        <p:spPr bwMode="auto">
          <a:xfrm>
            <a:off x="0" y="5627688"/>
            <a:ext cx="9144000" cy="838200"/>
          </a:xfrm>
          <a:prstGeom prst="rect">
            <a:avLst/>
          </a:prstGeom>
          <a:solidFill>
            <a:srgbClr val="FF9966"/>
          </a:solidFill>
          <a:ln w="9525">
            <a:solidFill>
              <a:srgbClr val="FF6600"/>
            </a:solidFill>
            <a:miter lim="800000"/>
            <a:headEnd/>
            <a:tailEnd/>
          </a:ln>
          <a:effectLst/>
        </p:spPr>
        <p:txBody>
          <a:bodyPr wrap="none" anchorCtr="1"/>
          <a:lstStyle/>
          <a:p>
            <a:r>
              <a:rPr kumimoji="1" lang="en-US" sz="2400" b="1">
                <a:solidFill>
                  <a:schemeClr val="tx2"/>
                </a:solidFill>
                <a:latin typeface="Tahoma" pitchFamily="34" charset="0"/>
                <a:ea typeface="ＭＳ Ｐゴシック"/>
                <a:cs typeface="ＭＳ Ｐゴシック"/>
              </a:rPr>
              <a:t>Control Systems, Data Historians,  </a:t>
            </a:r>
          </a:p>
          <a:p>
            <a:r>
              <a:rPr kumimoji="1" lang="en-US" sz="2400" b="1">
                <a:solidFill>
                  <a:schemeClr val="tx2"/>
                </a:solidFill>
                <a:latin typeface="Tahoma" pitchFamily="34" charset="0"/>
                <a:ea typeface="ＭＳ Ｐゴシック"/>
                <a:cs typeface="ＭＳ Ｐゴシック"/>
              </a:rPr>
              <a:t>Condition Monitoring, &amp; SHE</a:t>
            </a:r>
            <a:r>
              <a:rPr kumimoji="1" lang="en-US" sz="2400" b="1">
                <a:solidFill>
                  <a:schemeClr val="tx2"/>
                </a:solidFill>
                <a:latin typeface="Tahoma" pitchFamily="34" charset="0"/>
              </a:rPr>
              <a:t> Systems</a:t>
            </a:r>
            <a:r>
              <a:rPr kumimoji="1" lang="en-US" sz="2400" b="1">
                <a:solidFill>
                  <a:schemeClr val="tx2"/>
                </a:solidFill>
                <a:latin typeface="Tahoma" pitchFamily="34" charset="0"/>
                <a:ea typeface="ＭＳ Ｐゴシック"/>
                <a:cs typeface="ＭＳ Ｐゴシック"/>
              </a:rPr>
              <a:t> Data</a:t>
            </a:r>
          </a:p>
        </p:txBody>
      </p:sp>
      <p:sp>
        <p:nvSpPr>
          <p:cNvPr id="1854469" name="Rectangle 5"/>
          <p:cNvSpPr>
            <a:spLocks noChangeArrowheads="1"/>
          </p:cNvSpPr>
          <p:nvPr/>
        </p:nvSpPr>
        <p:spPr bwMode="auto">
          <a:xfrm>
            <a:off x="117475" y="1331913"/>
            <a:ext cx="3787775" cy="922337"/>
          </a:xfrm>
          <a:prstGeom prst="rect">
            <a:avLst/>
          </a:prstGeom>
          <a:solidFill>
            <a:srgbClr val="3399FF">
              <a:alpha val="50000"/>
            </a:srgbClr>
          </a:solidFill>
          <a:ln w="9525">
            <a:solidFill>
              <a:schemeClr val="tx1"/>
            </a:solidFill>
            <a:miter lim="800000"/>
            <a:headEnd/>
            <a:tailEnd/>
          </a:ln>
          <a:effectLst/>
        </p:spPr>
        <p:txBody>
          <a:bodyPr wrap="none" anchor="ctr"/>
          <a:lstStyle/>
          <a:p>
            <a:r>
              <a:rPr kumimoji="1" lang="en-US" sz="1800" b="1">
                <a:solidFill>
                  <a:schemeClr val="tx2"/>
                </a:solidFill>
                <a:latin typeface="Arial" pitchFamily="34" charset="0"/>
              </a:rPr>
              <a:t>Enterprise HR, Financial,</a:t>
            </a:r>
          </a:p>
          <a:p>
            <a:r>
              <a:rPr kumimoji="1" lang="en-US" sz="1800" b="1">
                <a:solidFill>
                  <a:schemeClr val="tx2"/>
                </a:solidFill>
                <a:latin typeface="Arial" pitchFamily="34" charset="0"/>
              </a:rPr>
              <a:t>Materiel, Logistics, &amp;</a:t>
            </a:r>
          </a:p>
          <a:p>
            <a:r>
              <a:rPr kumimoji="1" lang="en-US" sz="1800" b="1">
                <a:solidFill>
                  <a:schemeClr val="tx2"/>
                </a:solidFill>
                <a:latin typeface="Arial" pitchFamily="34" charset="0"/>
              </a:rPr>
              <a:t>Mission Capability Data</a:t>
            </a:r>
            <a:endParaRPr kumimoji="1" lang="en-US" sz="2000" b="1">
              <a:solidFill>
                <a:schemeClr val="tx2"/>
              </a:solidFill>
              <a:latin typeface="Tahoma" pitchFamily="34" charset="0"/>
              <a:ea typeface="ＭＳ Ｐゴシック"/>
              <a:cs typeface="ＭＳ Ｐゴシック"/>
            </a:endParaRPr>
          </a:p>
        </p:txBody>
      </p:sp>
      <p:sp>
        <p:nvSpPr>
          <p:cNvPr id="1854470" name="Rectangle 6"/>
          <p:cNvSpPr>
            <a:spLocks noChangeArrowheads="1"/>
          </p:cNvSpPr>
          <p:nvPr/>
        </p:nvSpPr>
        <p:spPr bwMode="auto">
          <a:xfrm>
            <a:off x="6753225" y="2462213"/>
            <a:ext cx="2290763" cy="3084512"/>
          </a:xfrm>
          <a:prstGeom prst="rect">
            <a:avLst/>
          </a:prstGeom>
          <a:solidFill>
            <a:srgbClr val="D3F5D7"/>
          </a:solidFill>
          <a:ln w="25400">
            <a:solidFill>
              <a:schemeClr val="tx1"/>
            </a:solidFill>
            <a:miter lim="800000"/>
            <a:headEnd/>
            <a:tailEnd/>
          </a:ln>
          <a:effectLst/>
        </p:spPr>
        <p:txBody>
          <a:bodyPr tIns="0" anchor="ctr"/>
          <a:lstStyle/>
          <a:p>
            <a:r>
              <a:rPr lang="en-US" sz="2000" b="1">
                <a:solidFill>
                  <a:schemeClr val="tx1"/>
                </a:solidFill>
                <a:latin typeface="Arial" pitchFamily="34" charset="0"/>
              </a:rPr>
              <a:t>Maintenance Breakdown Structure, Maintenance   Work Plans, &amp; Actual Failure Data</a:t>
            </a:r>
            <a:endParaRPr lang="en-US" b="1">
              <a:solidFill>
                <a:schemeClr val="tx1"/>
              </a:solidFill>
              <a:latin typeface="Arial" pitchFamily="34" charset="0"/>
            </a:endParaRPr>
          </a:p>
        </p:txBody>
      </p:sp>
      <p:sp>
        <p:nvSpPr>
          <p:cNvPr id="1854471" name="Oval 7"/>
          <p:cNvSpPr>
            <a:spLocks noChangeArrowheads="1"/>
          </p:cNvSpPr>
          <p:nvPr/>
        </p:nvSpPr>
        <p:spPr bwMode="auto">
          <a:xfrm>
            <a:off x="3325813" y="2738438"/>
            <a:ext cx="2336800" cy="2286000"/>
          </a:xfrm>
          <a:prstGeom prst="ellipse">
            <a:avLst/>
          </a:prstGeom>
          <a:solidFill>
            <a:srgbClr val="53AB6E"/>
          </a:solidFill>
          <a:ln w="25400">
            <a:solidFill>
              <a:schemeClr val="tx1"/>
            </a:solidFill>
            <a:round/>
            <a:headEnd/>
            <a:tailEnd/>
          </a:ln>
          <a:effectLst/>
        </p:spPr>
        <p:txBody>
          <a:bodyPr tIns="0" anchor="b" anchorCtr="1"/>
          <a:lstStyle/>
          <a:p>
            <a:endParaRPr lang="en-US" sz="2000" i="1">
              <a:solidFill>
                <a:schemeClr val="tx1"/>
              </a:solidFill>
              <a:latin typeface="Arial" pitchFamily="34" charset="0"/>
            </a:endParaRPr>
          </a:p>
        </p:txBody>
      </p:sp>
      <p:sp>
        <p:nvSpPr>
          <p:cNvPr id="1854472" name="Rectangle 8"/>
          <p:cNvSpPr>
            <a:spLocks noChangeArrowheads="1"/>
          </p:cNvSpPr>
          <p:nvPr/>
        </p:nvSpPr>
        <p:spPr bwMode="auto">
          <a:xfrm>
            <a:off x="5080000" y="1301750"/>
            <a:ext cx="4006850" cy="931863"/>
          </a:xfrm>
          <a:prstGeom prst="rect">
            <a:avLst/>
          </a:prstGeom>
          <a:solidFill>
            <a:srgbClr val="FF66FF"/>
          </a:solidFill>
          <a:ln w="25400">
            <a:solidFill>
              <a:schemeClr val="tx1"/>
            </a:solidFill>
            <a:miter lim="800000"/>
            <a:headEnd/>
            <a:tailEnd/>
          </a:ln>
          <a:effectLst/>
        </p:spPr>
        <p:txBody>
          <a:bodyPr tIns="0" anchor="ctr"/>
          <a:lstStyle/>
          <a:p>
            <a:r>
              <a:rPr lang="en-US" sz="2000" b="1">
                <a:solidFill>
                  <a:schemeClr val="tx1"/>
                </a:solidFill>
                <a:latin typeface="Arial" pitchFamily="34" charset="0"/>
              </a:rPr>
              <a:t>Production Optimization, Planning &amp; Scheduling</a:t>
            </a:r>
          </a:p>
        </p:txBody>
      </p:sp>
      <p:sp>
        <p:nvSpPr>
          <p:cNvPr id="1854473" name="Rectangle 9"/>
          <p:cNvSpPr>
            <a:spLocks noChangeArrowheads="1"/>
          </p:cNvSpPr>
          <p:nvPr/>
        </p:nvSpPr>
        <p:spPr bwMode="auto">
          <a:xfrm>
            <a:off x="0" y="0"/>
            <a:ext cx="9144000" cy="461963"/>
          </a:xfrm>
          <a:prstGeom prst="rect">
            <a:avLst/>
          </a:prstGeom>
          <a:solidFill>
            <a:srgbClr val="FFFF99"/>
          </a:solidFill>
          <a:ln w="9525">
            <a:solidFill>
              <a:schemeClr val="tx1"/>
            </a:solidFill>
            <a:miter lim="800000"/>
            <a:headEnd/>
            <a:tailEnd/>
          </a:ln>
          <a:effectLst>
            <a:outerShdw dist="71842" dir="2700000" algn="ctr" rotWithShape="0">
              <a:srgbClr val="585858">
                <a:alpha val="50000"/>
              </a:srgbClr>
            </a:outerShdw>
          </a:effectLst>
        </p:spPr>
        <p:txBody>
          <a:bodyPr anchor="ctr"/>
          <a:lstStyle/>
          <a:p>
            <a:pPr eaLnBrk="0" hangingPunct="0"/>
            <a:r>
              <a:rPr lang="en-US" sz="2000">
                <a:solidFill>
                  <a:schemeClr val="tx1"/>
                </a:solidFill>
                <a:latin typeface="Arial" pitchFamily="34" charset="0"/>
              </a:rPr>
              <a:t>Oil &amp; Gas Portals / Business Applications</a:t>
            </a:r>
          </a:p>
        </p:txBody>
      </p:sp>
      <p:sp>
        <p:nvSpPr>
          <p:cNvPr id="1854474" name="Rectangle 10"/>
          <p:cNvSpPr>
            <a:spLocks noChangeArrowheads="1"/>
          </p:cNvSpPr>
          <p:nvPr/>
        </p:nvSpPr>
        <p:spPr bwMode="auto">
          <a:xfrm>
            <a:off x="0" y="460375"/>
            <a:ext cx="9144000" cy="461963"/>
          </a:xfrm>
          <a:prstGeom prst="rect">
            <a:avLst/>
          </a:prstGeom>
          <a:solidFill>
            <a:srgbClr val="0099FF"/>
          </a:solidFill>
          <a:ln w="9525">
            <a:solidFill>
              <a:schemeClr val="tx1"/>
            </a:solidFill>
            <a:miter lim="800000"/>
            <a:headEnd/>
            <a:tailEnd/>
          </a:ln>
          <a:effectLst>
            <a:outerShdw dist="71842" dir="2700000" algn="ctr" rotWithShape="0">
              <a:srgbClr val="585858">
                <a:alpha val="50000"/>
              </a:srgbClr>
            </a:outerShdw>
          </a:effectLst>
        </p:spPr>
        <p:txBody>
          <a:bodyPr anchor="ctr"/>
          <a:lstStyle/>
          <a:p>
            <a:pPr eaLnBrk="0" hangingPunct="0"/>
            <a:r>
              <a:rPr lang="en-US" sz="1800">
                <a:solidFill>
                  <a:schemeClr val="tx1"/>
                </a:solidFill>
                <a:latin typeface="Arial" pitchFamily="34" charset="0"/>
              </a:rPr>
              <a:t>Business Intelligence</a:t>
            </a:r>
            <a:endParaRPr lang="en-US" sz="2000">
              <a:solidFill>
                <a:schemeClr val="tx1"/>
              </a:solidFill>
              <a:latin typeface="Arial" pitchFamily="34" charset="0"/>
            </a:endParaRPr>
          </a:p>
        </p:txBody>
      </p:sp>
      <p:sp>
        <p:nvSpPr>
          <p:cNvPr id="1854475" name="Oval 11"/>
          <p:cNvSpPr>
            <a:spLocks noChangeArrowheads="1"/>
          </p:cNvSpPr>
          <p:nvPr/>
        </p:nvSpPr>
        <p:spPr bwMode="auto">
          <a:xfrm>
            <a:off x="3810000" y="3225800"/>
            <a:ext cx="1384300" cy="1333500"/>
          </a:xfrm>
          <a:prstGeom prst="ellipse">
            <a:avLst/>
          </a:prstGeom>
          <a:solidFill>
            <a:srgbClr val="FFFF66"/>
          </a:solidFill>
          <a:ln w="25400" algn="ctr">
            <a:solidFill>
              <a:schemeClr val="tx1"/>
            </a:solidFill>
            <a:round/>
            <a:headEnd/>
            <a:tailEnd/>
          </a:ln>
          <a:effectLst/>
        </p:spPr>
        <p:txBody>
          <a:bodyPr wrap="none" tIns="0" anchor="ctr"/>
          <a:lstStyle/>
          <a:p>
            <a:r>
              <a:rPr lang="en-US" sz="1400" b="1">
                <a:solidFill>
                  <a:schemeClr val="tx1"/>
                </a:solidFill>
                <a:latin typeface="Arial" pitchFamily="34" charset="0"/>
              </a:rPr>
              <a:t>O&amp;M </a:t>
            </a:r>
          </a:p>
          <a:p>
            <a:r>
              <a:rPr lang="en-US" sz="1400" b="1">
                <a:solidFill>
                  <a:schemeClr val="tx1"/>
                </a:solidFill>
                <a:latin typeface="Arial" pitchFamily="34" charset="0"/>
              </a:rPr>
              <a:t>Requirements </a:t>
            </a:r>
          </a:p>
          <a:p>
            <a:r>
              <a:rPr lang="en-US" sz="1400" b="1">
                <a:solidFill>
                  <a:schemeClr val="tx1"/>
                </a:solidFill>
                <a:latin typeface="Arial" pitchFamily="34" charset="0"/>
              </a:rPr>
              <a:t>Repository</a:t>
            </a:r>
          </a:p>
        </p:txBody>
      </p:sp>
      <p:sp>
        <p:nvSpPr>
          <p:cNvPr id="1854476" name="Rectangle 12"/>
          <p:cNvSpPr>
            <a:spLocks noChangeArrowheads="1"/>
          </p:cNvSpPr>
          <p:nvPr/>
        </p:nvSpPr>
        <p:spPr bwMode="auto">
          <a:xfrm>
            <a:off x="2222500" y="4579938"/>
            <a:ext cx="4572000" cy="290512"/>
          </a:xfrm>
          <a:prstGeom prst="rect">
            <a:avLst/>
          </a:prstGeom>
          <a:noFill/>
          <a:ln w="25400" algn="ctr">
            <a:noFill/>
            <a:miter lim="800000"/>
            <a:headEnd/>
            <a:tailEnd/>
          </a:ln>
          <a:effectLst/>
        </p:spPr>
        <p:txBody>
          <a:bodyPr tIns="0">
            <a:spAutoFit/>
          </a:bodyPr>
          <a:lstStyle/>
          <a:p>
            <a:r>
              <a:rPr kumimoji="1" lang="en-US" b="1">
                <a:solidFill>
                  <a:schemeClr val="tx2"/>
                </a:solidFill>
                <a:latin typeface="Arial" pitchFamily="34" charset="0"/>
              </a:rPr>
              <a:t>O&amp;M Registry</a:t>
            </a:r>
          </a:p>
        </p:txBody>
      </p:sp>
      <p:sp>
        <p:nvSpPr>
          <p:cNvPr id="1854477" name="Rectangle 13"/>
          <p:cNvSpPr>
            <a:spLocks noChangeArrowheads="1"/>
          </p:cNvSpPr>
          <p:nvPr/>
        </p:nvSpPr>
        <p:spPr bwMode="auto">
          <a:xfrm>
            <a:off x="2657475" y="962025"/>
            <a:ext cx="3619500" cy="320675"/>
          </a:xfrm>
          <a:prstGeom prst="rect">
            <a:avLst/>
          </a:prstGeom>
          <a:noFill/>
          <a:ln w="25400" algn="ctr">
            <a:noFill/>
            <a:miter lim="800000"/>
            <a:headEnd/>
            <a:tailEnd/>
          </a:ln>
          <a:effectLst/>
        </p:spPr>
        <p:txBody>
          <a:bodyPr wrap="none" tIns="0">
            <a:spAutoFit/>
          </a:bodyPr>
          <a:lstStyle/>
          <a:p>
            <a:pPr>
              <a:spcBef>
                <a:spcPct val="50000"/>
              </a:spcBef>
            </a:pPr>
            <a:r>
              <a:rPr lang="en-US" sz="1800" b="1" i="1">
                <a:solidFill>
                  <a:srgbClr val="0000CC"/>
                </a:solidFill>
              </a:rPr>
              <a:t>OpenO&amp;M Information Service Bus</a:t>
            </a:r>
          </a:p>
        </p:txBody>
      </p:sp>
      <p:grpSp>
        <p:nvGrpSpPr>
          <p:cNvPr id="2" name="Group 14"/>
          <p:cNvGrpSpPr>
            <a:grpSpLocks/>
          </p:cNvGrpSpPr>
          <p:nvPr/>
        </p:nvGrpSpPr>
        <p:grpSpPr bwMode="auto">
          <a:xfrm>
            <a:off x="4049713" y="2571750"/>
            <a:ext cx="1025525" cy="323850"/>
            <a:chOff x="2342" y="1683"/>
            <a:chExt cx="646" cy="204"/>
          </a:xfrm>
        </p:grpSpPr>
        <p:pic>
          <p:nvPicPr>
            <p:cNvPr id="1854479" name="Picture 13" descr="Open O&amp;M Logo"/>
            <p:cNvPicPr>
              <a:picLocks noChangeAspect="1" noChangeArrowheads="1"/>
            </p:cNvPicPr>
            <p:nvPr/>
          </p:nvPicPr>
          <p:blipFill>
            <a:blip r:embed="rId3" cstate="print"/>
            <a:srcRect r="34758" b="-3670"/>
            <a:stretch>
              <a:fillRect/>
            </a:stretch>
          </p:blipFill>
          <p:spPr bwMode="auto">
            <a:xfrm>
              <a:off x="2342" y="1683"/>
              <a:ext cx="414" cy="204"/>
            </a:xfrm>
            <a:prstGeom prst="rect">
              <a:avLst/>
            </a:prstGeom>
            <a:noFill/>
            <a:ln w="9525">
              <a:noFill/>
              <a:miter lim="800000"/>
              <a:headEnd/>
              <a:tailEnd/>
            </a:ln>
          </p:spPr>
        </p:pic>
        <p:sp>
          <p:nvSpPr>
            <p:cNvPr id="1854480" name="WordArt 16"/>
            <p:cNvSpPr>
              <a:spLocks noChangeArrowheads="1" noChangeShapeType="1" noTextEdit="1"/>
            </p:cNvSpPr>
            <p:nvPr/>
          </p:nvSpPr>
          <p:spPr bwMode="auto">
            <a:xfrm>
              <a:off x="2767" y="1732"/>
              <a:ext cx="221" cy="137"/>
            </a:xfrm>
            <a:prstGeom prst="rect">
              <a:avLst/>
            </a:prstGeom>
          </p:spPr>
          <p:txBody>
            <a:bodyPr wrap="none" fromWordArt="1">
              <a:prstTxWarp prst="textPlain">
                <a:avLst>
                  <a:gd name="adj" fmla="val 50000"/>
                </a:avLst>
              </a:prstTxWarp>
            </a:bodyPr>
            <a:lstStyle/>
            <a:p>
              <a:r>
                <a:rPr lang="en-US" sz="1800" kern="10">
                  <a:ln w="9525">
                    <a:noFill/>
                    <a:round/>
                    <a:headEnd/>
                    <a:tailEnd/>
                  </a:ln>
                  <a:solidFill>
                    <a:schemeClr val="accent2"/>
                  </a:solidFill>
                  <a:effectLst>
                    <a:outerShdw dist="17961" dir="18900000" algn="ctr" rotWithShape="0">
                      <a:schemeClr val="tx1">
                        <a:alpha val="50000"/>
                      </a:schemeClr>
                    </a:outerShdw>
                  </a:effectLst>
                  <a:latin typeface="Times New Roman"/>
                  <a:cs typeface="Times New Roman"/>
                </a:rPr>
                <a:t>CIR</a:t>
              </a:r>
            </a:p>
          </p:txBody>
        </p:sp>
      </p:gr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0610" name="Rectangle 2"/>
          <p:cNvSpPr>
            <a:spLocks noGrp="1" noChangeArrowheads="1"/>
          </p:cNvSpPr>
          <p:nvPr>
            <p:ph type="title"/>
          </p:nvPr>
        </p:nvSpPr>
        <p:spPr/>
        <p:txBody>
          <a:bodyPr/>
          <a:lstStyle/>
          <a:p>
            <a:r>
              <a:rPr lang="en-US" sz="2400" smtClean="0"/>
              <a:t>OpenO&amp;M Common Interoperability Registry (CIR)</a:t>
            </a:r>
          </a:p>
        </p:txBody>
      </p:sp>
      <p:sp>
        <p:nvSpPr>
          <p:cNvPr id="1860611" name="Rectangle 3"/>
          <p:cNvSpPr>
            <a:spLocks noGrp="1" noChangeArrowheads="1"/>
          </p:cNvSpPr>
          <p:nvPr>
            <p:ph type="body" idx="1"/>
          </p:nvPr>
        </p:nvSpPr>
        <p:spPr/>
        <p:txBody>
          <a:bodyPr/>
          <a:lstStyle/>
          <a:p>
            <a:r>
              <a:rPr lang="en-US" smtClean="0"/>
              <a:t>Provides the “Yellow-Pages” lookup for all systems to locate an identical object in another system</a:t>
            </a:r>
          </a:p>
          <a:p>
            <a:r>
              <a:rPr lang="en-US" smtClean="0"/>
              <a:t>Glue to tie systems together which have different Identifiers for the exact same object but never had to talk “on-line” before</a:t>
            </a:r>
          </a:p>
          <a:p>
            <a:r>
              <a:rPr lang="en-US" smtClean="0"/>
              <a:t>Provides a globally-unique CIR Identifier (CIR Id) to link “local” object IDs </a:t>
            </a:r>
          </a:p>
        </p:txBody>
      </p:sp>
    </p:spTree>
  </p:cSld>
  <p:clrMapOvr>
    <a:masterClrMapping/>
  </p:clrMapOvr>
  <p:transition spd="med" advTm="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Key Joint MIMOSA / POSC Caesar Projects</a:t>
            </a:r>
            <a:endParaRPr lang="en-US" dirty="0"/>
          </a:p>
        </p:txBody>
      </p:sp>
      <p:sp>
        <p:nvSpPr>
          <p:cNvPr id="17411" name="Content Placeholder 2"/>
          <p:cNvSpPr>
            <a:spLocks noGrp="1"/>
          </p:cNvSpPr>
          <p:nvPr>
            <p:ph idx="1"/>
          </p:nvPr>
        </p:nvSpPr>
        <p:spPr>
          <a:xfrm>
            <a:off x="398463" y="685800"/>
            <a:ext cx="8440737" cy="4205288"/>
          </a:xfrm>
        </p:spPr>
        <p:txBody>
          <a:bodyPr/>
          <a:lstStyle/>
          <a:p>
            <a:pPr>
              <a:buFont typeface="Wingdings" pitchFamily="2" charset="2"/>
              <a:buChar char="Ø"/>
            </a:pPr>
            <a:r>
              <a:rPr lang="en-US" sz="2000" b="1" smtClean="0"/>
              <a:t>Asset Globally Unique ID, Registry and RFID Tagging and Tracing</a:t>
            </a:r>
          </a:p>
          <a:p>
            <a:pPr lvl="1"/>
            <a:r>
              <a:rPr lang="en-US" sz="1600" b="1" smtClean="0"/>
              <a:t>Norwegian Continental Shelf</a:t>
            </a:r>
          </a:p>
          <a:p>
            <a:pPr lvl="1"/>
            <a:r>
              <a:rPr lang="en-US" sz="1600" b="1" smtClean="0"/>
              <a:t>Americas </a:t>
            </a:r>
          </a:p>
          <a:p>
            <a:pPr lvl="1"/>
            <a:r>
              <a:rPr lang="en-US" sz="1600" b="1" smtClean="0"/>
              <a:t>Global</a:t>
            </a:r>
          </a:p>
          <a:p>
            <a:r>
              <a:rPr lang="en-US" sz="2000" smtClean="0"/>
              <a:t>Key Physical Asset Parameters </a:t>
            </a:r>
          </a:p>
          <a:p>
            <a:pPr lvl="1"/>
            <a:r>
              <a:rPr lang="en-US" sz="1600" smtClean="0"/>
              <a:t>Global project</a:t>
            </a:r>
          </a:p>
          <a:p>
            <a:pPr lvl="1"/>
            <a:r>
              <a:rPr lang="en-US" sz="1600" smtClean="0"/>
              <a:t>Critical Infrastructure Management</a:t>
            </a:r>
          </a:p>
          <a:p>
            <a:pPr lvl="1"/>
            <a:r>
              <a:rPr lang="en-US" sz="1600" smtClean="0"/>
              <a:t>Initial focus on common rotating equipment and valves</a:t>
            </a:r>
          </a:p>
          <a:p>
            <a:r>
              <a:rPr lang="en-US" sz="2000" smtClean="0"/>
              <a:t>OpenO&amp;M Information Service Bus aka “Intergalactic Systems Bus”</a:t>
            </a:r>
          </a:p>
          <a:p>
            <a:pPr lvl="1"/>
            <a:r>
              <a:rPr lang="en-US" sz="1600" smtClean="0"/>
              <a:t>IBM and Microsoft</a:t>
            </a:r>
          </a:p>
          <a:p>
            <a:pPr lvl="1"/>
            <a:r>
              <a:rPr lang="en-US" sz="1600" smtClean="0"/>
              <a:t>Previously called  “OpenO&amp;M Event Oriented Message Bus”</a:t>
            </a:r>
          </a:p>
          <a:p>
            <a:pPr lvl="1"/>
            <a:r>
              <a:rPr lang="en-US" sz="1600" smtClean="0"/>
              <a:t>Use case driven </a:t>
            </a:r>
          </a:p>
          <a:p>
            <a:pPr lvl="1"/>
            <a:r>
              <a:rPr lang="en-US" sz="1600" smtClean="0"/>
              <a:t>Specification for Open On-Ramps and Off-Ramps</a:t>
            </a:r>
          </a:p>
          <a:p>
            <a:r>
              <a:rPr lang="en-US" sz="2000" smtClean="0"/>
              <a:t>OpenO&amp;M and ISO 15926 Topology Mapping </a:t>
            </a:r>
          </a:p>
          <a:p>
            <a:pPr lvl="1"/>
            <a:r>
              <a:rPr lang="en-US" sz="1600" smtClean="0"/>
              <a:t>Practical bootstrapping for current projects</a:t>
            </a:r>
          </a:p>
          <a:p>
            <a:pPr lvl="1"/>
            <a:r>
              <a:rPr lang="en-US" sz="1600" smtClean="0"/>
              <a:t>Basis for reverse engineering into ISO 15926</a:t>
            </a:r>
          </a:p>
          <a:p>
            <a:r>
              <a:rPr lang="en-US" sz="2000" smtClean="0"/>
              <a:t>Creation of standing R&amp;D/Demonstration environment </a:t>
            </a:r>
          </a:p>
          <a:p>
            <a:pPr lvl="1">
              <a:buFont typeface="Wingdings" pitchFamily="2" charset="2"/>
              <a:buNone/>
            </a:pPr>
            <a:endParaRPr lang="en-US" sz="1600" smtClean="0"/>
          </a:p>
        </p:txBody>
      </p:sp>
    </p:spTree>
  </p:cSld>
  <p:clrMapOvr>
    <a:masterClrMapping/>
  </p:clrMapOvr>
  <p:transition spd="med" advTm="5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754" name="Rectangle 2"/>
          <p:cNvSpPr>
            <a:spLocks noGrp="1" noChangeArrowheads="1"/>
          </p:cNvSpPr>
          <p:nvPr>
            <p:ph type="title" idx="4294967295"/>
          </p:nvPr>
        </p:nvSpPr>
        <p:spPr>
          <a:xfrm>
            <a:off x="2968625" y="250825"/>
            <a:ext cx="6175375" cy="762000"/>
          </a:xfrm>
        </p:spPr>
        <p:txBody>
          <a:bodyPr anchor="ctr"/>
          <a:lstStyle/>
          <a:p>
            <a:pPr eaLnBrk="1" hangingPunct="1"/>
            <a:r>
              <a:rPr lang="en-US" sz="2000" smtClean="0"/>
              <a:t>OpenO&amp;M Common Interoperability Registry UML Model</a:t>
            </a:r>
          </a:p>
        </p:txBody>
      </p:sp>
      <p:pic>
        <p:nvPicPr>
          <p:cNvPr id="1866755" name="Picture 3"/>
          <p:cNvPicPr>
            <a:picLocks noChangeAspect="1" noChangeArrowheads="1"/>
          </p:cNvPicPr>
          <p:nvPr/>
        </p:nvPicPr>
        <p:blipFill>
          <a:blip r:embed="rId3" cstate="print"/>
          <a:srcRect b="80649"/>
          <a:stretch>
            <a:fillRect/>
          </a:stretch>
        </p:blipFill>
        <p:spPr bwMode="auto">
          <a:xfrm>
            <a:off x="384175" y="2238375"/>
            <a:ext cx="8407400" cy="180816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6994" name="Picture 2"/>
          <p:cNvPicPr>
            <a:picLocks noChangeAspect="1" noChangeArrowheads="1"/>
          </p:cNvPicPr>
          <p:nvPr/>
        </p:nvPicPr>
        <p:blipFill>
          <a:blip r:embed="rId3" cstate="print"/>
          <a:srcRect/>
          <a:stretch>
            <a:fillRect/>
          </a:stretch>
        </p:blipFill>
        <p:spPr bwMode="auto">
          <a:xfrm>
            <a:off x="1165225" y="1327150"/>
            <a:ext cx="6919913" cy="4137025"/>
          </a:xfrm>
          <a:prstGeom prst="rect">
            <a:avLst/>
          </a:prstGeom>
          <a:noFill/>
          <a:ln w="9525" algn="ctr">
            <a:noFill/>
            <a:miter lim="800000"/>
            <a:headEnd/>
            <a:tailEnd/>
          </a:ln>
          <a:effectLst/>
        </p:spPr>
      </p:pic>
      <p:sp>
        <p:nvSpPr>
          <p:cNvPr id="1876995" name="Rectangle 2"/>
          <p:cNvSpPr>
            <a:spLocks noChangeArrowheads="1"/>
          </p:cNvSpPr>
          <p:nvPr/>
        </p:nvSpPr>
        <p:spPr bwMode="auto">
          <a:xfrm>
            <a:off x="2968625" y="250825"/>
            <a:ext cx="6175375" cy="762000"/>
          </a:xfrm>
          <a:prstGeom prst="rect">
            <a:avLst/>
          </a:prstGeom>
          <a:noFill/>
          <a:ln w="9525">
            <a:noFill/>
            <a:miter lim="800000"/>
            <a:headEnd/>
            <a:tailEnd/>
          </a:ln>
        </p:spPr>
        <p:txBody>
          <a:bodyPr anchor="ctr"/>
          <a:lstStyle/>
          <a:p>
            <a:pPr algn="l"/>
            <a:r>
              <a:rPr lang="en-US" sz="2000">
                <a:solidFill>
                  <a:schemeClr val="tx1"/>
                </a:solidFill>
                <a:latin typeface="Arial" pitchFamily="34" charset="0"/>
              </a:rPr>
              <a:t>OpenO&amp;M Common Interoperability Registry UML Model</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8802" name="Picture 2"/>
          <p:cNvPicPr>
            <a:picLocks noChangeAspect="1" noChangeArrowheads="1"/>
          </p:cNvPicPr>
          <p:nvPr/>
        </p:nvPicPr>
        <p:blipFill>
          <a:blip r:embed="rId3" cstate="print"/>
          <a:srcRect b="54471"/>
          <a:stretch>
            <a:fillRect/>
          </a:stretch>
        </p:blipFill>
        <p:spPr bwMode="auto">
          <a:xfrm>
            <a:off x="381000" y="1395413"/>
            <a:ext cx="8405813" cy="4252912"/>
          </a:xfrm>
          <a:prstGeom prst="rect">
            <a:avLst/>
          </a:prstGeom>
          <a:noFill/>
          <a:ln w="9525">
            <a:noFill/>
            <a:miter lim="800000"/>
            <a:headEnd/>
            <a:tailEnd/>
          </a:ln>
        </p:spPr>
      </p:pic>
      <p:sp>
        <p:nvSpPr>
          <p:cNvPr id="1868803" name="Rectangle 2"/>
          <p:cNvSpPr>
            <a:spLocks noChangeArrowheads="1"/>
          </p:cNvSpPr>
          <p:nvPr/>
        </p:nvSpPr>
        <p:spPr bwMode="auto">
          <a:xfrm>
            <a:off x="2968625" y="250825"/>
            <a:ext cx="6175375" cy="762000"/>
          </a:xfrm>
          <a:prstGeom prst="rect">
            <a:avLst/>
          </a:prstGeom>
          <a:noFill/>
          <a:ln w="9525">
            <a:noFill/>
            <a:miter lim="800000"/>
            <a:headEnd/>
            <a:tailEnd/>
          </a:ln>
        </p:spPr>
        <p:txBody>
          <a:bodyPr anchor="ctr"/>
          <a:lstStyle/>
          <a:p>
            <a:pPr algn="l"/>
            <a:r>
              <a:rPr lang="en-US" sz="2000">
                <a:solidFill>
                  <a:schemeClr val="tx1"/>
                </a:solidFill>
                <a:latin typeface="Arial" pitchFamily="34" charset="0"/>
              </a:rPr>
              <a:t>OpenO&amp;M Common Interoperability Registry UML Model</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9042" name="Picture 2"/>
          <p:cNvPicPr>
            <a:picLocks noChangeAspect="1" noChangeArrowheads="1"/>
          </p:cNvPicPr>
          <p:nvPr/>
        </p:nvPicPr>
        <p:blipFill>
          <a:blip r:embed="rId3" cstate="print"/>
          <a:srcRect/>
          <a:stretch>
            <a:fillRect/>
          </a:stretch>
        </p:blipFill>
        <p:spPr bwMode="auto">
          <a:xfrm>
            <a:off x="1555750" y="889000"/>
            <a:ext cx="5964238" cy="5556250"/>
          </a:xfrm>
          <a:prstGeom prst="rect">
            <a:avLst/>
          </a:prstGeom>
          <a:noFill/>
          <a:ln w="9525" algn="ctr">
            <a:noFill/>
            <a:miter lim="800000"/>
            <a:headEnd/>
            <a:tailEnd/>
          </a:ln>
          <a:effectLst/>
        </p:spPr>
      </p:pic>
      <p:sp>
        <p:nvSpPr>
          <p:cNvPr id="1879043" name="Rectangle 2"/>
          <p:cNvSpPr>
            <a:spLocks noChangeArrowheads="1"/>
          </p:cNvSpPr>
          <p:nvPr/>
        </p:nvSpPr>
        <p:spPr bwMode="auto">
          <a:xfrm>
            <a:off x="2968625" y="250825"/>
            <a:ext cx="6175375" cy="762000"/>
          </a:xfrm>
          <a:prstGeom prst="rect">
            <a:avLst/>
          </a:prstGeom>
          <a:noFill/>
          <a:ln w="9525">
            <a:noFill/>
            <a:miter lim="800000"/>
            <a:headEnd/>
            <a:tailEnd/>
          </a:ln>
        </p:spPr>
        <p:txBody>
          <a:bodyPr anchor="ctr"/>
          <a:lstStyle/>
          <a:p>
            <a:pPr algn="l"/>
            <a:r>
              <a:rPr lang="en-US" sz="2000">
                <a:solidFill>
                  <a:schemeClr val="tx1"/>
                </a:solidFill>
                <a:latin typeface="Arial" pitchFamily="34" charset="0"/>
              </a:rPr>
              <a:t>OpenO&amp;M Common Interoperability Registry UML Model</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0850" name="Picture 2"/>
          <p:cNvPicPr>
            <a:picLocks noChangeAspect="1" noChangeArrowheads="1"/>
          </p:cNvPicPr>
          <p:nvPr/>
        </p:nvPicPr>
        <p:blipFill>
          <a:blip r:embed="rId3" cstate="print"/>
          <a:srcRect t="21623" b="17358"/>
          <a:stretch>
            <a:fillRect/>
          </a:stretch>
        </p:blipFill>
        <p:spPr bwMode="auto">
          <a:xfrm>
            <a:off x="1141413" y="1477963"/>
            <a:ext cx="7543800" cy="5114925"/>
          </a:xfrm>
          <a:prstGeom prst="rect">
            <a:avLst/>
          </a:prstGeom>
          <a:noFill/>
          <a:ln w="9525">
            <a:noFill/>
            <a:miter lim="800000"/>
            <a:headEnd/>
            <a:tailEnd/>
          </a:ln>
        </p:spPr>
      </p:pic>
      <p:sp>
        <p:nvSpPr>
          <p:cNvPr id="1870851" name="Rectangle 2"/>
          <p:cNvSpPr>
            <a:spLocks noChangeArrowheads="1"/>
          </p:cNvSpPr>
          <p:nvPr/>
        </p:nvSpPr>
        <p:spPr bwMode="auto">
          <a:xfrm>
            <a:off x="2968625" y="250825"/>
            <a:ext cx="6175375" cy="762000"/>
          </a:xfrm>
          <a:prstGeom prst="rect">
            <a:avLst/>
          </a:prstGeom>
          <a:noFill/>
          <a:ln w="9525">
            <a:noFill/>
            <a:miter lim="800000"/>
            <a:headEnd/>
            <a:tailEnd/>
          </a:ln>
        </p:spPr>
        <p:txBody>
          <a:bodyPr anchor="ctr"/>
          <a:lstStyle/>
          <a:p>
            <a:pPr algn="l"/>
            <a:r>
              <a:rPr lang="en-US" sz="2000">
                <a:solidFill>
                  <a:schemeClr val="tx1"/>
                </a:solidFill>
                <a:latin typeface="Arial" pitchFamily="34" charset="0"/>
              </a:rPr>
              <a:t>OpenO&amp;M Common Interoperability Registry UML Model</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1090" name="Picture 2"/>
          <p:cNvPicPr>
            <a:picLocks noChangeAspect="1" noChangeArrowheads="1"/>
          </p:cNvPicPr>
          <p:nvPr/>
        </p:nvPicPr>
        <p:blipFill>
          <a:blip r:embed="rId3" cstate="print"/>
          <a:srcRect/>
          <a:stretch>
            <a:fillRect/>
          </a:stretch>
        </p:blipFill>
        <p:spPr bwMode="auto">
          <a:xfrm>
            <a:off x="1974850" y="1343025"/>
            <a:ext cx="5226050" cy="5703888"/>
          </a:xfrm>
          <a:prstGeom prst="rect">
            <a:avLst/>
          </a:prstGeom>
          <a:noFill/>
          <a:ln w="9525" algn="ctr">
            <a:noFill/>
            <a:miter lim="800000"/>
            <a:headEnd/>
            <a:tailEnd/>
          </a:ln>
          <a:effectLst/>
        </p:spPr>
      </p:pic>
      <p:sp>
        <p:nvSpPr>
          <p:cNvPr id="1881091" name="Rectangle 2"/>
          <p:cNvSpPr>
            <a:spLocks noChangeArrowheads="1"/>
          </p:cNvSpPr>
          <p:nvPr/>
        </p:nvSpPr>
        <p:spPr bwMode="auto">
          <a:xfrm>
            <a:off x="2968625" y="250825"/>
            <a:ext cx="6175375" cy="762000"/>
          </a:xfrm>
          <a:prstGeom prst="rect">
            <a:avLst/>
          </a:prstGeom>
          <a:noFill/>
          <a:ln w="9525">
            <a:noFill/>
            <a:miter lim="800000"/>
            <a:headEnd/>
            <a:tailEnd/>
          </a:ln>
        </p:spPr>
        <p:txBody>
          <a:bodyPr anchor="ctr"/>
          <a:lstStyle/>
          <a:p>
            <a:pPr algn="l"/>
            <a:r>
              <a:rPr lang="en-US" sz="2000">
                <a:solidFill>
                  <a:schemeClr val="tx1"/>
                </a:solidFill>
                <a:latin typeface="Arial" pitchFamily="34" charset="0"/>
              </a:rPr>
              <a:t>OpenO&amp;M Common Interoperability Registry UML Model</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706" name="Rectangle 2"/>
          <p:cNvSpPr>
            <a:spLocks noChangeArrowheads="1"/>
          </p:cNvSpPr>
          <p:nvPr/>
        </p:nvSpPr>
        <p:spPr bwMode="auto">
          <a:xfrm>
            <a:off x="2736850" y="206375"/>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OpenO&amp;M CIR“ID”</a:t>
            </a:r>
          </a:p>
        </p:txBody>
      </p:sp>
      <p:sp>
        <p:nvSpPr>
          <p:cNvPr id="1864707" name="Rectangle 3"/>
          <p:cNvSpPr>
            <a:spLocks noGrp="1" noChangeArrowheads="1"/>
          </p:cNvSpPr>
          <p:nvPr>
            <p:ph type="body" idx="1"/>
          </p:nvPr>
        </p:nvSpPr>
        <p:spPr/>
        <p:txBody>
          <a:bodyPr/>
          <a:lstStyle/>
          <a:p>
            <a:r>
              <a:rPr lang="en-US" sz="2000" smtClean="0"/>
              <a:t>The OpenO&amp;M Common Interoperability Registry ID (CIRID) must be generated in compliance with the Universal Unique IDentifier (UUID) definition found in ISO/IEC 11578:1996 "Information technology – Open Systems Interconnection – Remote Procedure Call (RPC)"</a:t>
            </a:r>
          </a:p>
          <a:p>
            <a:r>
              <a:rPr lang="en-US" sz="2000" smtClean="0"/>
              <a:t>A UUID is a 16-</a:t>
            </a:r>
            <a:r>
              <a:rPr lang="en-US" sz="2000" smtClean="0">
                <a:hlinkClick r:id="rId3" tooltip="Byte"/>
              </a:rPr>
              <a:t>byte</a:t>
            </a:r>
            <a:r>
              <a:rPr lang="en-US" sz="2000" smtClean="0"/>
              <a:t> (128-</a:t>
            </a:r>
            <a:r>
              <a:rPr lang="en-US" sz="2000" smtClean="0">
                <a:hlinkClick r:id="rId4" tooltip="Bit"/>
              </a:rPr>
              <a:t>bit</a:t>
            </a:r>
            <a:r>
              <a:rPr lang="en-US" sz="2000" smtClean="0"/>
              <a:t>) number. The number of theoretically possible UUIDs is therefore 216*8 = 2128 = 25616 or about 3.4 × 1038. To understand the quantity which this represents, 1 </a:t>
            </a:r>
            <a:r>
              <a:rPr lang="en-US" sz="2000" smtClean="0">
                <a:hlinkClick r:id="rId5" tooltip="1000000000000 (number)"/>
              </a:rPr>
              <a:t>trillion</a:t>
            </a:r>
            <a:r>
              <a:rPr lang="en-US" sz="2000" smtClean="0"/>
              <a:t> UUIDs would have to be created every nanosecond for slightly more than 10 billion years to exhaust the number of UUIDs.</a:t>
            </a:r>
          </a:p>
          <a:p>
            <a:r>
              <a:rPr lang="en-US" sz="2000" smtClean="0"/>
              <a:t>In its </a:t>
            </a:r>
            <a:r>
              <a:rPr lang="en-US" sz="2000" smtClean="0">
                <a:hlinkClick r:id="rId6" tooltip="Canonical"/>
              </a:rPr>
              <a:t>canonical</a:t>
            </a:r>
            <a:r>
              <a:rPr lang="en-US" sz="2000" smtClean="0"/>
              <a:t> form, a UUID consists of 32 </a:t>
            </a:r>
            <a:r>
              <a:rPr lang="en-US" sz="2000" smtClean="0">
                <a:hlinkClick r:id="rId7" tooltip="Hexadecimal"/>
              </a:rPr>
              <a:t>hexadecimal</a:t>
            </a:r>
            <a:r>
              <a:rPr lang="en-US" sz="2000" smtClean="0"/>
              <a:t> digits, displayed in 5 groups separated by hyphens, in the form 8-4-4-4-12 for a total of 36 characters(32 digits and 4 '-'). For example:</a:t>
            </a:r>
          </a:p>
          <a:p>
            <a:pPr>
              <a:buFontTx/>
              <a:buNone/>
            </a:pPr>
            <a:endParaRPr lang="en-US" sz="2000" smtClean="0"/>
          </a:p>
          <a:p>
            <a:pPr>
              <a:buFontTx/>
              <a:buNone/>
            </a:pPr>
            <a:r>
              <a:rPr lang="en-US" sz="2000" smtClean="0"/>
              <a:t>			550e8400-e29b-41d4-a716-446655440000 </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2898" name="Picture 2"/>
          <p:cNvPicPr>
            <a:picLocks noChangeAspect="1" noChangeArrowheads="1"/>
          </p:cNvPicPr>
          <p:nvPr/>
        </p:nvPicPr>
        <p:blipFill>
          <a:blip r:embed="rId3" cstate="print"/>
          <a:srcRect t="39230"/>
          <a:stretch>
            <a:fillRect/>
          </a:stretch>
        </p:blipFill>
        <p:spPr bwMode="auto">
          <a:xfrm>
            <a:off x="820738" y="1398588"/>
            <a:ext cx="7777162" cy="5251450"/>
          </a:xfrm>
          <a:prstGeom prst="rect">
            <a:avLst/>
          </a:prstGeom>
          <a:noFill/>
          <a:ln w="9525">
            <a:noFill/>
            <a:miter lim="800000"/>
            <a:headEnd/>
            <a:tailEnd/>
          </a:ln>
        </p:spPr>
      </p:pic>
      <p:sp>
        <p:nvSpPr>
          <p:cNvPr id="1872899" name="Rectangle 2"/>
          <p:cNvSpPr>
            <a:spLocks noChangeArrowheads="1"/>
          </p:cNvSpPr>
          <p:nvPr/>
        </p:nvSpPr>
        <p:spPr bwMode="auto">
          <a:xfrm>
            <a:off x="2968625" y="250825"/>
            <a:ext cx="6175375" cy="762000"/>
          </a:xfrm>
          <a:prstGeom prst="rect">
            <a:avLst/>
          </a:prstGeom>
          <a:noFill/>
          <a:ln w="9525">
            <a:noFill/>
            <a:miter lim="800000"/>
            <a:headEnd/>
            <a:tailEnd/>
          </a:ln>
        </p:spPr>
        <p:txBody>
          <a:bodyPr anchor="ctr"/>
          <a:lstStyle/>
          <a:p>
            <a:pPr algn="l"/>
            <a:r>
              <a:rPr lang="en-US" sz="2000">
                <a:solidFill>
                  <a:schemeClr val="tx1"/>
                </a:solidFill>
                <a:latin typeface="Arial" pitchFamily="34" charset="0"/>
              </a:rPr>
              <a:t>OpenO&amp;M Common Interoperability Registry UML Model</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3138" name="Picture 2"/>
          <p:cNvPicPr>
            <a:picLocks noChangeAspect="1" noChangeArrowheads="1"/>
          </p:cNvPicPr>
          <p:nvPr/>
        </p:nvPicPr>
        <p:blipFill>
          <a:blip r:embed="rId3" cstate="print"/>
          <a:srcRect/>
          <a:stretch>
            <a:fillRect/>
          </a:stretch>
        </p:blipFill>
        <p:spPr bwMode="auto">
          <a:xfrm>
            <a:off x="1760538" y="1377950"/>
            <a:ext cx="5653087" cy="5221288"/>
          </a:xfrm>
          <a:prstGeom prst="rect">
            <a:avLst/>
          </a:prstGeom>
          <a:noFill/>
          <a:ln w="9525" algn="ctr">
            <a:noFill/>
            <a:miter lim="800000"/>
            <a:headEnd/>
            <a:tailEnd/>
          </a:ln>
          <a:effectLst/>
        </p:spPr>
      </p:pic>
      <p:sp>
        <p:nvSpPr>
          <p:cNvPr id="1883139" name="Rectangle 2"/>
          <p:cNvSpPr>
            <a:spLocks noChangeArrowheads="1"/>
          </p:cNvSpPr>
          <p:nvPr/>
        </p:nvSpPr>
        <p:spPr bwMode="auto">
          <a:xfrm>
            <a:off x="2968625" y="250825"/>
            <a:ext cx="6175375" cy="762000"/>
          </a:xfrm>
          <a:prstGeom prst="rect">
            <a:avLst/>
          </a:prstGeom>
          <a:noFill/>
          <a:ln w="9525">
            <a:noFill/>
            <a:miter lim="800000"/>
            <a:headEnd/>
            <a:tailEnd/>
          </a:ln>
        </p:spPr>
        <p:txBody>
          <a:bodyPr anchor="ctr"/>
          <a:lstStyle/>
          <a:p>
            <a:pPr algn="l"/>
            <a:r>
              <a:rPr lang="en-US" sz="2000">
                <a:solidFill>
                  <a:schemeClr val="tx1"/>
                </a:solidFill>
                <a:latin typeface="Arial" pitchFamily="34" charset="0"/>
              </a:rPr>
              <a:t>OpenO&amp;M Common Interoperability Registry UML Model</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4946" name="Picture 2"/>
          <p:cNvPicPr>
            <a:picLocks noChangeAspect="1" noChangeArrowheads="1"/>
          </p:cNvPicPr>
          <p:nvPr/>
        </p:nvPicPr>
        <p:blipFill>
          <a:blip r:embed="rId3" cstate="print"/>
          <a:srcRect/>
          <a:stretch>
            <a:fillRect/>
          </a:stretch>
        </p:blipFill>
        <p:spPr bwMode="auto">
          <a:xfrm>
            <a:off x="2200275" y="1347788"/>
            <a:ext cx="4775200" cy="5307012"/>
          </a:xfrm>
          <a:prstGeom prst="rect">
            <a:avLst/>
          </a:prstGeom>
          <a:noFill/>
          <a:ln w="9525">
            <a:noFill/>
            <a:miter lim="800000"/>
            <a:headEnd/>
            <a:tailEnd/>
          </a:ln>
        </p:spPr>
      </p:pic>
      <p:sp>
        <p:nvSpPr>
          <p:cNvPr id="1874947" name="Rectangle 2"/>
          <p:cNvSpPr>
            <a:spLocks noChangeArrowheads="1"/>
          </p:cNvSpPr>
          <p:nvPr/>
        </p:nvSpPr>
        <p:spPr bwMode="auto">
          <a:xfrm>
            <a:off x="2968625" y="250825"/>
            <a:ext cx="6175375" cy="762000"/>
          </a:xfrm>
          <a:prstGeom prst="rect">
            <a:avLst/>
          </a:prstGeom>
          <a:noFill/>
          <a:ln w="9525">
            <a:noFill/>
            <a:miter lim="800000"/>
            <a:headEnd/>
            <a:tailEnd/>
          </a:ln>
        </p:spPr>
        <p:txBody>
          <a:bodyPr anchor="ctr"/>
          <a:lstStyle/>
          <a:p>
            <a:pPr algn="l"/>
            <a:r>
              <a:rPr lang="en-US" sz="2000">
                <a:solidFill>
                  <a:schemeClr val="tx1"/>
                </a:solidFill>
                <a:latin typeface="Arial" pitchFamily="34" charset="0"/>
              </a:rPr>
              <a:t>OpenO&amp;M Common Interoperability Registry UML Model</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9688" y="0"/>
            <a:ext cx="9223376" cy="6915150"/>
          </a:xfrm>
          <a:prstGeom prst="rect">
            <a:avLst/>
          </a:prstGeom>
          <a:noFill/>
          <a:ln w="9525">
            <a:noFill/>
            <a:miter lim="800000"/>
            <a:headEnd/>
            <a:tailEnd/>
          </a:ln>
        </p:spPr>
      </p:pic>
    </p:spTree>
  </p:cSld>
  <p:clrMapOvr>
    <a:masterClrMapping/>
  </p:clrMapOvr>
  <p:transition spd="med" advTm="5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p:cNvSpPr>
            <a:spLocks noGrp="1" noChangeArrowheads="1"/>
          </p:cNvSpPr>
          <p:nvPr>
            <p:ph type="title" idx="4294967295"/>
          </p:nvPr>
        </p:nvSpPr>
        <p:spPr>
          <a:xfrm>
            <a:off x="2286000" y="192088"/>
            <a:ext cx="8229600" cy="762000"/>
          </a:xfrm>
        </p:spPr>
        <p:txBody>
          <a:bodyPr anchor="ctr"/>
          <a:lstStyle/>
          <a:p>
            <a:pPr eaLnBrk="1" hangingPunct="1"/>
            <a:r>
              <a:rPr lang="en-US" smtClean="0"/>
              <a:t>UNCEFACT Core Components</a:t>
            </a:r>
          </a:p>
        </p:txBody>
      </p:sp>
      <p:sp>
        <p:nvSpPr>
          <p:cNvPr id="1887235" name="Rectangle 3"/>
          <p:cNvSpPr>
            <a:spLocks noGrp="1" noChangeArrowheads="1"/>
          </p:cNvSpPr>
          <p:nvPr>
            <p:ph type="body" idx="4294967295"/>
          </p:nvPr>
        </p:nvSpPr>
        <p:spPr>
          <a:xfrm>
            <a:off x="533400" y="1508125"/>
            <a:ext cx="8108950" cy="4995863"/>
          </a:xfrm>
        </p:spPr>
        <p:txBody>
          <a:bodyPr/>
          <a:lstStyle/>
          <a:p>
            <a:r>
              <a:rPr lang="en-US" sz="2000" b="1" smtClean="0"/>
              <a:t>UN/CEFACT Core Component Types</a:t>
            </a:r>
          </a:p>
          <a:p>
            <a:r>
              <a:rPr lang="en-US" sz="2000" b="1" smtClean="0"/>
              <a:t>The base types for most OpenO&amp;M and MIMOSA XML Schema elements are derived from core component types that are compatible with the UN/CEFACT core component types.  The UN/CEFACT core component types are a common set of types that define specific terms with semantic meaning (e.g. the meaning of a quantity, currency, amount, identifier,…).  The UN/CEFACT core components were defined in a Core Components Technical Specification (CCTS) developed by the ebXML project now organized by UN/CEFACT and ISO TC 154. </a:t>
            </a:r>
          </a:p>
          <a:p>
            <a:r>
              <a:rPr lang="en-US" sz="2000" b="1" smtClean="0"/>
              <a:t>The core components use several international standards for the representation of semantic and standardized information:</a:t>
            </a:r>
          </a:p>
        </p:txBody>
      </p:sp>
      <p:pic>
        <p:nvPicPr>
          <p:cNvPr id="1887236" name="Picture 4"/>
          <p:cNvPicPr>
            <a:picLocks noChangeAspect="1" noChangeArrowheads="1"/>
          </p:cNvPicPr>
          <p:nvPr/>
        </p:nvPicPr>
        <p:blipFill>
          <a:blip r:embed="rId3" cstate="print"/>
          <a:srcRect/>
          <a:stretch>
            <a:fillRect/>
          </a:stretch>
        </p:blipFill>
        <p:spPr bwMode="auto">
          <a:xfrm>
            <a:off x="1301750" y="5484813"/>
            <a:ext cx="6570663" cy="1373187"/>
          </a:xfrm>
          <a:prstGeom prst="rect">
            <a:avLst/>
          </a:prstGeom>
          <a:noFill/>
          <a:ln w="9525" algn="ctr">
            <a:noFill/>
            <a:miter lim="800000"/>
            <a:headEnd/>
            <a:tailEnd/>
          </a:ln>
          <a:effectLst/>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9282" name="Picture 2"/>
          <p:cNvPicPr>
            <a:picLocks noChangeAspect="1" noChangeArrowheads="1"/>
          </p:cNvPicPr>
          <p:nvPr/>
        </p:nvPicPr>
        <p:blipFill>
          <a:blip r:embed="rId3" cstate="print"/>
          <a:srcRect/>
          <a:stretch>
            <a:fillRect/>
          </a:stretch>
        </p:blipFill>
        <p:spPr bwMode="auto">
          <a:xfrm>
            <a:off x="914400" y="2320925"/>
            <a:ext cx="7978775" cy="1804988"/>
          </a:xfrm>
          <a:prstGeom prst="rect">
            <a:avLst/>
          </a:prstGeom>
          <a:noFill/>
          <a:ln w="9525" algn="ctr">
            <a:noFill/>
            <a:miter lim="800000"/>
            <a:headEnd/>
            <a:tailEnd/>
          </a:ln>
          <a:effectLst/>
        </p:spPr>
      </p:pic>
      <p:sp>
        <p:nvSpPr>
          <p:cNvPr id="1889283"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1330" name="Picture 2"/>
          <p:cNvPicPr>
            <a:picLocks noChangeAspect="1" noChangeArrowheads="1"/>
          </p:cNvPicPr>
          <p:nvPr/>
        </p:nvPicPr>
        <p:blipFill>
          <a:blip r:embed="rId3" cstate="print"/>
          <a:srcRect/>
          <a:stretch>
            <a:fillRect/>
          </a:stretch>
        </p:blipFill>
        <p:spPr bwMode="auto">
          <a:xfrm>
            <a:off x="520700" y="1704975"/>
            <a:ext cx="8121650" cy="3133725"/>
          </a:xfrm>
          <a:prstGeom prst="rect">
            <a:avLst/>
          </a:prstGeom>
          <a:noFill/>
          <a:ln w="9525" algn="ctr">
            <a:noFill/>
            <a:miter lim="800000"/>
            <a:headEnd/>
            <a:tailEnd/>
          </a:ln>
          <a:effectLst/>
        </p:spPr>
      </p:pic>
      <p:sp>
        <p:nvSpPr>
          <p:cNvPr id="1891331"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3378" name="Picture 2"/>
          <p:cNvPicPr>
            <a:picLocks noChangeAspect="1" noChangeArrowheads="1"/>
          </p:cNvPicPr>
          <p:nvPr/>
        </p:nvPicPr>
        <p:blipFill>
          <a:blip r:embed="rId3" cstate="print"/>
          <a:srcRect/>
          <a:stretch>
            <a:fillRect/>
          </a:stretch>
        </p:blipFill>
        <p:spPr bwMode="auto">
          <a:xfrm>
            <a:off x="531813" y="1228725"/>
            <a:ext cx="8350250" cy="3990975"/>
          </a:xfrm>
          <a:prstGeom prst="rect">
            <a:avLst/>
          </a:prstGeom>
          <a:noFill/>
          <a:ln w="9525" algn="ctr">
            <a:noFill/>
            <a:miter lim="800000"/>
            <a:headEnd/>
            <a:tailEnd/>
          </a:ln>
          <a:effectLst/>
        </p:spPr>
      </p:pic>
      <p:sp>
        <p:nvSpPr>
          <p:cNvPr id="1893379"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5426" name="Picture 2"/>
          <p:cNvPicPr>
            <a:picLocks noChangeAspect="1" noChangeArrowheads="1"/>
          </p:cNvPicPr>
          <p:nvPr/>
        </p:nvPicPr>
        <p:blipFill>
          <a:blip r:embed="rId3" cstate="print"/>
          <a:srcRect/>
          <a:stretch>
            <a:fillRect/>
          </a:stretch>
        </p:blipFill>
        <p:spPr bwMode="auto">
          <a:xfrm>
            <a:off x="515938" y="1627188"/>
            <a:ext cx="8323262" cy="2246312"/>
          </a:xfrm>
          <a:prstGeom prst="rect">
            <a:avLst/>
          </a:prstGeom>
          <a:noFill/>
          <a:ln w="9525" algn="ctr">
            <a:noFill/>
            <a:miter lim="800000"/>
            <a:headEnd/>
            <a:tailEnd/>
          </a:ln>
          <a:effectLst/>
        </p:spPr>
      </p:pic>
      <p:sp>
        <p:nvSpPr>
          <p:cNvPr id="1895427"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7474" name="Picture 2"/>
          <p:cNvPicPr>
            <a:picLocks noChangeAspect="1" noChangeArrowheads="1"/>
          </p:cNvPicPr>
          <p:nvPr/>
        </p:nvPicPr>
        <p:blipFill>
          <a:blip r:embed="rId3" cstate="print"/>
          <a:srcRect/>
          <a:stretch>
            <a:fillRect/>
          </a:stretch>
        </p:blipFill>
        <p:spPr bwMode="auto">
          <a:xfrm>
            <a:off x="957263" y="2157413"/>
            <a:ext cx="7223125" cy="2795587"/>
          </a:xfrm>
          <a:prstGeom prst="rect">
            <a:avLst/>
          </a:prstGeom>
          <a:noFill/>
          <a:ln w="9525" algn="ctr">
            <a:noFill/>
            <a:miter lim="800000"/>
            <a:headEnd/>
            <a:tailEnd/>
          </a:ln>
          <a:effectLst/>
        </p:spPr>
      </p:pic>
      <p:sp>
        <p:nvSpPr>
          <p:cNvPr id="1897475"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9522" name="Picture 2"/>
          <p:cNvPicPr>
            <a:picLocks noChangeAspect="1" noChangeArrowheads="1"/>
          </p:cNvPicPr>
          <p:nvPr/>
        </p:nvPicPr>
        <p:blipFill>
          <a:blip r:embed="rId3" cstate="print"/>
          <a:srcRect/>
          <a:stretch>
            <a:fillRect/>
          </a:stretch>
        </p:blipFill>
        <p:spPr bwMode="auto">
          <a:xfrm>
            <a:off x="355600" y="2146300"/>
            <a:ext cx="8509000" cy="1728788"/>
          </a:xfrm>
          <a:prstGeom prst="rect">
            <a:avLst/>
          </a:prstGeom>
          <a:noFill/>
          <a:ln w="9525" algn="ctr">
            <a:noFill/>
            <a:miter lim="800000"/>
            <a:headEnd/>
            <a:tailEnd/>
          </a:ln>
          <a:effectLst/>
        </p:spPr>
      </p:pic>
      <p:sp>
        <p:nvSpPr>
          <p:cNvPr id="1899523"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1570" name="Picture 2"/>
          <p:cNvPicPr>
            <a:picLocks noChangeAspect="1" noChangeArrowheads="1"/>
          </p:cNvPicPr>
          <p:nvPr/>
        </p:nvPicPr>
        <p:blipFill>
          <a:blip r:embed="rId3" cstate="print"/>
          <a:srcRect/>
          <a:stretch>
            <a:fillRect/>
          </a:stretch>
        </p:blipFill>
        <p:spPr bwMode="auto">
          <a:xfrm>
            <a:off x="261938" y="2562225"/>
            <a:ext cx="8647112" cy="1573213"/>
          </a:xfrm>
          <a:prstGeom prst="rect">
            <a:avLst/>
          </a:prstGeom>
          <a:noFill/>
          <a:ln w="9525" algn="ctr">
            <a:noFill/>
            <a:miter lim="800000"/>
            <a:headEnd/>
            <a:tailEnd/>
          </a:ln>
          <a:effectLst/>
        </p:spPr>
      </p:pic>
      <p:sp>
        <p:nvSpPr>
          <p:cNvPr id="1901571"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3618" name="Picture 2"/>
          <p:cNvPicPr>
            <a:picLocks noChangeAspect="1" noChangeArrowheads="1"/>
          </p:cNvPicPr>
          <p:nvPr/>
        </p:nvPicPr>
        <p:blipFill>
          <a:blip r:embed="rId3" cstate="print"/>
          <a:srcRect/>
          <a:stretch>
            <a:fillRect/>
          </a:stretch>
        </p:blipFill>
        <p:spPr bwMode="auto">
          <a:xfrm>
            <a:off x="415925" y="2403475"/>
            <a:ext cx="8443913" cy="1341438"/>
          </a:xfrm>
          <a:prstGeom prst="rect">
            <a:avLst/>
          </a:prstGeom>
          <a:noFill/>
          <a:ln w="9525" algn="ctr">
            <a:noFill/>
            <a:miter lim="800000"/>
            <a:headEnd/>
            <a:tailEnd/>
          </a:ln>
          <a:effectLst/>
        </p:spPr>
      </p:pic>
      <p:sp>
        <p:nvSpPr>
          <p:cNvPr id="1903619"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5666" name="Picture 2"/>
          <p:cNvPicPr>
            <a:picLocks noChangeAspect="1" noChangeArrowheads="1"/>
          </p:cNvPicPr>
          <p:nvPr/>
        </p:nvPicPr>
        <p:blipFill>
          <a:blip r:embed="rId3" cstate="print"/>
          <a:srcRect/>
          <a:stretch>
            <a:fillRect/>
          </a:stretch>
        </p:blipFill>
        <p:spPr bwMode="auto">
          <a:xfrm>
            <a:off x="292100" y="2043113"/>
            <a:ext cx="8596313" cy="2344737"/>
          </a:xfrm>
          <a:prstGeom prst="rect">
            <a:avLst/>
          </a:prstGeom>
          <a:noFill/>
          <a:ln w="9525" algn="ctr">
            <a:noFill/>
            <a:miter lim="800000"/>
            <a:headEnd/>
            <a:tailEnd/>
          </a:ln>
          <a:effectLst/>
        </p:spPr>
      </p:pic>
      <p:sp>
        <p:nvSpPr>
          <p:cNvPr id="1905667"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698" name="Rectangle 2"/>
          <p:cNvSpPr>
            <a:spLocks noGrp="1" noChangeArrowheads="1"/>
          </p:cNvSpPr>
          <p:nvPr>
            <p:ph type="title"/>
          </p:nvPr>
        </p:nvSpPr>
        <p:spPr>
          <a:xfrm>
            <a:off x="684213" y="314325"/>
            <a:ext cx="7772400" cy="533400"/>
          </a:xfrm>
        </p:spPr>
        <p:txBody>
          <a:bodyPr/>
          <a:lstStyle/>
          <a:p>
            <a:pPr eaLnBrk="1" hangingPunct="1">
              <a:lnSpc>
                <a:spcPct val="100000"/>
              </a:lnSpc>
              <a:defRPr/>
            </a:pPr>
            <a:r>
              <a:rPr lang="en-US" dirty="0" smtClean="0"/>
              <a:t>Global Collaboration and Coordination</a:t>
            </a:r>
            <a:br>
              <a:rPr lang="en-US" dirty="0" smtClean="0"/>
            </a:br>
            <a:r>
              <a:rPr lang="en-US" sz="2400" dirty="0" smtClean="0">
                <a:solidFill>
                  <a:srgbClr val="002060"/>
                </a:solidFill>
              </a:rPr>
              <a:t>Endorsement of ISO 15926 and MIMOSA as Key Physical Asset Management Standards</a:t>
            </a:r>
            <a:endParaRPr lang="en-US" dirty="0" smtClean="0">
              <a:solidFill>
                <a:srgbClr val="002060"/>
              </a:solidFill>
            </a:endParaRPr>
          </a:p>
        </p:txBody>
      </p:sp>
      <p:sp>
        <p:nvSpPr>
          <p:cNvPr id="7171" name="Rectangle 4"/>
          <p:cNvSpPr>
            <a:spLocks noGrp="1" noChangeArrowheads="1"/>
          </p:cNvSpPr>
          <p:nvPr>
            <p:ph type="body" idx="1"/>
          </p:nvPr>
        </p:nvSpPr>
        <p:spPr>
          <a:xfrm>
            <a:off x="549275" y="1406525"/>
            <a:ext cx="8043863" cy="1565275"/>
          </a:xfrm>
        </p:spPr>
        <p:txBody>
          <a:bodyPr/>
          <a:lstStyle/>
          <a:p>
            <a:pPr eaLnBrk="1" hangingPunct="1"/>
            <a:r>
              <a:rPr lang="en-US" sz="2000" smtClean="0"/>
              <a:t>MIMOSA/OpenO&amp;M </a:t>
            </a:r>
          </a:p>
          <a:p>
            <a:pPr eaLnBrk="1" hangingPunct="1"/>
            <a:r>
              <a:rPr lang="en-US" sz="2000" smtClean="0"/>
              <a:t>POSC Caesar</a:t>
            </a:r>
          </a:p>
          <a:p>
            <a:pPr eaLnBrk="1" hangingPunct="1"/>
            <a:r>
              <a:rPr lang="en-US" sz="2000" smtClean="0"/>
              <a:t>CIEAM – CRC for Integrated Engineering Asset Management</a:t>
            </a:r>
          </a:p>
          <a:p>
            <a:pPr eaLnBrk="1" hangingPunct="1"/>
            <a:r>
              <a:rPr lang="en-US" sz="2000" smtClean="0"/>
              <a:t>FIATECH</a:t>
            </a:r>
          </a:p>
        </p:txBody>
      </p:sp>
      <p:pic>
        <p:nvPicPr>
          <p:cNvPr id="7172" name="Picture 5"/>
          <p:cNvPicPr>
            <a:picLocks noChangeAspect="1" noChangeArrowheads="1"/>
          </p:cNvPicPr>
          <p:nvPr/>
        </p:nvPicPr>
        <p:blipFill>
          <a:blip r:embed="rId3" cstate="print">
            <a:grayscl/>
          </a:blip>
          <a:srcRect l="720" t="2068" r="1680" b="27214"/>
          <a:stretch>
            <a:fillRect/>
          </a:stretch>
        </p:blipFill>
        <p:spPr bwMode="auto">
          <a:xfrm>
            <a:off x="1336675" y="3124200"/>
            <a:ext cx="6469063" cy="3267075"/>
          </a:xfrm>
          <a:prstGeom prst="rect">
            <a:avLst/>
          </a:prstGeom>
          <a:noFill/>
          <a:ln w="25400">
            <a:noFill/>
            <a:miter lim="800000"/>
            <a:headEnd/>
            <a:tailEnd/>
          </a:ln>
        </p:spPr>
      </p:pic>
    </p:spTree>
  </p:cSld>
  <p:clrMapOvr>
    <a:masterClrMapping/>
  </p:clrMapOvr>
  <p:transition spd="med" advTm="749"/>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7714" name="Picture 2"/>
          <p:cNvPicPr>
            <a:picLocks noChangeAspect="1" noChangeArrowheads="1"/>
          </p:cNvPicPr>
          <p:nvPr/>
        </p:nvPicPr>
        <p:blipFill>
          <a:blip r:embed="rId3" cstate="print"/>
          <a:srcRect/>
          <a:stretch>
            <a:fillRect/>
          </a:stretch>
        </p:blipFill>
        <p:spPr bwMode="auto">
          <a:xfrm>
            <a:off x="376238" y="2070100"/>
            <a:ext cx="8470900" cy="1728788"/>
          </a:xfrm>
          <a:prstGeom prst="rect">
            <a:avLst/>
          </a:prstGeom>
          <a:noFill/>
          <a:ln w="9525" algn="ctr">
            <a:noFill/>
            <a:miter lim="800000"/>
            <a:headEnd/>
            <a:tailEnd/>
          </a:ln>
          <a:effectLst/>
        </p:spPr>
      </p:pic>
      <p:sp>
        <p:nvSpPr>
          <p:cNvPr id="1907715" name="Rectangle 2"/>
          <p:cNvSpPr>
            <a:spLocks noChangeArrowheads="1"/>
          </p:cNvSpPr>
          <p:nvPr/>
        </p:nvSpPr>
        <p:spPr bwMode="auto">
          <a:xfrm>
            <a:off x="2286000" y="192088"/>
            <a:ext cx="8229600" cy="762000"/>
          </a:xfrm>
          <a:prstGeom prst="rect">
            <a:avLst/>
          </a:prstGeom>
          <a:noFill/>
          <a:ln w="9525">
            <a:noFill/>
            <a:miter lim="800000"/>
            <a:headEnd/>
            <a:tailEnd/>
          </a:ln>
        </p:spPr>
        <p:txBody>
          <a:bodyPr anchor="ctr"/>
          <a:lstStyle/>
          <a:p>
            <a:pPr algn="l"/>
            <a:r>
              <a:rPr lang="en-US" sz="2800">
                <a:solidFill>
                  <a:schemeClr val="tx1"/>
                </a:solidFill>
                <a:latin typeface="Arial" pitchFamily="34" charset="0"/>
              </a:rPr>
              <a:t>UNCEFACT Core Components</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ChangeArrowheads="1"/>
          </p:cNvSpPr>
          <p:nvPr>
            <p:ph type="title"/>
          </p:nvPr>
        </p:nvSpPr>
        <p:spPr/>
        <p:txBody>
          <a:bodyPr anchor="ctr"/>
          <a:lstStyle/>
          <a:p>
            <a:pPr eaLnBrk="1" hangingPunct="1"/>
            <a:r>
              <a:rPr lang="en-US" smtClean="0"/>
              <a:t>OpenO&amp;M Common Interoperability Registry</a:t>
            </a:r>
          </a:p>
        </p:txBody>
      </p:sp>
      <p:graphicFrame>
        <p:nvGraphicFramePr>
          <p:cNvPr id="1885187" name="Object 3"/>
          <p:cNvGraphicFramePr>
            <a:graphicFrameLocks noChangeAspect="1"/>
          </p:cNvGraphicFramePr>
          <p:nvPr/>
        </p:nvGraphicFramePr>
        <p:xfrm>
          <a:off x="3389313" y="1984375"/>
          <a:ext cx="1744662" cy="1362075"/>
        </p:xfrm>
        <a:graphic>
          <a:graphicData uri="http://schemas.openxmlformats.org/presentationml/2006/ole">
            <p:oleObj spid="_x0000_s1843202" name="Package" showAsIcon="1" r:id="rId4" imgW="914400" imgH="714240" progId="Package">
              <p:embed/>
            </p:oleObj>
          </a:graphicData>
        </a:graphic>
      </p:graphicFrame>
      <p:sp>
        <p:nvSpPr>
          <p:cNvPr id="1885188" name="Text Box 4"/>
          <p:cNvSpPr txBox="1">
            <a:spLocks noChangeArrowheads="1"/>
          </p:cNvSpPr>
          <p:nvPr/>
        </p:nvSpPr>
        <p:spPr bwMode="auto">
          <a:xfrm>
            <a:off x="2300288" y="1400175"/>
            <a:ext cx="3816350" cy="854075"/>
          </a:xfrm>
          <a:prstGeom prst="rect">
            <a:avLst/>
          </a:prstGeom>
          <a:noFill/>
          <a:ln w="9525" algn="ctr">
            <a:noFill/>
            <a:miter lim="800000"/>
            <a:headEnd/>
            <a:tailEnd/>
          </a:ln>
          <a:effectLst/>
        </p:spPr>
        <p:txBody>
          <a:bodyPr lIns="92075" tIns="46038" rIns="92075" bIns="46038">
            <a:spAutoFit/>
          </a:bodyPr>
          <a:lstStyle/>
          <a:p>
            <a:pPr defTabSz="762000" eaLnBrk="0" hangingPunct="0">
              <a:spcBef>
                <a:spcPct val="50000"/>
              </a:spcBef>
            </a:pPr>
            <a:r>
              <a:rPr lang="en-US" sz="2000" b="1">
                <a:solidFill>
                  <a:srgbClr val="393939"/>
                </a:solidFill>
              </a:rPr>
              <a:t>CIRML-Registry-V0.6.xsd</a:t>
            </a:r>
          </a:p>
          <a:p>
            <a:pPr defTabSz="762000" eaLnBrk="0" hangingPunct="0">
              <a:spcBef>
                <a:spcPct val="50000"/>
              </a:spcBef>
            </a:pPr>
            <a:endParaRPr lang="en-US" sz="2000" b="1">
              <a:solidFill>
                <a:srgbClr val="393939"/>
              </a:solidFill>
            </a:endParaRPr>
          </a:p>
        </p:txBody>
      </p:sp>
      <p:sp>
        <p:nvSpPr>
          <p:cNvPr id="1885189" name="Line 5"/>
          <p:cNvSpPr>
            <a:spLocks noChangeShapeType="1"/>
          </p:cNvSpPr>
          <p:nvPr/>
        </p:nvSpPr>
        <p:spPr bwMode="auto">
          <a:xfrm>
            <a:off x="4146550" y="1844675"/>
            <a:ext cx="0" cy="677863"/>
          </a:xfrm>
          <a:prstGeom prst="line">
            <a:avLst/>
          </a:prstGeom>
          <a:noFill/>
          <a:ln w="38100">
            <a:solidFill>
              <a:srgbClr val="000000"/>
            </a:solidFill>
            <a:round/>
            <a:headEnd/>
            <a:tailEnd type="triangle" w="med" len="med"/>
          </a:ln>
          <a:effectLst/>
        </p:spPr>
        <p:txBody>
          <a:bodyPr wrap="none" lIns="92075" tIns="46038" rIns="92075" bIns="46038"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verb" presetSubtype="0" fill="hold" nodeType="clickEffect">
                                  <p:stCondLst>
                                    <p:cond delay="0"/>
                                  </p:stCondLst>
                                  <p:childTnLst>
                                    <p:cmd type="verb" cmd="0">
                                      <p:cBhvr>
                                        <p:cTn id="6" dur="1" fill="hold"/>
                                        <p:tgtEl>
                                          <p:spTgt spid="1885187"/>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76200"/>
            <a:ext cx="7772400" cy="533400"/>
          </a:xfrm>
        </p:spPr>
        <p:txBody>
          <a:bodyPr/>
          <a:lstStyle/>
          <a:p>
            <a:pPr eaLnBrk="1" hangingPunct="1">
              <a:lnSpc>
                <a:spcPct val="100000"/>
              </a:lnSpc>
              <a:defRPr/>
            </a:pPr>
            <a:r>
              <a:rPr lang="en-US" sz="2400" dirty="0" smtClean="0"/>
              <a:t/>
            </a:r>
            <a:br>
              <a:rPr lang="en-US" sz="2400" dirty="0" smtClean="0"/>
            </a:br>
            <a:r>
              <a:rPr lang="en-US" sz="2400" dirty="0" smtClean="0">
                <a:solidFill>
                  <a:schemeClr val="tx1"/>
                </a:solidFill>
              </a:rPr>
              <a:t> </a:t>
            </a:r>
            <a:r>
              <a:rPr lang="en-US" dirty="0" smtClean="0"/>
              <a:t>Context for Collaboration</a:t>
            </a:r>
            <a:r>
              <a:rPr lang="en-US" sz="2400" dirty="0" smtClean="0"/>
              <a:t/>
            </a:r>
            <a:br>
              <a:rPr lang="en-US" sz="2400" dirty="0" smtClean="0"/>
            </a:br>
            <a:r>
              <a:rPr lang="en-US" sz="2000" dirty="0" smtClean="0">
                <a:solidFill>
                  <a:schemeClr val="tx1"/>
                </a:solidFill>
              </a:rPr>
              <a:t>The </a:t>
            </a:r>
            <a:r>
              <a:rPr lang="en-US" sz="2000" u="sng" dirty="0" smtClean="0">
                <a:solidFill>
                  <a:schemeClr val="tx1"/>
                </a:solidFill>
              </a:rPr>
              <a:t>Safe Technology Roadmap </a:t>
            </a:r>
            <a:r>
              <a:rPr lang="en-US" sz="2000" dirty="0" smtClean="0">
                <a:solidFill>
                  <a:schemeClr val="tx1"/>
                </a:solidFill>
              </a:rPr>
              <a:t>for Interoperability</a:t>
            </a:r>
            <a:endParaRPr lang="en-US" sz="2400" dirty="0">
              <a:solidFill>
                <a:schemeClr val="tx1"/>
              </a:solidFill>
            </a:endParaRPr>
          </a:p>
        </p:txBody>
      </p:sp>
      <p:sp>
        <p:nvSpPr>
          <p:cNvPr id="4" name="Rectangle 3"/>
          <p:cNvSpPr/>
          <p:nvPr/>
        </p:nvSpPr>
        <p:spPr bwMode="auto">
          <a:xfrm>
            <a:off x="127000" y="1066800"/>
            <a:ext cx="8864600" cy="5232400"/>
          </a:xfrm>
          <a:prstGeom prst="rect">
            <a:avLst/>
          </a:prstGeom>
          <a:blipFill>
            <a:blip r:embed="rId3" cstate="print"/>
            <a:tile tx="0" ty="0" sx="100000" sy="100000" flip="none" algn="tl"/>
          </a:blipFill>
          <a:ln w="25400" cap="flat" cmpd="sng" algn="ctr">
            <a:solidFill>
              <a:schemeClr val="tx1"/>
            </a:solidFill>
            <a:prstDash val="solid"/>
            <a:round/>
            <a:headEnd type="none" w="med" len="med"/>
            <a:tailEnd type="none" w="med" len="med"/>
          </a:ln>
          <a:effectLst/>
        </p:spPr>
        <p:txBody>
          <a:bodyPr wrap="none" tIns="0"/>
          <a:lstStyle/>
          <a:p>
            <a:pPr algn="ctr">
              <a:defRPr/>
            </a:pPr>
            <a:r>
              <a:rPr lang="en-US" sz="2400" dirty="0">
                <a:latin typeface="+mn-lt"/>
                <a:cs typeface="+mn-cs"/>
              </a:rPr>
              <a:t>Semantic Context</a:t>
            </a:r>
          </a:p>
        </p:txBody>
      </p:sp>
      <p:sp>
        <p:nvSpPr>
          <p:cNvPr id="20" name="Rounded Rectangle 19"/>
          <p:cNvSpPr/>
          <p:nvPr/>
        </p:nvSpPr>
        <p:spPr bwMode="auto">
          <a:xfrm>
            <a:off x="76200" y="1104900"/>
            <a:ext cx="3276600" cy="5105400"/>
          </a:xfrm>
          <a:prstGeom prst="roundRect">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tIns="0" anchorCtr="1"/>
          <a:lstStyle/>
          <a:p>
            <a:pPr algn="ctr">
              <a:defRPr/>
            </a:pPr>
            <a:r>
              <a:rPr lang="en-US" sz="1800" dirty="0">
                <a:latin typeface="+mn-lt"/>
                <a:cs typeface="Arial" charset="0"/>
              </a:rPr>
              <a:t>Reference Information Environment</a:t>
            </a:r>
          </a:p>
        </p:txBody>
      </p:sp>
      <p:sp>
        <p:nvSpPr>
          <p:cNvPr id="21" name="Rounded Rectangle 20"/>
          <p:cNvSpPr/>
          <p:nvPr/>
        </p:nvSpPr>
        <p:spPr bwMode="auto">
          <a:xfrm>
            <a:off x="5867400" y="1104900"/>
            <a:ext cx="3200400" cy="5105400"/>
          </a:xfrm>
          <a:prstGeom prst="roundRect">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800" dirty="0">
                <a:latin typeface="+mn-lt"/>
                <a:cs typeface="Arial" charset="0"/>
              </a:rPr>
              <a:t>Execution Environment</a:t>
            </a:r>
          </a:p>
          <a:p>
            <a:pPr algn="ctr">
              <a:defRPr/>
            </a:pPr>
            <a:r>
              <a:rPr lang="en-US" sz="1800" dirty="0">
                <a:latin typeface="+mn-lt"/>
                <a:cs typeface="Arial" charset="0"/>
              </a:rPr>
              <a:t>“P2B Stack”</a:t>
            </a:r>
          </a:p>
        </p:txBody>
      </p:sp>
      <p:sp>
        <p:nvSpPr>
          <p:cNvPr id="6" name="Rounded Rectangle 5"/>
          <p:cNvSpPr/>
          <p:nvPr/>
        </p:nvSpPr>
        <p:spPr bwMode="auto">
          <a:xfrm>
            <a:off x="685800" y="1790700"/>
            <a:ext cx="7747000" cy="685800"/>
          </a:xfrm>
          <a:prstGeom prst="roundRect">
            <a:avLst/>
          </a:prstGeom>
          <a:solidFill>
            <a:srgbClr val="00B0F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a:latin typeface="+mn-lt"/>
                <a:cs typeface="+mn-cs"/>
              </a:rPr>
              <a:t>Enterprise Business Systems</a:t>
            </a:r>
          </a:p>
        </p:txBody>
      </p:sp>
      <p:sp>
        <p:nvSpPr>
          <p:cNvPr id="7" name="Rounded Rectangle 6"/>
          <p:cNvSpPr/>
          <p:nvPr/>
        </p:nvSpPr>
        <p:spPr bwMode="auto">
          <a:xfrm>
            <a:off x="1143000" y="5283200"/>
            <a:ext cx="6858000" cy="431800"/>
          </a:xfrm>
          <a:prstGeom prst="roundRect">
            <a:avLst/>
          </a:prstGeom>
          <a:solidFill>
            <a:srgbClr val="00B05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Physical Assets</a:t>
            </a:r>
          </a:p>
        </p:txBody>
      </p:sp>
      <p:sp>
        <p:nvSpPr>
          <p:cNvPr id="8" name="Rounded Rectangle 7"/>
          <p:cNvSpPr/>
          <p:nvPr/>
        </p:nvSpPr>
        <p:spPr bwMode="auto">
          <a:xfrm>
            <a:off x="1143000" y="4838700"/>
            <a:ext cx="6858000" cy="431800"/>
          </a:xfrm>
          <a:prstGeom prst="roundRect">
            <a:avLst/>
          </a:prstGeom>
          <a:solidFill>
            <a:srgbClr val="FFFF0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Controls</a:t>
            </a:r>
          </a:p>
        </p:txBody>
      </p:sp>
      <p:sp>
        <p:nvSpPr>
          <p:cNvPr id="9" name="Oval 8"/>
          <p:cNvSpPr/>
          <p:nvPr/>
        </p:nvSpPr>
        <p:spPr bwMode="auto">
          <a:xfrm>
            <a:off x="203200" y="2362200"/>
            <a:ext cx="3073400" cy="2514600"/>
          </a:xfrm>
          <a:prstGeom prst="ellipse">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mn-cs"/>
              </a:rPr>
              <a:t>Engineering and Construction</a:t>
            </a:r>
          </a:p>
          <a:p>
            <a:pPr algn="ctr">
              <a:defRPr/>
            </a:pPr>
            <a:r>
              <a:rPr lang="en-US" sz="2000" dirty="0">
                <a:latin typeface="+mn-lt"/>
                <a:cs typeface="+mn-cs"/>
              </a:rPr>
              <a:t>ISO 15926</a:t>
            </a:r>
          </a:p>
        </p:txBody>
      </p:sp>
      <p:sp>
        <p:nvSpPr>
          <p:cNvPr id="10" name="Oval 9"/>
          <p:cNvSpPr>
            <a:spLocks noChangeAspect="1"/>
          </p:cNvSpPr>
          <p:nvPr/>
        </p:nvSpPr>
        <p:spPr bwMode="auto">
          <a:xfrm>
            <a:off x="5943600" y="2286000"/>
            <a:ext cx="2895600" cy="2895600"/>
          </a:xfrm>
          <a:prstGeom prst="ellipse">
            <a:avLst/>
          </a:prstGeom>
          <a:solidFill>
            <a:schemeClr val="accent1">
              <a:lumMod val="60000"/>
              <a:lumOff val="40000"/>
              <a:alpha val="50000"/>
            </a:schemeClr>
          </a:solidFill>
          <a:ln w="25400" cap="flat" cmpd="sng" algn="ctr">
            <a:solidFill>
              <a:schemeClr val="tx1"/>
            </a:solidFill>
            <a:prstDash val="solid"/>
            <a:round/>
            <a:headEnd type="none" w="med" len="med"/>
            <a:tailEnd type="none" w="med" len="med"/>
          </a:ln>
          <a:effectLst/>
        </p:spPr>
        <p:txBody>
          <a:bodyPr tIns="0"/>
          <a:lstStyle/>
          <a:p>
            <a:pPr algn="ctr">
              <a:defRPr/>
            </a:pPr>
            <a:endParaRPr lang="en-US" sz="2000" dirty="0">
              <a:latin typeface="+mn-lt"/>
              <a:cs typeface="+mn-cs"/>
            </a:endParaRPr>
          </a:p>
        </p:txBody>
      </p:sp>
      <p:pic>
        <p:nvPicPr>
          <p:cNvPr id="8203" name="Picture 42" descr="OpenOandM%20Logo">
            <a:hlinkClick r:id="rId4"/>
          </p:cNvPr>
          <p:cNvPicPr>
            <a:picLocks noChangeAspect="1" noChangeArrowheads="1"/>
          </p:cNvPicPr>
          <p:nvPr/>
        </p:nvPicPr>
        <p:blipFill>
          <a:blip r:embed="rId5" cstate="print"/>
          <a:srcRect/>
          <a:stretch>
            <a:fillRect/>
          </a:stretch>
        </p:blipFill>
        <p:spPr bwMode="auto">
          <a:xfrm>
            <a:off x="7010400" y="2286000"/>
            <a:ext cx="762000" cy="381000"/>
          </a:xfrm>
          <a:prstGeom prst="rect">
            <a:avLst/>
          </a:prstGeom>
          <a:noFill/>
          <a:ln w="9525">
            <a:noFill/>
            <a:miter lim="800000"/>
            <a:headEnd/>
            <a:tailEnd/>
          </a:ln>
        </p:spPr>
      </p:pic>
      <p:sp>
        <p:nvSpPr>
          <p:cNvPr id="23" name="Donut 22"/>
          <p:cNvSpPr>
            <a:spLocks noChangeAspect="1"/>
          </p:cNvSpPr>
          <p:nvPr/>
        </p:nvSpPr>
        <p:spPr bwMode="auto">
          <a:xfrm>
            <a:off x="6324600" y="2667000"/>
            <a:ext cx="2133600" cy="2133600"/>
          </a:xfrm>
          <a:prstGeom prst="donut">
            <a:avLst/>
          </a:prstGeom>
          <a:solidFill>
            <a:srgbClr val="008000">
              <a:alpha val="50000"/>
            </a:srgb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dirty="0">
                <a:latin typeface="+mn-lt"/>
                <a:cs typeface="Arial" charset="0"/>
              </a:rPr>
              <a:t>MIMOSA</a:t>
            </a:r>
          </a:p>
          <a:p>
            <a:pPr algn="ctr">
              <a:defRPr/>
            </a:pPr>
            <a:endParaRPr lang="en-US" dirty="0">
              <a:latin typeface="+mn-lt"/>
              <a:cs typeface="Arial" charset="0"/>
            </a:endParaRPr>
          </a:p>
          <a:p>
            <a:pPr algn="ctr">
              <a:defRPr/>
            </a:pPr>
            <a:endParaRPr lang="en-US" dirty="0">
              <a:latin typeface="+mn-lt"/>
              <a:cs typeface="Arial" charset="0"/>
            </a:endParaRPr>
          </a:p>
          <a:p>
            <a:pPr algn="ctr">
              <a:defRPr/>
            </a:pPr>
            <a:endParaRPr lang="en-US" dirty="0">
              <a:latin typeface="+mn-lt"/>
              <a:cs typeface="Arial" charset="0"/>
            </a:endParaRPr>
          </a:p>
          <a:p>
            <a:pPr algn="ctr">
              <a:defRPr/>
            </a:pPr>
            <a:endParaRPr lang="en-US" dirty="0">
              <a:latin typeface="+mn-lt"/>
              <a:cs typeface="Arial" charset="0"/>
            </a:endParaRPr>
          </a:p>
          <a:p>
            <a:pPr algn="ctr">
              <a:defRPr/>
            </a:pPr>
            <a:r>
              <a:rPr lang="en-US" dirty="0">
                <a:latin typeface="+mn-lt"/>
                <a:cs typeface="Arial" charset="0"/>
              </a:rPr>
              <a:t>Registry</a:t>
            </a:r>
          </a:p>
        </p:txBody>
      </p:sp>
      <p:sp>
        <p:nvSpPr>
          <p:cNvPr id="18" name="Oval 17"/>
          <p:cNvSpPr>
            <a:spLocks noChangeAspect="1"/>
          </p:cNvSpPr>
          <p:nvPr/>
        </p:nvSpPr>
        <p:spPr bwMode="auto">
          <a:xfrm>
            <a:off x="6832600" y="3175000"/>
            <a:ext cx="1117600" cy="1117600"/>
          </a:xfrm>
          <a:prstGeom prst="ellipse">
            <a:avLst/>
          </a:prstGeom>
          <a:solidFill>
            <a:srgbClr val="FFFF00">
              <a:alpha val="50000"/>
            </a:srgbClr>
          </a:solidFill>
          <a:ln w="25400" cap="flat" cmpd="sng" algn="ctr">
            <a:noFill/>
            <a:prstDash val="solid"/>
            <a:round/>
            <a:headEnd type="none" w="med" len="med"/>
            <a:tailEnd type="none" w="med" len="med"/>
          </a:ln>
          <a:effectLst/>
        </p:spPr>
        <p:txBody>
          <a:bodyPr wrap="none" tIns="0" anchor="ctr"/>
          <a:lstStyle/>
          <a:p>
            <a:pPr algn="ctr">
              <a:defRPr/>
            </a:pPr>
            <a:r>
              <a:rPr lang="en-US" sz="1200" dirty="0">
                <a:latin typeface="+mn-lt"/>
                <a:cs typeface="+mn-cs"/>
              </a:rPr>
              <a:t>O&amp;M</a:t>
            </a:r>
            <a:br>
              <a:rPr lang="en-US" sz="1200" dirty="0">
                <a:latin typeface="+mn-lt"/>
                <a:cs typeface="+mn-cs"/>
              </a:rPr>
            </a:br>
            <a:r>
              <a:rPr lang="en-US" sz="1200" dirty="0">
                <a:latin typeface="+mn-lt"/>
                <a:cs typeface="+mn-cs"/>
              </a:rPr>
              <a:t>Requirements</a:t>
            </a:r>
            <a:br>
              <a:rPr lang="en-US" sz="1200" dirty="0">
                <a:latin typeface="+mn-lt"/>
                <a:cs typeface="+mn-cs"/>
              </a:rPr>
            </a:br>
            <a:r>
              <a:rPr lang="en-US" sz="1200" dirty="0">
                <a:latin typeface="+mn-lt"/>
                <a:cs typeface="+mn-cs"/>
              </a:rPr>
              <a:t>Repository</a:t>
            </a:r>
          </a:p>
        </p:txBody>
      </p:sp>
      <p:sp>
        <p:nvSpPr>
          <p:cNvPr id="24" name="Left-Right Arrow 23"/>
          <p:cNvSpPr/>
          <p:nvPr/>
        </p:nvSpPr>
        <p:spPr bwMode="auto">
          <a:xfrm>
            <a:off x="3276600" y="2857500"/>
            <a:ext cx="2209800" cy="1752600"/>
          </a:xfrm>
          <a:prstGeom prst="leftRightArrow">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Arial" charset="0"/>
              </a:rPr>
              <a:t>Transform</a:t>
            </a:r>
            <a:br>
              <a:rPr lang="en-US" dirty="0">
                <a:latin typeface="+mn-lt"/>
                <a:cs typeface="Arial" charset="0"/>
              </a:rPr>
            </a:br>
            <a:r>
              <a:rPr lang="en-US" dirty="0">
                <a:latin typeface="+mn-lt"/>
                <a:cs typeface="Arial" charset="0"/>
              </a:rPr>
              <a:t>Engine</a:t>
            </a:r>
          </a:p>
        </p:txBody>
      </p:sp>
      <p:sp>
        <p:nvSpPr>
          <p:cNvPr id="25" name="Rectangle 24"/>
          <p:cNvSpPr/>
          <p:nvPr/>
        </p:nvSpPr>
        <p:spPr bwMode="auto">
          <a:xfrm>
            <a:off x="3124200" y="3543300"/>
            <a:ext cx="762000" cy="381000"/>
          </a:xfrm>
          <a:prstGeom prst="rect">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err="1">
                <a:latin typeface="+mn-lt"/>
                <a:cs typeface="+mn-cs"/>
              </a:rPr>
              <a:t>iRING</a:t>
            </a:r>
            <a:endParaRPr lang="en-US" dirty="0">
              <a:latin typeface="+mn-lt"/>
              <a:cs typeface="+mn-cs"/>
            </a:endParaRPr>
          </a:p>
        </p:txBody>
      </p:sp>
      <p:sp>
        <p:nvSpPr>
          <p:cNvPr id="26" name="Oval 25"/>
          <p:cNvSpPr/>
          <p:nvPr/>
        </p:nvSpPr>
        <p:spPr bwMode="auto">
          <a:xfrm>
            <a:off x="5029200" y="3048000"/>
            <a:ext cx="2362200" cy="1371600"/>
          </a:xfrm>
          <a:prstGeom prst="ellipse">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200" dirty="0">
                <a:latin typeface="+mn-lt"/>
                <a:cs typeface="Arial" charset="0"/>
              </a:rPr>
              <a:t>OpenO&amp;M</a:t>
            </a:r>
            <a:br>
              <a:rPr lang="en-US" sz="1200" dirty="0">
                <a:latin typeface="+mn-lt"/>
                <a:cs typeface="Arial" charset="0"/>
              </a:rPr>
            </a:br>
            <a:endParaRPr lang="en-US" sz="1200" dirty="0">
              <a:latin typeface="+mn-lt"/>
              <a:cs typeface="Arial" charset="0"/>
            </a:endParaRPr>
          </a:p>
          <a:p>
            <a:pPr algn="ctr">
              <a:defRPr/>
            </a:pPr>
            <a:endParaRPr lang="en-US" sz="1200" dirty="0">
              <a:latin typeface="+mn-lt"/>
              <a:cs typeface="Arial" charset="0"/>
            </a:endParaRPr>
          </a:p>
          <a:p>
            <a:pPr algn="ctr">
              <a:defRPr/>
            </a:pPr>
            <a:endParaRPr lang="en-US" sz="1200" dirty="0">
              <a:latin typeface="+mn-lt"/>
              <a:cs typeface="Arial" charset="0"/>
            </a:endParaRPr>
          </a:p>
          <a:p>
            <a:pPr algn="ctr">
              <a:defRPr/>
            </a:pPr>
            <a:r>
              <a:rPr lang="en-US" sz="1200" dirty="0">
                <a:latin typeface="+mn-lt"/>
                <a:cs typeface="Arial" charset="0"/>
              </a:rPr>
              <a:t>Event Oriented Message</a:t>
            </a:r>
            <a:br>
              <a:rPr lang="en-US" sz="1200" dirty="0">
                <a:latin typeface="+mn-lt"/>
                <a:cs typeface="Arial" charset="0"/>
              </a:rPr>
            </a:br>
            <a:r>
              <a:rPr lang="en-US" sz="1200" dirty="0">
                <a:latin typeface="+mn-lt"/>
                <a:cs typeface="Arial" charset="0"/>
              </a:rPr>
              <a:t>Bus</a:t>
            </a:r>
          </a:p>
        </p:txBody>
      </p:sp>
      <p:pic>
        <p:nvPicPr>
          <p:cNvPr id="8209" name="Picture 42" descr="OpenOandM%20Logo">
            <a:hlinkClick r:id="rId4"/>
          </p:cNvPr>
          <p:cNvPicPr>
            <a:picLocks noChangeAspect="1" noChangeArrowheads="1"/>
          </p:cNvPicPr>
          <p:nvPr/>
        </p:nvPicPr>
        <p:blipFill>
          <a:blip r:embed="rId5" cstate="print"/>
          <a:srcRect/>
          <a:stretch>
            <a:fillRect/>
          </a:stretch>
        </p:blipFill>
        <p:spPr bwMode="auto">
          <a:xfrm>
            <a:off x="4953000" y="3543300"/>
            <a:ext cx="762000" cy="381000"/>
          </a:xfrm>
          <a:prstGeom prst="rect">
            <a:avLst/>
          </a:prstGeom>
          <a:noFill/>
          <a:ln w="9525">
            <a:noFill/>
            <a:miter lim="800000"/>
            <a:headEnd/>
            <a:tailEnd/>
          </a:ln>
        </p:spPr>
      </p:pic>
      <p:pic>
        <p:nvPicPr>
          <p:cNvPr id="8210" name="Picture 42" descr="OpenOandM%20Logo">
            <a:hlinkClick r:id="rId4"/>
          </p:cNvPr>
          <p:cNvPicPr>
            <a:picLocks noChangeAspect="1" noChangeArrowheads="1"/>
          </p:cNvPicPr>
          <p:nvPr/>
        </p:nvPicPr>
        <p:blipFill>
          <a:blip r:embed="rId5" cstate="print"/>
          <a:srcRect/>
          <a:stretch>
            <a:fillRect/>
          </a:stretch>
        </p:blipFill>
        <p:spPr bwMode="auto">
          <a:xfrm>
            <a:off x="7010400" y="4800600"/>
            <a:ext cx="762000" cy="381000"/>
          </a:xfrm>
          <a:prstGeom prst="rect">
            <a:avLst/>
          </a:prstGeom>
          <a:noFill/>
          <a:ln w="9525">
            <a:noFill/>
            <a:miter lim="800000"/>
            <a:headEnd/>
            <a:tailEnd/>
          </a:ln>
        </p:spPr>
      </p:pic>
    </p:spTree>
  </p:cSld>
  <p:clrMapOvr>
    <a:masterClrMapping/>
  </p:clrMapOvr>
  <p:transition spd="med"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0" y="5943600"/>
            <a:ext cx="9175750" cy="914400"/>
          </a:xfrm>
          <a:prstGeom prst="rect">
            <a:avLst/>
          </a:prstGeom>
          <a:solidFill>
            <a:srgbClr val="FFC000"/>
          </a:solidFill>
          <a:ln w="9525">
            <a:solidFill>
              <a:schemeClr val="tx1"/>
            </a:solidFill>
            <a:miter lim="800000"/>
            <a:headEnd/>
            <a:tailEnd/>
          </a:ln>
        </p:spPr>
        <p:txBody>
          <a:bodyPr wrap="none" anchor="ctr" anchorCtr="1"/>
          <a:lstStyle/>
          <a:p>
            <a:pPr algn="ctr"/>
            <a:r>
              <a:rPr kumimoji="1" lang="en-US" sz="2400">
                <a:solidFill>
                  <a:schemeClr val="tx2"/>
                </a:solidFill>
                <a:latin typeface="Arial" pitchFamily="34" charset="0"/>
                <a:ea typeface="ＭＳ Ｐゴシック"/>
                <a:cs typeface="ＭＳ Ｐゴシック"/>
              </a:rPr>
              <a:t>Physical Asset Control</a:t>
            </a:r>
          </a:p>
          <a:p>
            <a:pPr algn="ctr"/>
            <a:r>
              <a:rPr kumimoji="1" lang="en-US" sz="2400">
                <a:solidFill>
                  <a:schemeClr val="tx2"/>
                </a:solidFill>
                <a:latin typeface="Arial" pitchFamily="34" charset="0"/>
                <a:ea typeface="ＭＳ Ｐゴシック"/>
                <a:cs typeface="ＭＳ Ｐゴシック"/>
              </a:rPr>
              <a:t>Real-time Systems</a:t>
            </a:r>
          </a:p>
        </p:txBody>
      </p:sp>
      <p:sp>
        <p:nvSpPr>
          <p:cNvPr id="1028" name="Rectangle 3"/>
          <p:cNvSpPr>
            <a:spLocks noChangeArrowheads="1"/>
          </p:cNvSpPr>
          <p:nvPr/>
        </p:nvSpPr>
        <p:spPr bwMode="auto">
          <a:xfrm>
            <a:off x="0" y="762000"/>
            <a:ext cx="9144000" cy="990600"/>
          </a:xfrm>
          <a:prstGeom prst="rect">
            <a:avLst/>
          </a:prstGeom>
          <a:solidFill>
            <a:srgbClr val="3399FF">
              <a:alpha val="50195"/>
            </a:srgbClr>
          </a:solidFill>
          <a:ln w="9525">
            <a:solidFill>
              <a:schemeClr val="tx1"/>
            </a:solidFill>
            <a:miter lim="800000"/>
            <a:headEnd/>
            <a:tailEnd/>
          </a:ln>
        </p:spPr>
        <p:txBody>
          <a:bodyPr wrap="none" anchor="ctr"/>
          <a:lstStyle/>
          <a:p>
            <a:pPr algn="ctr"/>
            <a:r>
              <a:rPr kumimoji="1" lang="en-US" sz="2400">
                <a:solidFill>
                  <a:schemeClr val="tx2"/>
                </a:solidFill>
                <a:latin typeface="Arial" pitchFamily="34" charset="0"/>
                <a:ea typeface="ＭＳ Ｐゴシック"/>
                <a:cs typeface="ＭＳ Ｐゴシック"/>
              </a:rPr>
              <a:t>Enterprise Business Systems</a:t>
            </a:r>
          </a:p>
          <a:p>
            <a:pPr algn="ctr"/>
            <a:r>
              <a:rPr kumimoji="1" lang="en-US" sz="2400">
                <a:solidFill>
                  <a:schemeClr val="tx2"/>
                </a:solidFill>
                <a:latin typeface="Arial" pitchFamily="34" charset="0"/>
                <a:ea typeface="ＭＳ Ｐゴシック"/>
                <a:cs typeface="ＭＳ Ｐゴシック"/>
              </a:rPr>
              <a:t>Enterprise Resource Planning (ERP)</a:t>
            </a:r>
          </a:p>
        </p:txBody>
      </p:sp>
      <p:grpSp>
        <p:nvGrpSpPr>
          <p:cNvPr id="2" name="Group 6"/>
          <p:cNvGrpSpPr>
            <a:grpSpLocks/>
          </p:cNvGrpSpPr>
          <p:nvPr/>
        </p:nvGrpSpPr>
        <p:grpSpPr bwMode="auto">
          <a:xfrm>
            <a:off x="2147888" y="1751013"/>
            <a:ext cx="4845050" cy="4176712"/>
            <a:chOff x="1294" y="1060"/>
            <a:chExt cx="3170" cy="2717"/>
          </a:xfrm>
        </p:grpSpPr>
        <p:sp>
          <p:nvSpPr>
            <p:cNvPr id="1035" name="AutoShape 7"/>
            <p:cNvSpPr>
              <a:spLocks noChangeArrowheads="1"/>
            </p:cNvSpPr>
            <p:nvPr/>
          </p:nvSpPr>
          <p:spPr bwMode="auto">
            <a:xfrm>
              <a:off x="1294" y="1060"/>
              <a:ext cx="3170" cy="271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2160 w 21600"/>
                <a:gd name="T13" fmla="*/ 8642 h 21600"/>
                <a:gd name="T14" fmla="*/ 19440 w 21600"/>
                <a:gd name="T15" fmla="*/ 12958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00CCFF"/>
            </a:solidFill>
            <a:ln w="25400">
              <a:solidFill>
                <a:schemeClr val="tx1"/>
              </a:solidFill>
              <a:miter lim="800000"/>
              <a:headEnd/>
              <a:tailEnd/>
            </a:ln>
          </p:spPr>
          <p:txBody>
            <a:bodyPr wrap="none" tIns="0" anchor="ctr"/>
            <a:lstStyle/>
            <a:p>
              <a:pPr algn="ctr"/>
              <a:r>
                <a:rPr lang="en-US" sz="4800">
                  <a:latin typeface="Arial Black" pitchFamily="34" charset="0"/>
                  <a:ea typeface="Arial Unicode MS" pitchFamily="34" charset="-128"/>
                  <a:cs typeface="Arial Unicode MS" pitchFamily="34" charset="-128"/>
                </a:rPr>
                <a:t>OpenO&amp;M™</a:t>
              </a:r>
            </a:p>
          </p:txBody>
        </p:sp>
        <p:grpSp>
          <p:nvGrpSpPr>
            <p:cNvPr id="3" name="Group 8"/>
            <p:cNvGrpSpPr>
              <a:grpSpLocks/>
            </p:cNvGrpSpPr>
            <p:nvPr/>
          </p:nvGrpSpPr>
          <p:grpSpPr bwMode="auto">
            <a:xfrm>
              <a:off x="1533" y="3024"/>
              <a:ext cx="2691" cy="720"/>
              <a:chOff x="1533" y="3024"/>
              <a:chExt cx="2691" cy="720"/>
            </a:xfrm>
          </p:grpSpPr>
          <p:graphicFrame>
            <p:nvGraphicFramePr>
              <p:cNvPr id="1026" name="Object 2"/>
              <p:cNvGraphicFramePr>
                <a:graphicFrameLocks noChangeAspect="1"/>
              </p:cNvGraphicFramePr>
              <p:nvPr/>
            </p:nvGraphicFramePr>
            <p:xfrm>
              <a:off x="1533" y="3455"/>
              <a:ext cx="615" cy="289"/>
            </p:xfrm>
            <a:graphic>
              <a:graphicData uri="http://schemas.openxmlformats.org/presentationml/2006/ole">
                <p:oleObj spid="_x0000_s1822722" name="Picture" r:id="rId4" imgW="5468040" imgH="2572560" progId="Word.Picture.8">
                  <p:embed/>
                </p:oleObj>
              </a:graphicData>
            </a:graphic>
          </p:graphicFrame>
          <p:pic>
            <p:nvPicPr>
              <p:cNvPr id="1037" name="Picture 10" descr="C:\My Documents\Virtual Convergence\Orgs\MIMOSA\Images\MIMOSATM.gif"/>
              <p:cNvPicPr>
                <a:picLocks noChangeAspect="1" noChangeArrowheads="1"/>
              </p:cNvPicPr>
              <p:nvPr/>
            </p:nvPicPr>
            <p:blipFill>
              <a:blip r:embed="rId5" r:link="rId6" cstate="print">
                <a:lum bright="-6000"/>
              </a:blip>
              <a:srcRect r="302" b="296"/>
              <a:stretch>
                <a:fillRect/>
              </a:stretch>
            </p:blipFill>
            <p:spPr bwMode="auto">
              <a:xfrm>
                <a:off x="3552" y="3467"/>
                <a:ext cx="672" cy="229"/>
              </a:xfrm>
              <a:prstGeom prst="rect">
                <a:avLst/>
              </a:prstGeom>
              <a:noFill/>
              <a:ln w="9525">
                <a:noFill/>
                <a:miter lim="800000"/>
                <a:headEnd/>
                <a:tailEnd/>
              </a:ln>
            </p:spPr>
          </p:pic>
          <p:pic>
            <p:nvPicPr>
              <p:cNvPr id="1038" name="Picture 11" descr="ISA Logo"/>
              <p:cNvPicPr>
                <a:picLocks noChangeAspect="1" noChangeArrowheads="1"/>
              </p:cNvPicPr>
              <p:nvPr/>
            </p:nvPicPr>
            <p:blipFill>
              <a:blip r:embed="rId7" cstate="print"/>
              <a:srcRect/>
              <a:stretch>
                <a:fillRect/>
              </a:stretch>
            </p:blipFill>
            <p:spPr bwMode="auto">
              <a:xfrm>
                <a:off x="3648" y="3034"/>
                <a:ext cx="432" cy="313"/>
              </a:xfrm>
              <a:prstGeom prst="rect">
                <a:avLst/>
              </a:prstGeom>
              <a:noFill/>
              <a:ln w="9525">
                <a:noFill/>
                <a:miter lim="800000"/>
                <a:headEnd/>
                <a:tailEnd/>
              </a:ln>
            </p:spPr>
          </p:pic>
          <p:pic>
            <p:nvPicPr>
              <p:cNvPr id="1039" name="Picture 12"/>
              <p:cNvPicPr>
                <a:picLocks noChangeAspect="1" noChangeArrowheads="1"/>
              </p:cNvPicPr>
              <p:nvPr/>
            </p:nvPicPr>
            <p:blipFill>
              <a:blip r:embed="rId8" cstate="print"/>
              <a:srcRect/>
              <a:stretch>
                <a:fillRect/>
              </a:stretch>
            </p:blipFill>
            <p:spPr bwMode="auto">
              <a:xfrm>
                <a:off x="1563" y="3024"/>
                <a:ext cx="576" cy="314"/>
              </a:xfrm>
              <a:prstGeom prst="rect">
                <a:avLst/>
              </a:prstGeom>
              <a:noFill/>
              <a:ln w="9525">
                <a:noFill/>
                <a:miter lim="800000"/>
                <a:headEnd/>
                <a:tailEnd/>
              </a:ln>
            </p:spPr>
          </p:pic>
          <p:pic>
            <p:nvPicPr>
              <p:cNvPr id="1040" name="Picture 13" descr="http://www.openapplications.org/images/OAGi-logobluesbackground.jpg"/>
              <p:cNvPicPr>
                <a:picLocks noChangeAspect="1" noChangeArrowheads="1"/>
              </p:cNvPicPr>
              <p:nvPr/>
            </p:nvPicPr>
            <p:blipFill>
              <a:blip r:embed="rId9" r:link="rId10" cstate="print"/>
              <a:srcRect/>
              <a:stretch>
                <a:fillRect/>
              </a:stretch>
            </p:blipFill>
            <p:spPr bwMode="auto">
              <a:xfrm>
                <a:off x="2640" y="3168"/>
                <a:ext cx="480" cy="256"/>
              </a:xfrm>
              <a:prstGeom prst="rect">
                <a:avLst/>
              </a:prstGeom>
              <a:noFill/>
              <a:ln w="9525">
                <a:noFill/>
                <a:miter lim="800000"/>
                <a:headEnd/>
                <a:tailEnd/>
              </a:ln>
            </p:spPr>
          </p:pic>
        </p:grpSp>
      </p:grpSp>
      <p:sp>
        <p:nvSpPr>
          <p:cNvPr id="1030" name="Rectangle 14"/>
          <p:cNvSpPr>
            <a:spLocks noChangeArrowheads="1"/>
          </p:cNvSpPr>
          <p:nvPr/>
        </p:nvSpPr>
        <p:spPr bwMode="auto">
          <a:xfrm>
            <a:off x="7121525" y="1752600"/>
            <a:ext cx="2009775" cy="4191000"/>
          </a:xfrm>
          <a:prstGeom prst="rect">
            <a:avLst/>
          </a:prstGeom>
          <a:solidFill>
            <a:srgbClr val="00B050">
              <a:alpha val="50195"/>
            </a:srgbClr>
          </a:solidFill>
          <a:ln w="25400">
            <a:solidFill>
              <a:schemeClr val="tx1"/>
            </a:solidFill>
            <a:miter lim="800000"/>
            <a:headEnd/>
            <a:tailEnd/>
          </a:ln>
        </p:spPr>
        <p:txBody>
          <a:bodyPr wrap="none" tIns="0" anchor="ctr"/>
          <a:lstStyle/>
          <a:p>
            <a:pPr algn="ctr"/>
            <a:endParaRPr lang="en-US" sz="1400">
              <a:latin typeface="Arial" pitchFamily="34" charset="0"/>
            </a:endParaRPr>
          </a:p>
        </p:txBody>
      </p:sp>
      <p:sp>
        <p:nvSpPr>
          <p:cNvPr id="1031" name="Rectangle 15"/>
          <p:cNvSpPr>
            <a:spLocks noChangeArrowheads="1"/>
          </p:cNvSpPr>
          <p:nvPr/>
        </p:nvSpPr>
        <p:spPr bwMode="auto">
          <a:xfrm>
            <a:off x="12700" y="1752600"/>
            <a:ext cx="2009775" cy="4191000"/>
          </a:xfrm>
          <a:prstGeom prst="rect">
            <a:avLst/>
          </a:prstGeom>
          <a:solidFill>
            <a:srgbClr val="C00000">
              <a:alpha val="50195"/>
            </a:srgbClr>
          </a:solidFill>
          <a:ln w="25400">
            <a:solidFill>
              <a:schemeClr val="tx1"/>
            </a:solidFill>
            <a:miter lim="800000"/>
            <a:headEnd/>
            <a:tailEnd/>
          </a:ln>
        </p:spPr>
        <p:txBody>
          <a:bodyPr wrap="none" tIns="0" anchor="ctr"/>
          <a:lstStyle/>
          <a:p>
            <a:pPr algn="ctr"/>
            <a:endParaRPr lang="en-US" sz="1400">
              <a:latin typeface="Arial" pitchFamily="34" charset="0"/>
            </a:endParaRPr>
          </a:p>
        </p:txBody>
      </p:sp>
      <p:sp>
        <p:nvSpPr>
          <p:cNvPr id="1569808" name="Text Box 16"/>
          <p:cNvSpPr txBox="1">
            <a:spLocks noChangeArrowheads="1"/>
          </p:cNvSpPr>
          <p:nvPr/>
        </p:nvSpPr>
        <p:spPr bwMode="auto">
          <a:xfrm>
            <a:off x="746125" y="2463800"/>
            <a:ext cx="615950" cy="2741613"/>
          </a:xfrm>
          <a:prstGeom prst="rect">
            <a:avLst/>
          </a:prstGeom>
          <a:noFill/>
          <a:ln w="25400">
            <a:noFill/>
            <a:miter lim="800000"/>
            <a:headEnd/>
            <a:tailEnd/>
          </a:ln>
          <a:effectLst/>
        </p:spPr>
        <p:txBody>
          <a:bodyPr vert="eaVert" tIns="0">
            <a:spAutoFit/>
          </a:bodyPr>
          <a:lstStyle/>
          <a:p>
            <a:pPr algn="ctr">
              <a:spcBef>
                <a:spcPct val="50000"/>
              </a:spcBef>
              <a:defRPr/>
            </a:pPr>
            <a:r>
              <a:rPr lang="en-US" sz="2800" dirty="0">
                <a:solidFill>
                  <a:schemeClr val="tx1"/>
                </a:solidFill>
                <a:latin typeface="+mn-lt"/>
                <a:ea typeface="Arial Unicode MS" pitchFamily="34" charset="-128"/>
                <a:cs typeface="Arial Unicode MS" pitchFamily="34" charset="-128"/>
              </a:rPr>
              <a:t>Operations</a:t>
            </a:r>
          </a:p>
        </p:txBody>
      </p:sp>
      <p:sp>
        <p:nvSpPr>
          <p:cNvPr id="1033" name="Text Box 17"/>
          <p:cNvSpPr txBox="1">
            <a:spLocks noChangeArrowheads="1"/>
          </p:cNvSpPr>
          <p:nvPr/>
        </p:nvSpPr>
        <p:spPr bwMode="auto">
          <a:xfrm>
            <a:off x="7816850" y="2393950"/>
            <a:ext cx="615950" cy="2817813"/>
          </a:xfrm>
          <a:prstGeom prst="rect">
            <a:avLst/>
          </a:prstGeom>
          <a:noFill/>
          <a:ln w="25400">
            <a:noFill/>
            <a:miter lim="800000"/>
            <a:headEnd/>
            <a:tailEnd/>
          </a:ln>
        </p:spPr>
        <p:txBody>
          <a:bodyPr vert="eaVert" tIns="0">
            <a:spAutoFit/>
          </a:bodyPr>
          <a:lstStyle/>
          <a:p>
            <a:pPr algn="ctr">
              <a:spcBef>
                <a:spcPct val="50000"/>
              </a:spcBef>
            </a:pPr>
            <a:r>
              <a:rPr lang="en-US" sz="2800">
                <a:latin typeface="Arial Unicode MS" pitchFamily="34" charset="-128"/>
                <a:ea typeface="Arial Unicode MS" pitchFamily="34" charset="-128"/>
                <a:cs typeface="Arial Unicode MS" pitchFamily="34" charset="-128"/>
              </a:rPr>
              <a:t>Maintenance</a:t>
            </a:r>
          </a:p>
        </p:txBody>
      </p:sp>
      <p:sp>
        <p:nvSpPr>
          <p:cNvPr id="16" name="Title 15"/>
          <p:cNvSpPr>
            <a:spLocks noGrp="1"/>
          </p:cNvSpPr>
          <p:nvPr>
            <p:ph type="title"/>
          </p:nvPr>
        </p:nvSpPr>
        <p:spPr>
          <a:xfrm>
            <a:off x="684213" y="76200"/>
            <a:ext cx="7772400" cy="533400"/>
          </a:xfrm>
        </p:spPr>
        <p:txBody>
          <a:bodyPr/>
          <a:lstStyle/>
          <a:p>
            <a:pPr>
              <a:lnSpc>
                <a:spcPct val="100000"/>
              </a:lnSpc>
              <a:defRPr/>
            </a:pPr>
            <a:r>
              <a:rPr lang="en-US" sz="2400" dirty="0" smtClean="0">
                <a:latin typeface="+mn-lt"/>
              </a:rPr>
              <a:t>The OpenO&amp;M™ Initiative – Execution Environment</a:t>
            </a:r>
            <a:br>
              <a:rPr lang="en-US" sz="2400" dirty="0" smtClean="0">
                <a:latin typeface="+mn-lt"/>
              </a:rPr>
            </a:br>
            <a:r>
              <a:rPr lang="en-US" sz="2000" dirty="0" smtClean="0">
                <a:solidFill>
                  <a:schemeClr val="tx1"/>
                </a:solidFill>
                <a:latin typeface="+mn-lt"/>
              </a:rPr>
              <a:t>Brings People Processes and Technology Together</a:t>
            </a:r>
            <a:endParaRPr lang="en-US" sz="2400" dirty="0" smtClean="0">
              <a:solidFill>
                <a:schemeClr val="tx1"/>
              </a:solidFill>
              <a:latin typeface="+mn-lt"/>
            </a:endParaRPr>
          </a:p>
        </p:txBody>
      </p:sp>
    </p:spTree>
  </p:cSld>
  <p:clrMapOvr>
    <a:masterClrMapping/>
  </p:clrMapOvr>
  <p:transition spd="med"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354013" y="76200"/>
            <a:ext cx="8435975" cy="6324600"/>
          </a:xfrm>
          <a:prstGeom prst="rect">
            <a:avLst/>
          </a:prstGeom>
          <a:noFill/>
          <a:ln w="9525">
            <a:noFill/>
            <a:miter lim="800000"/>
            <a:headEnd/>
            <a:tailEnd/>
          </a:ln>
        </p:spPr>
      </p:pic>
    </p:spTree>
  </p:cSld>
  <p:clrMapOvr>
    <a:masterClrMapping/>
  </p:clrMapOvr>
  <p:transition spd="med" advTm="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25" y="76200"/>
            <a:ext cx="8385175" cy="533400"/>
          </a:xfrm>
        </p:spPr>
        <p:txBody>
          <a:bodyPr/>
          <a:lstStyle/>
          <a:p>
            <a:pPr eaLnBrk="1" hangingPunct="1">
              <a:lnSpc>
                <a:spcPct val="100000"/>
              </a:lnSpc>
              <a:defRPr/>
            </a:pPr>
            <a:r>
              <a:rPr lang="en-US" sz="2400" dirty="0" smtClean="0">
                <a:latin typeface="+mn-lt"/>
              </a:rPr>
              <a:t/>
            </a:r>
            <a:br>
              <a:rPr lang="en-US" sz="2400" dirty="0" smtClean="0">
                <a:latin typeface="+mn-lt"/>
              </a:rPr>
            </a:br>
            <a:r>
              <a:rPr lang="en-US" sz="2400" dirty="0" smtClean="0">
                <a:solidFill>
                  <a:schemeClr val="tx1"/>
                </a:solidFill>
                <a:latin typeface="+mn-lt"/>
              </a:rPr>
              <a:t> </a:t>
            </a:r>
            <a:r>
              <a:rPr lang="en-US" dirty="0" smtClean="0">
                <a:latin typeface="+mn-lt"/>
              </a:rPr>
              <a:t>Context for Collaboration</a:t>
            </a:r>
            <a:r>
              <a:rPr lang="en-US" sz="2400" dirty="0" smtClean="0">
                <a:latin typeface="+mn-lt"/>
              </a:rPr>
              <a:t/>
            </a:r>
            <a:br>
              <a:rPr lang="en-US" sz="2400" dirty="0" smtClean="0">
                <a:latin typeface="+mn-lt"/>
              </a:rPr>
            </a:br>
            <a:r>
              <a:rPr lang="en-US" sz="2000" dirty="0" smtClean="0">
                <a:solidFill>
                  <a:schemeClr val="tx1"/>
                </a:solidFill>
                <a:latin typeface="+mn-lt"/>
              </a:rPr>
              <a:t>Step 1- Build Basic Asset Models in OpenO&amp;M (MIMOSA) and setup a process to Reverse Engineer them into ISO 15926</a:t>
            </a:r>
            <a:endParaRPr lang="en-US" sz="2400" dirty="0">
              <a:solidFill>
                <a:schemeClr val="tx1"/>
              </a:solidFill>
              <a:latin typeface="+mn-lt"/>
            </a:endParaRPr>
          </a:p>
        </p:txBody>
      </p:sp>
      <p:sp>
        <p:nvSpPr>
          <p:cNvPr id="4" name="Rectangle 3"/>
          <p:cNvSpPr/>
          <p:nvPr/>
        </p:nvSpPr>
        <p:spPr bwMode="auto">
          <a:xfrm>
            <a:off x="127000" y="1066800"/>
            <a:ext cx="8864600" cy="5232400"/>
          </a:xfrm>
          <a:prstGeom prst="rect">
            <a:avLst/>
          </a:prstGeom>
          <a:blipFill>
            <a:blip r:embed="rId3" cstate="print"/>
            <a:tile tx="0" ty="0" sx="100000" sy="100000" flip="none" algn="tl"/>
          </a:blipFill>
          <a:ln w="25400" cap="flat" cmpd="sng" algn="ctr">
            <a:solidFill>
              <a:schemeClr val="tx1"/>
            </a:solidFill>
            <a:prstDash val="solid"/>
            <a:round/>
            <a:headEnd type="none" w="med" len="med"/>
            <a:tailEnd type="none" w="med" len="med"/>
          </a:ln>
          <a:effectLst/>
        </p:spPr>
        <p:txBody>
          <a:bodyPr wrap="none" tIns="0"/>
          <a:lstStyle/>
          <a:p>
            <a:pPr algn="ctr">
              <a:defRPr/>
            </a:pPr>
            <a:r>
              <a:rPr lang="en-US" sz="2400" dirty="0">
                <a:latin typeface="+mn-lt"/>
                <a:cs typeface="+mn-cs"/>
              </a:rPr>
              <a:t>Semantic Context</a:t>
            </a:r>
          </a:p>
        </p:txBody>
      </p:sp>
      <p:sp>
        <p:nvSpPr>
          <p:cNvPr id="6" name="Rounded Rectangle 5"/>
          <p:cNvSpPr/>
          <p:nvPr/>
        </p:nvSpPr>
        <p:spPr bwMode="auto">
          <a:xfrm>
            <a:off x="685800" y="1714500"/>
            <a:ext cx="7747000" cy="685800"/>
          </a:xfrm>
          <a:prstGeom prst="roundRect">
            <a:avLst/>
          </a:prstGeom>
          <a:solidFill>
            <a:srgbClr val="00B0F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a:latin typeface="+mn-lt"/>
                <a:cs typeface="+mn-cs"/>
              </a:rPr>
              <a:t>Enterprise Business Systems</a:t>
            </a:r>
          </a:p>
        </p:txBody>
      </p:sp>
      <p:sp>
        <p:nvSpPr>
          <p:cNvPr id="7" name="Rounded Rectangle 6"/>
          <p:cNvSpPr/>
          <p:nvPr/>
        </p:nvSpPr>
        <p:spPr bwMode="auto">
          <a:xfrm>
            <a:off x="1143000" y="5207000"/>
            <a:ext cx="6858000" cy="431800"/>
          </a:xfrm>
          <a:prstGeom prst="roundRect">
            <a:avLst/>
          </a:prstGeom>
          <a:solidFill>
            <a:srgbClr val="00B05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Physical Assets</a:t>
            </a:r>
          </a:p>
        </p:txBody>
      </p:sp>
      <p:sp>
        <p:nvSpPr>
          <p:cNvPr id="8" name="Rounded Rectangle 7"/>
          <p:cNvSpPr/>
          <p:nvPr/>
        </p:nvSpPr>
        <p:spPr bwMode="auto">
          <a:xfrm>
            <a:off x="1143000" y="4762500"/>
            <a:ext cx="6858000" cy="431800"/>
          </a:xfrm>
          <a:prstGeom prst="roundRect">
            <a:avLst/>
          </a:prstGeom>
          <a:solidFill>
            <a:srgbClr val="FFFF0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Controls</a:t>
            </a:r>
          </a:p>
        </p:txBody>
      </p:sp>
      <p:sp>
        <p:nvSpPr>
          <p:cNvPr id="9" name="Oval 8"/>
          <p:cNvSpPr/>
          <p:nvPr/>
        </p:nvSpPr>
        <p:spPr bwMode="auto">
          <a:xfrm>
            <a:off x="203200" y="2286000"/>
            <a:ext cx="3073400" cy="2514600"/>
          </a:xfrm>
          <a:prstGeom prst="ellipse">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000" dirty="0">
                <a:latin typeface="+mn-lt"/>
                <a:cs typeface="+mn-cs"/>
              </a:rPr>
              <a:t>ISO 15926</a:t>
            </a:r>
          </a:p>
        </p:txBody>
      </p:sp>
      <p:sp>
        <p:nvSpPr>
          <p:cNvPr id="10" name="Oval 9"/>
          <p:cNvSpPr>
            <a:spLocks noChangeAspect="1"/>
          </p:cNvSpPr>
          <p:nvPr/>
        </p:nvSpPr>
        <p:spPr bwMode="auto">
          <a:xfrm>
            <a:off x="5943600" y="2209800"/>
            <a:ext cx="2895600" cy="2895600"/>
          </a:xfrm>
          <a:prstGeom prst="ellipse">
            <a:avLst/>
          </a:prstGeom>
          <a:solidFill>
            <a:schemeClr val="accent1">
              <a:lumMod val="60000"/>
              <a:lumOff val="40000"/>
              <a:alpha val="50000"/>
            </a:schemeClr>
          </a:solidFill>
          <a:ln w="25400" cap="flat" cmpd="sng" algn="ctr">
            <a:solidFill>
              <a:schemeClr val="tx1"/>
            </a:solidFill>
            <a:prstDash val="solid"/>
            <a:round/>
            <a:headEnd type="none" w="med" len="med"/>
            <a:tailEnd type="none" w="med" len="med"/>
          </a:ln>
          <a:effectLst/>
        </p:spPr>
        <p:txBody>
          <a:bodyPr tIns="0"/>
          <a:lstStyle/>
          <a:p>
            <a:pPr algn="ctr">
              <a:defRPr/>
            </a:pPr>
            <a:endParaRPr lang="en-US" sz="2000" dirty="0">
              <a:latin typeface="+mn-lt"/>
              <a:cs typeface="+mn-cs"/>
            </a:endParaRPr>
          </a:p>
        </p:txBody>
      </p:sp>
      <p:pic>
        <p:nvPicPr>
          <p:cNvPr id="10249" name="Picture 42" descr="OpenOandM%20Logo">
            <a:hlinkClick r:id="rId4"/>
          </p:cNvPr>
          <p:cNvPicPr>
            <a:picLocks noChangeAspect="1" noChangeArrowheads="1"/>
          </p:cNvPicPr>
          <p:nvPr/>
        </p:nvPicPr>
        <p:blipFill>
          <a:blip r:embed="rId5" cstate="print"/>
          <a:srcRect/>
          <a:stretch>
            <a:fillRect/>
          </a:stretch>
        </p:blipFill>
        <p:spPr bwMode="auto">
          <a:xfrm>
            <a:off x="7010400" y="2209800"/>
            <a:ext cx="762000" cy="381000"/>
          </a:xfrm>
          <a:prstGeom prst="rect">
            <a:avLst/>
          </a:prstGeom>
          <a:noFill/>
          <a:ln w="9525">
            <a:noFill/>
            <a:miter lim="800000"/>
            <a:headEnd/>
            <a:tailEnd/>
          </a:ln>
        </p:spPr>
      </p:pic>
      <p:sp>
        <p:nvSpPr>
          <p:cNvPr id="23" name="Donut 22"/>
          <p:cNvSpPr>
            <a:spLocks noChangeAspect="1"/>
          </p:cNvSpPr>
          <p:nvPr/>
        </p:nvSpPr>
        <p:spPr bwMode="auto">
          <a:xfrm>
            <a:off x="6324600" y="2590800"/>
            <a:ext cx="2133600" cy="2133600"/>
          </a:xfrm>
          <a:prstGeom prst="donut">
            <a:avLst/>
          </a:prstGeom>
          <a:solidFill>
            <a:srgbClr val="008000">
              <a:alpha val="50000"/>
            </a:srgb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dirty="0">
                <a:cs typeface="Arial" charset="0"/>
              </a:rPr>
              <a:t>MIMOSA</a:t>
            </a: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r>
              <a:rPr lang="en-US" dirty="0">
                <a:cs typeface="Arial" charset="0"/>
              </a:rPr>
              <a:t>Registry</a:t>
            </a:r>
          </a:p>
        </p:txBody>
      </p:sp>
      <p:sp>
        <p:nvSpPr>
          <p:cNvPr id="18" name="Oval 17"/>
          <p:cNvSpPr>
            <a:spLocks noChangeAspect="1"/>
          </p:cNvSpPr>
          <p:nvPr/>
        </p:nvSpPr>
        <p:spPr bwMode="auto">
          <a:xfrm>
            <a:off x="6832600" y="3098800"/>
            <a:ext cx="1117600" cy="1117600"/>
          </a:xfrm>
          <a:prstGeom prst="ellipse">
            <a:avLst/>
          </a:prstGeom>
          <a:solidFill>
            <a:srgbClr val="FFFF00">
              <a:alpha val="50000"/>
            </a:srgbClr>
          </a:solidFill>
          <a:ln w="25400" cap="flat" cmpd="sng" algn="ctr">
            <a:noFill/>
            <a:prstDash val="solid"/>
            <a:round/>
            <a:headEnd type="none" w="med" len="med"/>
            <a:tailEnd type="none" w="med" len="med"/>
          </a:ln>
          <a:effectLst/>
        </p:spPr>
        <p:txBody>
          <a:bodyPr wrap="none" tIns="0" anchor="ctr"/>
          <a:lstStyle/>
          <a:p>
            <a:pPr algn="ctr">
              <a:defRPr/>
            </a:pPr>
            <a:r>
              <a:rPr lang="en-US" sz="1200" dirty="0">
                <a:latin typeface="+mn-lt"/>
                <a:cs typeface="+mn-cs"/>
              </a:rPr>
              <a:t>O&amp;M</a:t>
            </a:r>
            <a:br>
              <a:rPr lang="en-US" sz="1200" dirty="0">
                <a:latin typeface="+mn-lt"/>
                <a:cs typeface="+mn-cs"/>
              </a:rPr>
            </a:br>
            <a:r>
              <a:rPr lang="en-US" sz="1200" dirty="0">
                <a:latin typeface="+mn-lt"/>
                <a:cs typeface="+mn-cs"/>
              </a:rPr>
              <a:t>Requirements</a:t>
            </a:r>
            <a:br>
              <a:rPr lang="en-US" sz="1200" dirty="0">
                <a:latin typeface="+mn-lt"/>
                <a:cs typeface="+mn-cs"/>
              </a:rPr>
            </a:br>
            <a:r>
              <a:rPr lang="en-US" sz="1200" dirty="0">
                <a:latin typeface="+mn-lt"/>
                <a:cs typeface="+mn-cs"/>
              </a:rPr>
              <a:t>Repository</a:t>
            </a:r>
          </a:p>
        </p:txBody>
      </p:sp>
      <p:sp>
        <p:nvSpPr>
          <p:cNvPr id="24" name="Left-Right Arrow 23"/>
          <p:cNvSpPr/>
          <p:nvPr/>
        </p:nvSpPr>
        <p:spPr bwMode="auto">
          <a:xfrm>
            <a:off x="3276600" y="2781300"/>
            <a:ext cx="2209800" cy="1752600"/>
          </a:xfrm>
          <a:prstGeom prst="leftRightArrow">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Arial" charset="0"/>
              </a:rPr>
              <a:t>Transform</a:t>
            </a:r>
            <a:br>
              <a:rPr lang="en-US" dirty="0">
                <a:latin typeface="+mn-lt"/>
                <a:cs typeface="Arial" charset="0"/>
              </a:rPr>
            </a:br>
            <a:r>
              <a:rPr lang="en-US" dirty="0">
                <a:latin typeface="+mn-lt"/>
                <a:cs typeface="Arial" charset="0"/>
              </a:rPr>
              <a:t>Engine</a:t>
            </a:r>
          </a:p>
        </p:txBody>
      </p:sp>
      <p:sp>
        <p:nvSpPr>
          <p:cNvPr id="25" name="Rectangle 24"/>
          <p:cNvSpPr/>
          <p:nvPr/>
        </p:nvSpPr>
        <p:spPr bwMode="auto">
          <a:xfrm>
            <a:off x="3124200" y="3467100"/>
            <a:ext cx="762000" cy="381000"/>
          </a:xfrm>
          <a:prstGeom prst="rect">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err="1">
                <a:latin typeface="+mn-lt"/>
                <a:cs typeface="+mn-cs"/>
              </a:rPr>
              <a:t>iRING</a:t>
            </a:r>
            <a:endParaRPr lang="en-US" dirty="0">
              <a:latin typeface="+mn-lt"/>
              <a:cs typeface="+mn-cs"/>
            </a:endParaRPr>
          </a:p>
        </p:txBody>
      </p:sp>
      <p:sp>
        <p:nvSpPr>
          <p:cNvPr id="26" name="Oval 25"/>
          <p:cNvSpPr/>
          <p:nvPr/>
        </p:nvSpPr>
        <p:spPr bwMode="auto">
          <a:xfrm>
            <a:off x="5029200" y="2971800"/>
            <a:ext cx="2362200" cy="1371600"/>
          </a:xfrm>
          <a:prstGeom prst="ellipse">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200" dirty="0">
                <a:latin typeface="+mn-lt"/>
                <a:cs typeface="Arial" charset="0"/>
              </a:rPr>
              <a:t>OpenO&amp;M</a:t>
            </a:r>
            <a:br>
              <a:rPr lang="en-US" sz="1200" dirty="0">
                <a:latin typeface="+mn-lt"/>
                <a:cs typeface="Arial" charset="0"/>
              </a:rPr>
            </a:br>
            <a:endParaRPr lang="en-US" sz="1200" dirty="0">
              <a:latin typeface="+mn-lt"/>
              <a:cs typeface="Arial" charset="0"/>
            </a:endParaRPr>
          </a:p>
          <a:p>
            <a:pPr algn="ctr">
              <a:defRPr/>
            </a:pPr>
            <a:endParaRPr lang="en-US" sz="1200" dirty="0">
              <a:latin typeface="+mn-lt"/>
              <a:cs typeface="Arial" charset="0"/>
            </a:endParaRPr>
          </a:p>
          <a:p>
            <a:pPr algn="ctr">
              <a:defRPr/>
            </a:pPr>
            <a:endParaRPr lang="en-US" sz="1200" dirty="0">
              <a:latin typeface="+mn-lt"/>
              <a:cs typeface="Arial" charset="0"/>
            </a:endParaRPr>
          </a:p>
          <a:p>
            <a:pPr algn="ctr">
              <a:defRPr/>
            </a:pPr>
            <a:r>
              <a:rPr lang="en-US" sz="1200" dirty="0">
                <a:latin typeface="+mn-lt"/>
                <a:cs typeface="Arial" charset="0"/>
              </a:rPr>
              <a:t>Event Oriented Message</a:t>
            </a:r>
            <a:br>
              <a:rPr lang="en-US" sz="1200" dirty="0">
                <a:latin typeface="+mn-lt"/>
                <a:cs typeface="Arial" charset="0"/>
              </a:rPr>
            </a:br>
            <a:r>
              <a:rPr lang="en-US" sz="1200" dirty="0">
                <a:latin typeface="+mn-lt"/>
                <a:cs typeface="Arial" charset="0"/>
              </a:rPr>
              <a:t>Bus</a:t>
            </a:r>
          </a:p>
        </p:txBody>
      </p:sp>
      <p:pic>
        <p:nvPicPr>
          <p:cNvPr id="10255" name="Picture 42" descr="OpenOandM%20Logo">
            <a:hlinkClick r:id="rId4"/>
          </p:cNvPr>
          <p:cNvPicPr>
            <a:picLocks noChangeAspect="1" noChangeArrowheads="1"/>
          </p:cNvPicPr>
          <p:nvPr/>
        </p:nvPicPr>
        <p:blipFill>
          <a:blip r:embed="rId5" cstate="print"/>
          <a:srcRect/>
          <a:stretch>
            <a:fillRect/>
          </a:stretch>
        </p:blipFill>
        <p:spPr bwMode="auto">
          <a:xfrm>
            <a:off x="4953000" y="3467100"/>
            <a:ext cx="762000" cy="381000"/>
          </a:xfrm>
          <a:prstGeom prst="rect">
            <a:avLst/>
          </a:prstGeom>
          <a:noFill/>
          <a:ln w="9525">
            <a:noFill/>
            <a:miter lim="800000"/>
            <a:headEnd/>
            <a:tailEnd/>
          </a:ln>
        </p:spPr>
      </p:pic>
      <p:pic>
        <p:nvPicPr>
          <p:cNvPr id="10256" name="Picture 42" descr="OpenOandM%20Logo">
            <a:hlinkClick r:id="rId4"/>
          </p:cNvPr>
          <p:cNvPicPr>
            <a:picLocks noChangeAspect="1" noChangeArrowheads="1"/>
          </p:cNvPicPr>
          <p:nvPr/>
        </p:nvPicPr>
        <p:blipFill>
          <a:blip r:embed="rId5" cstate="print"/>
          <a:srcRect/>
          <a:stretch>
            <a:fillRect/>
          </a:stretch>
        </p:blipFill>
        <p:spPr bwMode="auto">
          <a:xfrm>
            <a:off x="7010400" y="4724400"/>
            <a:ext cx="762000" cy="381000"/>
          </a:xfrm>
          <a:prstGeom prst="rect">
            <a:avLst/>
          </a:prstGeom>
          <a:noFill/>
          <a:ln w="9525">
            <a:noFill/>
            <a:miter lim="800000"/>
            <a:headEnd/>
            <a:tailEnd/>
          </a:ln>
        </p:spPr>
      </p:pic>
      <p:sp>
        <p:nvSpPr>
          <p:cNvPr id="10257" name="Rectangle 26"/>
          <p:cNvSpPr>
            <a:spLocks noChangeArrowheads="1"/>
          </p:cNvSpPr>
          <p:nvPr/>
        </p:nvSpPr>
        <p:spPr bwMode="auto">
          <a:xfrm flipH="1">
            <a:off x="2438400" y="1676400"/>
            <a:ext cx="4419600" cy="1524000"/>
          </a:xfrm>
          <a:prstGeom prst="rect">
            <a:avLst/>
          </a:prstGeom>
          <a:noFill/>
          <a:ln w="25400" algn="ctr">
            <a:noFill/>
            <a:round/>
            <a:headEnd/>
            <a:tailEnd/>
          </a:ln>
        </p:spPr>
        <p:txBody>
          <a:bodyPr wrap="none" tIns="0" anchor="ctr"/>
          <a:lstStyle/>
          <a:p>
            <a:pPr algn="ctr"/>
            <a:endParaRPr lang="en-US"/>
          </a:p>
        </p:txBody>
      </p:sp>
      <p:sp>
        <p:nvSpPr>
          <p:cNvPr id="22" name="Curved Down Arrow 21"/>
          <p:cNvSpPr/>
          <p:nvPr/>
        </p:nvSpPr>
        <p:spPr bwMode="auto">
          <a:xfrm flipH="1">
            <a:off x="2514600" y="1828800"/>
            <a:ext cx="4419600" cy="1371600"/>
          </a:xfrm>
          <a:prstGeom prst="curvedDownArrow">
            <a:avLst/>
          </a:prstGeom>
          <a:solidFill>
            <a:srgbClr val="0066FF">
              <a:alpha val="7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err="1">
                <a:latin typeface="+mn-lt"/>
              </a:rPr>
              <a:t>iRING</a:t>
            </a:r>
            <a:endParaRPr lang="en-US" sz="2800" dirty="0">
              <a:latin typeface="+mn-lt"/>
            </a:endParaRPr>
          </a:p>
        </p:txBody>
      </p:sp>
      <p:grpSp>
        <p:nvGrpSpPr>
          <p:cNvPr id="3" name="Group 26"/>
          <p:cNvGrpSpPr>
            <a:grpSpLocks/>
          </p:cNvGrpSpPr>
          <p:nvPr/>
        </p:nvGrpSpPr>
        <p:grpSpPr bwMode="auto">
          <a:xfrm>
            <a:off x="6623050" y="3124200"/>
            <a:ext cx="1593850" cy="1066800"/>
            <a:chOff x="6623050" y="3124200"/>
            <a:chExt cx="1593850" cy="1066800"/>
          </a:xfrm>
        </p:grpSpPr>
        <p:pic>
          <p:nvPicPr>
            <p:cNvPr id="10263" name="Picture 4" descr="984295318@23112009-2A51"/>
            <p:cNvPicPr>
              <a:picLocks noChangeAspect="1" noChangeArrowheads="1"/>
            </p:cNvPicPr>
            <p:nvPr/>
          </p:nvPicPr>
          <p:blipFill>
            <a:blip r:embed="rId6" cstate="print"/>
            <a:srcRect/>
            <a:stretch>
              <a:fillRect/>
            </a:stretch>
          </p:blipFill>
          <p:spPr bwMode="auto">
            <a:xfrm>
              <a:off x="6623050" y="3124200"/>
              <a:ext cx="1593850" cy="1066800"/>
            </a:xfrm>
            <a:prstGeom prst="rect">
              <a:avLst/>
            </a:prstGeom>
            <a:noFill/>
            <a:ln w="9525">
              <a:noFill/>
              <a:miter lim="800000"/>
              <a:headEnd/>
              <a:tailEnd/>
            </a:ln>
          </p:spPr>
        </p:pic>
        <p:pic>
          <p:nvPicPr>
            <p:cNvPr id="10264" name="Picture 17" descr="MIMOSA_TMonWhite"/>
            <p:cNvPicPr>
              <a:picLocks noChangeAspect="1" noChangeArrowheads="1"/>
            </p:cNvPicPr>
            <p:nvPr/>
          </p:nvPicPr>
          <p:blipFill>
            <a:blip r:embed="rId7" cstate="print"/>
            <a:srcRect/>
            <a:stretch>
              <a:fillRect/>
            </a:stretch>
          </p:blipFill>
          <p:spPr bwMode="auto">
            <a:xfrm>
              <a:off x="6705600" y="3990340"/>
              <a:ext cx="381000" cy="139700"/>
            </a:xfrm>
            <a:prstGeom prst="rect">
              <a:avLst/>
            </a:prstGeom>
            <a:noFill/>
            <a:ln w="9525">
              <a:noFill/>
              <a:miter lim="800000"/>
              <a:headEnd/>
              <a:tailEnd/>
            </a:ln>
          </p:spPr>
        </p:pic>
      </p:grpSp>
      <p:grpSp>
        <p:nvGrpSpPr>
          <p:cNvPr id="5" name="Group 27"/>
          <p:cNvGrpSpPr>
            <a:grpSpLocks/>
          </p:cNvGrpSpPr>
          <p:nvPr/>
        </p:nvGrpSpPr>
        <p:grpSpPr bwMode="auto">
          <a:xfrm>
            <a:off x="990600" y="3124200"/>
            <a:ext cx="1593850" cy="1066800"/>
            <a:chOff x="6623050" y="3124200"/>
            <a:chExt cx="1593850" cy="1066800"/>
          </a:xfrm>
        </p:grpSpPr>
        <p:pic>
          <p:nvPicPr>
            <p:cNvPr id="10261" name="Picture 4" descr="984295318@23112009-2A51"/>
            <p:cNvPicPr>
              <a:picLocks noChangeAspect="1" noChangeArrowheads="1"/>
            </p:cNvPicPr>
            <p:nvPr/>
          </p:nvPicPr>
          <p:blipFill>
            <a:blip r:embed="rId6" cstate="print"/>
            <a:srcRect/>
            <a:stretch>
              <a:fillRect/>
            </a:stretch>
          </p:blipFill>
          <p:spPr bwMode="auto">
            <a:xfrm>
              <a:off x="6623050" y="3124200"/>
              <a:ext cx="1593850" cy="1066800"/>
            </a:xfrm>
            <a:prstGeom prst="rect">
              <a:avLst/>
            </a:prstGeom>
            <a:noFill/>
            <a:ln w="9525">
              <a:noFill/>
              <a:miter lim="800000"/>
              <a:headEnd/>
              <a:tailEnd/>
            </a:ln>
          </p:spPr>
        </p:pic>
        <p:pic>
          <p:nvPicPr>
            <p:cNvPr id="10262" name="Picture 17" descr="MIMOSA_TMonWhite"/>
            <p:cNvPicPr>
              <a:picLocks noChangeAspect="1" noChangeArrowheads="1"/>
            </p:cNvPicPr>
            <p:nvPr/>
          </p:nvPicPr>
          <p:blipFill>
            <a:blip r:embed="rId7" cstate="print"/>
            <a:srcRect/>
            <a:stretch>
              <a:fillRect/>
            </a:stretch>
          </p:blipFill>
          <p:spPr bwMode="auto">
            <a:xfrm>
              <a:off x="6705600" y="3990340"/>
              <a:ext cx="381000" cy="139700"/>
            </a:xfrm>
            <a:prstGeom prst="rect">
              <a:avLst/>
            </a:prstGeom>
            <a:noFill/>
            <a:ln w="9525">
              <a:noFill/>
              <a:miter lim="800000"/>
              <a:headEnd/>
              <a:tailEnd/>
            </a:ln>
          </p:spPr>
        </p:pic>
      </p:grpSp>
    </p:spTree>
  </p:cSld>
  <p:clrMapOvr>
    <a:masterClrMapping/>
  </p:clrMapOvr>
  <p:transition spd="med"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228600"/>
            <a:ext cx="7772400" cy="533400"/>
          </a:xfrm>
        </p:spPr>
        <p:txBody>
          <a:bodyPr/>
          <a:lstStyle/>
          <a:p>
            <a:pPr eaLnBrk="1" hangingPunct="1">
              <a:lnSpc>
                <a:spcPct val="100000"/>
              </a:lnSpc>
              <a:defRPr/>
            </a:pPr>
            <a:r>
              <a:rPr lang="en-US" sz="2400" dirty="0" smtClean="0">
                <a:latin typeface="+mn-lt"/>
              </a:rPr>
              <a:t/>
            </a:r>
            <a:br>
              <a:rPr lang="en-US" sz="2400" dirty="0" smtClean="0">
                <a:latin typeface="+mn-lt"/>
              </a:rPr>
            </a:br>
            <a:r>
              <a:rPr lang="en-US" sz="2400" dirty="0" smtClean="0">
                <a:solidFill>
                  <a:schemeClr val="tx1"/>
                </a:solidFill>
                <a:latin typeface="+mn-lt"/>
              </a:rPr>
              <a:t> </a:t>
            </a:r>
            <a:r>
              <a:rPr lang="en-US" dirty="0" smtClean="0">
                <a:latin typeface="+mn-lt"/>
              </a:rPr>
              <a:t>Context for Collaboration</a:t>
            </a:r>
            <a:r>
              <a:rPr lang="en-US" sz="2400" dirty="0" smtClean="0">
                <a:latin typeface="+mn-lt"/>
              </a:rPr>
              <a:t/>
            </a:r>
            <a:br>
              <a:rPr lang="en-US" sz="2400" dirty="0" smtClean="0">
                <a:latin typeface="+mn-lt"/>
              </a:rPr>
            </a:br>
            <a:r>
              <a:rPr lang="en-US" sz="2000" dirty="0" smtClean="0">
                <a:solidFill>
                  <a:schemeClr val="tx1"/>
                </a:solidFill>
                <a:latin typeface="+mn-lt"/>
              </a:rPr>
              <a:t>Step 2- Capture/Model </a:t>
            </a:r>
            <a:r>
              <a:rPr lang="en-US" sz="2000" u="sng" dirty="0" smtClean="0">
                <a:solidFill>
                  <a:srgbClr val="FF0000"/>
                </a:solidFill>
                <a:latin typeface="+mn-lt"/>
              </a:rPr>
              <a:t>Basic</a:t>
            </a:r>
            <a:r>
              <a:rPr lang="en-US" sz="2000" dirty="0" smtClean="0">
                <a:solidFill>
                  <a:schemeClr val="tx1"/>
                </a:solidFill>
                <a:latin typeface="+mn-lt"/>
              </a:rPr>
              <a:t> As Is Topologies in OpenO&amp;M</a:t>
            </a:r>
            <a:br>
              <a:rPr lang="en-US" sz="2000" dirty="0" smtClean="0">
                <a:solidFill>
                  <a:schemeClr val="tx1"/>
                </a:solidFill>
                <a:latin typeface="+mn-lt"/>
              </a:rPr>
            </a:br>
            <a:endParaRPr lang="en-US" sz="2400" dirty="0">
              <a:solidFill>
                <a:schemeClr val="tx1"/>
              </a:solidFill>
              <a:latin typeface="+mn-lt"/>
            </a:endParaRPr>
          </a:p>
        </p:txBody>
      </p:sp>
      <p:sp>
        <p:nvSpPr>
          <p:cNvPr id="4" name="Rectangle 3"/>
          <p:cNvSpPr/>
          <p:nvPr/>
        </p:nvSpPr>
        <p:spPr bwMode="auto">
          <a:xfrm>
            <a:off x="127000" y="1066800"/>
            <a:ext cx="8864600" cy="5232400"/>
          </a:xfrm>
          <a:prstGeom prst="rect">
            <a:avLst/>
          </a:prstGeom>
          <a:blipFill>
            <a:blip r:embed="rId3" cstate="print"/>
            <a:tile tx="0" ty="0" sx="100000" sy="100000" flip="none" algn="tl"/>
          </a:blipFill>
          <a:ln w="25400" cap="flat" cmpd="sng" algn="ctr">
            <a:solidFill>
              <a:schemeClr val="tx1"/>
            </a:solidFill>
            <a:prstDash val="solid"/>
            <a:round/>
            <a:headEnd type="none" w="med" len="med"/>
            <a:tailEnd type="none" w="med" len="med"/>
          </a:ln>
          <a:effectLst/>
        </p:spPr>
        <p:txBody>
          <a:bodyPr wrap="none" tIns="0"/>
          <a:lstStyle/>
          <a:p>
            <a:pPr algn="ctr">
              <a:defRPr/>
            </a:pPr>
            <a:r>
              <a:rPr lang="en-US" sz="2400" dirty="0">
                <a:latin typeface="+mn-lt"/>
                <a:cs typeface="+mn-cs"/>
              </a:rPr>
              <a:t>Semantic Context</a:t>
            </a:r>
          </a:p>
        </p:txBody>
      </p:sp>
      <p:sp>
        <p:nvSpPr>
          <p:cNvPr id="6" name="Rounded Rectangle 5"/>
          <p:cNvSpPr/>
          <p:nvPr/>
        </p:nvSpPr>
        <p:spPr bwMode="auto">
          <a:xfrm>
            <a:off x="685800" y="1714500"/>
            <a:ext cx="7747000" cy="685800"/>
          </a:xfrm>
          <a:prstGeom prst="roundRect">
            <a:avLst/>
          </a:prstGeom>
          <a:solidFill>
            <a:srgbClr val="00B0F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800" dirty="0">
                <a:latin typeface="+mn-lt"/>
                <a:cs typeface="+mn-cs"/>
              </a:rPr>
              <a:t>Enterprise Business Systems</a:t>
            </a:r>
          </a:p>
        </p:txBody>
      </p:sp>
      <p:sp>
        <p:nvSpPr>
          <p:cNvPr id="7" name="Rounded Rectangle 6"/>
          <p:cNvSpPr/>
          <p:nvPr/>
        </p:nvSpPr>
        <p:spPr bwMode="auto">
          <a:xfrm>
            <a:off x="1143000" y="5207000"/>
            <a:ext cx="6858000" cy="431800"/>
          </a:xfrm>
          <a:prstGeom prst="roundRect">
            <a:avLst/>
          </a:prstGeom>
          <a:solidFill>
            <a:srgbClr val="00B05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Physical Assets</a:t>
            </a:r>
          </a:p>
        </p:txBody>
      </p:sp>
      <p:sp>
        <p:nvSpPr>
          <p:cNvPr id="8" name="Rounded Rectangle 7"/>
          <p:cNvSpPr/>
          <p:nvPr/>
        </p:nvSpPr>
        <p:spPr bwMode="auto">
          <a:xfrm>
            <a:off x="1143000" y="4762500"/>
            <a:ext cx="6858000" cy="431800"/>
          </a:xfrm>
          <a:prstGeom prst="roundRect">
            <a:avLst/>
          </a:prstGeom>
          <a:solidFill>
            <a:srgbClr val="FFFF00"/>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400" dirty="0">
                <a:latin typeface="+mn-lt"/>
                <a:cs typeface="+mn-cs"/>
              </a:rPr>
              <a:t>Controls</a:t>
            </a:r>
          </a:p>
        </p:txBody>
      </p:sp>
      <p:sp>
        <p:nvSpPr>
          <p:cNvPr id="9" name="Oval 8"/>
          <p:cNvSpPr/>
          <p:nvPr/>
        </p:nvSpPr>
        <p:spPr bwMode="auto">
          <a:xfrm>
            <a:off x="203200" y="2286000"/>
            <a:ext cx="3073400" cy="2514600"/>
          </a:xfrm>
          <a:prstGeom prst="ellipse">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sz="2000" dirty="0">
                <a:latin typeface="+mn-lt"/>
                <a:cs typeface="+mn-cs"/>
              </a:rPr>
              <a:t>ISO 15926</a:t>
            </a:r>
          </a:p>
        </p:txBody>
      </p:sp>
      <p:sp>
        <p:nvSpPr>
          <p:cNvPr id="10" name="Oval 9"/>
          <p:cNvSpPr>
            <a:spLocks noChangeAspect="1"/>
          </p:cNvSpPr>
          <p:nvPr/>
        </p:nvSpPr>
        <p:spPr bwMode="auto">
          <a:xfrm>
            <a:off x="5943600" y="2209800"/>
            <a:ext cx="2895600" cy="2895600"/>
          </a:xfrm>
          <a:prstGeom prst="ellipse">
            <a:avLst/>
          </a:prstGeom>
          <a:solidFill>
            <a:schemeClr val="accent1">
              <a:lumMod val="60000"/>
              <a:lumOff val="40000"/>
              <a:alpha val="50000"/>
            </a:schemeClr>
          </a:solidFill>
          <a:ln w="25400" cap="flat" cmpd="sng" algn="ctr">
            <a:solidFill>
              <a:schemeClr val="tx1"/>
            </a:solidFill>
            <a:prstDash val="solid"/>
            <a:round/>
            <a:headEnd type="none" w="med" len="med"/>
            <a:tailEnd type="none" w="med" len="med"/>
          </a:ln>
          <a:effectLst/>
        </p:spPr>
        <p:txBody>
          <a:bodyPr tIns="0"/>
          <a:lstStyle/>
          <a:p>
            <a:pPr algn="ctr">
              <a:defRPr/>
            </a:pPr>
            <a:endParaRPr lang="en-US" sz="2000" dirty="0">
              <a:latin typeface="+mn-lt"/>
              <a:cs typeface="+mn-cs"/>
            </a:endParaRPr>
          </a:p>
        </p:txBody>
      </p:sp>
      <p:pic>
        <p:nvPicPr>
          <p:cNvPr id="11273" name="Picture 42" descr="OpenOandM%20Logo">
            <a:hlinkClick r:id="rId4"/>
          </p:cNvPr>
          <p:cNvPicPr>
            <a:picLocks noChangeAspect="1" noChangeArrowheads="1"/>
          </p:cNvPicPr>
          <p:nvPr/>
        </p:nvPicPr>
        <p:blipFill>
          <a:blip r:embed="rId5" cstate="print"/>
          <a:srcRect/>
          <a:stretch>
            <a:fillRect/>
          </a:stretch>
        </p:blipFill>
        <p:spPr bwMode="auto">
          <a:xfrm>
            <a:off x="7010400" y="2209800"/>
            <a:ext cx="762000" cy="381000"/>
          </a:xfrm>
          <a:prstGeom prst="rect">
            <a:avLst/>
          </a:prstGeom>
          <a:noFill/>
          <a:ln w="9525">
            <a:noFill/>
            <a:miter lim="800000"/>
            <a:headEnd/>
            <a:tailEnd/>
          </a:ln>
        </p:spPr>
      </p:pic>
      <p:sp>
        <p:nvSpPr>
          <p:cNvPr id="23" name="Donut 22"/>
          <p:cNvSpPr>
            <a:spLocks noChangeAspect="1"/>
          </p:cNvSpPr>
          <p:nvPr/>
        </p:nvSpPr>
        <p:spPr bwMode="auto">
          <a:xfrm>
            <a:off x="6324600" y="2590800"/>
            <a:ext cx="2133600" cy="2133600"/>
          </a:xfrm>
          <a:prstGeom prst="donut">
            <a:avLst/>
          </a:prstGeom>
          <a:solidFill>
            <a:srgbClr val="008000">
              <a:alpha val="50000"/>
            </a:srgb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dirty="0">
                <a:cs typeface="Arial" charset="0"/>
              </a:rPr>
              <a:t>MIMOSA</a:t>
            </a: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endParaRPr lang="en-US" dirty="0">
              <a:cs typeface="Arial" charset="0"/>
            </a:endParaRPr>
          </a:p>
          <a:p>
            <a:pPr algn="ctr">
              <a:defRPr/>
            </a:pPr>
            <a:r>
              <a:rPr lang="en-US" dirty="0">
                <a:cs typeface="Arial" charset="0"/>
              </a:rPr>
              <a:t>Registry</a:t>
            </a:r>
          </a:p>
        </p:txBody>
      </p:sp>
      <p:sp>
        <p:nvSpPr>
          <p:cNvPr id="18" name="Oval 17"/>
          <p:cNvSpPr>
            <a:spLocks noChangeAspect="1"/>
          </p:cNvSpPr>
          <p:nvPr/>
        </p:nvSpPr>
        <p:spPr bwMode="auto">
          <a:xfrm>
            <a:off x="6832600" y="3098800"/>
            <a:ext cx="1117600" cy="1117600"/>
          </a:xfrm>
          <a:prstGeom prst="ellipse">
            <a:avLst/>
          </a:prstGeom>
          <a:solidFill>
            <a:srgbClr val="FFFF00">
              <a:alpha val="50000"/>
            </a:srgbClr>
          </a:solidFill>
          <a:ln w="25400" cap="flat" cmpd="sng" algn="ctr">
            <a:noFill/>
            <a:prstDash val="solid"/>
            <a:round/>
            <a:headEnd type="none" w="med" len="med"/>
            <a:tailEnd type="none" w="med" len="med"/>
          </a:ln>
          <a:effectLst/>
        </p:spPr>
        <p:txBody>
          <a:bodyPr wrap="none" tIns="0" anchor="ctr"/>
          <a:lstStyle/>
          <a:p>
            <a:pPr algn="ctr">
              <a:defRPr/>
            </a:pPr>
            <a:r>
              <a:rPr lang="en-US" sz="1200" dirty="0">
                <a:latin typeface="+mn-lt"/>
                <a:cs typeface="+mn-cs"/>
              </a:rPr>
              <a:t>O&amp;M</a:t>
            </a:r>
            <a:br>
              <a:rPr lang="en-US" sz="1200" dirty="0">
                <a:latin typeface="+mn-lt"/>
                <a:cs typeface="+mn-cs"/>
              </a:rPr>
            </a:br>
            <a:r>
              <a:rPr lang="en-US" sz="1200" dirty="0">
                <a:latin typeface="+mn-lt"/>
                <a:cs typeface="+mn-cs"/>
              </a:rPr>
              <a:t>Requirements</a:t>
            </a:r>
            <a:br>
              <a:rPr lang="en-US" sz="1200" dirty="0">
                <a:latin typeface="+mn-lt"/>
                <a:cs typeface="+mn-cs"/>
              </a:rPr>
            </a:br>
            <a:r>
              <a:rPr lang="en-US" sz="1200" dirty="0">
                <a:latin typeface="+mn-lt"/>
                <a:cs typeface="+mn-cs"/>
              </a:rPr>
              <a:t>Repository</a:t>
            </a:r>
          </a:p>
        </p:txBody>
      </p:sp>
      <p:sp>
        <p:nvSpPr>
          <p:cNvPr id="24" name="Left-Right Arrow 23"/>
          <p:cNvSpPr/>
          <p:nvPr/>
        </p:nvSpPr>
        <p:spPr bwMode="auto">
          <a:xfrm>
            <a:off x="3276600" y="2781300"/>
            <a:ext cx="2209800" cy="1752600"/>
          </a:xfrm>
          <a:prstGeom prst="leftRightArrow">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a:latin typeface="+mn-lt"/>
                <a:cs typeface="Arial" charset="0"/>
              </a:rPr>
              <a:t>Transform</a:t>
            </a:r>
            <a:br>
              <a:rPr lang="en-US" dirty="0">
                <a:latin typeface="+mn-lt"/>
                <a:cs typeface="Arial" charset="0"/>
              </a:rPr>
            </a:br>
            <a:r>
              <a:rPr lang="en-US" dirty="0">
                <a:latin typeface="+mn-lt"/>
                <a:cs typeface="Arial" charset="0"/>
              </a:rPr>
              <a:t>Engine</a:t>
            </a:r>
          </a:p>
        </p:txBody>
      </p:sp>
      <p:sp>
        <p:nvSpPr>
          <p:cNvPr id="25" name="Rectangle 24"/>
          <p:cNvSpPr/>
          <p:nvPr/>
        </p:nvSpPr>
        <p:spPr bwMode="auto">
          <a:xfrm>
            <a:off x="3124200" y="3467100"/>
            <a:ext cx="762000" cy="381000"/>
          </a:xfrm>
          <a:prstGeom prst="rect">
            <a:avLst/>
          </a:prstGeom>
          <a:solidFill>
            <a:srgbClr val="FF0000">
              <a:alpha val="50000"/>
            </a:srgbClr>
          </a:solidFill>
          <a:ln w="25400" cap="flat" cmpd="sng" algn="ctr">
            <a:solidFill>
              <a:schemeClr val="tx1"/>
            </a:solidFill>
            <a:prstDash val="solid"/>
            <a:round/>
            <a:headEnd type="none" w="med" len="med"/>
            <a:tailEnd type="none" w="med" len="med"/>
          </a:ln>
          <a:effectLst/>
        </p:spPr>
        <p:txBody>
          <a:bodyPr wrap="none" tIns="0" anchor="ctr"/>
          <a:lstStyle/>
          <a:p>
            <a:pPr algn="ctr">
              <a:defRPr/>
            </a:pPr>
            <a:r>
              <a:rPr lang="en-US" dirty="0" err="1">
                <a:latin typeface="+mn-lt"/>
                <a:cs typeface="+mn-cs"/>
              </a:rPr>
              <a:t>iRING</a:t>
            </a:r>
            <a:endParaRPr lang="en-US" dirty="0">
              <a:latin typeface="+mn-lt"/>
              <a:cs typeface="+mn-cs"/>
            </a:endParaRPr>
          </a:p>
        </p:txBody>
      </p:sp>
      <p:sp>
        <p:nvSpPr>
          <p:cNvPr id="26" name="Oval 25"/>
          <p:cNvSpPr/>
          <p:nvPr/>
        </p:nvSpPr>
        <p:spPr bwMode="auto">
          <a:xfrm>
            <a:off x="5029200" y="2971800"/>
            <a:ext cx="2362200" cy="1371600"/>
          </a:xfrm>
          <a:prstGeom prst="ellipse">
            <a:avLst/>
          </a:prstGeom>
          <a:solidFill>
            <a:schemeClr val="bg1">
              <a:alpha val="50000"/>
            </a:schemeClr>
          </a:solidFill>
          <a:ln w="25400" cap="flat" cmpd="sng" algn="ctr">
            <a:solidFill>
              <a:schemeClr val="tx1"/>
            </a:solidFill>
            <a:prstDash val="solid"/>
            <a:round/>
            <a:headEnd type="none" w="med" len="med"/>
            <a:tailEnd type="none" w="med" len="med"/>
          </a:ln>
          <a:effectLst/>
        </p:spPr>
        <p:txBody>
          <a:bodyPr wrap="none" tIns="0" anchorCtr="1"/>
          <a:lstStyle/>
          <a:p>
            <a:pPr algn="ctr">
              <a:defRPr/>
            </a:pPr>
            <a:r>
              <a:rPr lang="en-US" sz="1200" dirty="0">
                <a:latin typeface="+mn-lt"/>
                <a:cs typeface="Arial" charset="0"/>
              </a:rPr>
              <a:t>OpenO&amp;M</a:t>
            </a:r>
            <a:br>
              <a:rPr lang="en-US" sz="1200" dirty="0">
                <a:latin typeface="+mn-lt"/>
                <a:cs typeface="Arial" charset="0"/>
              </a:rPr>
            </a:br>
            <a:endParaRPr lang="en-US" sz="1200" dirty="0">
              <a:latin typeface="+mn-lt"/>
              <a:cs typeface="Arial" charset="0"/>
            </a:endParaRPr>
          </a:p>
          <a:p>
            <a:pPr algn="ctr">
              <a:defRPr/>
            </a:pPr>
            <a:endParaRPr lang="en-US" sz="1200" dirty="0">
              <a:latin typeface="+mn-lt"/>
              <a:cs typeface="Arial" charset="0"/>
            </a:endParaRPr>
          </a:p>
          <a:p>
            <a:pPr algn="ctr">
              <a:defRPr/>
            </a:pPr>
            <a:endParaRPr lang="en-US" sz="1200" dirty="0">
              <a:latin typeface="+mn-lt"/>
              <a:cs typeface="Arial" charset="0"/>
            </a:endParaRPr>
          </a:p>
          <a:p>
            <a:pPr algn="ctr">
              <a:defRPr/>
            </a:pPr>
            <a:r>
              <a:rPr lang="en-US" sz="1200" dirty="0">
                <a:latin typeface="+mn-lt"/>
                <a:cs typeface="Arial" charset="0"/>
              </a:rPr>
              <a:t>Event Oriented Message</a:t>
            </a:r>
            <a:br>
              <a:rPr lang="en-US" sz="1200" dirty="0">
                <a:latin typeface="+mn-lt"/>
                <a:cs typeface="Arial" charset="0"/>
              </a:rPr>
            </a:br>
            <a:r>
              <a:rPr lang="en-US" sz="1200" dirty="0">
                <a:latin typeface="+mn-lt"/>
                <a:cs typeface="Arial" charset="0"/>
              </a:rPr>
              <a:t>Bus</a:t>
            </a:r>
          </a:p>
        </p:txBody>
      </p:sp>
      <p:pic>
        <p:nvPicPr>
          <p:cNvPr id="11279" name="Picture 42" descr="OpenOandM%20Logo">
            <a:hlinkClick r:id="rId4"/>
          </p:cNvPr>
          <p:cNvPicPr>
            <a:picLocks noChangeAspect="1" noChangeArrowheads="1"/>
          </p:cNvPicPr>
          <p:nvPr/>
        </p:nvPicPr>
        <p:blipFill>
          <a:blip r:embed="rId5" cstate="print"/>
          <a:srcRect/>
          <a:stretch>
            <a:fillRect/>
          </a:stretch>
        </p:blipFill>
        <p:spPr bwMode="auto">
          <a:xfrm>
            <a:off x="4953000" y="3467100"/>
            <a:ext cx="762000" cy="381000"/>
          </a:xfrm>
          <a:prstGeom prst="rect">
            <a:avLst/>
          </a:prstGeom>
          <a:noFill/>
          <a:ln w="9525">
            <a:noFill/>
            <a:miter lim="800000"/>
            <a:headEnd/>
            <a:tailEnd/>
          </a:ln>
        </p:spPr>
      </p:pic>
      <p:pic>
        <p:nvPicPr>
          <p:cNvPr id="11280" name="Picture 42" descr="OpenOandM%20Logo">
            <a:hlinkClick r:id="rId4"/>
          </p:cNvPr>
          <p:cNvPicPr>
            <a:picLocks noChangeAspect="1" noChangeArrowheads="1"/>
          </p:cNvPicPr>
          <p:nvPr/>
        </p:nvPicPr>
        <p:blipFill>
          <a:blip r:embed="rId5" cstate="print"/>
          <a:srcRect/>
          <a:stretch>
            <a:fillRect/>
          </a:stretch>
        </p:blipFill>
        <p:spPr bwMode="auto">
          <a:xfrm>
            <a:off x="7010400" y="4724400"/>
            <a:ext cx="762000" cy="381000"/>
          </a:xfrm>
          <a:prstGeom prst="rect">
            <a:avLst/>
          </a:prstGeom>
          <a:noFill/>
          <a:ln w="9525">
            <a:noFill/>
            <a:miter lim="800000"/>
            <a:headEnd/>
            <a:tailEnd/>
          </a:ln>
        </p:spPr>
      </p:pic>
      <p:grpSp>
        <p:nvGrpSpPr>
          <p:cNvPr id="3" name="Group 19"/>
          <p:cNvGrpSpPr>
            <a:grpSpLocks/>
          </p:cNvGrpSpPr>
          <p:nvPr/>
        </p:nvGrpSpPr>
        <p:grpSpPr bwMode="auto">
          <a:xfrm>
            <a:off x="6096000" y="2641600"/>
            <a:ext cx="2628900" cy="2032000"/>
            <a:chOff x="6096000" y="2641600"/>
            <a:chExt cx="2628900" cy="2032000"/>
          </a:xfrm>
        </p:grpSpPr>
        <p:pic>
          <p:nvPicPr>
            <p:cNvPr id="11282" name="Picture 2"/>
            <p:cNvPicPr>
              <a:picLocks noChangeAspect="1" noChangeArrowheads="1"/>
            </p:cNvPicPr>
            <p:nvPr/>
          </p:nvPicPr>
          <p:blipFill>
            <a:blip r:embed="rId6" cstate="print"/>
            <a:srcRect/>
            <a:stretch>
              <a:fillRect/>
            </a:stretch>
          </p:blipFill>
          <p:spPr bwMode="auto">
            <a:xfrm>
              <a:off x="6096000" y="2641600"/>
              <a:ext cx="2628900" cy="2032000"/>
            </a:xfrm>
            <a:prstGeom prst="rect">
              <a:avLst/>
            </a:prstGeom>
            <a:noFill/>
            <a:ln w="9525">
              <a:noFill/>
              <a:miter lim="800000"/>
              <a:headEnd/>
              <a:tailEnd/>
            </a:ln>
          </p:spPr>
        </p:pic>
        <p:pic>
          <p:nvPicPr>
            <p:cNvPr id="11283" name="Picture 17" descr="MIMOSA_TMonWhite"/>
            <p:cNvPicPr>
              <a:picLocks noChangeAspect="1" noChangeArrowheads="1"/>
            </p:cNvPicPr>
            <p:nvPr/>
          </p:nvPicPr>
          <p:blipFill>
            <a:blip r:embed="rId7" cstate="print"/>
            <a:srcRect/>
            <a:stretch>
              <a:fillRect/>
            </a:stretch>
          </p:blipFill>
          <p:spPr bwMode="auto">
            <a:xfrm>
              <a:off x="6123709" y="4434840"/>
              <a:ext cx="581891" cy="213360"/>
            </a:xfrm>
            <a:prstGeom prst="rect">
              <a:avLst/>
            </a:prstGeom>
            <a:noFill/>
            <a:ln w="9525">
              <a:noFill/>
              <a:miter lim="800000"/>
              <a:headEnd/>
              <a:tailEnd/>
            </a:ln>
          </p:spPr>
        </p:pic>
      </p:grpSp>
    </p:spTree>
  </p:cSld>
  <p:clrMapOvr>
    <a:masterClrMapping/>
  </p:clrMapOvr>
  <p:transition spd="med" advTm="0"/>
  <p:timing>
    <p:tnLst>
      <p:par>
        <p:cTn id="1" dur="indefinite" restart="never" nodeType="tmRoot"/>
      </p:par>
    </p:tnLst>
  </p:timing>
</p:sld>
</file>

<file path=ppt/theme/theme1.xml><?xml version="1.0" encoding="utf-8"?>
<a:theme xmlns:a="http://schemas.openxmlformats.org/drawingml/2006/main" name="OpenO&amp;M">
  <a:themeElements>
    <a:clrScheme name="OpenO&amp;M 8">
      <a:dk1>
        <a:srgbClr val="000000"/>
      </a:dk1>
      <a:lt1>
        <a:srgbClr val="FFFFFF"/>
      </a:lt1>
      <a:dk2>
        <a:srgbClr val="000000"/>
      </a:dk2>
      <a:lt2>
        <a:srgbClr val="00330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0000"/>
      </a:folHlink>
    </a:clrScheme>
    <a:fontScheme name="OpenO&amp;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alpha val="50000"/>
          </a:schemeClr>
        </a:solidFill>
        <a:ln w="25400" cap="flat" cmpd="sng" algn="ctr">
          <a:solidFill>
            <a:schemeClr val="tx1"/>
          </a:solidFill>
          <a:prstDash val="solid"/>
          <a:round/>
          <a:headEnd type="none" w="med" len="med"/>
          <a:tailEnd type="none" w="med" len="med"/>
        </a:ln>
        <a:effectLst/>
      </a:spPr>
      <a:bodyPr vert="horz" wrap="none" lIns="91440" tIns="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solidFill>
          <a:schemeClr val="bg1">
            <a:alpha val="50000"/>
          </a:schemeClr>
        </a:solidFill>
        <a:ln w="25400" cap="flat" cmpd="sng" algn="ctr">
          <a:solidFill>
            <a:schemeClr val="tx1"/>
          </a:solidFill>
          <a:prstDash val="solid"/>
          <a:round/>
          <a:headEnd type="none" w="med" len="med"/>
          <a:tailEnd type="none" w="med" len="med"/>
        </a:ln>
        <a:effectLst/>
      </a:spPr>
      <a:bodyPr vert="horz" wrap="none" lIns="91440" tIns="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OpenO&amp;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penO&amp;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penO&amp;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penO&amp;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penO&amp;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penO&amp;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penO&amp;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penO&amp;M 8">
        <a:dk1>
          <a:srgbClr val="000000"/>
        </a:dk1>
        <a:lt1>
          <a:srgbClr val="FFFFFF"/>
        </a:lt1>
        <a:dk2>
          <a:srgbClr val="000000"/>
        </a:dk2>
        <a:lt2>
          <a:srgbClr val="00330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117907</TotalTime>
  <Words>2307</Words>
  <Application>Microsoft Office PowerPoint</Application>
  <PresentationFormat>On-screen Show (4:3)</PresentationFormat>
  <Paragraphs>399</Paragraphs>
  <Slides>41</Slides>
  <Notes>35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4" baseType="lpstr">
      <vt:lpstr>OpenO&amp;M</vt:lpstr>
      <vt:lpstr>Picture</vt:lpstr>
      <vt:lpstr>Package</vt:lpstr>
      <vt:lpstr>Slide 1</vt:lpstr>
      <vt:lpstr>Key Joint MIMOSA / POSC Caesar Projects</vt:lpstr>
      <vt:lpstr>Slide 3</vt:lpstr>
      <vt:lpstr>Global Collaboration and Coordination Endorsement of ISO 15926 and MIMOSA as Key Physical Asset Management Standards</vt:lpstr>
      <vt:lpstr>  Context for Collaboration The Safe Technology Roadmap for Interoperability</vt:lpstr>
      <vt:lpstr>The OpenO&amp;M™ Initiative – Execution Environment Brings People Processes and Technology Together</vt:lpstr>
      <vt:lpstr>Slide 7</vt:lpstr>
      <vt:lpstr>  Context for Collaboration Step 1- Build Basic Asset Models in OpenO&amp;M (MIMOSA) and setup a process to Reverse Engineer them into ISO 15926</vt:lpstr>
      <vt:lpstr>  Context for Collaboration Step 2- Capture/Model Basic As Is Topologies in OpenO&amp;M </vt:lpstr>
      <vt:lpstr>  Context for Collaboration Step 3- Link ISO 15926 and 10303 Based Engineering Systems with OpenO&amp;M Execution Environment</vt:lpstr>
      <vt:lpstr>  Context for Collaboration Step 4- Pull Rich Equipment Data From ISO 15926 Based Engineering Systems – NorHub / iRING </vt:lpstr>
      <vt:lpstr>  Context for Collaboration Step 5- Pull Basic Topology and Configuration History from OpenO&amp;M into ISO 15926 and ISO 10303 (Reverse Engineering)</vt:lpstr>
      <vt:lpstr>  Context for Collaboration Step 6- Round-tripping From ISO 15926 and ISO 10303 Based Engineering Systems – RING (Forward Engineering)</vt:lpstr>
      <vt:lpstr>  Context for Collaboration Step 7- Permanent Synchronization</vt:lpstr>
      <vt:lpstr>Slide 15</vt:lpstr>
      <vt:lpstr>Systems Requiring Interoperability With Abbreviations</vt:lpstr>
      <vt:lpstr>Slide 17</vt:lpstr>
      <vt:lpstr>Slide 18</vt:lpstr>
      <vt:lpstr>OpenO&amp;M Common Interoperability Registry (CIR)</vt:lpstr>
      <vt:lpstr>OpenO&amp;M Common Interoperability Registry UML Model</vt:lpstr>
      <vt:lpstr>Slide 21</vt:lpstr>
      <vt:lpstr>Slide 22</vt:lpstr>
      <vt:lpstr>Slide 23</vt:lpstr>
      <vt:lpstr>Slide 24</vt:lpstr>
      <vt:lpstr>Slide 25</vt:lpstr>
      <vt:lpstr>Slide 26</vt:lpstr>
      <vt:lpstr>Slide 27</vt:lpstr>
      <vt:lpstr>Slide 28</vt:lpstr>
      <vt:lpstr>Slide 29</vt:lpstr>
      <vt:lpstr>UNCEFACT Core Components</vt:lpstr>
      <vt:lpstr>Slide 31</vt:lpstr>
      <vt:lpstr>Slide 32</vt:lpstr>
      <vt:lpstr>Slide 33</vt:lpstr>
      <vt:lpstr>Slide 34</vt:lpstr>
      <vt:lpstr>Slide 35</vt:lpstr>
      <vt:lpstr>Slide 36</vt:lpstr>
      <vt:lpstr>Slide 37</vt:lpstr>
      <vt:lpstr>Slide 38</vt:lpstr>
      <vt:lpstr>Slide 39</vt:lpstr>
      <vt:lpstr>Slide 40</vt:lpstr>
      <vt:lpstr>OpenO&amp;M Common Interoperability Registry</vt:lpstr>
    </vt:vector>
  </TitlesOfParts>
  <Company>MIMOSA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OpenO&amp;M MFG JWG</dc:title>
  <dc:subject>Owner/Operator Collaboration Team</dc:subject>
  <dc:creator>Alan T. Johnston</dc:creator>
  <cp:lastModifiedBy>Ken Bever</cp:lastModifiedBy>
  <cp:revision>1539</cp:revision>
  <dcterms:created xsi:type="dcterms:W3CDTF">2000-08-30T00:10:07Z</dcterms:created>
  <dcterms:modified xsi:type="dcterms:W3CDTF">2009-12-14T20:40:42Z</dcterms:modified>
</cp:coreProperties>
</file>