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72" r:id="rId4"/>
    <p:sldId id="278" r:id="rId5"/>
    <p:sldId id="282" r:id="rId6"/>
    <p:sldId id="283" r:id="rId7"/>
    <p:sldId id="257" r:id="rId8"/>
    <p:sldId id="279" r:id="rId9"/>
    <p:sldId id="290" r:id="rId10"/>
    <p:sldId id="260" r:id="rId11"/>
    <p:sldId id="293" r:id="rId12"/>
    <p:sldId id="269" r:id="rId13"/>
    <p:sldId id="292" r:id="rId14"/>
    <p:sldId id="295" r:id="rId15"/>
    <p:sldId id="296" r:id="rId16"/>
    <p:sldId id="297" r:id="rId17"/>
    <p:sldId id="299" r:id="rId18"/>
    <p:sldId id="274" r:id="rId19"/>
    <p:sldId id="285" r:id="rId20"/>
    <p:sldId id="277" r:id="rId21"/>
    <p:sldId id="284" r:id="rId22"/>
    <p:sldId id="27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69696"/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24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3B3B454-A0D0-4403-AAE8-E35BF6962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7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C94F7-0F48-45DE-9D97-854DB55A0BC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35DA5-88F9-4A97-8649-255F64AFF63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35DA5-88F9-4A97-8649-255F64AFF63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B53-FB9F-461E-94F5-F6C70D40928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35DA5-88F9-4A97-8649-255F64AFF63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35DA5-88F9-4A97-8649-255F64AFF63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B53-FB9F-461E-94F5-F6C70D40928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B53-FB9F-461E-94F5-F6C70D40928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B4D45-DAF6-4704-A588-D8426994D66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0C3BE-3047-4649-9B2C-773E3EF3A0F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3CE83D-906E-4EB3-A099-6BF360F10B6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BEDF2-C2F0-4762-83C4-C0C286E3BBE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AFB68E-FC56-4FD1-985D-CC251F670AA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9658D-F51B-41FA-BA3B-F71020214AF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705C4-B7FA-49C0-AB80-04EA8D90143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1147-3B92-43A7-8401-D99796EA6C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81E96-CE8B-4A24-A720-08FBBC2CEEA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45753-8BD2-4179-B0F1-14AF4FA4617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1A0D6-09F5-49C9-8238-D794E192C7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CFED4-9F8E-47A1-A5DD-4775D4511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59437-24D2-4A10-A178-231CDF1A9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E6AFE-389A-4A2D-A821-EBB0C413A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89F1A-A4AF-405A-8767-3DD0CA2B2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63F65-0368-4F6D-97D7-585F3362D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C203E-6365-4D8A-862E-1AB5C7BCF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96B2D-239E-4F31-9B65-690DF4840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56226-6260-407E-A68E-BFEB7BE2B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885B3-AAA0-4B3E-A325-E2D8D30DE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5BEB1-7D92-4FDC-A184-3CD8C3E92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16BE-4BD5-4616-A7C4-D9156BEF3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7E7ED990-AAAC-489D-9E0F-F4EA5BD96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OpenO&amp;M</a:t>
            </a:r>
            <a:r>
              <a:rPr lang="en-US" dirty="0" smtClean="0"/>
              <a:t> Information Service Bus Model (ISBM) Diagrams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119380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669925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Consumer</a:t>
            </a:r>
          </a:p>
          <a:p>
            <a:pPr algn="ctr"/>
            <a:r>
              <a:rPr lang="en-US" b="0" dirty="0"/>
              <a:t>Application</a:t>
            </a:r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18224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>
            <a:off x="72961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4070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45783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1593850" y="2590799"/>
            <a:ext cx="457200" cy="38862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4337050" y="2590800"/>
            <a:ext cx="457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31"/>
          <p:cNvSpPr txBox="1">
            <a:spLocks noChangeArrowheads="1"/>
          </p:cNvSpPr>
          <p:nvPr/>
        </p:nvSpPr>
        <p:spPr bwMode="auto">
          <a:xfrm>
            <a:off x="5076280" y="3411379"/>
            <a:ext cx="17219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Subscription Session</a:t>
            </a:r>
            <a:endParaRPr lang="en-US" sz="1000" b="0" dirty="0"/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 flipH="1">
            <a:off x="4794250" y="3606642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36"/>
          <p:cNvSpPr>
            <a:spLocks noChangeArrowheads="1"/>
          </p:cNvSpPr>
          <p:nvPr/>
        </p:nvSpPr>
        <p:spPr bwMode="auto">
          <a:xfrm>
            <a:off x="7086600" y="3018631"/>
            <a:ext cx="457200" cy="33312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38"/>
          <p:cNvSpPr>
            <a:spLocks noChangeShapeType="1"/>
          </p:cNvSpPr>
          <p:nvPr/>
        </p:nvSpPr>
        <p:spPr bwMode="auto">
          <a:xfrm>
            <a:off x="2051050" y="3352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Text Box 39"/>
          <p:cNvSpPr txBox="1">
            <a:spLocks noChangeArrowheads="1"/>
          </p:cNvSpPr>
          <p:nvPr/>
        </p:nvSpPr>
        <p:spPr bwMode="auto">
          <a:xfrm>
            <a:off x="2623221" y="31242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11296" name="Text Box 67"/>
          <p:cNvSpPr txBox="1">
            <a:spLocks noChangeArrowheads="1"/>
          </p:cNvSpPr>
          <p:nvPr/>
        </p:nvSpPr>
        <p:spPr bwMode="auto">
          <a:xfrm>
            <a:off x="5068267" y="6019800"/>
            <a:ext cx="17379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Subscription Session</a:t>
            </a:r>
            <a:endParaRPr lang="en-US" sz="1000" b="0" dirty="0"/>
          </a:p>
        </p:txBody>
      </p:sp>
      <p:sp>
        <p:nvSpPr>
          <p:cNvPr id="11297" name="Line 68"/>
          <p:cNvSpPr>
            <a:spLocks noChangeShapeType="1"/>
          </p:cNvSpPr>
          <p:nvPr/>
        </p:nvSpPr>
        <p:spPr bwMode="auto">
          <a:xfrm flipH="1">
            <a:off x="4794250" y="6248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71"/>
          <p:cNvSpPr>
            <a:spLocks noChangeShapeType="1"/>
          </p:cNvSpPr>
          <p:nvPr/>
        </p:nvSpPr>
        <p:spPr bwMode="auto">
          <a:xfrm>
            <a:off x="2051050" y="6324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Text Box 72"/>
          <p:cNvSpPr txBox="1">
            <a:spLocks noChangeArrowheads="1"/>
          </p:cNvSpPr>
          <p:nvPr/>
        </p:nvSpPr>
        <p:spPr bwMode="auto">
          <a:xfrm>
            <a:off x="2623221" y="60960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11302" name="Line 78"/>
          <p:cNvSpPr>
            <a:spLocks noChangeShapeType="1"/>
          </p:cNvSpPr>
          <p:nvPr/>
        </p:nvSpPr>
        <p:spPr bwMode="auto">
          <a:xfrm>
            <a:off x="2051050" y="2743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Text Box 79"/>
          <p:cNvSpPr txBox="1">
            <a:spLocks noChangeArrowheads="1"/>
          </p:cNvSpPr>
          <p:nvPr/>
        </p:nvSpPr>
        <p:spPr bwMode="auto">
          <a:xfrm>
            <a:off x="2372351" y="2514600"/>
            <a:ext cx="1643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</a:t>
            </a:r>
            <a:r>
              <a:rPr lang="en-US" sz="1000" b="0" dirty="0" smtClean="0"/>
              <a:t>Session</a:t>
            </a:r>
            <a:endParaRPr lang="en-US" sz="1000" b="0" dirty="0"/>
          </a:p>
        </p:txBody>
      </p:sp>
      <p:sp>
        <p:nvSpPr>
          <p:cNvPr id="11311" name="Line 90"/>
          <p:cNvSpPr>
            <a:spLocks noChangeShapeType="1"/>
          </p:cNvSpPr>
          <p:nvPr/>
        </p:nvSpPr>
        <p:spPr bwMode="auto">
          <a:xfrm flipH="1">
            <a:off x="4794250" y="3962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11312" name="Text Box 89"/>
          <p:cNvSpPr txBox="1">
            <a:spLocks noChangeArrowheads="1"/>
          </p:cNvSpPr>
          <p:nvPr/>
        </p:nvSpPr>
        <p:spPr bwMode="auto">
          <a:xfrm>
            <a:off x="5363215" y="37163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 With Notification</a:t>
            </a:r>
            <a:endParaRPr lang="en-AU" dirty="0"/>
          </a:p>
        </p:txBody>
      </p:sp>
      <p:sp>
        <p:nvSpPr>
          <p:cNvPr id="52" name="Line 90"/>
          <p:cNvSpPr>
            <a:spLocks noChangeShapeType="1"/>
          </p:cNvSpPr>
          <p:nvPr/>
        </p:nvSpPr>
        <p:spPr bwMode="auto">
          <a:xfrm flipH="1">
            <a:off x="4799105" y="4191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89"/>
          <p:cNvSpPr txBox="1">
            <a:spLocks noChangeArrowheads="1"/>
          </p:cNvSpPr>
          <p:nvPr/>
        </p:nvSpPr>
        <p:spPr bwMode="auto">
          <a:xfrm>
            <a:off x="5277644" y="3962400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048435" y="44021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Text Box 39"/>
          <p:cNvSpPr txBox="1">
            <a:spLocks noChangeArrowheads="1"/>
          </p:cNvSpPr>
          <p:nvPr/>
        </p:nvSpPr>
        <p:spPr bwMode="auto">
          <a:xfrm>
            <a:off x="2623221" y="4173537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74" name="Line 44"/>
          <p:cNvSpPr>
            <a:spLocks noChangeShapeType="1"/>
          </p:cNvSpPr>
          <p:nvPr/>
        </p:nvSpPr>
        <p:spPr bwMode="auto">
          <a:xfrm>
            <a:off x="4791635" y="46307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45"/>
          <p:cNvSpPr txBox="1">
            <a:spLocks noChangeArrowheads="1"/>
          </p:cNvSpPr>
          <p:nvPr/>
        </p:nvSpPr>
        <p:spPr bwMode="auto">
          <a:xfrm>
            <a:off x="5437188" y="4402137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76" name="Line 100"/>
          <p:cNvSpPr>
            <a:spLocks noChangeShapeType="1"/>
          </p:cNvSpPr>
          <p:nvPr/>
        </p:nvSpPr>
        <p:spPr bwMode="auto">
          <a:xfrm>
            <a:off x="4334435" y="4402137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90"/>
          <p:cNvSpPr>
            <a:spLocks noChangeShapeType="1"/>
          </p:cNvSpPr>
          <p:nvPr/>
        </p:nvSpPr>
        <p:spPr bwMode="auto">
          <a:xfrm flipH="1">
            <a:off x="4791635" y="48593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5363215" y="4613274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 flipH="1">
            <a:off x="4796490" y="50879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89"/>
          <p:cNvSpPr txBox="1">
            <a:spLocks noChangeArrowheads="1"/>
          </p:cNvSpPr>
          <p:nvPr/>
        </p:nvSpPr>
        <p:spPr bwMode="auto">
          <a:xfrm>
            <a:off x="5277644" y="4859337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045820" y="529907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2623221" y="5070474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83" name="Line 44"/>
          <p:cNvSpPr>
            <a:spLocks noChangeShapeType="1"/>
          </p:cNvSpPr>
          <p:nvPr/>
        </p:nvSpPr>
        <p:spPr bwMode="auto">
          <a:xfrm>
            <a:off x="4789020" y="552767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Text Box 45"/>
          <p:cNvSpPr txBox="1">
            <a:spLocks noChangeArrowheads="1"/>
          </p:cNvSpPr>
          <p:nvPr/>
        </p:nvSpPr>
        <p:spPr bwMode="auto">
          <a:xfrm>
            <a:off x="5437188" y="5299074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85" name="Line 100"/>
          <p:cNvSpPr>
            <a:spLocks noChangeShapeType="1"/>
          </p:cNvSpPr>
          <p:nvPr/>
        </p:nvSpPr>
        <p:spPr bwMode="auto">
          <a:xfrm>
            <a:off x="4331820" y="5299074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H="1">
            <a:off x="4789020" y="575627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5363215" y="5510211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88" name="Line 90"/>
          <p:cNvSpPr>
            <a:spLocks noChangeShapeType="1"/>
          </p:cNvSpPr>
          <p:nvPr/>
        </p:nvSpPr>
        <p:spPr bwMode="auto">
          <a:xfrm flipH="1">
            <a:off x="4793875" y="598487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5277644" y="5756274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119380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669925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Consumer</a:t>
            </a:r>
          </a:p>
          <a:p>
            <a:pPr algn="ctr"/>
            <a:r>
              <a:rPr lang="en-US" b="0" dirty="0"/>
              <a:t>Application</a:t>
            </a:r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18224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>
            <a:off x="72961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4070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45783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1593850" y="2590799"/>
            <a:ext cx="457200" cy="38862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4337050" y="2590800"/>
            <a:ext cx="457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31"/>
          <p:cNvSpPr txBox="1">
            <a:spLocks noChangeArrowheads="1"/>
          </p:cNvSpPr>
          <p:nvPr/>
        </p:nvSpPr>
        <p:spPr bwMode="auto">
          <a:xfrm>
            <a:off x="5076280" y="3581400"/>
            <a:ext cx="17219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Subscription Session</a:t>
            </a:r>
            <a:endParaRPr lang="en-US" sz="1000" b="0" dirty="0"/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 flipH="1">
            <a:off x="4794250" y="37766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36"/>
          <p:cNvSpPr>
            <a:spLocks noChangeArrowheads="1"/>
          </p:cNvSpPr>
          <p:nvPr/>
        </p:nvSpPr>
        <p:spPr bwMode="auto">
          <a:xfrm>
            <a:off x="7086600" y="3704431"/>
            <a:ext cx="457200" cy="2645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38"/>
          <p:cNvSpPr>
            <a:spLocks noChangeShapeType="1"/>
          </p:cNvSpPr>
          <p:nvPr/>
        </p:nvSpPr>
        <p:spPr bwMode="auto">
          <a:xfrm>
            <a:off x="205105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Text Box 39"/>
          <p:cNvSpPr txBox="1">
            <a:spLocks noChangeArrowheads="1"/>
          </p:cNvSpPr>
          <p:nvPr/>
        </p:nvSpPr>
        <p:spPr bwMode="auto">
          <a:xfrm>
            <a:off x="2623221" y="32766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11296" name="Text Box 67"/>
          <p:cNvSpPr txBox="1">
            <a:spLocks noChangeArrowheads="1"/>
          </p:cNvSpPr>
          <p:nvPr/>
        </p:nvSpPr>
        <p:spPr bwMode="auto">
          <a:xfrm>
            <a:off x="5068262" y="6019800"/>
            <a:ext cx="17379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Subscription </a:t>
            </a:r>
            <a:r>
              <a:rPr lang="en-US" sz="1000" b="0" dirty="0"/>
              <a:t>Session</a:t>
            </a:r>
          </a:p>
        </p:txBody>
      </p:sp>
      <p:sp>
        <p:nvSpPr>
          <p:cNvPr id="11297" name="Line 68"/>
          <p:cNvSpPr>
            <a:spLocks noChangeShapeType="1"/>
          </p:cNvSpPr>
          <p:nvPr/>
        </p:nvSpPr>
        <p:spPr bwMode="auto">
          <a:xfrm flipH="1">
            <a:off x="4794250" y="6248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71"/>
          <p:cNvSpPr>
            <a:spLocks noChangeShapeType="1"/>
          </p:cNvSpPr>
          <p:nvPr/>
        </p:nvSpPr>
        <p:spPr bwMode="auto">
          <a:xfrm>
            <a:off x="2051050" y="6324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Text Box 72"/>
          <p:cNvSpPr txBox="1">
            <a:spLocks noChangeArrowheads="1"/>
          </p:cNvSpPr>
          <p:nvPr/>
        </p:nvSpPr>
        <p:spPr bwMode="auto">
          <a:xfrm>
            <a:off x="2623221" y="60960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11302" name="Line 78"/>
          <p:cNvSpPr>
            <a:spLocks noChangeShapeType="1"/>
          </p:cNvSpPr>
          <p:nvPr/>
        </p:nvSpPr>
        <p:spPr bwMode="auto">
          <a:xfrm>
            <a:off x="2051050" y="2743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Text Box 79"/>
          <p:cNvSpPr txBox="1">
            <a:spLocks noChangeArrowheads="1"/>
          </p:cNvSpPr>
          <p:nvPr/>
        </p:nvSpPr>
        <p:spPr bwMode="auto">
          <a:xfrm>
            <a:off x="2372351" y="2514600"/>
            <a:ext cx="1643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</a:t>
            </a:r>
            <a:r>
              <a:rPr lang="en-US" sz="1000" b="0" dirty="0" smtClean="0"/>
              <a:t>Session</a:t>
            </a:r>
            <a:endParaRPr lang="en-US" sz="1000" b="0" dirty="0"/>
          </a:p>
        </p:txBody>
      </p:sp>
      <p:sp>
        <p:nvSpPr>
          <p:cNvPr id="11308" name="Line 100"/>
          <p:cNvSpPr>
            <a:spLocks noChangeShapeType="1"/>
          </p:cNvSpPr>
          <p:nvPr/>
        </p:nvSpPr>
        <p:spPr bwMode="auto">
          <a:xfrm>
            <a:off x="4337050" y="3505200"/>
            <a:ext cx="459440" cy="627221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Line 90"/>
          <p:cNvSpPr>
            <a:spLocks noChangeShapeType="1"/>
          </p:cNvSpPr>
          <p:nvPr/>
        </p:nvSpPr>
        <p:spPr bwMode="auto">
          <a:xfrm flipH="1">
            <a:off x="4794250" y="411495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11312" name="Text Box 89"/>
          <p:cNvSpPr txBox="1">
            <a:spLocks noChangeArrowheads="1"/>
          </p:cNvSpPr>
          <p:nvPr/>
        </p:nvSpPr>
        <p:spPr bwMode="auto">
          <a:xfrm>
            <a:off x="5363215" y="38862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 Without Notification</a:t>
            </a:r>
            <a:endParaRPr lang="en-AU" dirty="0"/>
          </a:p>
        </p:txBody>
      </p:sp>
      <p:sp>
        <p:nvSpPr>
          <p:cNvPr id="52" name="Line 90"/>
          <p:cNvSpPr>
            <a:spLocks noChangeShapeType="1"/>
          </p:cNvSpPr>
          <p:nvPr/>
        </p:nvSpPr>
        <p:spPr bwMode="auto">
          <a:xfrm flipH="1">
            <a:off x="4799105" y="434355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89"/>
          <p:cNvSpPr txBox="1">
            <a:spLocks noChangeArrowheads="1"/>
          </p:cNvSpPr>
          <p:nvPr/>
        </p:nvSpPr>
        <p:spPr bwMode="auto">
          <a:xfrm>
            <a:off x="5277644" y="4114958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048435" y="4267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Text Box 39"/>
          <p:cNvSpPr txBox="1">
            <a:spLocks noChangeArrowheads="1"/>
          </p:cNvSpPr>
          <p:nvPr/>
        </p:nvSpPr>
        <p:spPr bwMode="auto">
          <a:xfrm>
            <a:off x="2623221" y="40386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76" name="Line 100"/>
          <p:cNvSpPr>
            <a:spLocks noChangeShapeType="1"/>
          </p:cNvSpPr>
          <p:nvPr/>
        </p:nvSpPr>
        <p:spPr bwMode="auto">
          <a:xfrm>
            <a:off x="4337051" y="4284822"/>
            <a:ext cx="451970" cy="380999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90"/>
          <p:cNvSpPr>
            <a:spLocks noChangeShapeType="1"/>
          </p:cNvSpPr>
          <p:nvPr/>
        </p:nvSpPr>
        <p:spPr bwMode="auto">
          <a:xfrm flipH="1">
            <a:off x="4791635" y="464835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5363215" y="44196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 flipH="1">
            <a:off x="4796490" y="487695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89"/>
          <p:cNvSpPr txBox="1">
            <a:spLocks noChangeArrowheads="1"/>
          </p:cNvSpPr>
          <p:nvPr/>
        </p:nvSpPr>
        <p:spPr bwMode="auto">
          <a:xfrm>
            <a:off x="5277644" y="4648358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045820" y="5029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2623221" y="48006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85" name="Line 100"/>
          <p:cNvSpPr>
            <a:spLocks noChangeShapeType="1"/>
          </p:cNvSpPr>
          <p:nvPr/>
        </p:nvSpPr>
        <p:spPr bwMode="auto">
          <a:xfrm>
            <a:off x="4337050" y="5029199"/>
            <a:ext cx="459440" cy="211137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H="1">
            <a:off x="4789020" y="52403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5363215" y="50117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88" name="Line 90"/>
          <p:cNvSpPr>
            <a:spLocks noChangeShapeType="1"/>
          </p:cNvSpPr>
          <p:nvPr/>
        </p:nvSpPr>
        <p:spPr bwMode="auto">
          <a:xfrm flipH="1">
            <a:off x="4793875" y="54689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5277644" y="5240337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47" name="Line 90"/>
          <p:cNvSpPr>
            <a:spLocks noChangeShapeType="1"/>
          </p:cNvSpPr>
          <p:nvPr/>
        </p:nvSpPr>
        <p:spPr bwMode="auto">
          <a:xfrm flipH="1">
            <a:off x="4800600" y="5773579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48" name="Text Box 89"/>
          <p:cNvSpPr txBox="1">
            <a:spLocks noChangeArrowheads="1"/>
          </p:cNvSpPr>
          <p:nvPr/>
        </p:nvSpPr>
        <p:spPr bwMode="auto">
          <a:xfrm>
            <a:off x="5363215" y="5544979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50" name="Text Box 89"/>
          <p:cNvSpPr txBox="1">
            <a:spLocks noChangeArrowheads="1"/>
          </p:cNvSpPr>
          <p:nvPr/>
        </p:nvSpPr>
        <p:spPr bwMode="auto">
          <a:xfrm>
            <a:off x="5199709" y="5773579"/>
            <a:ext cx="14750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(no message returned)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25881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88925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8375650" y="18288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5632450" y="1920875"/>
            <a:ext cx="1270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6200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5137150" y="12192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54038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23"/>
          <p:cNvSpPr txBox="1">
            <a:spLocks noChangeArrowheads="1"/>
          </p:cNvSpPr>
          <p:nvPr/>
        </p:nvSpPr>
        <p:spPr bwMode="auto">
          <a:xfrm>
            <a:off x="2165350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2</a:t>
            </a:r>
          </a:p>
        </p:txBody>
      </p:sp>
      <p:sp>
        <p:nvSpPr>
          <p:cNvPr id="13322" name="Text Box 24"/>
          <p:cNvSpPr txBox="1">
            <a:spLocks noChangeArrowheads="1"/>
          </p:cNvSpPr>
          <p:nvPr/>
        </p:nvSpPr>
        <p:spPr bwMode="auto">
          <a:xfrm>
            <a:off x="7766050" y="12192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3323" name="Rectangle 25"/>
          <p:cNvSpPr>
            <a:spLocks noChangeArrowheads="1"/>
          </p:cNvSpPr>
          <p:nvPr/>
        </p:nvSpPr>
        <p:spPr bwMode="auto">
          <a:xfrm>
            <a:off x="26606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26"/>
          <p:cNvSpPr>
            <a:spLocks noChangeShapeType="1"/>
          </p:cNvSpPr>
          <p:nvPr/>
        </p:nvSpPr>
        <p:spPr bwMode="auto">
          <a:xfrm>
            <a:off x="311785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3439151" y="2014537"/>
            <a:ext cx="1643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</a:t>
            </a:r>
            <a:r>
              <a:rPr lang="en-US" sz="1000" b="0" dirty="0" smtClean="0"/>
              <a:t>Session</a:t>
            </a:r>
            <a:endParaRPr lang="en-US" sz="1000" b="0" dirty="0"/>
          </a:p>
        </p:txBody>
      </p:sp>
      <p:sp>
        <p:nvSpPr>
          <p:cNvPr id="13326" name="Line 35"/>
          <p:cNvSpPr>
            <a:spLocks noChangeShapeType="1"/>
          </p:cNvSpPr>
          <p:nvPr/>
        </p:nvSpPr>
        <p:spPr bwMode="auto">
          <a:xfrm flipH="1">
            <a:off x="3117850" y="3733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Text Box 36"/>
          <p:cNvSpPr txBox="1">
            <a:spLocks noChangeArrowheads="1"/>
          </p:cNvSpPr>
          <p:nvPr/>
        </p:nvSpPr>
        <p:spPr bwMode="auto">
          <a:xfrm>
            <a:off x="3716338" y="3538537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Post Publication</a:t>
            </a:r>
          </a:p>
        </p:txBody>
      </p:sp>
      <p:sp>
        <p:nvSpPr>
          <p:cNvPr id="13328" name="Text Box 53"/>
          <p:cNvSpPr txBox="1">
            <a:spLocks noChangeArrowheads="1"/>
          </p:cNvSpPr>
          <p:nvPr/>
        </p:nvSpPr>
        <p:spPr bwMode="auto">
          <a:xfrm>
            <a:off x="22225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1</a:t>
            </a:r>
          </a:p>
        </p:txBody>
      </p:sp>
      <p:sp>
        <p:nvSpPr>
          <p:cNvPr id="13329" name="Rectangle 54"/>
          <p:cNvSpPr>
            <a:spLocks noChangeArrowheads="1"/>
          </p:cNvSpPr>
          <p:nvPr/>
        </p:nvSpPr>
        <p:spPr bwMode="auto">
          <a:xfrm>
            <a:off x="533400" y="2895600"/>
            <a:ext cx="457200" cy="365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56"/>
          <p:cNvSpPr>
            <a:spLocks noChangeShapeType="1"/>
          </p:cNvSpPr>
          <p:nvPr/>
        </p:nvSpPr>
        <p:spPr bwMode="auto">
          <a:xfrm>
            <a:off x="990600" y="2971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57"/>
          <p:cNvSpPr txBox="1">
            <a:spLocks noChangeArrowheads="1"/>
          </p:cNvSpPr>
          <p:nvPr/>
        </p:nvSpPr>
        <p:spPr bwMode="auto">
          <a:xfrm>
            <a:off x="1003926" y="2774950"/>
            <a:ext cx="1643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</a:t>
            </a:r>
            <a:r>
              <a:rPr lang="en-US" sz="1000" b="0" dirty="0" smtClean="0"/>
              <a:t>Session</a:t>
            </a:r>
            <a:endParaRPr lang="en-US" sz="1000" b="0" dirty="0"/>
          </a:p>
        </p:txBody>
      </p:sp>
      <p:sp>
        <p:nvSpPr>
          <p:cNvPr id="13333" name="Line 61"/>
          <p:cNvSpPr>
            <a:spLocks noChangeShapeType="1"/>
          </p:cNvSpPr>
          <p:nvPr/>
        </p:nvSpPr>
        <p:spPr bwMode="auto">
          <a:xfrm flipH="1" flipV="1">
            <a:off x="996950" y="4480393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Text Box 62"/>
          <p:cNvSpPr txBox="1">
            <a:spLocks noChangeArrowheads="1"/>
          </p:cNvSpPr>
          <p:nvPr/>
        </p:nvSpPr>
        <p:spPr bwMode="auto">
          <a:xfrm>
            <a:off x="1281113" y="4267200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Publication</a:t>
            </a:r>
          </a:p>
        </p:txBody>
      </p:sp>
      <p:sp>
        <p:nvSpPr>
          <p:cNvPr id="13335" name="Line 72"/>
          <p:cNvSpPr>
            <a:spLocks noChangeShapeType="1"/>
          </p:cNvSpPr>
          <p:nvPr/>
        </p:nvSpPr>
        <p:spPr bwMode="auto">
          <a:xfrm flipH="1">
            <a:off x="5861050" y="3276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77"/>
          <p:cNvSpPr txBox="1">
            <a:spLocks noChangeArrowheads="1"/>
          </p:cNvSpPr>
          <p:nvPr/>
        </p:nvSpPr>
        <p:spPr bwMode="auto">
          <a:xfrm>
            <a:off x="6143078" y="3048000"/>
            <a:ext cx="17219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</a:t>
            </a:r>
            <a:r>
              <a:rPr lang="en-US" sz="1000" b="0" dirty="0" smtClean="0"/>
              <a:t>Subscription Session</a:t>
            </a:r>
            <a:endParaRPr lang="en-US" sz="1000" b="0" dirty="0"/>
          </a:p>
        </p:txBody>
      </p:sp>
      <p:sp>
        <p:nvSpPr>
          <p:cNvPr id="13337" name="Rectangle 78"/>
          <p:cNvSpPr>
            <a:spLocks noChangeArrowheads="1"/>
          </p:cNvSpPr>
          <p:nvPr/>
        </p:nvSpPr>
        <p:spPr bwMode="auto">
          <a:xfrm>
            <a:off x="8153400" y="3171031"/>
            <a:ext cx="457200" cy="33821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Line 102"/>
          <p:cNvSpPr>
            <a:spLocks noChangeShapeType="1"/>
          </p:cNvSpPr>
          <p:nvPr/>
        </p:nvSpPr>
        <p:spPr bwMode="auto">
          <a:xfrm flipH="1">
            <a:off x="3117850" y="5486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Text Box 103"/>
          <p:cNvSpPr txBox="1">
            <a:spLocks noChangeArrowheads="1"/>
          </p:cNvSpPr>
          <p:nvPr/>
        </p:nvSpPr>
        <p:spPr bwMode="auto">
          <a:xfrm>
            <a:off x="3716338" y="5291137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Post Publication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 With Multiple Providers</a:t>
            </a:r>
            <a:endParaRPr lang="en-AU" dirty="0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867400" y="3962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6480175" y="37338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49" name="Line 90"/>
          <p:cNvSpPr>
            <a:spLocks noChangeShapeType="1"/>
          </p:cNvSpPr>
          <p:nvPr/>
        </p:nvSpPr>
        <p:spPr bwMode="auto">
          <a:xfrm flipH="1">
            <a:off x="5867400" y="4191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50" name="Text Box 89"/>
          <p:cNvSpPr txBox="1">
            <a:spLocks noChangeArrowheads="1"/>
          </p:cNvSpPr>
          <p:nvPr/>
        </p:nvSpPr>
        <p:spPr bwMode="auto">
          <a:xfrm>
            <a:off x="6499071" y="39449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51" name="Line 90"/>
          <p:cNvSpPr>
            <a:spLocks noChangeShapeType="1"/>
          </p:cNvSpPr>
          <p:nvPr/>
        </p:nvSpPr>
        <p:spPr bwMode="auto">
          <a:xfrm flipH="1">
            <a:off x="5872255" y="4419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 Box 89"/>
          <p:cNvSpPr txBox="1">
            <a:spLocks noChangeArrowheads="1"/>
          </p:cNvSpPr>
          <p:nvPr/>
        </p:nvSpPr>
        <p:spPr bwMode="auto">
          <a:xfrm>
            <a:off x="6418355" y="4191000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53" name="Line 44"/>
          <p:cNvSpPr>
            <a:spLocks noChangeShapeType="1"/>
          </p:cNvSpPr>
          <p:nvPr/>
        </p:nvSpPr>
        <p:spPr bwMode="auto">
          <a:xfrm>
            <a:off x="5867400" y="47069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 Box 45"/>
          <p:cNvSpPr txBox="1">
            <a:spLocks noChangeArrowheads="1"/>
          </p:cNvSpPr>
          <p:nvPr/>
        </p:nvSpPr>
        <p:spPr bwMode="auto">
          <a:xfrm>
            <a:off x="6480175" y="4478337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55" name="Line 90"/>
          <p:cNvSpPr>
            <a:spLocks noChangeShapeType="1"/>
          </p:cNvSpPr>
          <p:nvPr/>
        </p:nvSpPr>
        <p:spPr bwMode="auto">
          <a:xfrm flipH="1">
            <a:off x="5867400" y="49355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56" name="Text Box 89"/>
          <p:cNvSpPr txBox="1">
            <a:spLocks noChangeArrowheads="1"/>
          </p:cNvSpPr>
          <p:nvPr/>
        </p:nvSpPr>
        <p:spPr bwMode="auto">
          <a:xfrm>
            <a:off x="6499071" y="4689474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57" name="Line 90"/>
          <p:cNvSpPr>
            <a:spLocks noChangeShapeType="1"/>
          </p:cNvSpPr>
          <p:nvPr/>
        </p:nvSpPr>
        <p:spPr bwMode="auto">
          <a:xfrm flipH="1">
            <a:off x="5872255" y="51641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" name="Text Box 89"/>
          <p:cNvSpPr txBox="1">
            <a:spLocks noChangeArrowheads="1"/>
          </p:cNvSpPr>
          <p:nvPr/>
        </p:nvSpPr>
        <p:spPr bwMode="auto">
          <a:xfrm>
            <a:off x="6418355" y="4935537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59" name="Line 100"/>
          <p:cNvSpPr>
            <a:spLocks noChangeShapeType="1"/>
          </p:cNvSpPr>
          <p:nvPr/>
        </p:nvSpPr>
        <p:spPr bwMode="auto">
          <a:xfrm>
            <a:off x="5410200" y="37338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100"/>
          <p:cNvSpPr>
            <a:spLocks noChangeShapeType="1"/>
          </p:cNvSpPr>
          <p:nvPr/>
        </p:nvSpPr>
        <p:spPr bwMode="auto">
          <a:xfrm>
            <a:off x="5416550" y="4478337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44"/>
          <p:cNvSpPr>
            <a:spLocks noChangeShapeType="1"/>
          </p:cNvSpPr>
          <p:nvPr/>
        </p:nvSpPr>
        <p:spPr bwMode="auto">
          <a:xfrm>
            <a:off x="5861050" y="5715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6473825" y="54864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63" name="Line 90"/>
          <p:cNvSpPr>
            <a:spLocks noChangeShapeType="1"/>
          </p:cNvSpPr>
          <p:nvPr/>
        </p:nvSpPr>
        <p:spPr bwMode="auto">
          <a:xfrm flipH="1">
            <a:off x="5861050" y="594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4" name="Text Box 89"/>
          <p:cNvSpPr txBox="1">
            <a:spLocks noChangeArrowheads="1"/>
          </p:cNvSpPr>
          <p:nvPr/>
        </p:nvSpPr>
        <p:spPr bwMode="auto">
          <a:xfrm>
            <a:off x="6492721" y="56975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65" name="Line 90"/>
          <p:cNvSpPr>
            <a:spLocks noChangeShapeType="1"/>
          </p:cNvSpPr>
          <p:nvPr/>
        </p:nvSpPr>
        <p:spPr bwMode="auto">
          <a:xfrm flipH="1">
            <a:off x="5865905" y="6172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6412005" y="5943600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67" name="Line 100"/>
          <p:cNvSpPr>
            <a:spLocks noChangeShapeType="1"/>
          </p:cNvSpPr>
          <p:nvPr/>
        </p:nvSpPr>
        <p:spPr bwMode="auto">
          <a:xfrm>
            <a:off x="5410200" y="54864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ISBM</a:t>
            </a:r>
          </a:p>
          <a:p>
            <a:pPr algn="ctr"/>
            <a:r>
              <a:rPr lang="en-US" b="0" dirty="0" smtClean="0"/>
              <a:t>Request-</a:t>
            </a:r>
          </a:p>
          <a:p>
            <a:pPr algn="ctr"/>
            <a:r>
              <a:rPr lang="en-US" b="0" dirty="0" smtClean="0"/>
              <a:t>Response</a:t>
            </a:r>
          </a:p>
          <a:p>
            <a:pPr algn="ctr"/>
            <a:r>
              <a:rPr lang="en-US" b="0" dirty="0" smtClean="0"/>
              <a:t>Services</a:t>
            </a:r>
            <a:endParaRPr lang="en-US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14400" y="4038600"/>
            <a:ext cx="328808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 smtClean="0"/>
              <a:t>Open Read Request Session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Notify Listener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Read Request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Remove Request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Close Read Request Session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 smtClean="0"/>
              <a:t>Open Post Response Session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Post Response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Close Post Response Session</a:t>
            </a:r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2590800" y="32004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 dirty="0"/>
              <a:t>Channel sessions </a:t>
            </a:r>
          </a:p>
        </p:txBody>
      </p: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4623152" y="4038600"/>
            <a:ext cx="33778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 smtClean="0"/>
              <a:t>Open Post Request Session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Post Request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Close </a:t>
            </a:r>
            <a:r>
              <a:rPr lang="en-US" b="0" dirty="0" smtClean="0"/>
              <a:t>Post Request Session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Open Read Response Session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Notify Listener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Read Response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Remove Response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Close Read Response Session</a:t>
            </a:r>
          </a:p>
        </p:txBody>
      </p:sp>
      <p:sp>
        <p:nvSpPr>
          <p:cNvPr id="9233" name="Text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/>
              <a:t>Channel sessions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Request-Response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937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119380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669925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Consumer</a:t>
            </a:r>
          </a:p>
          <a:p>
            <a:pPr algn="ctr"/>
            <a:r>
              <a:rPr lang="en-US" b="0" dirty="0"/>
              <a:t>Application</a:t>
            </a:r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18224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>
            <a:off x="72961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4070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45783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1593850" y="2590799"/>
            <a:ext cx="457200" cy="38862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4337050" y="2590800"/>
            <a:ext cx="457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31"/>
          <p:cNvSpPr txBox="1">
            <a:spLocks noChangeArrowheads="1"/>
          </p:cNvSpPr>
          <p:nvPr/>
        </p:nvSpPr>
        <p:spPr bwMode="auto">
          <a:xfrm>
            <a:off x="5045580" y="2877979"/>
            <a:ext cx="17844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Post Request Session</a:t>
            </a:r>
            <a:endParaRPr lang="en-US" sz="1000" b="0" dirty="0"/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 flipH="1">
            <a:off x="4794810" y="3124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36"/>
          <p:cNvSpPr>
            <a:spLocks noChangeArrowheads="1"/>
          </p:cNvSpPr>
          <p:nvPr/>
        </p:nvSpPr>
        <p:spPr bwMode="auto">
          <a:xfrm>
            <a:off x="7086600" y="3018631"/>
            <a:ext cx="457200" cy="33312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Text Box 67"/>
          <p:cNvSpPr txBox="1">
            <a:spLocks noChangeArrowheads="1"/>
          </p:cNvSpPr>
          <p:nvPr/>
        </p:nvSpPr>
        <p:spPr bwMode="auto">
          <a:xfrm>
            <a:off x="5037565" y="6019800"/>
            <a:ext cx="18004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Post Request Session</a:t>
            </a:r>
            <a:endParaRPr lang="en-US" sz="1000" b="0" dirty="0"/>
          </a:p>
        </p:txBody>
      </p:sp>
      <p:sp>
        <p:nvSpPr>
          <p:cNvPr id="11297" name="Line 68"/>
          <p:cNvSpPr>
            <a:spLocks noChangeShapeType="1"/>
          </p:cNvSpPr>
          <p:nvPr/>
        </p:nvSpPr>
        <p:spPr bwMode="auto">
          <a:xfrm flipH="1">
            <a:off x="4794810" y="6248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Line 78"/>
          <p:cNvSpPr>
            <a:spLocks noChangeShapeType="1"/>
          </p:cNvSpPr>
          <p:nvPr/>
        </p:nvSpPr>
        <p:spPr bwMode="auto">
          <a:xfrm>
            <a:off x="2051610" y="2743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Text Box 79"/>
          <p:cNvSpPr txBox="1">
            <a:spLocks noChangeArrowheads="1"/>
          </p:cNvSpPr>
          <p:nvPr/>
        </p:nvSpPr>
        <p:spPr bwMode="auto">
          <a:xfrm>
            <a:off x="2277534" y="2514600"/>
            <a:ext cx="18341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Read Request Session</a:t>
            </a:r>
            <a:endParaRPr lang="en-US" sz="1000" b="0" dirty="0"/>
          </a:p>
        </p:txBody>
      </p:sp>
      <p:sp>
        <p:nvSpPr>
          <p:cNvPr id="11308" name="Line 100"/>
          <p:cNvSpPr>
            <a:spLocks noChangeShapeType="1"/>
          </p:cNvSpPr>
          <p:nvPr/>
        </p:nvSpPr>
        <p:spPr bwMode="auto">
          <a:xfrm flipH="1">
            <a:off x="4343400" y="37338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Line 90"/>
          <p:cNvSpPr>
            <a:spLocks noChangeShapeType="1"/>
          </p:cNvSpPr>
          <p:nvPr/>
        </p:nvSpPr>
        <p:spPr bwMode="auto">
          <a:xfrm flipH="1">
            <a:off x="4794810" y="3733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11312" name="Text Box 89"/>
          <p:cNvSpPr txBox="1">
            <a:spLocks noChangeArrowheads="1"/>
          </p:cNvSpPr>
          <p:nvPr/>
        </p:nvSpPr>
        <p:spPr bwMode="auto">
          <a:xfrm>
            <a:off x="5463161" y="3505200"/>
            <a:ext cx="9492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Post Request</a:t>
            </a:r>
            <a:endParaRPr lang="en-US" sz="1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Request-Response With Notification</a:t>
            </a:r>
            <a:endParaRPr lang="en-AU" dirty="0"/>
          </a:p>
        </p:txBody>
      </p:sp>
      <p:sp>
        <p:nvSpPr>
          <p:cNvPr id="74" name="Line 44"/>
          <p:cNvSpPr>
            <a:spLocks noChangeShapeType="1"/>
          </p:cNvSpPr>
          <p:nvPr/>
        </p:nvSpPr>
        <p:spPr bwMode="auto">
          <a:xfrm flipH="1">
            <a:off x="2051610" y="3962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45"/>
          <p:cNvSpPr txBox="1">
            <a:spLocks noChangeArrowheads="1"/>
          </p:cNvSpPr>
          <p:nvPr/>
        </p:nvSpPr>
        <p:spPr bwMode="auto">
          <a:xfrm>
            <a:off x="2694548" y="37338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77" name="Line 90"/>
          <p:cNvSpPr>
            <a:spLocks noChangeShapeType="1"/>
          </p:cNvSpPr>
          <p:nvPr/>
        </p:nvSpPr>
        <p:spPr bwMode="auto">
          <a:xfrm>
            <a:off x="2051610" y="4267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2695115" y="4020979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>
            <a:off x="2051610" y="4572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89"/>
          <p:cNvSpPr txBox="1">
            <a:spLocks noChangeArrowheads="1"/>
          </p:cNvSpPr>
          <p:nvPr/>
        </p:nvSpPr>
        <p:spPr bwMode="auto">
          <a:xfrm>
            <a:off x="2609354" y="4325779"/>
            <a:ext cx="11705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Request</a:t>
            </a:r>
            <a:endParaRPr lang="en-US" sz="1000" b="0" dirty="0"/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051610" y="5181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2670268" y="4935379"/>
            <a:ext cx="10486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83" name="Line 44"/>
          <p:cNvSpPr>
            <a:spLocks noChangeShapeType="1"/>
          </p:cNvSpPr>
          <p:nvPr/>
        </p:nvSpPr>
        <p:spPr bwMode="auto">
          <a:xfrm>
            <a:off x="4794810" y="5181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Text Box 45"/>
          <p:cNvSpPr txBox="1">
            <a:spLocks noChangeArrowheads="1"/>
          </p:cNvSpPr>
          <p:nvPr/>
        </p:nvSpPr>
        <p:spPr bwMode="auto">
          <a:xfrm>
            <a:off x="5437748" y="49530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85" name="Line 100"/>
          <p:cNvSpPr>
            <a:spLocks noChangeShapeType="1"/>
          </p:cNvSpPr>
          <p:nvPr/>
        </p:nvSpPr>
        <p:spPr bwMode="auto">
          <a:xfrm>
            <a:off x="4337610" y="4876800"/>
            <a:ext cx="451410" cy="3048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H="1">
            <a:off x="4794810" y="54276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5388621" y="5181600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Response</a:t>
            </a:r>
            <a:endParaRPr lang="en-US" sz="1000" b="0" dirty="0"/>
          </a:p>
        </p:txBody>
      </p:sp>
      <p:sp>
        <p:nvSpPr>
          <p:cNvPr id="88" name="Line 90"/>
          <p:cNvSpPr>
            <a:spLocks noChangeShapeType="1"/>
          </p:cNvSpPr>
          <p:nvPr/>
        </p:nvSpPr>
        <p:spPr bwMode="auto">
          <a:xfrm flipH="1">
            <a:off x="4794810" y="56562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5302861" y="5427663"/>
            <a:ext cx="12698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971041" y="3182779"/>
            <a:ext cx="19335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Read Response Session</a:t>
            </a:r>
            <a:endParaRPr lang="en-US" sz="1000" b="0" dirty="0"/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 flipH="1">
            <a:off x="4794810" y="3429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Text Box 67"/>
          <p:cNvSpPr txBox="1">
            <a:spLocks noChangeArrowheads="1"/>
          </p:cNvSpPr>
          <p:nvPr/>
        </p:nvSpPr>
        <p:spPr bwMode="auto">
          <a:xfrm>
            <a:off x="4963026" y="5773738"/>
            <a:ext cx="19495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Read Response Session</a:t>
            </a:r>
            <a:endParaRPr lang="en-US" sz="1000" b="0" dirty="0"/>
          </a:p>
        </p:txBody>
      </p:sp>
      <p:sp>
        <p:nvSpPr>
          <p:cNvPr id="50" name="Line 68"/>
          <p:cNvSpPr>
            <a:spLocks noChangeShapeType="1"/>
          </p:cNvSpPr>
          <p:nvPr/>
        </p:nvSpPr>
        <p:spPr bwMode="auto">
          <a:xfrm flipH="1">
            <a:off x="4794810" y="600233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78"/>
          <p:cNvSpPr>
            <a:spLocks noChangeShapeType="1"/>
          </p:cNvSpPr>
          <p:nvPr/>
        </p:nvSpPr>
        <p:spPr bwMode="auto">
          <a:xfrm>
            <a:off x="2057400" y="4876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79"/>
          <p:cNvSpPr txBox="1">
            <a:spLocks noChangeArrowheads="1"/>
          </p:cNvSpPr>
          <p:nvPr/>
        </p:nvSpPr>
        <p:spPr bwMode="auto">
          <a:xfrm>
            <a:off x="2258478" y="4630579"/>
            <a:ext cx="18838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Post Response Session</a:t>
            </a:r>
            <a:endParaRPr lang="en-US" sz="1000" b="0" dirty="0"/>
          </a:p>
        </p:txBody>
      </p:sp>
      <p:sp>
        <p:nvSpPr>
          <p:cNvPr id="42" name="Line 78"/>
          <p:cNvSpPr>
            <a:spLocks noChangeShapeType="1"/>
          </p:cNvSpPr>
          <p:nvPr/>
        </p:nvSpPr>
        <p:spPr bwMode="auto">
          <a:xfrm>
            <a:off x="2057400" y="5486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 Box 79"/>
          <p:cNvSpPr txBox="1">
            <a:spLocks noChangeArrowheads="1"/>
          </p:cNvSpPr>
          <p:nvPr/>
        </p:nvSpPr>
        <p:spPr bwMode="auto">
          <a:xfrm>
            <a:off x="2250463" y="5240179"/>
            <a:ext cx="18998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Post Response Session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77459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119380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669925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Consumer</a:t>
            </a:r>
          </a:p>
          <a:p>
            <a:pPr algn="ctr"/>
            <a:r>
              <a:rPr lang="en-US" b="0" dirty="0"/>
              <a:t>Application</a:t>
            </a:r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18224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>
            <a:off x="72961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4070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45783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1593850" y="2590799"/>
            <a:ext cx="457200" cy="38862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4337050" y="2590800"/>
            <a:ext cx="457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31"/>
          <p:cNvSpPr txBox="1">
            <a:spLocks noChangeArrowheads="1"/>
          </p:cNvSpPr>
          <p:nvPr/>
        </p:nvSpPr>
        <p:spPr bwMode="auto">
          <a:xfrm>
            <a:off x="5045580" y="2895600"/>
            <a:ext cx="17844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Post Request Session</a:t>
            </a:r>
            <a:endParaRPr lang="en-US" sz="1000" b="0" dirty="0"/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 flipH="1">
            <a:off x="4794810" y="30908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36"/>
          <p:cNvSpPr>
            <a:spLocks noChangeArrowheads="1"/>
          </p:cNvSpPr>
          <p:nvPr/>
        </p:nvSpPr>
        <p:spPr bwMode="auto">
          <a:xfrm>
            <a:off x="7086600" y="3018631"/>
            <a:ext cx="457200" cy="29249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Text Box 67"/>
          <p:cNvSpPr txBox="1">
            <a:spLocks noChangeArrowheads="1"/>
          </p:cNvSpPr>
          <p:nvPr/>
        </p:nvSpPr>
        <p:spPr bwMode="auto">
          <a:xfrm>
            <a:off x="5037565" y="5656262"/>
            <a:ext cx="18004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Post Request Session</a:t>
            </a:r>
            <a:endParaRPr lang="en-US" sz="1000" b="0" dirty="0"/>
          </a:p>
        </p:txBody>
      </p:sp>
      <p:sp>
        <p:nvSpPr>
          <p:cNvPr id="11297" name="Line 68"/>
          <p:cNvSpPr>
            <a:spLocks noChangeShapeType="1"/>
          </p:cNvSpPr>
          <p:nvPr/>
        </p:nvSpPr>
        <p:spPr bwMode="auto">
          <a:xfrm flipH="1">
            <a:off x="4794810" y="5884862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Line 78"/>
          <p:cNvSpPr>
            <a:spLocks noChangeShapeType="1"/>
          </p:cNvSpPr>
          <p:nvPr/>
        </p:nvSpPr>
        <p:spPr bwMode="auto">
          <a:xfrm>
            <a:off x="2051610" y="2743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Text Box 79"/>
          <p:cNvSpPr txBox="1">
            <a:spLocks noChangeArrowheads="1"/>
          </p:cNvSpPr>
          <p:nvPr/>
        </p:nvSpPr>
        <p:spPr bwMode="auto">
          <a:xfrm>
            <a:off x="2277534" y="2514600"/>
            <a:ext cx="18341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Read Request Session</a:t>
            </a:r>
            <a:endParaRPr lang="en-US" sz="1000" b="0" dirty="0"/>
          </a:p>
        </p:txBody>
      </p:sp>
      <p:sp>
        <p:nvSpPr>
          <p:cNvPr id="11311" name="Line 90"/>
          <p:cNvSpPr>
            <a:spLocks noChangeShapeType="1"/>
          </p:cNvSpPr>
          <p:nvPr/>
        </p:nvSpPr>
        <p:spPr bwMode="auto">
          <a:xfrm flipH="1">
            <a:off x="4794810" y="39036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11312" name="Text Box 89"/>
          <p:cNvSpPr txBox="1">
            <a:spLocks noChangeArrowheads="1"/>
          </p:cNvSpPr>
          <p:nvPr/>
        </p:nvSpPr>
        <p:spPr bwMode="auto">
          <a:xfrm>
            <a:off x="5463161" y="3657600"/>
            <a:ext cx="9492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Post Request</a:t>
            </a:r>
            <a:endParaRPr lang="en-US" sz="1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Request-Response Without Notification</a:t>
            </a:r>
            <a:endParaRPr lang="en-AU" dirty="0"/>
          </a:p>
        </p:txBody>
      </p:sp>
      <p:sp>
        <p:nvSpPr>
          <p:cNvPr id="77" name="Line 90"/>
          <p:cNvSpPr>
            <a:spLocks noChangeShapeType="1"/>
          </p:cNvSpPr>
          <p:nvPr/>
        </p:nvSpPr>
        <p:spPr bwMode="auto">
          <a:xfrm>
            <a:off x="2051610" y="41322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2695115" y="38862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>
            <a:off x="2051610" y="4401979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89"/>
          <p:cNvSpPr txBox="1">
            <a:spLocks noChangeArrowheads="1"/>
          </p:cNvSpPr>
          <p:nvPr/>
        </p:nvSpPr>
        <p:spPr bwMode="auto">
          <a:xfrm>
            <a:off x="2609354" y="4173379"/>
            <a:ext cx="11705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Request</a:t>
            </a:r>
            <a:endParaRPr lang="en-US" sz="1000" b="0" dirty="0"/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051610" y="5029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2670268" y="4782979"/>
            <a:ext cx="10486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85" name="Line 100"/>
          <p:cNvSpPr>
            <a:spLocks noChangeShapeType="1"/>
          </p:cNvSpPr>
          <p:nvPr/>
        </p:nvSpPr>
        <p:spPr bwMode="auto">
          <a:xfrm>
            <a:off x="4331820" y="49530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H="1">
            <a:off x="4794810" y="51990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5388621" y="4953000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Response</a:t>
            </a:r>
            <a:endParaRPr lang="en-US" sz="1000" b="0" dirty="0"/>
          </a:p>
        </p:txBody>
      </p:sp>
      <p:sp>
        <p:nvSpPr>
          <p:cNvPr id="88" name="Line 90"/>
          <p:cNvSpPr>
            <a:spLocks noChangeShapeType="1"/>
          </p:cNvSpPr>
          <p:nvPr/>
        </p:nvSpPr>
        <p:spPr bwMode="auto">
          <a:xfrm flipH="1">
            <a:off x="4794810" y="5410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5302861" y="5181600"/>
            <a:ext cx="12698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971041" y="3124200"/>
            <a:ext cx="19335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Read Response Session</a:t>
            </a:r>
            <a:endParaRPr lang="en-US" sz="1000" b="0" dirty="0"/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 flipH="1">
            <a:off x="4794810" y="33194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Text Box 67"/>
          <p:cNvSpPr txBox="1">
            <a:spLocks noChangeArrowheads="1"/>
          </p:cNvSpPr>
          <p:nvPr/>
        </p:nvSpPr>
        <p:spPr bwMode="auto">
          <a:xfrm>
            <a:off x="4963025" y="5410200"/>
            <a:ext cx="19495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Read Response Session</a:t>
            </a:r>
            <a:endParaRPr lang="en-US" sz="1000" b="0" dirty="0"/>
          </a:p>
        </p:txBody>
      </p:sp>
      <p:sp>
        <p:nvSpPr>
          <p:cNvPr id="50" name="Line 68"/>
          <p:cNvSpPr>
            <a:spLocks noChangeShapeType="1"/>
          </p:cNvSpPr>
          <p:nvPr/>
        </p:nvSpPr>
        <p:spPr bwMode="auto">
          <a:xfrm flipH="1">
            <a:off x="4794810" y="563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90"/>
          <p:cNvSpPr>
            <a:spLocks noChangeShapeType="1"/>
          </p:cNvSpPr>
          <p:nvPr/>
        </p:nvSpPr>
        <p:spPr bwMode="auto">
          <a:xfrm>
            <a:off x="2051610" y="34464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41" name="Text Box 89"/>
          <p:cNvSpPr txBox="1">
            <a:spLocks noChangeArrowheads="1"/>
          </p:cNvSpPr>
          <p:nvPr/>
        </p:nvSpPr>
        <p:spPr bwMode="auto">
          <a:xfrm>
            <a:off x="2695115" y="32004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45" name="Line 100"/>
          <p:cNvSpPr>
            <a:spLocks noChangeShapeType="1"/>
          </p:cNvSpPr>
          <p:nvPr/>
        </p:nvSpPr>
        <p:spPr bwMode="auto">
          <a:xfrm flipH="1">
            <a:off x="4343400" y="3903821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90"/>
          <p:cNvSpPr>
            <a:spLocks noChangeShapeType="1"/>
          </p:cNvSpPr>
          <p:nvPr/>
        </p:nvSpPr>
        <p:spPr bwMode="auto">
          <a:xfrm>
            <a:off x="2051610" y="56562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51" name="Text Box 89"/>
          <p:cNvSpPr txBox="1">
            <a:spLocks noChangeArrowheads="1"/>
          </p:cNvSpPr>
          <p:nvPr/>
        </p:nvSpPr>
        <p:spPr bwMode="auto">
          <a:xfrm>
            <a:off x="2695115" y="54102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60" name="Line 90"/>
          <p:cNvSpPr>
            <a:spLocks noChangeShapeType="1"/>
          </p:cNvSpPr>
          <p:nvPr/>
        </p:nvSpPr>
        <p:spPr bwMode="auto">
          <a:xfrm>
            <a:off x="2051610" y="63420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1" name="Text Box 89"/>
          <p:cNvSpPr txBox="1">
            <a:spLocks noChangeArrowheads="1"/>
          </p:cNvSpPr>
          <p:nvPr/>
        </p:nvSpPr>
        <p:spPr bwMode="auto">
          <a:xfrm>
            <a:off x="2695115" y="60960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64" name="Line 90"/>
          <p:cNvSpPr>
            <a:spLocks noChangeShapeType="1"/>
          </p:cNvSpPr>
          <p:nvPr/>
        </p:nvSpPr>
        <p:spPr bwMode="auto">
          <a:xfrm flipH="1">
            <a:off x="4794810" y="4571842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5" name="Text Box 89"/>
          <p:cNvSpPr txBox="1">
            <a:spLocks noChangeArrowheads="1"/>
          </p:cNvSpPr>
          <p:nvPr/>
        </p:nvSpPr>
        <p:spPr bwMode="auto">
          <a:xfrm>
            <a:off x="5388621" y="4325779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Response</a:t>
            </a:r>
            <a:endParaRPr lang="en-US" sz="1000" b="0" dirty="0"/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5200269" y="4554379"/>
            <a:ext cx="14750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(no message returned)</a:t>
            </a:r>
            <a:endParaRPr lang="en-US" sz="1000" b="0" dirty="0"/>
          </a:p>
        </p:txBody>
      </p:sp>
      <p:sp>
        <p:nvSpPr>
          <p:cNvPr id="52" name="Line 78"/>
          <p:cNvSpPr>
            <a:spLocks noChangeShapeType="1"/>
          </p:cNvSpPr>
          <p:nvPr/>
        </p:nvSpPr>
        <p:spPr bwMode="auto">
          <a:xfrm>
            <a:off x="2057400" y="4724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79"/>
          <p:cNvSpPr txBox="1">
            <a:spLocks noChangeArrowheads="1"/>
          </p:cNvSpPr>
          <p:nvPr/>
        </p:nvSpPr>
        <p:spPr bwMode="auto">
          <a:xfrm>
            <a:off x="2258478" y="4478179"/>
            <a:ext cx="18838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Post Response Session</a:t>
            </a:r>
            <a:endParaRPr lang="en-US" sz="1000" b="0" dirty="0"/>
          </a:p>
        </p:txBody>
      </p:sp>
      <p:sp>
        <p:nvSpPr>
          <p:cNvPr id="54" name="Line 78"/>
          <p:cNvSpPr>
            <a:spLocks noChangeShapeType="1"/>
          </p:cNvSpPr>
          <p:nvPr/>
        </p:nvSpPr>
        <p:spPr bwMode="auto">
          <a:xfrm>
            <a:off x="2057400" y="5334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2250463" y="5087779"/>
            <a:ext cx="18998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Post Response Session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266051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88925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8375650" y="18288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5632450" y="1920875"/>
            <a:ext cx="1270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6200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5137150" y="12192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54038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23"/>
          <p:cNvSpPr txBox="1">
            <a:spLocks noChangeArrowheads="1"/>
          </p:cNvSpPr>
          <p:nvPr/>
        </p:nvSpPr>
        <p:spPr bwMode="auto">
          <a:xfrm>
            <a:off x="2165350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2</a:t>
            </a:r>
          </a:p>
        </p:txBody>
      </p:sp>
      <p:sp>
        <p:nvSpPr>
          <p:cNvPr id="13322" name="Text Box 24"/>
          <p:cNvSpPr txBox="1">
            <a:spLocks noChangeArrowheads="1"/>
          </p:cNvSpPr>
          <p:nvPr/>
        </p:nvSpPr>
        <p:spPr bwMode="auto">
          <a:xfrm>
            <a:off x="7766050" y="12192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3323" name="Rectangle 25"/>
          <p:cNvSpPr>
            <a:spLocks noChangeArrowheads="1"/>
          </p:cNvSpPr>
          <p:nvPr/>
        </p:nvSpPr>
        <p:spPr bwMode="auto">
          <a:xfrm>
            <a:off x="26606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26"/>
          <p:cNvSpPr>
            <a:spLocks noChangeShapeType="1"/>
          </p:cNvSpPr>
          <p:nvPr/>
        </p:nvSpPr>
        <p:spPr bwMode="auto">
          <a:xfrm>
            <a:off x="311785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3343777" y="2014537"/>
            <a:ext cx="18341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Read Request Session</a:t>
            </a:r>
            <a:endParaRPr lang="en-US" sz="1000" b="0" dirty="0"/>
          </a:p>
        </p:txBody>
      </p:sp>
      <p:sp>
        <p:nvSpPr>
          <p:cNvPr id="13328" name="Text Box 53"/>
          <p:cNvSpPr txBox="1">
            <a:spLocks noChangeArrowheads="1"/>
          </p:cNvSpPr>
          <p:nvPr/>
        </p:nvSpPr>
        <p:spPr bwMode="auto">
          <a:xfrm>
            <a:off x="22225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1</a:t>
            </a:r>
          </a:p>
        </p:txBody>
      </p:sp>
      <p:sp>
        <p:nvSpPr>
          <p:cNvPr id="13329" name="Rectangle 54"/>
          <p:cNvSpPr>
            <a:spLocks noChangeArrowheads="1"/>
          </p:cNvSpPr>
          <p:nvPr/>
        </p:nvSpPr>
        <p:spPr bwMode="auto">
          <a:xfrm>
            <a:off x="533400" y="2895600"/>
            <a:ext cx="457200" cy="365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56"/>
          <p:cNvSpPr>
            <a:spLocks noChangeShapeType="1"/>
          </p:cNvSpPr>
          <p:nvPr/>
        </p:nvSpPr>
        <p:spPr bwMode="auto">
          <a:xfrm>
            <a:off x="990600" y="2971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57"/>
          <p:cNvSpPr txBox="1">
            <a:spLocks noChangeArrowheads="1"/>
          </p:cNvSpPr>
          <p:nvPr/>
        </p:nvSpPr>
        <p:spPr bwMode="auto">
          <a:xfrm>
            <a:off x="908549" y="2774950"/>
            <a:ext cx="18341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Read Request Session</a:t>
            </a:r>
            <a:endParaRPr lang="en-US" sz="1000" b="0" dirty="0"/>
          </a:p>
        </p:txBody>
      </p:sp>
      <p:sp>
        <p:nvSpPr>
          <p:cNvPr id="13335" name="Line 72"/>
          <p:cNvSpPr>
            <a:spLocks noChangeShapeType="1"/>
          </p:cNvSpPr>
          <p:nvPr/>
        </p:nvSpPr>
        <p:spPr bwMode="auto">
          <a:xfrm flipH="1">
            <a:off x="5864225" y="3276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77"/>
          <p:cNvSpPr txBox="1">
            <a:spLocks noChangeArrowheads="1"/>
          </p:cNvSpPr>
          <p:nvPr/>
        </p:nvSpPr>
        <p:spPr bwMode="auto">
          <a:xfrm>
            <a:off x="6114995" y="3048000"/>
            <a:ext cx="17844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Post Request Session</a:t>
            </a:r>
            <a:endParaRPr lang="en-US" sz="1000" b="0" dirty="0"/>
          </a:p>
        </p:txBody>
      </p:sp>
      <p:sp>
        <p:nvSpPr>
          <p:cNvPr id="13337" name="Rectangle 78"/>
          <p:cNvSpPr>
            <a:spLocks noChangeArrowheads="1"/>
          </p:cNvSpPr>
          <p:nvPr/>
        </p:nvSpPr>
        <p:spPr bwMode="auto">
          <a:xfrm>
            <a:off x="8153400" y="3171031"/>
            <a:ext cx="457200" cy="33059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Line 102"/>
          <p:cNvSpPr>
            <a:spLocks noChangeShapeType="1"/>
          </p:cNvSpPr>
          <p:nvPr/>
        </p:nvSpPr>
        <p:spPr bwMode="auto">
          <a:xfrm flipH="1">
            <a:off x="990600" y="5181600"/>
            <a:ext cx="441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Text Box 103"/>
          <p:cNvSpPr txBox="1">
            <a:spLocks noChangeArrowheads="1"/>
          </p:cNvSpPr>
          <p:nvPr/>
        </p:nvSpPr>
        <p:spPr bwMode="auto">
          <a:xfrm>
            <a:off x="1301284" y="4935379"/>
            <a:ext cx="10486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Request-Response With Multiple Providers</a:t>
            </a:r>
            <a:endParaRPr lang="en-AU" dirty="0"/>
          </a:p>
        </p:txBody>
      </p:sp>
      <p:sp>
        <p:nvSpPr>
          <p:cNvPr id="63" name="Line 90"/>
          <p:cNvSpPr>
            <a:spLocks noChangeShapeType="1"/>
          </p:cNvSpPr>
          <p:nvPr/>
        </p:nvSpPr>
        <p:spPr bwMode="auto">
          <a:xfrm flipH="1">
            <a:off x="5864225" y="49704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4" name="Text Box 89"/>
          <p:cNvSpPr txBox="1">
            <a:spLocks noChangeArrowheads="1"/>
          </p:cNvSpPr>
          <p:nvPr/>
        </p:nvSpPr>
        <p:spPr bwMode="auto">
          <a:xfrm>
            <a:off x="6458037" y="4724400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Response</a:t>
            </a:r>
            <a:endParaRPr lang="en-US" sz="1000" b="0" dirty="0"/>
          </a:p>
        </p:txBody>
      </p:sp>
      <p:sp>
        <p:nvSpPr>
          <p:cNvPr id="65" name="Line 90"/>
          <p:cNvSpPr>
            <a:spLocks noChangeShapeType="1"/>
          </p:cNvSpPr>
          <p:nvPr/>
        </p:nvSpPr>
        <p:spPr bwMode="auto">
          <a:xfrm flipH="1">
            <a:off x="5864225" y="57737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6372276" y="5545137"/>
            <a:ext cx="12698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67" name="Line 100"/>
          <p:cNvSpPr>
            <a:spLocks noChangeShapeType="1"/>
          </p:cNvSpPr>
          <p:nvPr/>
        </p:nvSpPr>
        <p:spPr bwMode="auto">
          <a:xfrm>
            <a:off x="5403851" y="5181599"/>
            <a:ext cx="468404" cy="322263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72"/>
          <p:cNvSpPr>
            <a:spLocks noChangeShapeType="1"/>
          </p:cNvSpPr>
          <p:nvPr/>
        </p:nvSpPr>
        <p:spPr bwMode="auto">
          <a:xfrm flipH="1">
            <a:off x="5864225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6040456" y="3276600"/>
            <a:ext cx="19335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Read Response Session</a:t>
            </a:r>
            <a:endParaRPr lang="en-US" sz="1000" b="0" dirty="0"/>
          </a:p>
        </p:txBody>
      </p:sp>
      <p:sp>
        <p:nvSpPr>
          <p:cNvPr id="70" name="Line 90"/>
          <p:cNvSpPr>
            <a:spLocks noChangeShapeType="1"/>
          </p:cNvSpPr>
          <p:nvPr/>
        </p:nvSpPr>
        <p:spPr bwMode="auto">
          <a:xfrm flipH="1">
            <a:off x="5864225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1" name="Text Box 89"/>
          <p:cNvSpPr txBox="1">
            <a:spLocks noChangeArrowheads="1"/>
          </p:cNvSpPr>
          <p:nvPr/>
        </p:nvSpPr>
        <p:spPr bwMode="auto">
          <a:xfrm>
            <a:off x="6532576" y="3657600"/>
            <a:ext cx="9492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Post Request</a:t>
            </a:r>
            <a:endParaRPr lang="en-US" sz="1000" b="0" dirty="0"/>
          </a:p>
        </p:txBody>
      </p:sp>
      <p:sp>
        <p:nvSpPr>
          <p:cNvPr id="72" name="Line 90"/>
          <p:cNvSpPr>
            <a:spLocks noChangeShapeType="1"/>
          </p:cNvSpPr>
          <p:nvPr/>
        </p:nvSpPr>
        <p:spPr bwMode="auto">
          <a:xfrm>
            <a:off x="990600" y="4343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3" name="Text Box 89"/>
          <p:cNvSpPr txBox="1">
            <a:spLocks noChangeArrowheads="1"/>
          </p:cNvSpPr>
          <p:nvPr/>
        </p:nvSpPr>
        <p:spPr bwMode="auto">
          <a:xfrm>
            <a:off x="1326130" y="41148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74" name="Line 90"/>
          <p:cNvSpPr>
            <a:spLocks noChangeShapeType="1"/>
          </p:cNvSpPr>
          <p:nvPr/>
        </p:nvSpPr>
        <p:spPr bwMode="auto">
          <a:xfrm>
            <a:off x="990600" y="4572000"/>
            <a:ext cx="44244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89"/>
          <p:cNvSpPr txBox="1">
            <a:spLocks noChangeArrowheads="1"/>
          </p:cNvSpPr>
          <p:nvPr/>
        </p:nvSpPr>
        <p:spPr bwMode="auto">
          <a:xfrm>
            <a:off x="1240369" y="4343400"/>
            <a:ext cx="11705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Request</a:t>
            </a:r>
            <a:endParaRPr lang="en-US" sz="1000" b="0" dirty="0"/>
          </a:p>
        </p:txBody>
      </p:sp>
      <p:sp>
        <p:nvSpPr>
          <p:cNvPr id="76" name="Line 100"/>
          <p:cNvSpPr>
            <a:spLocks noChangeShapeType="1"/>
          </p:cNvSpPr>
          <p:nvPr/>
        </p:nvSpPr>
        <p:spPr bwMode="auto">
          <a:xfrm flipH="1">
            <a:off x="5415055" y="3886358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44"/>
          <p:cNvSpPr>
            <a:spLocks noChangeShapeType="1"/>
          </p:cNvSpPr>
          <p:nvPr/>
        </p:nvSpPr>
        <p:spPr bwMode="auto">
          <a:xfrm flipH="1">
            <a:off x="990600" y="4114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" name="Text Box 45"/>
          <p:cNvSpPr txBox="1">
            <a:spLocks noChangeArrowheads="1"/>
          </p:cNvSpPr>
          <p:nvPr/>
        </p:nvSpPr>
        <p:spPr bwMode="auto">
          <a:xfrm>
            <a:off x="1325563" y="38862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81" name="Line 90"/>
          <p:cNvSpPr>
            <a:spLocks noChangeShapeType="1"/>
          </p:cNvSpPr>
          <p:nvPr/>
        </p:nvSpPr>
        <p:spPr bwMode="auto">
          <a:xfrm flipH="1">
            <a:off x="5864225" y="44370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2" name="Text Box 89"/>
          <p:cNvSpPr txBox="1">
            <a:spLocks noChangeArrowheads="1"/>
          </p:cNvSpPr>
          <p:nvPr/>
        </p:nvSpPr>
        <p:spPr bwMode="auto">
          <a:xfrm>
            <a:off x="6458037" y="4191000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Response</a:t>
            </a:r>
            <a:endParaRPr lang="en-US" sz="1000" b="0" dirty="0"/>
          </a:p>
        </p:txBody>
      </p:sp>
      <p:sp>
        <p:nvSpPr>
          <p:cNvPr id="83" name="Line 90"/>
          <p:cNvSpPr>
            <a:spLocks noChangeShapeType="1"/>
          </p:cNvSpPr>
          <p:nvPr/>
        </p:nvSpPr>
        <p:spPr bwMode="auto">
          <a:xfrm flipH="1">
            <a:off x="5864225" y="55038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4" name="Text Box 89"/>
          <p:cNvSpPr txBox="1">
            <a:spLocks noChangeArrowheads="1"/>
          </p:cNvSpPr>
          <p:nvPr/>
        </p:nvSpPr>
        <p:spPr bwMode="auto">
          <a:xfrm>
            <a:off x="6458037" y="5257800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Response</a:t>
            </a:r>
            <a:endParaRPr lang="en-US" sz="1000" b="0" dirty="0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269684" y="4419600"/>
            <a:ext cx="14750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(no message returned)</a:t>
            </a:r>
            <a:endParaRPr lang="en-US" sz="1000" b="0" dirty="0"/>
          </a:p>
        </p:txBody>
      </p:sp>
      <p:sp>
        <p:nvSpPr>
          <p:cNvPr id="86" name="Text Box 89"/>
          <p:cNvSpPr txBox="1">
            <a:spLocks noChangeArrowheads="1"/>
          </p:cNvSpPr>
          <p:nvPr/>
        </p:nvSpPr>
        <p:spPr bwMode="auto">
          <a:xfrm>
            <a:off x="6269684" y="4935379"/>
            <a:ext cx="14750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(no message returned)</a:t>
            </a:r>
            <a:endParaRPr lang="en-US" sz="1000" b="0" dirty="0"/>
          </a:p>
        </p:txBody>
      </p:sp>
      <p:sp>
        <p:nvSpPr>
          <p:cNvPr id="87" name="Text Box 67"/>
          <p:cNvSpPr txBox="1">
            <a:spLocks noChangeArrowheads="1"/>
          </p:cNvSpPr>
          <p:nvPr/>
        </p:nvSpPr>
        <p:spPr bwMode="auto">
          <a:xfrm>
            <a:off x="6106980" y="6078379"/>
            <a:ext cx="18004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Post Request Session</a:t>
            </a:r>
            <a:endParaRPr lang="en-US" sz="1000" b="0" dirty="0"/>
          </a:p>
        </p:txBody>
      </p:sp>
      <p:sp>
        <p:nvSpPr>
          <p:cNvPr id="88" name="Line 68"/>
          <p:cNvSpPr>
            <a:spLocks noChangeShapeType="1"/>
          </p:cNvSpPr>
          <p:nvPr/>
        </p:nvSpPr>
        <p:spPr bwMode="auto">
          <a:xfrm flipH="1">
            <a:off x="5864225" y="6306979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67"/>
          <p:cNvSpPr txBox="1">
            <a:spLocks noChangeArrowheads="1"/>
          </p:cNvSpPr>
          <p:nvPr/>
        </p:nvSpPr>
        <p:spPr bwMode="auto">
          <a:xfrm>
            <a:off x="6032442" y="5832317"/>
            <a:ext cx="19495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Read Response Session</a:t>
            </a:r>
            <a:endParaRPr lang="en-US" sz="1000" b="0" dirty="0"/>
          </a:p>
        </p:txBody>
      </p:sp>
      <p:sp>
        <p:nvSpPr>
          <p:cNvPr id="90" name="Line 68"/>
          <p:cNvSpPr>
            <a:spLocks noChangeShapeType="1"/>
          </p:cNvSpPr>
          <p:nvPr/>
        </p:nvSpPr>
        <p:spPr bwMode="auto">
          <a:xfrm flipH="1">
            <a:off x="5864225" y="606091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78"/>
          <p:cNvSpPr>
            <a:spLocks noChangeShapeType="1"/>
          </p:cNvSpPr>
          <p:nvPr/>
        </p:nvSpPr>
        <p:spPr bwMode="auto">
          <a:xfrm>
            <a:off x="990599" y="4876800"/>
            <a:ext cx="44244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 Box 79"/>
          <p:cNvSpPr txBox="1">
            <a:spLocks noChangeArrowheads="1"/>
          </p:cNvSpPr>
          <p:nvPr/>
        </p:nvSpPr>
        <p:spPr bwMode="auto">
          <a:xfrm>
            <a:off x="1191678" y="4630579"/>
            <a:ext cx="18838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Post Response Session</a:t>
            </a:r>
            <a:endParaRPr lang="en-US" sz="1000" b="0" dirty="0"/>
          </a:p>
        </p:txBody>
      </p:sp>
      <p:sp>
        <p:nvSpPr>
          <p:cNvPr id="51" name="Line 78"/>
          <p:cNvSpPr>
            <a:spLocks noChangeShapeType="1"/>
          </p:cNvSpPr>
          <p:nvPr/>
        </p:nvSpPr>
        <p:spPr bwMode="auto">
          <a:xfrm>
            <a:off x="990599" y="5486400"/>
            <a:ext cx="44244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 Box 79"/>
          <p:cNvSpPr txBox="1">
            <a:spLocks noChangeArrowheads="1"/>
          </p:cNvSpPr>
          <p:nvPr/>
        </p:nvSpPr>
        <p:spPr bwMode="auto">
          <a:xfrm>
            <a:off x="1183663" y="5240179"/>
            <a:ext cx="18998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Post Response Session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224609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88925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8375650" y="18288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5632450" y="1920875"/>
            <a:ext cx="1270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6200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5137150" y="12192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54038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23"/>
          <p:cNvSpPr txBox="1">
            <a:spLocks noChangeArrowheads="1"/>
          </p:cNvSpPr>
          <p:nvPr/>
        </p:nvSpPr>
        <p:spPr bwMode="auto">
          <a:xfrm>
            <a:off x="2165350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2</a:t>
            </a:r>
          </a:p>
        </p:txBody>
      </p:sp>
      <p:sp>
        <p:nvSpPr>
          <p:cNvPr id="13322" name="Text Box 24"/>
          <p:cNvSpPr txBox="1">
            <a:spLocks noChangeArrowheads="1"/>
          </p:cNvSpPr>
          <p:nvPr/>
        </p:nvSpPr>
        <p:spPr bwMode="auto">
          <a:xfrm>
            <a:off x="7766050" y="12192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3323" name="Rectangle 25"/>
          <p:cNvSpPr>
            <a:spLocks noChangeArrowheads="1"/>
          </p:cNvSpPr>
          <p:nvPr/>
        </p:nvSpPr>
        <p:spPr bwMode="auto">
          <a:xfrm>
            <a:off x="26606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26"/>
          <p:cNvSpPr>
            <a:spLocks noChangeShapeType="1"/>
          </p:cNvSpPr>
          <p:nvPr/>
        </p:nvSpPr>
        <p:spPr bwMode="auto">
          <a:xfrm>
            <a:off x="311785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3439151" y="2014537"/>
            <a:ext cx="1643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</a:t>
            </a:r>
            <a:r>
              <a:rPr lang="en-US" sz="1000" b="0" dirty="0" smtClean="0"/>
              <a:t>Session</a:t>
            </a:r>
            <a:endParaRPr lang="en-US" sz="1000" b="0" dirty="0"/>
          </a:p>
        </p:txBody>
      </p:sp>
      <p:sp>
        <p:nvSpPr>
          <p:cNvPr id="13326" name="Line 35"/>
          <p:cNvSpPr>
            <a:spLocks noChangeShapeType="1"/>
          </p:cNvSpPr>
          <p:nvPr/>
        </p:nvSpPr>
        <p:spPr bwMode="auto">
          <a:xfrm flipH="1">
            <a:off x="3117850" y="3733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Text Box 36"/>
          <p:cNvSpPr txBox="1">
            <a:spLocks noChangeArrowheads="1"/>
          </p:cNvSpPr>
          <p:nvPr/>
        </p:nvSpPr>
        <p:spPr bwMode="auto">
          <a:xfrm>
            <a:off x="3716338" y="3538537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Publication</a:t>
            </a:r>
          </a:p>
        </p:txBody>
      </p:sp>
      <p:sp>
        <p:nvSpPr>
          <p:cNvPr id="13328" name="Text Box 53"/>
          <p:cNvSpPr txBox="1">
            <a:spLocks noChangeArrowheads="1"/>
          </p:cNvSpPr>
          <p:nvPr/>
        </p:nvSpPr>
        <p:spPr bwMode="auto">
          <a:xfrm>
            <a:off x="22225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1</a:t>
            </a:r>
          </a:p>
        </p:txBody>
      </p:sp>
      <p:sp>
        <p:nvSpPr>
          <p:cNvPr id="13329" name="Rectangle 54"/>
          <p:cNvSpPr>
            <a:spLocks noChangeArrowheads="1"/>
          </p:cNvSpPr>
          <p:nvPr/>
        </p:nvSpPr>
        <p:spPr bwMode="auto">
          <a:xfrm>
            <a:off x="533400" y="2895600"/>
            <a:ext cx="457200" cy="365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56"/>
          <p:cNvSpPr>
            <a:spLocks noChangeShapeType="1"/>
          </p:cNvSpPr>
          <p:nvPr/>
        </p:nvSpPr>
        <p:spPr bwMode="auto">
          <a:xfrm>
            <a:off x="990600" y="2971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57"/>
          <p:cNvSpPr txBox="1">
            <a:spLocks noChangeArrowheads="1"/>
          </p:cNvSpPr>
          <p:nvPr/>
        </p:nvSpPr>
        <p:spPr bwMode="auto">
          <a:xfrm>
            <a:off x="1003926" y="2774950"/>
            <a:ext cx="1643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</a:t>
            </a:r>
            <a:r>
              <a:rPr lang="en-US" sz="1000" b="0" dirty="0" smtClean="0"/>
              <a:t>Session</a:t>
            </a:r>
            <a:endParaRPr lang="en-US" sz="1000" b="0" dirty="0"/>
          </a:p>
        </p:txBody>
      </p:sp>
      <p:sp>
        <p:nvSpPr>
          <p:cNvPr id="13334" name="Text Box 62"/>
          <p:cNvSpPr txBox="1">
            <a:spLocks noChangeArrowheads="1"/>
          </p:cNvSpPr>
          <p:nvPr/>
        </p:nvSpPr>
        <p:spPr bwMode="auto">
          <a:xfrm>
            <a:off x="1281113" y="4267200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Publication</a:t>
            </a:r>
          </a:p>
        </p:txBody>
      </p:sp>
      <p:sp>
        <p:nvSpPr>
          <p:cNvPr id="13335" name="Line 72"/>
          <p:cNvSpPr>
            <a:spLocks noChangeShapeType="1"/>
          </p:cNvSpPr>
          <p:nvPr/>
        </p:nvSpPr>
        <p:spPr bwMode="auto">
          <a:xfrm flipH="1">
            <a:off x="5861050" y="3276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77"/>
          <p:cNvSpPr txBox="1">
            <a:spLocks noChangeArrowheads="1"/>
          </p:cNvSpPr>
          <p:nvPr/>
        </p:nvSpPr>
        <p:spPr bwMode="auto">
          <a:xfrm>
            <a:off x="6143080" y="3048000"/>
            <a:ext cx="17219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Subscription Session</a:t>
            </a:r>
            <a:endParaRPr lang="en-US" sz="1000" b="0" dirty="0"/>
          </a:p>
        </p:txBody>
      </p:sp>
      <p:sp>
        <p:nvSpPr>
          <p:cNvPr id="13337" name="Rectangle 78"/>
          <p:cNvSpPr>
            <a:spLocks noChangeArrowheads="1"/>
          </p:cNvSpPr>
          <p:nvPr/>
        </p:nvSpPr>
        <p:spPr bwMode="auto">
          <a:xfrm>
            <a:off x="8153400" y="3171031"/>
            <a:ext cx="457200" cy="33821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Text Box 103"/>
          <p:cNvSpPr txBox="1">
            <a:spLocks noChangeArrowheads="1"/>
          </p:cNvSpPr>
          <p:nvPr/>
        </p:nvSpPr>
        <p:spPr bwMode="auto">
          <a:xfrm>
            <a:off x="3523309" y="5029200"/>
            <a:ext cx="14750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i="1" dirty="0"/>
              <a:t>Finish Post Publication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Queuing</a:t>
            </a:r>
            <a:endParaRPr lang="en-AU" dirty="0"/>
          </a:p>
        </p:txBody>
      </p:sp>
      <p:sp>
        <p:nvSpPr>
          <p:cNvPr id="59" name="Line 100"/>
          <p:cNvSpPr>
            <a:spLocks noChangeShapeType="1"/>
          </p:cNvSpPr>
          <p:nvPr/>
        </p:nvSpPr>
        <p:spPr bwMode="auto">
          <a:xfrm>
            <a:off x="5410199" y="4876801"/>
            <a:ext cx="450852" cy="592136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44"/>
          <p:cNvSpPr>
            <a:spLocks noChangeShapeType="1"/>
          </p:cNvSpPr>
          <p:nvPr/>
        </p:nvSpPr>
        <p:spPr bwMode="auto">
          <a:xfrm>
            <a:off x="5861050" y="5257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6473825" y="50292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63" name="Line 90"/>
          <p:cNvSpPr>
            <a:spLocks noChangeShapeType="1"/>
          </p:cNvSpPr>
          <p:nvPr/>
        </p:nvSpPr>
        <p:spPr bwMode="auto">
          <a:xfrm flipH="1">
            <a:off x="5861050" y="5715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4" name="Text Box 89"/>
          <p:cNvSpPr txBox="1">
            <a:spLocks noChangeArrowheads="1"/>
          </p:cNvSpPr>
          <p:nvPr/>
        </p:nvSpPr>
        <p:spPr bwMode="auto">
          <a:xfrm>
            <a:off x="6492721" y="54689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65" name="Line 90"/>
          <p:cNvSpPr>
            <a:spLocks noChangeShapeType="1"/>
          </p:cNvSpPr>
          <p:nvPr/>
        </p:nvSpPr>
        <p:spPr bwMode="auto">
          <a:xfrm flipH="1">
            <a:off x="5865905" y="594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6412005" y="5715000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429000" y="3733800"/>
            <a:ext cx="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1295400" y="4480393"/>
            <a:ext cx="0" cy="3964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1276437" y="4495800"/>
            <a:ext cx="10983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i="1" dirty="0" smtClean="0"/>
              <a:t>Finish</a:t>
            </a:r>
            <a:br>
              <a:rPr lang="en-US" sz="1000" b="0" i="1" dirty="0" smtClean="0"/>
            </a:br>
            <a:r>
              <a:rPr lang="en-US" sz="1000" b="0" i="1" dirty="0" smtClean="0"/>
              <a:t>Post </a:t>
            </a:r>
            <a:r>
              <a:rPr lang="en-US" sz="1000" b="0" i="1" dirty="0"/>
              <a:t>Publication</a:t>
            </a:r>
          </a:p>
        </p:txBody>
      </p:sp>
      <p:sp>
        <p:nvSpPr>
          <p:cNvPr id="72" name="Line 100"/>
          <p:cNvSpPr>
            <a:spLocks noChangeShapeType="1"/>
          </p:cNvSpPr>
          <p:nvPr/>
        </p:nvSpPr>
        <p:spPr bwMode="auto">
          <a:xfrm>
            <a:off x="3117851" y="5257325"/>
            <a:ext cx="2743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100"/>
          <p:cNvSpPr>
            <a:spLocks noChangeShapeType="1"/>
          </p:cNvSpPr>
          <p:nvPr/>
        </p:nvSpPr>
        <p:spPr bwMode="auto">
          <a:xfrm>
            <a:off x="984250" y="4876800"/>
            <a:ext cx="44196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44"/>
          <p:cNvSpPr>
            <a:spLocks noChangeShapeType="1"/>
          </p:cNvSpPr>
          <p:nvPr/>
        </p:nvSpPr>
        <p:spPr bwMode="auto">
          <a:xfrm>
            <a:off x="5867400" y="54689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45"/>
          <p:cNvSpPr txBox="1">
            <a:spLocks noChangeArrowheads="1"/>
          </p:cNvSpPr>
          <p:nvPr/>
        </p:nvSpPr>
        <p:spPr bwMode="auto">
          <a:xfrm>
            <a:off x="6480175" y="5240337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76" name="Line 90"/>
          <p:cNvSpPr>
            <a:spLocks noChangeShapeType="1"/>
          </p:cNvSpPr>
          <p:nvPr/>
        </p:nvSpPr>
        <p:spPr bwMode="auto">
          <a:xfrm flipH="1">
            <a:off x="5867400" y="61896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7" name="Text Box 89"/>
          <p:cNvSpPr txBox="1">
            <a:spLocks noChangeArrowheads="1"/>
          </p:cNvSpPr>
          <p:nvPr/>
        </p:nvSpPr>
        <p:spPr bwMode="auto">
          <a:xfrm>
            <a:off x="6499071" y="59436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78" name="Line 90"/>
          <p:cNvSpPr>
            <a:spLocks noChangeShapeType="1"/>
          </p:cNvSpPr>
          <p:nvPr/>
        </p:nvSpPr>
        <p:spPr bwMode="auto">
          <a:xfrm flipH="1">
            <a:off x="5872255" y="64182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89"/>
          <p:cNvSpPr txBox="1">
            <a:spLocks noChangeArrowheads="1"/>
          </p:cNvSpPr>
          <p:nvPr/>
        </p:nvSpPr>
        <p:spPr bwMode="auto">
          <a:xfrm>
            <a:off x="6418355" y="6189663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13333" name="Line 61"/>
          <p:cNvSpPr>
            <a:spLocks noChangeShapeType="1"/>
          </p:cNvSpPr>
          <p:nvPr/>
        </p:nvSpPr>
        <p:spPr bwMode="auto">
          <a:xfrm flipH="1" flipV="1">
            <a:off x="996950" y="4480393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/>
          <p:cNvSpPr txBox="1">
            <a:spLocks noChangeArrowheads="1"/>
          </p:cNvSpPr>
          <p:nvPr/>
        </p:nvSpPr>
        <p:spPr bwMode="auto">
          <a:xfrm>
            <a:off x="685800" y="1219200"/>
            <a:ext cx="233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 Applications</a:t>
            </a:r>
          </a:p>
        </p:txBody>
      </p:sp>
      <p:sp>
        <p:nvSpPr>
          <p:cNvPr id="22531" name="Text Box 15"/>
          <p:cNvSpPr txBox="1">
            <a:spLocks noChangeArrowheads="1"/>
          </p:cNvSpPr>
          <p:nvPr/>
        </p:nvSpPr>
        <p:spPr bwMode="auto">
          <a:xfrm>
            <a:off x="5251450" y="2605088"/>
            <a:ext cx="206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Client Applications</a:t>
            </a:r>
          </a:p>
        </p:txBody>
      </p:sp>
      <p:sp>
        <p:nvSpPr>
          <p:cNvPr id="22532" name="Oval 37"/>
          <p:cNvSpPr>
            <a:spLocks noChangeArrowheads="1"/>
          </p:cNvSpPr>
          <p:nvPr/>
        </p:nvSpPr>
        <p:spPr bwMode="auto">
          <a:xfrm>
            <a:off x="1066800" y="16002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2533" name="Oval 38"/>
          <p:cNvSpPr>
            <a:spLocks noChangeArrowheads="1"/>
          </p:cNvSpPr>
          <p:nvPr/>
        </p:nvSpPr>
        <p:spPr bwMode="auto">
          <a:xfrm>
            <a:off x="1066800" y="3048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Assign</a:t>
            </a:r>
          </a:p>
          <a:p>
            <a:pPr algn="ctr"/>
            <a:r>
              <a:rPr lang="en-US" sz="1400" b="0"/>
              <a:t>Security Tokens To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2534" name="Oval 40"/>
          <p:cNvSpPr>
            <a:spLocks noChangeArrowheads="1"/>
          </p:cNvSpPr>
          <p:nvPr/>
        </p:nvSpPr>
        <p:spPr bwMode="auto">
          <a:xfrm>
            <a:off x="5486400" y="3048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Find Channel</a:t>
            </a:r>
          </a:p>
          <a:p>
            <a:pPr algn="ctr"/>
            <a:r>
              <a:rPr lang="en-US" sz="1400" b="0"/>
              <a:t>using Security</a:t>
            </a:r>
          </a:p>
          <a:p>
            <a:pPr algn="ctr"/>
            <a:r>
              <a:rPr lang="en-US" sz="1400" b="0"/>
              <a:t>Token in</a:t>
            </a:r>
          </a:p>
          <a:p>
            <a:pPr algn="ctr"/>
            <a:r>
              <a:rPr lang="en-US" sz="1400" b="0"/>
              <a:t>ExistsChannel</a:t>
            </a:r>
          </a:p>
        </p:txBody>
      </p:sp>
      <p:sp>
        <p:nvSpPr>
          <p:cNvPr id="22535" name="Oval 41"/>
          <p:cNvSpPr>
            <a:spLocks noChangeArrowheads="1"/>
          </p:cNvSpPr>
          <p:nvPr/>
        </p:nvSpPr>
        <p:spPr bwMode="auto">
          <a:xfrm>
            <a:off x="1066800" y="44958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Publications,</a:t>
            </a:r>
          </a:p>
          <a:p>
            <a:pPr algn="ctr"/>
            <a:r>
              <a:rPr lang="en-US" sz="1400" b="0"/>
              <a:t>Responses, Read</a:t>
            </a:r>
          </a:p>
          <a:p>
            <a:pPr algn="ctr"/>
            <a:r>
              <a:rPr lang="en-US" sz="1400" b="0"/>
              <a:t>Requests</a:t>
            </a:r>
          </a:p>
        </p:txBody>
      </p:sp>
      <p:cxnSp>
        <p:nvCxnSpPr>
          <p:cNvPr id="22536" name="AutoShape 42"/>
          <p:cNvCxnSpPr>
            <a:cxnSpLocks noChangeShapeType="1"/>
            <a:stCxn id="22532" idx="4"/>
            <a:endCxn id="22533" idx="0"/>
          </p:cNvCxnSpPr>
          <p:nvPr/>
        </p:nvCxnSpPr>
        <p:spPr bwMode="auto">
          <a:xfrm>
            <a:off x="1866900" y="27432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7" name="AutoShape 43"/>
          <p:cNvCxnSpPr>
            <a:cxnSpLocks noChangeShapeType="1"/>
            <a:stCxn id="22533" idx="4"/>
            <a:endCxn id="22535" idx="0"/>
          </p:cNvCxnSpPr>
          <p:nvPr/>
        </p:nvCxnSpPr>
        <p:spPr bwMode="auto">
          <a:xfrm>
            <a:off x="1866900" y="41910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8" name="Oval 45"/>
          <p:cNvSpPr>
            <a:spLocks noChangeArrowheads="1"/>
          </p:cNvSpPr>
          <p:nvPr/>
        </p:nvSpPr>
        <p:spPr bwMode="auto">
          <a:xfrm>
            <a:off x="5486400" y="4419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Requests</a:t>
            </a:r>
          </a:p>
          <a:p>
            <a:pPr algn="ctr"/>
            <a:r>
              <a:rPr lang="en-US" sz="1400" b="0"/>
              <a:t>and </a:t>
            </a:r>
          </a:p>
          <a:p>
            <a:pPr algn="ctr"/>
            <a:r>
              <a:rPr lang="en-US" sz="1400" b="0"/>
              <a:t>Read Publications</a:t>
            </a:r>
          </a:p>
        </p:txBody>
      </p:sp>
      <p:cxnSp>
        <p:nvCxnSpPr>
          <p:cNvPr id="22539" name="AutoShape 46"/>
          <p:cNvCxnSpPr>
            <a:cxnSpLocks noChangeShapeType="1"/>
            <a:stCxn id="22534" idx="4"/>
            <a:endCxn id="22538" idx="0"/>
          </p:cNvCxnSpPr>
          <p:nvPr/>
        </p:nvCxnSpPr>
        <p:spPr bwMode="auto">
          <a:xfrm>
            <a:off x="6286500" y="4191000"/>
            <a:ext cx="0" cy="2286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0" name="AutoShape 47"/>
          <p:cNvSpPr>
            <a:spLocks noChangeArrowheads="1"/>
          </p:cNvSpPr>
          <p:nvPr/>
        </p:nvSpPr>
        <p:spPr bwMode="auto">
          <a:xfrm>
            <a:off x="2743200" y="4800600"/>
            <a:ext cx="2743200" cy="5334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ISBM Services</a:t>
            </a:r>
          </a:p>
        </p:txBody>
      </p:sp>
      <p:sp>
        <p:nvSpPr>
          <p:cNvPr id="22541" name="Text Box 49"/>
          <p:cNvSpPr txBox="1">
            <a:spLocks noChangeArrowheads="1"/>
          </p:cNvSpPr>
          <p:nvPr/>
        </p:nvSpPr>
        <p:spPr bwMode="auto">
          <a:xfrm>
            <a:off x="2971800" y="2895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/>
            <a:r>
              <a:rPr lang="en-US" sz="1200" b="0"/>
              <a:t>Tokens exchanged in an out of band communication channel.</a:t>
            </a:r>
          </a:p>
        </p:txBody>
      </p:sp>
      <p:sp>
        <p:nvSpPr>
          <p:cNvPr id="22542" name="AutoShape 50"/>
          <p:cNvSpPr>
            <a:spLocks noChangeArrowheads="1"/>
          </p:cNvSpPr>
          <p:nvPr/>
        </p:nvSpPr>
        <p:spPr bwMode="auto">
          <a:xfrm>
            <a:off x="2667000" y="3352800"/>
            <a:ext cx="2743200" cy="5334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out of band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8"/>
          <p:cNvSpPr txBox="1">
            <a:spLocks noChangeArrowheads="1"/>
          </p:cNvSpPr>
          <p:nvPr/>
        </p:nvSpPr>
        <p:spPr bwMode="auto">
          <a:xfrm>
            <a:off x="0" y="700088"/>
            <a:ext cx="233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 Applications</a:t>
            </a:r>
          </a:p>
        </p:txBody>
      </p:sp>
      <p:sp>
        <p:nvSpPr>
          <p:cNvPr id="23555" name="Text Box 15"/>
          <p:cNvSpPr txBox="1">
            <a:spLocks noChangeArrowheads="1"/>
          </p:cNvSpPr>
          <p:nvPr/>
        </p:nvSpPr>
        <p:spPr bwMode="auto">
          <a:xfrm>
            <a:off x="6851650" y="1905000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Client Applications</a:t>
            </a:r>
          </a:p>
        </p:txBody>
      </p:sp>
      <p:sp>
        <p:nvSpPr>
          <p:cNvPr id="23556" name="Oval 37"/>
          <p:cNvSpPr>
            <a:spLocks noChangeArrowheads="1"/>
          </p:cNvSpPr>
          <p:nvPr/>
        </p:nvSpPr>
        <p:spPr bwMode="auto">
          <a:xfrm>
            <a:off x="349250" y="1143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3557" name="Oval 38"/>
          <p:cNvSpPr>
            <a:spLocks noChangeArrowheads="1"/>
          </p:cNvSpPr>
          <p:nvPr/>
        </p:nvSpPr>
        <p:spPr bwMode="auto">
          <a:xfrm>
            <a:off x="349250" y="4038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Assign</a:t>
            </a:r>
          </a:p>
          <a:p>
            <a:pPr algn="ctr"/>
            <a:r>
              <a:rPr lang="en-US" sz="1400" b="0"/>
              <a:t>Security Tokens To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3558" name="Oval 40"/>
          <p:cNvSpPr>
            <a:spLocks noChangeArrowheads="1"/>
          </p:cNvSpPr>
          <p:nvPr/>
        </p:nvSpPr>
        <p:spPr bwMode="auto">
          <a:xfrm>
            <a:off x="7080250" y="4038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Find Channel</a:t>
            </a:r>
          </a:p>
          <a:p>
            <a:pPr algn="ctr"/>
            <a:r>
              <a:rPr lang="en-US" sz="1400" b="0"/>
              <a:t>using Security</a:t>
            </a:r>
          </a:p>
          <a:p>
            <a:pPr algn="ctr"/>
            <a:r>
              <a:rPr lang="en-US" sz="1400" b="0"/>
              <a:t>Token in</a:t>
            </a:r>
          </a:p>
          <a:p>
            <a:pPr algn="ctr"/>
            <a:r>
              <a:rPr lang="en-US" sz="1400" b="0"/>
              <a:t>ExistsChannel</a:t>
            </a:r>
          </a:p>
        </p:txBody>
      </p:sp>
      <p:sp>
        <p:nvSpPr>
          <p:cNvPr id="23559" name="Oval 41"/>
          <p:cNvSpPr>
            <a:spLocks noChangeArrowheads="1"/>
          </p:cNvSpPr>
          <p:nvPr/>
        </p:nvSpPr>
        <p:spPr bwMode="auto">
          <a:xfrm>
            <a:off x="349250" y="54864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Publications,</a:t>
            </a:r>
          </a:p>
          <a:p>
            <a:pPr algn="ctr"/>
            <a:r>
              <a:rPr lang="en-US" sz="1400" b="0"/>
              <a:t>Responses, Read</a:t>
            </a:r>
          </a:p>
          <a:p>
            <a:pPr algn="ctr"/>
            <a:r>
              <a:rPr lang="en-US" sz="1400" b="0"/>
              <a:t>Requests</a:t>
            </a:r>
          </a:p>
        </p:txBody>
      </p:sp>
      <p:cxnSp>
        <p:nvCxnSpPr>
          <p:cNvPr id="23560" name="AutoShape 42"/>
          <p:cNvCxnSpPr>
            <a:cxnSpLocks noChangeShapeType="1"/>
            <a:stCxn id="23565" idx="4"/>
            <a:endCxn id="23557" idx="0"/>
          </p:cNvCxnSpPr>
          <p:nvPr/>
        </p:nvCxnSpPr>
        <p:spPr bwMode="auto">
          <a:xfrm rot="5400000">
            <a:off x="996951" y="38862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1" name="AutoShape 43"/>
          <p:cNvCxnSpPr>
            <a:cxnSpLocks noChangeShapeType="1"/>
            <a:stCxn id="23557" idx="4"/>
            <a:endCxn id="23559" idx="0"/>
          </p:cNvCxnSpPr>
          <p:nvPr/>
        </p:nvCxnSpPr>
        <p:spPr bwMode="auto">
          <a:xfrm>
            <a:off x="1149350" y="51816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2" name="Oval 45"/>
          <p:cNvSpPr>
            <a:spLocks noChangeArrowheads="1"/>
          </p:cNvSpPr>
          <p:nvPr/>
        </p:nvSpPr>
        <p:spPr bwMode="auto">
          <a:xfrm>
            <a:off x="7080250" y="54102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Requests</a:t>
            </a:r>
          </a:p>
          <a:p>
            <a:pPr algn="ctr"/>
            <a:r>
              <a:rPr lang="en-US" sz="1400" b="0"/>
              <a:t>and </a:t>
            </a:r>
          </a:p>
          <a:p>
            <a:pPr algn="ctr"/>
            <a:r>
              <a:rPr lang="en-US" sz="1400" b="0"/>
              <a:t>Read Publications</a:t>
            </a:r>
          </a:p>
        </p:txBody>
      </p:sp>
      <p:cxnSp>
        <p:nvCxnSpPr>
          <p:cNvPr id="23563" name="AutoShape 46"/>
          <p:cNvCxnSpPr>
            <a:cxnSpLocks noChangeShapeType="1"/>
            <a:stCxn id="23558" idx="4"/>
            <a:endCxn id="23562" idx="0"/>
          </p:cNvCxnSpPr>
          <p:nvPr/>
        </p:nvCxnSpPr>
        <p:spPr bwMode="auto">
          <a:xfrm>
            <a:off x="7880350" y="5181600"/>
            <a:ext cx="0" cy="2286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4" name="AutoShape 47"/>
          <p:cNvSpPr>
            <a:spLocks noChangeArrowheads="1"/>
          </p:cNvSpPr>
          <p:nvPr/>
        </p:nvSpPr>
        <p:spPr bwMode="auto">
          <a:xfrm>
            <a:off x="1981200" y="5791200"/>
            <a:ext cx="5029200" cy="533400"/>
          </a:xfrm>
          <a:prstGeom prst="leftRightArrow">
            <a:avLst>
              <a:gd name="adj1" fmla="val 50000"/>
              <a:gd name="adj2" fmla="val 10284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ISBM Services</a:t>
            </a:r>
          </a:p>
        </p:txBody>
      </p:sp>
      <p:sp>
        <p:nvSpPr>
          <p:cNvPr id="23565" name="Oval 38"/>
          <p:cNvSpPr>
            <a:spLocks noChangeArrowheads="1"/>
          </p:cNvSpPr>
          <p:nvPr/>
        </p:nvSpPr>
        <p:spPr bwMode="auto">
          <a:xfrm>
            <a:off x="34925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Acquire Tokens</a:t>
            </a:r>
          </a:p>
        </p:txBody>
      </p:sp>
      <p:cxnSp>
        <p:nvCxnSpPr>
          <p:cNvPr id="23566" name="AutoShape 42"/>
          <p:cNvCxnSpPr>
            <a:cxnSpLocks noChangeShapeType="1"/>
            <a:stCxn id="23556" idx="4"/>
            <a:endCxn id="23565" idx="0"/>
          </p:cNvCxnSpPr>
          <p:nvPr/>
        </p:nvCxnSpPr>
        <p:spPr bwMode="auto">
          <a:xfrm rot="5400000">
            <a:off x="996951" y="24384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7" name="Oval 40"/>
          <p:cNvSpPr>
            <a:spLocks noChangeArrowheads="1"/>
          </p:cNvSpPr>
          <p:nvPr/>
        </p:nvSpPr>
        <p:spPr bwMode="auto">
          <a:xfrm>
            <a:off x="373380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 Tokens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3276600" y="1905000"/>
            <a:ext cx="2527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Security Token Service</a:t>
            </a:r>
          </a:p>
        </p:txBody>
      </p:sp>
      <p:cxnSp>
        <p:nvCxnSpPr>
          <p:cNvPr id="23569" name="Straight Arrow Connector 24"/>
          <p:cNvCxnSpPr>
            <a:cxnSpLocks noChangeShapeType="1"/>
            <a:stCxn id="23565" idx="7"/>
            <a:endCxn id="23567" idx="1"/>
          </p:cNvCxnSpPr>
          <p:nvPr/>
        </p:nvCxnSpPr>
        <p:spPr bwMode="auto">
          <a:xfrm rot="5400000" flipH="1" flipV="1">
            <a:off x="2841625" y="1631951"/>
            <a:ext cx="1587" cy="2252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0" name="Straight Arrow Connector 25"/>
          <p:cNvCxnSpPr>
            <a:cxnSpLocks noChangeShapeType="1"/>
            <a:stCxn id="23567" idx="3"/>
            <a:endCxn id="23565" idx="5"/>
          </p:cNvCxnSpPr>
          <p:nvPr/>
        </p:nvCxnSpPr>
        <p:spPr bwMode="auto">
          <a:xfrm rot="5400000">
            <a:off x="2841625" y="2439988"/>
            <a:ext cx="1588" cy="2252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1" name="TextBox 28"/>
          <p:cNvSpPr txBox="1">
            <a:spLocks noChangeArrowheads="1"/>
          </p:cNvSpPr>
          <p:nvPr/>
        </p:nvSpPr>
        <p:spPr bwMode="auto">
          <a:xfrm>
            <a:off x="1905000" y="23622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Send request for tokens (may be non-Web service related).</a:t>
            </a:r>
          </a:p>
        </p:txBody>
      </p:sp>
      <p:sp>
        <p:nvSpPr>
          <p:cNvPr id="23572" name="TextBox 29"/>
          <p:cNvSpPr txBox="1">
            <a:spLocks noChangeArrowheads="1"/>
          </p:cNvSpPr>
          <p:nvPr/>
        </p:nvSpPr>
        <p:spPr bwMode="auto">
          <a:xfrm>
            <a:off x="1905000" y="32004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Get tokens to add use in ISBM services. </a:t>
            </a:r>
          </a:p>
        </p:txBody>
      </p:sp>
      <p:sp>
        <p:nvSpPr>
          <p:cNvPr id="23573" name="Oval 38"/>
          <p:cNvSpPr>
            <a:spLocks noChangeArrowheads="1"/>
          </p:cNvSpPr>
          <p:nvPr/>
        </p:nvSpPr>
        <p:spPr bwMode="auto">
          <a:xfrm>
            <a:off x="708025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Acquire Tokens</a:t>
            </a:r>
          </a:p>
        </p:txBody>
      </p:sp>
      <p:cxnSp>
        <p:nvCxnSpPr>
          <p:cNvPr id="23574" name="Straight Arrow Connector 32"/>
          <p:cNvCxnSpPr>
            <a:cxnSpLocks noChangeShapeType="1"/>
            <a:stCxn id="23567" idx="7"/>
            <a:endCxn id="23573" idx="1"/>
          </p:cNvCxnSpPr>
          <p:nvPr/>
        </p:nvCxnSpPr>
        <p:spPr bwMode="auto">
          <a:xfrm rot="5400000" flipH="1" flipV="1">
            <a:off x="6207125" y="1651001"/>
            <a:ext cx="1587" cy="22145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Straight Arrow Connector 33"/>
          <p:cNvCxnSpPr>
            <a:cxnSpLocks noChangeShapeType="1"/>
            <a:stCxn id="23567" idx="5"/>
            <a:endCxn id="23573" idx="3"/>
          </p:cNvCxnSpPr>
          <p:nvPr/>
        </p:nvCxnSpPr>
        <p:spPr bwMode="auto">
          <a:xfrm rot="16200000" flipH="1">
            <a:off x="6207125" y="2459038"/>
            <a:ext cx="1588" cy="22145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6" name="TextBox 34"/>
          <p:cNvSpPr txBox="1">
            <a:spLocks noChangeArrowheads="1"/>
          </p:cNvSpPr>
          <p:nvPr/>
        </p:nvSpPr>
        <p:spPr bwMode="auto">
          <a:xfrm>
            <a:off x="5257800" y="23622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Send request for tokens (may be non-Web service related).</a:t>
            </a:r>
          </a:p>
        </p:txBody>
      </p:sp>
      <p:sp>
        <p:nvSpPr>
          <p:cNvPr id="23577" name="TextBox 35"/>
          <p:cNvSpPr txBox="1">
            <a:spLocks noChangeArrowheads="1"/>
          </p:cNvSpPr>
          <p:nvPr/>
        </p:nvSpPr>
        <p:spPr bwMode="auto">
          <a:xfrm>
            <a:off x="5257800" y="32004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Get tokens to add use in ISBM services. </a:t>
            </a:r>
          </a:p>
        </p:txBody>
      </p:sp>
      <p:cxnSp>
        <p:nvCxnSpPr>
          <p:cNvPr id="23578" name="AutoShape 42"/>
          <p:cNvCxnSpPr>
            <a:cxnSpLocks noChangeShapeType="1"/>
            <a:stCxn id="23573" idx="4"/>
            <a:endCxn id="23558" idx="0"/>
          </p:cNvCxnSpPr>
          <p:nvPr/>
        </p:nvCxnSpPr>
        <p:spPr bwMode="auto">
          <a:xfrm rot="5400000">
            <a:off x="7727951" y="38862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3"/>
          <p:cNvSpPr>
            <a:spLocks noChangeArrowheads="1"/>
          </p:cNvSpPr>
          <p:nvPr/>
        </p:nvSpPr>
        <p:spPr bwMode="auto">
          <a:xfrm>
            <a:off x="4191000" y="6324600"/>
            <a:ext cx="685800" cy="381000"/>
          </a:xfrm>
          <a:prstGeom prst="leftRightArrow">
            <a:avLst>
              <a:gd name="adj1" fmla="val 50000"/>
              <a:gd name="adj2" fmla="val 36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5" name="Group 24"/>
          <p:cNvGrpSpPr>
            <a:grpSpLocks/>
          </p:cNvGrpSpPr>
          <p:nvPr/>
        </p:nvGrpSpPr>
        <p:grpSpPr bwMode="auto">
          <a:xfrm>
            <a:off x="152400" y="1676400"/>
            <a:ext cx="2965450" cy="1828800"/>
            <a:chOff x="96" y="768"/>
            <a:chExt cx="1868" cy="1152"/>
          </a:xfrm>
        </p:grpSpPr>
        <p:grpSp>
          <p:nvGrpSpPr>
            <p:cNvPr id="3109" name="Group 25"/>
            <p:cNvGrpSpPr>
              <a:grpSpLocks/>
            </p:cNvGrpSpPr>
            <p:nvPr/>
          </p:nvGrpSpPr>
          <p:grpSpPr bwMode="auto">
            <a:xfrm>
              <a:off x="96" y="768"/>
              <a:ext cx="1868" cy="1080"/>
              <a:chOff x="96" y="768"/>
              <a:chExt cx="1868" cy="1080"/>
            </a:xfrm>
          </p:grpSpPr>
          <p:grpSp>
            <p:nvGrpSpPr>
              <p:cNvPr id="3111" name="Group 26"/>
              <p:cNvGrpSpPr>
                <a:grpSpLocks/>
              </p:cNvGrpSpPr>
              <p:nvPr/>
            </p:nvGrpSpPr>
            <p:grpSpPr bwMode="auto">
              <a:xfrm>
                <a:off x="96" y="768"/>
                <a:ext cx="1440" cy="1080"/>
                <a:chOff x="96" y="768"/>
                <a:chExt cx="1440" cy="1080"/>
              </a:xfrm>
            </p:grpSpPr>
            <p:pic>
              <p:nvPicPr>
                <p:cNvPr id="3113" name="Picture 27" descr="j033086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6" y="768"/>
                  <a:ext cx="1123" cy="1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14" name="Picture 28" descr="MCj04348450000[1]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92" y="1104"/>
                  <a:ext cx="744" cy="7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112" name="Text Box 29"/>
              <p:cNvSpPr txBox="1">
                <a:spLocks noChangeArrowheads="1"/>
              </p:cNvSpPr>
              <p:nvPr/>
            </p:nvSpPr>
            <p:spPr bwMode="auto">
              <a:xfrm>
                <a:off x="912" y="873"/>
                <a:ext cx="10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Application “A”</a:t>
                </a:r>
              </a:p>
            </p:txBody>
          </p:sp>
        </p:grp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 rot="2700000">
              <a:off x="1248" y="1488"/>
              <a:ext cx="576" cy="288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6" name="Group 31"/>
          <p:cNvGrpSpPr>
            <a:grpSpLocks/>
          </p:cNvGrpSpPr>
          <p:nvPr/>
        </p:nvGrpSpPr>
        <p:grpSpPr bwMode="auto">
          <a:xfrm>
            <a:off x="5867400" y="1752600"/>
            <a:ext cx="3078163" cy="1752600"/>
            <a:chOff x="3696" y="816"/>
            <a:chExt cx="1939" cy="1104"/>
          </a:xfrm>
        </p:grpSpPr>
        <p:grpSp>
          <p:nvGrpSpPr>
            <p:cNvPr id="3103" name="Group 32"/>
            <p:cNvGrpSpPr>
              <a:grpSpLocks/>
            </p:cNvGrpSpPr>
            <p:nvPr/>
          </p:nvGrpSpPr>
          <p:grpSpPr bwMode="auto">
            <a:xfrm>
              <a:off x="3696" y="816"/>
              <a:ext cx="1939" cy="1080"/>
              <a:chOff x="3696" y="816"/>
              <a:chExt cx="1939" cy="1080"/>
            </a:xfrm>
          </p:grpSpPr>
          <p:grpSp>
            <p:nvGrpSpPr>
              <p:cNvPr id="3105" name="Group 33"/>
              <p:cNvGrpSpPr>
                <a:grpSpLocks/>
              </p:cNvGrpSpPr>
              <p:nvPr/>
            </p:nvGrpSpPr>
            <p:grpSpPr bwMode="auto">
              <a:xfrm>
                <a:off x="4176" y="816"/>
                <a:ext cx="1459" cy="1080"/>
                <a:chOff x="4176" y="816"/>
                <a:chExt cx="1459" cy="1080"/>
              </a:xfrm>
            </p:grpSpPr>
            <p:pic>
              <p:nvPicPr>
                <p:cNvPr id="3107" name="Picture 34" descr="j033086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H="1">
                  <a:off x="4512" y="816"/>
                  <a:ext cx="1123" cy="1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08" name="Picture 35" descr="MCj04348450000[1]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4176" y="1152"/>
                  <a:ext cx="744" cy="7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10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912"/>
                <a:ext cx="10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Application “B”</a:t>
                </a:r>
              </a:p>
            </p:txBody>
          </p:sp>
        </p:grpSp>
        <p:sp>
          <p:nvSpPr>
            <p:cNvPr id="3104" name="AutoShape 37"/>
            <p:cNvSpPr>
              <a:spLocks noChangeArrowheads="1"/>
            </p:cNvSpPr>
            <p:nvPr/>
          </p:nvSpPr>
          <p:spPr bwMode="auto">
            <a:xfrm rot="18900000" flipH="1">
              <a:off x="3936" y="1488"/>
              <a:ext cx="576" cy="288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7" name="Group 91"/>
          <p:cNvGrpSpPr>
            <a:grpSpLocks/>
          </p:cNvGrpSpPr>
          <p:nvPr/>
        </p:nvGrpSpPr>
        <p:grpSpPr bwMode="auto">
          <a:xfrm>
            <a:off x="1447800" y="3581400"/>
            <a:ext cx="2667000" cy="3048000"/>
            <a:chOff x="912" y="1968"/>
            <a:chExt cx="1680" cy="1920"/>
          </a:xfrm>
        </p:grpSpPr>
        <p:sp>
          <p:nvSpPr>
            <p:cNvPr id="3091" name="Rectangle 60"/>
            <p:cNvSpPr>
              <a:spLocks noChangeArrowheads="1"/>
            </p:cNvSpPr>
            <p:nvPr/>
          </p:nvSpPr>
          <p:spPr bwMode="auto">
            <a:xfrm>
              <a:off x="1200" y="3740"/>
              <a:ext cx="1392" cy="1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Physical</a:t>
              </a:r>
            </a:p>
          </p:txBody>
        </p:sp>
        <p:sp>
          <p:nvSpPr>
            <p:cNvPr id="3092" name="Rectangle 62"/>
            <p:cNvSpPr>
              <a:spLocks noChangeArrowheads="1"/>
            </p:cNvSpPr>
            <p:nvPr/>
          </p:nvSpPr>
          <p:spPr bwMode="auto">
            <a:xfrm>
              <a:off x="1200" y="3549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Link</a:t>
              </a:r>
            </a:p>
          </p:txBody>
        </p:sp>
        <p:sp>
          <p:nvSpPr>
            <p:cNvPr id="3093" name="Rectangle 63"/>
            <p:cNvSpPr>
              <a:spLocks noChangeArrowheads="1"/>
            </p:cNvSpPr>
            <p:nvPr/>
          </p:nvSpPr>
          <p:spPr bwMode="auto">
            <a:xfrm>
              <a:off x="1200" y="3357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Network</a:t>
              </a:r>
            </a:p>
          </p:txBody>
        </p:sp>
        <p:sp>
          <p:nvSpPr>
            <p:cNvPr id="3094" name="Rectangle 64"/>
            <p:cNvSpPr>
              <a:spLocks noChangeArrowheads="1"/>
            </p:cNvSpPr>
            <p:nvPr/>
          </p:nvSpPr>
          <p:spPr bwMode="auto">
            <a:xfrm>
              <a:off x="1200" y="3165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Transport</a:t>
              </a:r>
            </a:p>
          </p:txBody>
        </p:sp>
        <p:sp>
          <p:nvSpPr>
            <p:cNvPr id="3095" name="Rectangle 65"/>
            <p:cNvSpPr>
              <a:spLocks noChangeArrowheads="1"/>
            </p:cNvSpPr>
            <p:nvPr/>
          </p:nvSpPr>
          <p:spPr bwMode="auto">
            <a:xfrm>
              <a:off x="1200" y="2973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Session</a:t>
              </a:r>
            </a:p>
          </p:txBody>
        </p:sp>
        <p:sp>
          <p:nvSpPr>
            <p:cNvPr id="3096" name="Rectangle 66"/>
            <p:cNvSpPr>
              <a:spLocks noChangeArrowheads="1"/>
            </p:cNvSpPr>
            <p:nvPr/>
          </p:nvSpPr>
          <p:spPr bwMode="auto">
            <a:xfrm>
              <a:off x="1200" y="2781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Presentation</a:t>
              </a:r>
            </a:p>
          </p:txBody>
        </p:sp>
        <p:sp>
          <p:nvSpPr>
            <p:cNvPr id="3097" name="Rectangle 67"/>
            <p:cNvSpPr>
              <a:spLocks noChangeArrowheads="1"/>
            </p:cNvSpPr>
            <p:nvPr/>
          </p:nvSpPr>
          <p:spPr bwMode="auto">
            <a:xfrm>
              <a:off x="1200" y="1968"/>
              <a:ext cx="1392" cy="7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Rectangle 68"/>
            <p:cNvSpPr>
              <a:spLocks noChangeArrowheads="1"/>
            </p:cNvSpPr>
            <p:nvPr/>
          </p:nvSpPr>
          <p:spPr bwMode="auto">
            <a:xfrm rot="-5400000">
              <a:off x="64" y="2816"/>
              <a:ext cx="1917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Security</a:t>
              </a:r>
            </a:p>
          </p:txBody>
        </p:sp>
        <p:sp>
          <p:nvSpPr>
            <p:cNvPr id="3099" name="Rectangle 69"/>
            <p:cNvSpPr>
              <a:spLocks noChangeArrowheads="1"/>
            </p:cNvSpPr>
            <p:nvPr/>
          </p:nvSpPr>
          <p:spPr bwMode="auto">
            <a:xfrm>
              <a:off x="1248" y="2448"/>
              <a:ext cx="1296" cy="9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OpenO&amp;M ISBM Interface</a:t>
              </a:r>
            </a:p>
          </p:txBody>
        </p:sp>
        <p:sp>
          <p:nvSpPr>
            <p:cNvPr id="3100" name="Rectangle 70"/>
            <p:cNvSpPr>
              <a:spLocks noChangeArrowheads="1"/>
            </p:cNvSpPr>
            <p:nvPr/>
          </p:nvSpPr>
          <p:spPr bwMode="auto">
            <a:xfrm>
              <a:off x="1248" y="2250"/>
              <a:ext cx="1296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Transaction</a:t>
              </a:r>
            </a:p>
          </p:txBody>
        </p:sp>
        <p:sp>
          <p:nvSpPr>
            <p:cNvPr id="3101" name="Rectangle 71"/>
            <p:cNvSpPr>
              <a:spLocks noChangeArrowheads="1"/>
            </p:cNvSpPr>
            <p:nvPr/>
          </p:nvSpPr>
          <p:spPr bwMode="auto">
            <a:xfrm>
              <a:off x="1248" y="2057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Object</a:t>
              </a:r>
            </a:p>
          </p:txBody>
        </p:sp>
        <p:sp>
          <p:nvSpPr>
            <p:cNvPr id="3102" name="Rectangle 72"/>
            <p:cNvSpPr>
              <a:spLocks noChangeArrowheads="1"/>
            </p:cNvSpPr>
            <p:nvPr/>
          </p:nvSpPr>
          <p:spPr bwMode="auto">
            <a:xfrm>
              <a:off x="1248" y="2546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Exchange Services</a:t>
              </a:r>
            </a:p>
          </p:txBody>
        </p:sp>
      </p:grpSp>
      <p:grpSp>
        <p:nvGrpSpPr>
          <p:cNvPr id="3078" name="Group 90"/>
          <p:cNvGrpSpPr>
            <a:grpSpLocks/>
          </p:cNvGrpSpPr>
          <p:nvPr/>
        </p:nvGrpSpPr>
        <p:grpSpPr bwMode="auto">
          <a:xfrm>
            <a:off x="4953000" y="3570288"/>
            <a:ext cx="2667000" cy="3063875"/>
            <a:chOff x="3120" y="1961"/>
            <a:chExt cx="1680" cy="1930"/>
          </a:xfrm>
        </p:grpSpPr>
        <p:sp>
          <p:nvSpPr>
            <p:cNvPr id="3079" name="Rectangle 75"/>
            <p:cNvSpPr>
              <a:spLocks noChangeArrowheads="1"/>
            </p:cNvSpPr>
            <p:nvPr/>
          </p:nvSpPr>
          <p:spPr bwMode="auto">
            <a:xfrm>
              <a:off x="3120" y="3743"/>
              <a:ext cx="1392" cy="1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Physical</a:t>
              </a:r>
            </a:p>
          </p:txBody>
        </p:sp>
        <p:sp>
          <p:nvSpPr>
            <p:cNvPr id="3080" name="Rectangle 76"/>
            <p:cNvSpPr>
              <a:spLocks noChangeArrowheads="1"/>
            </p:cNvSpPr>
            <p:nvPr/>
          </p:nvSpPr>
          <p:spPr bwMode="auto">
            <a:xfrm>
              <a:off x="3120" y="3552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Link</a:t>
              </a:r>
            </a:p>
          </p:txBody>
        </p:sp>
        <p:sp>
          <p:nvSpPr>
            <p:cNvPr id="3081" name="Rectangle 77"/>
            <p:cNvSpPr>
              <a:spLocks noChangeArrowheads="1"/>
            </p:cNvSpPr>
            <p:nvPr/>
          </p:nvSpPr>
          <p:spPr bwMode="auto">
            <a:xfrm>
              <a:off x="3120" y="3360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Network</a:t>
              </a:r>
            </a:p>
          </p:txBody>
        </p:sp>
        <p:sp>
          <p:nvSpPr>
            <p:cNvPr id="3082" name="Rectangle 78"/>
            <p:cNvSpPr>
              <a:spLocks noChangeArrowheads="1"/>
            </p:cNvSpPr>
            <p:nvPr/>
          </p:nvSpPr>
          <p:spPr bwMode="auto">
            <a:xfrm>
              <a:off x="3120" y="3168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Transport</a:t>
              </a:r>
            </a:p>
          </p:txBody>
        </p:sp>
        <p:sp>
          <p:nvSpPr>
            <p:cNvPr id="3083" name="Rectangle 79"/>
            <p:cNvSpPr>
              <a:spLocks noChangeArrowheads="1"/>
            </p:cNvSpPr>
            <p:nvPr/>
          </p:nvSpPr>
          <p:spPr bwMode="auto">
            <a:xfrm>
              <a:off x="3120" y="2976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Session</a:t>
              </a:r>
            </a:p>
          </p:txBody>
        </p:sp>
        <p:sp>
          <p:nvSpPr>
            <p:cNvPr id="3084" name="Rectangle 80"/>
            <p:cNvSpPr>
              <a:spLocks noChangeArrowheads="1"/>
            </p:cNvSpPr>
            <p:nvPr/>
          </p:nvSpPr>
          <p:spPr bwMode="auto">
            <a:xfrm>
              <a:off x="3120" y="2784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Presentation</a:t>
              </a:r>
            </a:p>
          </p:txBody>
        </p:sp>
        <p:sp>
          <p:nvSpPr>
            <p:cNvPr id="3085" name="Rectangle 81"/>
            <p:cNvSpPr>
              <a:spLocks noChangeArrowheads="1"/>
            </p:cNvSpPr>
            <p:nvPr/>
          </p:nvSpPr>
          <p:spPr bwMode="auto">
            <a:xfrm>
              <a:off x="3120" y="1961"/>
              <a:ext cx="1392" cy="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Rectangle 82"/>
            <p:cNvSpPr>
              <a:spLocks noChangeArrowheads="1"/>
            </p:cNvSpPr>
            <p:nvPr/>
          </p:nvSpPr>
          <p:spPr bwMode="auto">
            <a:xfrm rot="-5400000">
              <a:off x="3729" y="2817"/>
              <a:ext cx="1920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Security</a:t>
              </a:r>
            </a:p>
          </p:txBody>
        </p:sp>
        <p:sp>
          <p:nvSpPr>
            <p:cNvPr id="3087" name="Rectangle 83"/>
            <p:cNvSpPr>
              <a:spLocks noChangeArrowheads="1"/>
            </p:cNvSpPr>
            <p:nvPr/>
          </p:nvSpPr>
          <p:spPr bwMode="auto">
            <a:xfrm>
              <a:off x="3168" y="2451"/>
              <a:ext cx="1296" cy="9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OpenO&amp;M ISBM Interface</a:t>
              </a:r>
            </a:p>
          </p:txBody>
        </p:sp>
        <p:sp>
          <p:nvSpPr>
            <p:cNvPr id="3088" name="Rectangle 84"/>
            <p:cNvSpPr>
              <a:spLocks noChangeArrowheads="1"/>
            </p:cNvSpPr>
            <p:nvPr/>
          </p:nvSpPr>
          <p:spPr bwMode="auto">
            <a:xfrm>
              <a:off x="3168" y="2253"/>
              <a:ext cx="1296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Transaction</a:t>
              </a:r>
            </a:p>
          </p:txBody>
        </p:sp>
        <p:sp>
          <p:nvSpPr>
            <p:cNvPr id="3089" name="Rectangle 85"/>
            <p:cNvSpPr>
              <a:spLocks noChangeArrowheads="1"/>
            </p:cNvSpPr>
            <p:nvPr/>
          </p:nvSpPr>
          <p:spPr bwMode="auto">
            <a:xfrm>
              <a:off x="3168" y="2060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Object</a:t>
              </a:r>
            </a:p>
          </p:txBody>
        </p:sp>
        <p:sp>
          <p:nvSpPr>
            <p:cNvPr id="3090" name="Rectangle 86"/>
            <p:cNvSpPr>
              <a:spLocks noChangeArrowheads="1"/>
            </p:cNvSpPr>
            <p:nvPr/>
          </p:nvSpPr>
          <p:spPr bwMode="auto">
            <a:xfrm>
              <a:off x="3168" y="2544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Exchange Services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Loosely Coupled Application Communications Stack</a:t>
            </a:r>
            <a:endParaRPr lang="en-A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H="1">
            <a:off x="5111750" y="35052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Provider</a:t>
            </a:r>
          </a:p>
          <a:p>
            <a:pPr algn="ctr"/>
            <a:r>
              <a:rPr lang="en-US" b="0" dirty="0" smtClean="0"/>
              <a:t>Application</a:t>
            </a:r>
          </a:p>
          <a:p>
            <a:pPr algn="ctr"/>
            <a:r>
              <a:rPr lang="en-US" b="0" dirty="0" smtClean="0"/>
              <a:t>“A”</a:t>
            </a:r>
            <a:endParaRPr lang="en-US" b="0" dirty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32460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  <a:p>
            <a:pPr algn="ctr"/>
            <a:r>
              <a:rPr lang="en-US" b="0"/>
              <a:t>“B”</a:t>
            </a:r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H="1">
            <a:off x="914400" y="2362200"/>
            <a:ext cx="635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 flipH="1">
            <a:off x="6934200" y="2362200"/>
            <a:ext cx="635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3435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396240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2895600" y="2590800"/>
            <a:ext cx="22098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6"/>
          <p:cNvSpPr txBox="1">
            <a:spLocks noChangeArrowheads="1"/>
          </p:cNvSpPr>
          <p:nvPr/>
        </p:nvSpPr>
        <p:spPr bwMode="auto">
          <a:xfrm>
            <a:off x="5237163" y="3309938"/>
            <a:ext cx="1398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 Publication</a:t>
            </a:r>
          </a:p>
          <a:p>
            <a:pPr algn="ctr"/>
            <a:r>
              <a:rPr lang="en-US" sz="1000" b="0"/>
              <a:t>“B” Specific Topics</a:t>
            </a:r>
          </a:p>
        </p:txBody>
      </p:sp>
      <p:sp>
        <p:nvSpPr>
          <p:cNvPr id="24588" name="Rectangle 18"/>
          <p:cNvSpPr>
            <a:spLocks noChangeArrowheads="1"/>
          </p:cNvSpPr>
          <p:nvPr/>
        </p:nvSpPr>
        <p:spPr bwMode="auto">
          <a:xfrm>
            <a:off x="692150" y="39624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9"/>
          <p:cNvSpPr>
            <a:spLocks noChangeShapeType="1"/>
          </p:cNvSpPr>
          <p:nvPr/>
        </p:nvSpPr>
        <p:spPr bwMode="auto">
          <a:xfrm>
            <a:off x="1149350" y="4343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Text Box 20"/>
          <p:cNvSpPr txBox="1">
            <a:spLocks noChangeArrowheads="1"/>
          </p:cNvSpPr>
          <p:nvPr/>
        </p:nvSpPr>
        <p:spPr bwMode="auto">
          <a:xfrm>
            <a:off x="1431577" y="4145990"/>
            <a:ext cx="1188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</a:p>
          <a:p>
            <a:pPr algn="ctr"/>
            <a:r>
              <a:rPr lang="en-US" sz="1000" b="0" dirty="0" smtClean="0"/>
              <a:t>“A</a:t>
            </a:r>
            <a:r>
              <a:rPr lang="en-US" sz="1000" b="0" dirty="0"/>
              <a:t>” Specific Topic</a:t>
            </a:r>
          </a:p>
        </p:txBody>
      </p:sp>
      <p:sp>
        <p:nvSpPr>
          <p:cNvPr id="24591" name="Line 21"/>
          <p:cNvSpPr>
            <a:spLocks noChangeShapeType="1"/>
          </p:cNvSpPr>
          <p:nvPr/>
        </p:nvSpPr>
        <p:spPr bwMode="auto">
          <a:xfrm flipV="1">
            <a:off x="5111750" y="4038600"/>
            <a:ext cx="1600200" cy="31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Text Box 22"/>
          <p:cNvSpPr txBox="1">
            <a:spLocks noChangeArrowheads="1"/>
          </p:cNvSpPr>
          <p:nvPr/>
        </p:nvSpPr>
        <p:spPr bwMode="auto">
          <a:xfrm>
            <a:off x="5429018" y="3841750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24593" name="Rectangle 23"/>
          <p:cNvSpPr>
            <a:spLocks noChangeArrowheads="1"/>
          </p:cNvSpPr>
          <p:nvPr/>
        </p:nvSpPr>
        <p:spPr bwMode="auto">
          <a:xfrm>
            <a:off x="6711950" y="32766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50"/>
          <p:cNvSpPr>
            <a:spLocks noChangeShapeType="1"/>
          </p:cNvSpPr>
          <p:nvPr/>
        </p:nvSpPr>
        <p:spPr bwMode="auto">
          <a:xfrm flipV="1">
            <a:off x="5111750" y="4343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Text Box 51"/>
          <p:cNvSpPr txBox="1">
            <a:spLocks noChangeArrowheads="1"/>
          </p:cNvSpPr>
          <p:nvPr/>
        </p:nvSpPr>
        <p:spPr bwMode="auto">
          <a:xfrm>
            <a:off x="5367338" y="4027488"/>
            <a:ext cx="1138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4596" name="Line 52"/>
          <p:cNvSpPr>
            <a:spLocks noChangeShapeType="1"/>
          </p:cNvSpPr>
          <p:nvPr/>
        </p:nvSpPr>
        <p:spPr bwMode="auto">
          <a:xfrm flipH="1">
            <a:off x="5111750" y="42672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Text Box 59"/>
          <p:cNvSpPr txBox="1">
            <a:spLocks noChangeArrowheads="1"/>
          </p:cNvSpPr>
          <p:nvPr/>
        </p:nvSpPr>
        <p:spPr bwMode="auto">
          <a:xfrm>
            <a:off x="5362575" y="4306888"/>
            <a:ext cx="1225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“B” format</a:t>
            </a:r>
          </a:p>
        </p:txBody>
      </p:sp>
      <p:sp>
        <p:nvSpPr>
          <p:cNvPr id="24598" name="Rectangle 65"/>
          <p:cNvSpPr>
            <a:spLocks noChangeArrowheads="1"/>
          </p:cNvSpPr>
          <p:nvPr/>
        </p:nvSpPr>
        <p:spPr bwMode="auto">
          <a:xfrm>
            <a:off x="3124200" y="41148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to</a:t>
            </a:r>
          </a:p>
          <a:p>
            <a:pPr algn="ctr"/>
            <a:r>
              <a:rPr lang="en-US" sz="1000" b="0"/>
              <a:t>Standard</a:t>
            </a:r>
          </a:p>
        </p:txBody>
      </p:sp>
      <p:sp>
        <p:nvSpPr>
          <p:cNvPr id="24599" name="Rectangle 66"/>
          <p:cNvSpPr>
            <a:spLocks noChangeArrowheads="1"/>
          </p:cNvSpPr>
          <p:nvPr/>
        </p:nvSpPr>
        <p:spPr bwMode="auto">
          <a:xfrm>
            <a:off x="4197350" y="41148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from</a:t>
            </a:r>
          </a:p>
          <a:p>
            <a:pPr algn="ctr"/>
            <a:r>
              <a:rPr lang="en-US" sz="1000" b="0"/>
              <a:t>Standard</a:t>
            </a:r>
          </a:p>
        </p:txBody>
      </p:sp>
      <p:cxnSp>
        <p:nvCxnSpPr>
          <p:cNvPr id="24600" name="AutoShape 67"/>
          <p:cNvCxnSpPr>
            <a:cxnSpLocks noChangeShapeType="1"/>
            <a:stCxn id="24589" idx="1"/>
            <a:endCxn id="24598" idx="1"/>
          </p:cNvCxnSpPr>
          <p:nvPr/>
        </p:nvCxnSpPr>
        <p:spPr bwMode="auto">
          <a:xfrm flipV="1">
            <a:off x="2901950" y="4343400"/>
            <a:ext cx="222250" cy="1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01" name="AutoShape 68"/>
          <p:cNvCxnSpPr>
            <a:cxnSpLocks noChangeShapeType="1"/>
            <a:stCxn id="24599" idx="3"/>
            <a:endCxn id="24594" idx="0"/>
          </p:cNvCxnSpPr>
          <p:nvPr/>
        </p:nvCxnSpPr>
        <p:spPr bwMode="auto">
          <a:xfrm>
            <a:off x="4806950" y="4343400"/>
            <a:ext cx="3048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02" name="AutoShape 69"/>
          <p:cNvCxnSpPr>
            <a:cxnSpLocks noChangeShapeType="1"/>
            <a:stCxn id="24598" idx="3"/>
            <a:endCxn id="24599" idx="1"/>
          </p:cNvCxnSpPr>
          <p:nvPr/>
        </p:nvCxnSpPr>
        <p:spPr bwMode="auto">
          <a:xfrm>
            <a:off x="3733800" y="4343400"/>
            <a:ext cx="46355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sp>
        <p:nvSpPr>
          <p:cNvPr id="24603" name="Text Box 70"/>
          <p:cNvSpPr txBox="1">
            <a:spLocks noChangeArrowheads="1"/>
          </p:cNvSpPr>
          <p:nvPr/>
        </p:nvSpPr>
        <p:spPr bwMode="auto">
          <a:xfrm>
            <a:off x="761365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  <a:p>
            <a:pPr algn="ctr"/>
            <a:r>
              <a:rPr lang="en-US" b="0"/>
              <a:t>“C”</a:t>
            </a:r>
          </a:p>
        </p:txBody>
      </p:sp>
      <p:sp>
        <p:nvSpPr>
          <p:cNvPr id="24604" name="Line 71"/>
          <p:cNvSpPr>
            <a:spLocks noChangeShapeType="1"/>
          </p:cNvSpPr>
          <p:nvPr/>
        </p:nvSpPr>
        <p:spPr bwMode="auto">
          <a:xfrm>
            <a:off x="8229600" y="2362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Rectangle 72"/>
          <p:cNvSpPr>
            <a:spLocks noChangeArrowheads="1"/>
          </p:cNvSpPr>
          <p:nvPr/>
        </p:nvSpPr>
        <p:spPr bwMode="auto">
          <a:xfrm>
            <a:off x="8001000" y="2590800"/>
            <a:ext cx="4572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73"/>
          <p:cNvSpPr>
            <a:spLocks noChangeShapeType="1"/>
          </p:cNvSpPr>
          <p:nvPr/>
        </p:nvSpPr>
        <p:spPr bwMode="auto">
          <a:xfrm flipH="1" flipV="1">
            <a:off x="5105400" y="29718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Text Box 74"/>
          <p:cNvSpPr txBox="1">
            <a:spLocks noChangeArrowheads="1"/>
          </p:cNvSpPr>
          <p:nvPr/>
        </p:nvSpPr>
        <p:spPr bwMode="auto">
          <a:xfrm>
            <a:off x="5230813" y="2776538"/>
            <a:ext cx="1398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Subscribe Publication</a:t>
            </a:r>
          </a:p>
          <a:p>
            <a:pPr algn="ctr"/>
            <a:r>
              <a:rPr lang="en-US" sz="1000" b="0" dirty="0"/>
              <a:t>“C” Specific Topics</a:t>
            </a:r>
          </a:p>
        </p:txBody>
      </p:sp>
      <p:sp>
        <p:nvSpPr>
          <p:cNvPr id="24608" name="Line 75"/>
          <p:cNvSpPr>
            <a:spLocks noChangeShapeType="1"/>
          </p:cNvSpPr>
          <p:nvPr/>
        </p:nvSpPr>
        <p:spPr bwMode="auto">
          <a:xfrm flipV="1">
            <a:off x="5105400" y="48006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Text Box 76"/>
          <p:cNvSpPr txBox="1">
            <a:spLocks noChangeArrowheads="1"/>
          </p:cNvSpPr>
          <p:nvPr/>
        </p:nvSpPr>
        <p:spPr bwMode="auto">
          <a:xfrm>
            <a:off x="5422668" y="4572000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Notify </a:t>
            </a:r>
            <a:r>
              <a:rPr lang="en-US" sz="1000" b="0" dirty="0" smtClean="0"/>
              <a:t>Listener</a:t>
            </a:r>
            <a:endParaRPr lang="en-US" sz="1000" b="0" dirty="0"/>
          </a:p>
        </p:txBody>
      </p:sp>
      <p:sp>
        <p:nvSpPr>
          <p:cNvPr id="24610" name="Line 77"/>
          <p:cNvSpPr>
            <a:spLocks noChangeShapeType="1"/>
          </p:cNvSpPr>
          <p:nvPr/>
        </p:nvSpPr>
        <p:spPr bwMode="auto">
          <a:xfrm flipV="1">
            <a:off x="51054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Text Box 78"/>
          <p:cNvSpPr txBox="1">
            <a:spLocks noChangeArrowheads="1"/>
          </p:cNvSpPr>
          <p:nvPr/>
        </p:nvSpPr>
        <p:spPr bwMode="auto">
          <a:xfrm>
            <a:off x="5360988" y="4757738"/>
            <a:ext cx="1138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4612" name="Line 79"/>
          <p:cNvSpPr>
            <a:spLocks noChangeShapeType="1"/>
          </p:cNvSpPr>
          <p:nvPr/>
        </p:nvSpPr>
        <p:spPr bwMode="auto">
          <a:xfrm flipH="1">
            <a:off x="5105400" y="49530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Text Box 80"/>
          <p:cNvSpPr txBox="1">
            <a:spLocks noChangeArrowheads="1"/>
          </p:cNvSpPr>
          <p:nvPr/>
        </p:nvSpPr>
        <p:spPr bwMode="auto">
          <a:xfrm>
            <a:off x="5341938" y="4986338"/>
            <a:ext cx="1233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“C” format</a:t>
            </a:r>
          </a:p>
        </p:txBody>
      </p:sp>
      <p:sp>
        <p:nvSpPr>
          <p:cNvPr id="24614" name="Rectangle 81"/>
          <p:cNvSpPr>
            <a:spLocks noChangeArrowheads="1"/>
          </p:cNvSpPr>
          <p:nvPr/>
        </p:nvSpPr>
        <p:spPr bwMode="auto">
          <a:xfrm>
            <a:off x="4191000" y="48006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from</a:t>
            </a:r>
          </a:p>
          <a:p>
            <a:pPr algn="ctr"/>
            <a:r>
              <a:rPr lang="en-US" sz="1000" b="0"/>
              <a:t>Standard</a:t>
            </a:r>
          </a:p>
        </p:txBody>
      </p:sp>
      <p:cxnSp>
        <p:nvCxnSpPr>
          <p:cNvPr id="24615" name="AutoShape 82"/>
          <p:cNvCxnSpPr>
            <a:cxnSpLocks noChangeShapeType="1"/>
            <a:stCxn id="24598" idx="3"/>
            <a:endCxn id="24614" idx="1"/>
          </p:cNvCxnSpPr>
          <p:nvPr/>
        </p:nvCxnSpPr>
        <p:spPr bwMode="auto">
          <a:xfrm>
            <a:off x="3733800" y="4343400"/>
            <a:ext cx="45720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16" name="AutoShape 83"/>
          <p:cNvCxnSpPr>
            <a:cxnSpLocks noChangeShapeType="1"/>
            <a:stCxn id="24614" idx="3"/>
            <a:endCxn id="24610" idx="0"/>
          </p:cNvCxnSpPr>
          <p:nvPr/>
        </p:nvCxnSpPr>
        <p:spPr bwMode="auto">
          <a:xfrm>
            <a:off x="4800600" y="5029200"/>
            <a:ext cx="3048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sp>
        <p:nvSpPr>
          <p:cNvPr id="24617" name="Line 85"/>
          <p:cNvSpPr>
            <a:spLocks noChangeShapeType="1"/>
          </p:cNvSpPr>
          <p:nvPr/>
        </p:nvSpPr>
        <p:spPr bwMode="auto">
          <a:xfrm flipV="1">
            <a:off x="2743200" y="4572000"/>
            <a:ext cx="1143000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8" name="Text Box 84"/>
          <p:cNvSpPr txBox="1">
            <a:spLocks noChangeArrowheads="1"/>
          </p:cNvSpPr>
          <p:nvPr/>
        </p:nvSpPr>
        <p:spPr bwMode="auto">
          <a:xfrm>
            <a:off x="381000" y="5435600"/>
            <a:ext cx="3429000" cy="1193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Transformation rules created and managed within the </a:t>
            </a:r>
            <a:r>
              <a:rPr lang="en-US" sz="1400" b="0" i="1"/>
              <a:t>ISBM Service Provider</a:t>
            </a:r>
            <a:r>
              <a:rPr lang="en-US" sz="1400" b="0"/>
              <a:t> maintains relationship between “A” format, standard format, “B” format and “C” format.</a:t>
            </a:r>
            <a:endParaRPr lang="en-US" sz="1400" b="0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Specific Topics </a:t>
            </a:r>
            <a:r>
              <a:rPr lang="en-US" dirty="0" smtClean="0"/>
              <a:t>and Transformation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-6350" y="1447800"/>
            <a:ext cx="1314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04" name="Line 7"/>
          <p:cNvSpPr>
            <a:spLocks noChangeShapeType="1"/>
          </p:cNvSpPr>
          <p:nvPr/>
        </p:nvSpPr>
        <p:spPr bwMode="auto">
          <a:xfrm flipH="1">
            <a:off x="685800" y="2362200"/>
            <a:ext cx="635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1219200" y="1447800"/>
            <a:ext cx="1403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 for</a:t>
            </a:r>
          </a:p>
          <a:p>
            <a:pPr algn="ctr"/>
            <a:r>
              <a:rPr lang="en-US" b="0"/>
              <a:t>Company A</a:t>
            </a:r>
          </a:p>
        </p:txBody>
      </p:sp>
      <p:sp>
        <p:nvSpPr>
          <p:cNvPr id="25606" name="Line 10"/>
          <p:cNvSpPr>
            <a:spLocks noChangeShapeType="1"/>
          </p:cNvSpPr>
          <p:nvPr/>
        </p:nvSpPr>
        <p:spPr bwMode="auto">
          <a:xfrm flipH="1">
            <a:off x="1905000" y="2362200"/>
            <a:ext cx="127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12"/>
          <p:cNvSpPr>
            <a:spLocks noChangeArrowheads="1"/>
          </p:cNvSpPr>
          <p:nvPr/>
        </p:nvSpPr>
        <p:spPr bwMode="auto">
          <a:xfrm>
            <a:off x="1771650" y="2590800"/>
            <a:ext cx="3048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18"/>
          <p:cNvSpPr>
            <a:spLocks noChangeArrowheads="1"/>
          </p:cNvSpPr>
          <p:nvPr/>
        </p:nvSpPr>
        <p:spPr bwMode="auto">
          <a:xfrm>
            <a:off x="46355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19"/>
          <p:cNvSpPr>
            <a:spLocks noChangeShapeType="1"/>
          </p:cNvSpPr>
          <p:nvPr/>
        </p:nvSpPr>
        <p:spPr bwMode="auto">
          <a:xfrm>
            <a:off x="920750" y="3124200"/>
            <a:ext cx="83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Text Box 20"/>
          <p:cNvSpPr txBox="1">
            <a:spLocks noChangeArrowheads="1"/>
          </p:cNvSpPr>
          <p:nvPr/>
        </p:nvSpPr>
        <p:spPr bwMode="auto">
          <a:xfrm>
            <a:off x="932558" y="2917825"/>
            <a:ext cx="8082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</a:t>
            </a:r>
          </a:p>
          <a:p>
            <a:pPr algn="ctr"/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25611" name="Text Box 59"/>
          <p:cNvSpPr txBox="1">
            <a:spLocks noChangeArrowheads="1"/>
          </p:cNvSpPr>
          <p:nvPr/>
        </p:nvSpPr>
        <p:spPr bwMode="auto">
          <a:xfrm>
            <a:off x="2141538" y="3325813"/>
            <a:ext cx="93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Data</a:t>
            </a:r>
          </a:p>
        </p:txBody>
      </p:sp>
      <p:sp>
        <p:nvSpPr>
          <p:cNvPr id="25612" name="Line 73"/>
          <p:cNvSpPr>
            <a:spLocks noChangeShapeType="1"/>
          </p:cNvSpPr>
          <p:nvPr/>
        </p:nvSpPr>
        <p:spPr bwMode="auto">
          <a:xfrm flipH="1" flipV="1">
            <a:off x="2076450" y="27813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Text Box 74"/>
          <p:cNvSpPr txBox="1">
            <a:spLocks noChangeArrowheads="1"/>
          </p:cNvSpPr>
          <p:nvPr/>
        </p:nvSpPr>
        <p:spPr bwMode="auto">
          <a:xfrm>
            <a:off x="2205831" y="2571750"/>
            <a:ext cx="808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</a:t>
            </a:r>
          </a:p>
          <a:p>
            <a:pPr algn="ctr"/>
            <a:r>
              <a:rPr lang="en-US" sz="1000" b="0"/>
              <a:t>Publication</a:t>
            </a:r>
          </a:p>
        </p:txBody>
      </p:sp>
      <p:sp>
        <p:nvSpPr>
          <p:cNvPr id="25614" name="Line 75"/>
          <p:cNvSpPr>
            <a:spLocks noChangeShapeType="1"/>
          </p:cNvSpPr>
          <p:nvPr/>
        </p:nvSpPr>
        <p:spPr bwMode="auto">
          <a:xfrm flipV="1">
            <a:off x="2076450" y="32004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 Box 76"/>
          <p:cNvSpPr txBox="1">
            <a:spLocks noChangeArrowheads="1"/>
          </p:cNvSpPr>
          <p:nvPr/>
        </p:nvSpPr>
        <p:spPr bwMode="auto">
          <a:xfrm>
            <a:off x="2354263" y="2971800"/>
            <a:ext cx="511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Notify</a:t>
            </a:r>
          </a:p>
        </p:txBody>
      </p:sp>
      <p:sp>
        <p:nvSpPr>
          <p:cNvPr id="25616" name="Line 77"/>
          <p:cNvSpPr>
            <a:spLocks noChangeShapeType="1"/>
          </p:cNvSpPr>
          <p:nvPr/>
        </p:nvSpPr>
        <p:spPr bwMode="auto">
          <a:xfrm flipV="1">
            <a:off x="207645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Text Box 78"/>
          <p:cNvSpPr txBox="1">
            <a:spLocks noChangeArrowheads="1"/>
          </p:cNvSpPr>
          <p:nvPr/>
        </p:nvSpPr>
        <p:spPr bwMode="auto">
          <a:xfrm>
            <a:off x="2076450" y="3157538"/>
            <a:ext cx="1147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5618" name="Line 79"/>
          <p:cNvSpPr>
            <a:spLocks noChangeShapeType="1"/>
          </p:cNvSpPr>
          <p:nvPr/>
        </p:nvSpPr>
        <p:spPr bwMode="auto">
          <a:xfrm flipH="1">
            <a:off x="2076450" y="33528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Text Box 84"/>
          <p:cNvSpPr txBox="1">
            <a:spLocks noChangeArrowheads="1"/>
          </p:cNvSpPr>
          <p:nvPr/>
        </p:nvSpPr>
        <p:spPr bwMode="auto">
          <a:xfrm>
            <a:off x="685800" y="5410200"/>
            <a:ext cx="1981200" cy="954088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Listen for Channels and Topics that are to be securely shared.</a:t>
            </a:r>
            <a:endParaRPr lang="en-US" sz="1400" b="0" i="1"/>
          </a:p>
        </p:txBody>
      </p:sp>
      <p:sp>
        <p:nvSpPr>
          <p:cNvPr id="25620" name="Text Box 4"/>
          <p:cNvSpPr txBox="1">
            <a:spLocks noChangeArrowheads="1"/>
          </p:cNvSpPr>
          <p:nvPr/>
        </p:nvSpPr>
        <p:spPr bwMode="auto">
          <a:xfrm>
            <a:off x="2679700" y="1447800"/>
            <a:ext cx="13128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Proxy</a:t>
            </a:r>
          </a:p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21" name="Line 7"/>
          <p:cNvSpPr>
            <a:spLocks noChangeShapeType="1"/>
          </p:cNvSpPr>
          <p:nvPr/>
        </p:nvSpPr>
        <p:spPr bwMode="auto">
          <a:xfrm flipH="1">
            <a:off x="3352800" y="24384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Rectangle 18"/>
          <p:cNvSpPr>
            <a:spLocks noChangeArrowheads="1"/>
          </p:cNvSpPr>
          <p:nvPr/>
        </p:nvSpPr>
        <p:spPr bwMode="auto">
          <a:xfrm>
            <a:off x="3143250" y="2667000"/>
            <a:ext cx="43815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Text Box 4"/>
          <p:cNvSpPr txBox="1">
            <a:spLocks noChangeArrowheads="1"/>
          </p:cNvSpPr>
          <p:nvPr/>
        </p:nvSpPr>
        <p:spPr bwMode="auto">
          <a:xfrm>
            <a:off x="7759700" y="1447800"/>
            <a:ext cx="1314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24" name="Line 7"/>
          <p:cNvSpPr>
            <a:spLocks noChangeShapeType="1"/>
          </p:cNvSpPr>
          <p:nvPr/>
        </p:nvSpPr>
        <p:spPr bwMode="auto">
          <a:xfrm flipH="1">
            <a:off x="84582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18"/>
          <p:cNvSpPr>
            <a:spLocks noChangeArrowheads="1"/>
          </p:cNvSpPr>
          <p:nvPr/>
        </p:nvSpPr>
        <p:spPr bwMode="auto">
          <a:xfrm>
            <a:off x="8229600" y="2514600"/>
            <a:ext cx="457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9"/>
          <p:cNvSpPr txBox="1">
            <a:spLocks noChangeArrowheads="1"/>
          </p:cNvSpPr>
          <p:nvPr/>
        </p:nvSpPr>
        <p:spPr bwMode="auto">
          <a:xfrm>
            <a:off x="6324600" y="1447800"/>
            <a:ext cx="1403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 for</a:t>
            </a:r>
          </a:p>
          <a:p>
            <a:pPr algn="ctr"/>
            <a:r>
              <a:rPr lang="en-US" b="0"/>
              <a:t>Company B</a:t>
            </a:r>
          </a:p>
        </p:txBody>
      </p:sp>
      <p:sp>
        <p:nvSpPr>
          <p:cNvPr id="25627" name="Line 10"/>
          <p:cNvSpPr>
            <a:spLocks noChangeShapeType="1"/>
          </p:cNvSpPr>
          <p:nvPr/>
        </p:nvSpPr>
        <p:spPr bwMode="auto">
          <a:xfrm>
            <a:off x="7010400" y="2362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Rectangle 12"/>
          <p:cNvSpPr>
            <a:spLocks noChangeArrowheads="1"/>
          </p:cNvSpPr>
          <p:nvPr/>
        </p:nvSpPr>
        <p:spPr bwMode="auto">
          <a:xfrm>
            <a:off x="6858000" y="2590800"/>
            <a:ext cx="3048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Text Box 59"/>
          <p:cNvSpPr txBox="1">
            <a:spLocks noChangeArrowheads="1"/>
          </p:cNvSpPr>
          <p:nvPr/>
        </p:nvSpPr>
        <p:spPr bwMode="auto">
          <a:xfrm>
            <a:off x="7268369" y="3640138"/>
            <a:ext cx="93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Data</a:t>
            </a:r>
          </a:p>
        </p:txBody>
      </p:sp>
      <p:sp>
        <p:nvSpPr>
          <p:cNvPr id="25630" name="Line 75"/>
          <p:cNvSpPr>
            <a:spLocks noChangeShapeType="1"/>
          </p:cNvSpPr>
          <p:nvPr/>
        </p:nvSpPr>
        <p:spPr bwMode="auto">
          <a:xfrm flipV="1">
            <a:off x="7203281" y="35147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Text Box 76"/>
          <p:cNvSpPr txBox="1">
            <a:spLocks noChangeArrowheads="1"/>
          </p:cNvSpPr>
          <p:nvPr/>
        </p:nvSpPr>
        <p:spPr bwMode="auto">
          <a:xfrm>
            <a:off x="7236384" y="3286125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25632" name="Line 77"/>
          <p:cNvSpPr>
            <a:spLocks noChangeShapeType="1"/>
          </p:cNvSpPr>
          <p:nvPr/>
        </p:nvSpPr>
        <p:spPr bwMode="auto">
          <a:xfrm flipV="1">
            <a:off x="7203281" y="38195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Text Box 78"/>
          <p:cNvSpPr txBox="1">
            <a:spLocks noChangeArrowheads="1"/>
          </p:cNvSpPr>
          <p:nvPr/>
        </p:nvSpPr>
        <p:spPr bwMode="auto">
          <a:xfrm>
            <a:off x="7162800" y="3471863"/>
            <a:ext cx="1147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5634" name="Line 79"/>
          <p:cNvSpPr>
            <a:spLocks noChangeShapeType="1"/>
          </p:cNvSpPr>
          <p:nvPr/>
        </p:nvSpPr>
        <p:spPr bwMode="auto">
          <a:xfrm flipH="1">
            <a:off x="7203281" y="36671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Line 73"/>
          <p:cNvSpPr>
            <a:spLocks noChangeShapeType="1"/>
          </p:cNvSpPr>
          <p:nvPr/>
        </p:nvSpPr>
        <p:spPr bwMode="auto">
          <a:xfrm flipH="1" flipV="1">
            <a:off x="7203281" y="272415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6" name="Text Box 74"/>
          <p:cNvSpPr txBox="1">
            <a:spLocks noChangeArrowheads="1"/>
          </p:cNvSpPr>
          <p:nvPr/>
        </p:nvSpPr>
        <p:spPr bwMode="auto">
          <a:xfrm>
            <a:off x="7332662" y="2514600"/>
            <a:ext cx="808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</a:t>
            </a:r>
          </a:p>
          <a:p>
            <a:pPr algn="ctr"/>
            <a:r>
              <a:rPr lang="en-US" sz="1000" b="0"/>
              <a:t>Publication</a:t>
            </a:r>
          </a:p>
        </p:txBody>
      </p:sp>
      <p:sp>
        <p:nvSpPr>
          <p:cNvPr id="25637" name="Text Box 4"/>
          <p:cNvSpPr txBox="1">
            <a:spLocks noChangeArrowheads="1"/>
          </p:cNvSpPr>
          <p:nvPr/>
        </p:nvSpPr>
        <p:spPr bwMode="auto">
          <a:xfrm>
            <a:off x="5092700" y="1447800"/>
            <a:ext cx="13144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Proxy</a:t>
            </a:r>
          </a:p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38" name="Line 7"/>
          <p:cNvSpPr>
            <a:spLocks noChangeShapeType="1"/>
          </p:cNvSpPr>
          <p:nvPr/>
        </p:nvSpPr>
        <p:spPr bwMode="auto">
          <a:xfrm>
            <a:off x="5784850" y="2514600"/>
            <a:ext cx="635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Rectangle 18"/>
          <p:cNvSpPr>
            <a:spLocks noChangeArrowheads="1"/>
          </p:cNvSpPr>
          <p:nvPr/>
        </p:nvSpPr>
        <p:spPr bwMode="auto">
          <a:xfrm>
            <a:off x="5556250" y="26670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19"/>
          <p:cNvSpPr>
            <a:spLocks noChangeShapeType="1"/>
          </p:cNvSpPr>
          <p:nvPr/>
        </p:nvSpPr>
        <p:spPr bwMode="auto">
          <a:xfrm flipV="1">
            <a:off x="60198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1" name="Text Box 20"/>
          <p:cNvSpPr txBox="1">
            <a:spLocks noChangeArrowheads="1"/>
          </p:cNvSpPr>
          <p:nvPr/>
        </p:nvSpPr>
        <p:spPr bwMode="auto">
          <a:xfrm>
            <a:off x="6034783" y="3305175"/>
            <a:ext cx="8082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</a:t>
            </a:r>
          </a:p>
          <a:p>
            <a:pPr algn="ctr"/>
            <a:r>
              <a:rPr lang="en-US" sz="1000" b="0" dirty="0" smtClean="0"/>
              <a:t>Publication</a:t>
            </a:r>
          </a:p>
        </p:txBody>
      </p:sp>
      <p:sp>
        <p:nvSpPr>
          <p:cNvPr id="25642" name="Left-Right Arrow 64"/>
          <p:cNvSpPr>
            <a:spLocks noChangeArrowheads="1"/>
          </p:cNvSpPr>
          <p:nvPr/>
        </p:nvSpPr>
        <p:spPr bwMode="auto">
          <a:xfrm>
            <a:off x="3505200" y="3048000"/>
            <a:ext cx="2133600" cy="762000"/>
          </a:xfrm>
          <a:prstGeom prst="left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Line 85"/>
          <p:cNvSpPr>
            <a:spLocks noChangeShapeType="1"/>
          </p:cNvSpPr>
          <p:nvPr/>
        </p:nvSpPr>
        <p:spPr bwMode="auto">
          <a:xfrm flipV="1">
            <a:off x="2514600" y="3505200"/>
            <a:ext cx="7620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4" name="Text Box 84"/>
          <p:cNvSpPr txBox="1">
            <a:spLocks noChangeArrowheads="1"/>
          </p:cNvSpPr>
          <p:nvPr/>
        </p:nvSpPr>
        <p:spPr bwMode="auto">
          <a:xfrm>
            <a:off x="2895600" y="4876800"/>
            <a:ext cx="3200400" cy="19050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Proxies communicate across secure channels using methods that are outside the scope of the ISBM specification; such as VPN, public key encryption, secret key encryption. Bridge may translate channels and topics to match local channel &amp; topic structures.</a:t>
            </a:r>
            <a:endParaRPr lang="en-US" sz="1400" b="0" i="1"/>
          </a:p>
        </p:txBody>
      </p:sp>
      <p:sp>
        <p:nvSpPr>
          <p:cNvPr id="25645" name="Line 85"/>
          <p:cNvSpPr>
            <a:spLocks noChangeShapeType="1"/>
          </p:cNvSpPr>
          <p:nvPr/>
        </p:nvSpPr>
        <p:spPr bwMode="auto">
          <a:xfrm flipV="1">
            <a:off x="3581400" y="3505200"/>
            <a:ext cx="5334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6" name="Text Box 84"/>
          <p:cNvSpPr txBox="1">
            <a:spLocks noChangeArrowheads="1"/>
          </p:cNvSpPr>
          <p:nvPr/>
        </p:nvSpPr>
        <p:spPr bwMode="auto">
          <a:xfrm>
            <a:off x="6324600" y="5410200"/>
            <a:ext cx="1981200" cy="954088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Publish Channels and Topics that are to be securely shared.</a:t>
            </a:r>
            <a:endParaRPr lang="en-US" sz="1400" b="0" i="1"/>
          </a:p>
        </p:txBody>
      </p:sp>
      <p:sp>
        <p:nvSpPr>
          <p:cNvPr id="25647" name="Line 85"/>
          <p:cNvSpPr>
            <a:spLocks noChangeShapeType="1"/>
          </p:cNvSpPr>
          <p:nvPr/>
        </p:nvSpPr>
        <p:spPr bwMode="auto">
          <a:xfrm flipH="1" flipV="1">
            <a:off x="5791200" y="3505200"/>
            <a:ext cx="6858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8" name="Freeform 89"/>
          <p:cNvSpPr>
            <a:spLocks/>
          </p:cNvSpPr>
          <p:nvPr/>
        </p:nvSpPr>
        <p:spPr bwMode="auto">
          <a:xfrm>
            <a:off x="4171950" y="3228975"/>
            <a:ext cx="752475" cy="409575"/>
          </a:xfrm>
          <a:custGeom>
            <a:avLst/>
            <a:gdLst>
              <a:gd name="T0" fmla="*/ 0 w 752475"/>
              <a:gd name="T1" fmla="*/ 400050 h 409575"/>
              <a:gd name="T2" fmla="*/ 171450 w 752475"/>
              <a:gd name="T3" fmla="*/ 0 h 409575"/>
              <a:gd name="T4" fmla="*/ 266700 w 752475"/>
              <a:gd name="T5" fmla="*/ 285750 h 409575"/>
              <a:gd name="T6" fmla="*/ 361950 w 752475"/>
              <a:gd name="T7" fmla="*/ 0 h 409575"/>
              <a:gd name="T8" fmla="*/ 752475 w 752475"/>
              <a:gd name="T9" fmla="*/ 0 h 409575"/>
              <a:gd name="T10" fmla="*/ 561975 w 752475"/>
              <a:gd name="T11" fmla="*/ 409575 h 409575"/>
              <a:gd name="T12" fmla="*/ 476250 w 752475"/>
              <a:gd name="T13" fmla="*/ 123825 h 409575"/>
              <a:gd name="T14" fmla="*/ 381000 w 752475"/>
              <a:gd name="T15" fmla="*/ 390525 h 409575"/>
              <a:gd name="T16" fmla="*/ 0 w 752475"/>
              <a:gd name="T17" fmla="*/ 400050 h 4095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2475"/>
              <a:gd name="T28" fmla="*/ 0 h 409575"/>
              <a:gd name="T29" fmla="*/ 752475 w 752475"/>
              <a:gd name="T30" fmla="*/ 409575 h 4095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2475" h="409575">
                <a:moveTo>
                  <a:pt x="0" y="400050"/>
                </a:moveTo>
                <a:lnTo>
                  <a:pt x="171450" y="0"/>
                </a:lnTo>
                <a:lnTo>
                  <a:pt x="266700" y="285750"/>
                </a:lnTo>
                <a:lnTo>
                  <a:pt x="361950" y="0"/>
                </a:lnTo>
                <a:lnTo>
                  <a:pt x="752475" y="0"/>
                </a:lnTo>
                <a:lnTo>
                  <a:pt x="561975" y="409575"/>
                </a:lnTo>
                <a:lnTo>
                  <a:pt x="476250" y="123825"/>
                </a:lnTo>
                <a:lnTo>
                  <a:pt x="381000" y="390525"/>
                </a:lnTo>
                <a:lnTo>
                  <a:pt x="0" y="40005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649" name="Group 85"/>
          <p:cNvGrpSpPr>
            <a:grpSpLocks/>
          </p:cNvGrpSpPr>
          <p:nvPr/>
        </p:nvGrpSpPr>
        <p:grpSpPr bwMode="auto">
          <a:xfrm>
            <a:off x="4419600" y="3048000"/>
            <a:ext cx="533400" cy="914400"/>
            <a:chOff x="4038600" y="1905000"/>
            <a:chExt cx="533400" cy="533400"/>
          </a:xfrm>
        </p:grpSpPr>
        <p:cxnSp>
          <p:nvCxnSpPr>
            <p:cNvPr id="25654" name="Straight Connector 86"/>
            <p:cNvCxnSpPr>
              <a:cxnSpLocks noChangeShapeType="1"/>
            </p:cNvCxnSpPr>
            <p:nvPr/>
          </p:nvCxnSpPr>
          <p:spPr bwMode="auto">
            <a:xfrm rot="5400000" flipH="1" flipV="1">
              <a:off x="3962400" y="21336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5" name="Straight Connector 87"/>
            <p:cNvCxnSpPr>
              <a:cxnSpLocks noChangeShapeType="1"/>
            </p:cNvCxnSpPr>
            <p:nvPr/>
          </p:nvCxnSpPr>
          <p:spPr bwMode="auto">
            <a:xfrm rot="5400000" flipH="1" flipV="1">
              <a:off x="4267200" y="19812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6" name="Straight Connector 88"/>
            <p:cNvCxnSpPr>
              <a:cxnSpLocks noChangeShapeType="1"/>
            </p:cNvCxnSpPr>
            <p:nvPr/>
          </p:nvCxnSpPr>
          <p:spPr bwMode="auto">
            <a:xfrm rot="16200000" flipH="1">
              <a:off x="4191000" y="2133600"/>
              <a:ext cx="228600" cy="762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5650" name="Group 84"/>
          <p:cNvGrpSpPr>
            <a:grpSpLocks/>
          </p:cNvGrpSpPr>
          <p:nvPr/>
        </p:nvGrpSpPr>
        <p:grpSpPr bwMode="auto">
          <a:xfrm>
            <a:off x="4114800" y="2895600"/>
            <a:ext cx="533400" cy="914400"/>
            <a:chOff x="4038600" y="1905000"/>
            <a:chExt cx="533400" cy="533400"/>
          </a:xfrm>
        </p:grpSpPr>
        <p:cxnSp>
          <p:nvCxnSpPr>
            <p:cNvPr id="25651" name="Straight Connector 81"/>
            <p:cNvCxnSpPr>
              <a:cxnSpLocks noChangeShapeType="1"/>
            </p:cNvCxnSpPr>
            <p:nvPr/>
          </p:nvCxnSpPr>
          <p:spPr bwMode="auto">
            <a:xfrm rot="5400000" flipH="1" flipV="1">
              <a:off x="3962400" y="21336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2" name="Straight Connector 82"/>
            <p:cNvCxnSpPr>
              <a:cxnSpLocks noChangeShapeType="1"/>
            </p:cNvCxnSpPr>
            <p:nvPr/>
          </p:nvCxnSpPr>
          <p:spPr bwMode="auto">
            <a:xfrm rot="5400000" flipH="1" flipV="1">
              <a:off x="4267200" y="19812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3" name="Straight Connector 83"/>
            <p:cNvCxnSpPr>
              <a:cxnSpLocks noChangeShapeType="1"/>
            </p:cNvCxnSpPr>
            <p:nvPr/>
          </p:nvCxnSpPr>
          <p:spPr bwMode="auto">
            <a:xfrm rot="16200000" flipH="1">
              <a:off x="4191000" y="2133600"/>
              <a:ext cx="228600" cy="762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Cross Company Bridge Between Multiple ISBMs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85725" y="76200"/>
            <a:ext cx="6289675" cy="360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&lt;?xml version="1.0" encoding="UTF-8"?&gt;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&lt;GetISBMInformation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releaseID=""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xsi:schemaLocation="http://www.openoandm.info/xml/ISBM-V01/ISBMInformation.xsd"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xmlns="http://www.openoandm.info/xml/ISBM-V01"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xmlns:xsi="http://www.w3.org/2001/XMLSchema-instance"&gt;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&lt;ApplicationArea&gt;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&lt;Sender&gt;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&lt;LogicalID&gt;MyApplication&lt;/LogicalID&gt;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&lt;/Sender&gt;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&lt;CreationDateTime&gt;2001-12-17T09:30:47.0Z&lt;/CreationDateTime&gt;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&lt;/ApplicationArea&gt;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&lt;Get/&gt;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&lt;ChannelURI&gt;”*”&lt;/ChannelURI&gt;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&lt;ApplicationID&gt;”*”&lt;/ApplicationID&gt;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&lt;Topic&gt;”*”&lt;/Topic&gt;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&lt;/ServiceElement&gt;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&lt;/GetISBMInformation&gt;</a:t>
            </a: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85725" y="1828800"/>
            <a:ext cx="42672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4191000" y="3886200"/>
            <a:ext cx="3690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Return all channel, attribute, and topic tuples</a:t>
            </a: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152400" y="4343400"/>
            <a:ext cx="8175625" cy="223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&lt;?xml version="1.0" encoding="UTF-8"?&gt;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&lt;GetISBMInformation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…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&lt;Show/&gt;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“ABC” &lt;/ChannelURI&gt; &lt;ApplicationID&gt;”DEF”&lt;/ApplicationID&gt; &lt;Topic&gt;”GHI”&lt;/Topic&gt;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“ABC” &lt;/ChannelURI&gt; &lt;ApplicationID&gt;”LMN”&lt;/ApplicationID&gt; &lt;Topic&gt;”OPQ”&lt;/Topic&gt;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“RST” &lt;/ChannelURI&gt; &lt;ApplicationID&gt;”DEF”&lt;/ApplicationID&gt; &lt;Topic&gt;”WXY”&lt;/Topic&gt;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&lt;/ServiceElement&gt;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&lt;/GetISBMInformation&gt;</a:t>
            </a:r>
          </a:p>
        </p:txBody>
      </p:sp>
      <p:sp>
        <p:nvSpPr>
          <p:cNvPr id="26630" name="AutoShape 8"/>
          <p:cNvSpPr>
            <a:spLocks noChangeArrowheads="1"/>
          </p:cNvSpPr>
          <p:nvPr/>
        </p:nvSpPr>
        <p:spPr bwMode="auto">
          <a:xfrm rot="8267172">
            <a:off x="3276600" y="43434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AutoShape 9"/>
          <p:cNvSpPr>
            <a:spLocks noChangeArrowheads="1"/>
          </p:cNvSpPr>
          <p:nvPr/>
        </p:nvSpPr>
        <p:spPr bwMode="auto">
          <a:xfrm rot="2682083">
            <a:off x="3352800" y="32004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7"/>
          <p:cNvSpPr>
            <a:spLocks noChangeArrowheads="1"/>
          </p:cNvSpPr>
          <p:nvPr/>
        </p:nvSpPr>
        <p:spPr bwMode="auto">
          <a:xfrm>
            <a:off x="3505200" y="25908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28"/>
          <p:cNvSpPr>
            <a:spLocks noChangeArrowheads="1"/>
          </p:cNvSpPr>
          <p:nvPr/>
        </p:nvSpPr>
        <p:spPr bwMode="auto">
          <a:xfrm>
            <a:off x="3505200" y="21336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32"/>
          <p:cNvSpPr txBox="1">
            <a:spLocks noChangeArrowheads="1"/>
          </p:cNvSpPr>
          <p:nvPr/>
        </p:nvSpPr>
        <p:spPr bwMode="auto">
          <a:xfrm>
            <a:off x="4724400" y="3048000"/>
            <a:ext cx="2803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ESB, RSS, FTP, Named Pipes, </a:t>
            </a:r>
          </a:p>
          <a:p>
            <a:r>
              <a:rPr lang="en-US" sz="1400" b="0"/>
              <a:t>Message Queue System, …</a:t>
            </a:r>
          </a:p>
        </p:txBody>
      </p:sp>
      <p:sp>
        <p:nvSpPr>
          <p:cNvPr id="4101" name="Text Box 36"/>
          <p:cNvSpPr txBox="1">
            <a:spLocks noChangeArrowheads="1"/>
          </p:cNvSpPr>
          <p:nvPr/>
        </p:nvSpPr>
        <p:spPr bwMode="auto">
          <a:xfrm>
            <a:off x="4724400" y="2590800"/>
            <a:ext cx="2135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ISA 95.05 (IEC 62264-5)</a:t>
            </a:r>
          </a:p>
        </p:txBody>
      </p:sp>
      <p:sp>
        <p:nvSpPr>
          <p:cNvPr id="4102" name="Text Box 40"/>
          <p:cNvSpPr txBox="1">
            <a:spLocks noChangeArrowheads="1"/>
          </p:cNvSpPr>
          <p:nvPr/>
        </p:nvSpPr>
        <p:spPr bwMode="auto">
          <a:xfrm>
            <a:off x="4724400" y="2057400"/>
            <a:ext cx="36100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 smtClean="0"/>
              <a:t>ISA </a:t>
            </a:r>
            <a:r>
              <a:rPr lang="en-US" sz="1400" b="0" dirty="0"/>
              <a:t>95.02, B2MML, MIMOSA, ISO 15926,</a:t>
            </a:r>
          </a:p>
          <a:p>
            <a:r>
              <a:rPr lang="en-US" sz="1400" b="0" dirty="0"/>
              <a:t>OPC UA Objects, OAGIS, OMAC…</a:t>
            </a:r>
          </a:p>
        </p:txBody>
      </p:sp>
      <p:sp>
        <p:nvSpPr>
          <p:cNvPr id="4103" name="AutoShape 45"/>
          <p:cNvSpPr>
            <a:spLocks noChangeArrowheads="1"/>
          </p:cNvSpPr>
          <p:nvPr/>
        </p:nvSpPr>
        <p:spPr bwMode="auto">
          <a:xfrm>
            <a:off x="3505200" y="31242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AutoShape 59"/>
          <p:cNvSpPr>
            <a:spLocks/>
          </p:cNvSpPr>
          <p:nvPr/>
        </p:nvSpPr>
        <p:spPr bwMode="auto">
          <a:xfrm>
            <a:off x="3505200" y="3625850"/>
            <a:ext cx="1143000" cy="2514600"/>
          </a:xfrm>
          <a:prstGeom prst="rightBrace">
            <a:avLst>
              <a:gd name="adj1" fmla="val 407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ext Box 60"/>
          <p:cNvSpPr txBox="1">
            <a:spLocks noChangeArrowheads="1"/>
          </p:cNvSpPr>
          <p:nvPr/>
        </p:nvSpPr>
        <p:spPr bwMode="auto">
          <a:xfrm>
            <a:off x="4724400" y="4540250"/>
            <a:ext cx="23637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SOAP, …</a:t>
            </a:r>
          </a:p>
          <a:p>
            <a:r>
              <a:rPr lang="en-US" sz="1400" b="0"/>
              <a:t>Ethernet, TCP/IP, HTTP, …</a:t>
            </a:r>
          </a:p>
          <a:p>
            <a:r>
              <a:rPr lang="en-US" sz="1400" b="0"/>
              <a:t>802.xx, … </a:t>
            </a:r>
          </a:p>
        </p:txBody>
      </p:sp>
      <p:sp>
        <p:nvSpPr>
          <p:cNvPr id="4106" name="Rectangle 63"/>
          <p:cNvSpPr>
            <a:spLocks noChangeArrowheads="1"/>
          </p:cNvSpPr>
          <p:nvPr/>
        </p:nvSpPr>
        <p:spPr bwMode="auto">
          <a:xfrm>
            <a:off x="903288" y="5815013"/>
            <a:ext cx="2525712" cy="325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Physical</a:t>
            </a:r>
          </a:p>
        </p:txBody>
      </p:sp>
      <p:sp>
        <p:nvSpPr>
          <p:cNvPr id="4107" name="Rectangle 64"/>
          <p:cNvSpPr>
            <a:spLocks noChangeArrowheads="1"/>
          </p:cNvSpPr>
          <p:nvPr/>
        </p:nvSpPr>
        <p:spPr bwMode="auto">
          <a:xfrm>
            <a:off x="903288" y="5392738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 Link</a:t>
            </a:r>
          </a:p>
        </p:txBody>
      </p:sp>
      <p:sp>
        <p:nvSpPr>
          <p:cNvPr id="4108" name="Rectangle 65"/>
          <p:cNvSpPr>
            <a:spLocks noChangeArrowheads="1"/>
          </p:cNvSpPr>
          <p:nvPr/>
        </p:nvSpPr>
        <p:spPr bwMode="auto">
          <a:xfrm>
            <a:off x="903288" y="4970463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Network</a:t>
            </a:r>
          </a:p>
        </p:txBody>
      </p:sp>
      <p:sp>
        <p:nvSpPr>
          <p:cNvPr id="4109" name="Rectangle 66"/>
          <p:cNvSpPr>
            <a:spLocks noChangeArrowheads="1"/>
          </p:cNvSpPr>
          <p:nvPr/>
        </p:nvSpPr>
        <p:spPr bwMode="auto">
          <a:xfrm>
            <a:off x="903288" y="4546600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Transport</a:t>
            </a:r>
          </a:p>
        </p:txBody>
      </p:sp>
      <p:sp>
        <p:nvSpPr>
          <p:cNvPr id="4110" name="Rectangle 67"/>
          <p:cNvSpPr>
            <a:spLocks noChangeArrowheads="1"/>
          </p:cNvSpPr>
          <p:nvPr/>
        </p:nvSpPr>
        <p:spPr bwMode="auto">
          <a:xfrm>
            <a:off x="903288" y="4124325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Session</a:t>
            </a:r>
          </a:p>
        </p:txBody>
      </p:sp>
      <p:sp>
        <p:nvSpPr>
          <p:cNvPr id="4111" name="Rectangle 68"/>
          <p:cNvSpPr>
            <a:spLocks noChangeArrowheads="1"/>
          </p:cNvSpPr>
          <p:nvPr/>
        </p:nvSpPr>
        <p:spPr bwMode="auto">
          <a:xfrm>
            <a:off x="903288" y="3700463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Presentation</a:t>
            </a:r>
          </a:p>
        </p:txBody>
      </p:sp>
      <p:sp>
        <p:nvSpPr>
          <p:cNvPr id="4112" name="Rectangle 69"/>
          <p:cNvSpPr>
            <a:spLocks noChangeArrowheads="1"/>
          </p:cNvSpPr>
          <p:nvPr/>
        </p:nvSpPr>
        <p:spPr bwMode="auto">
          <a:xfrm>
            <a:off x="903288" y="2101850"/>
            <a:ext cx="2525712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70"/>
          <p:cNvSpPr>
            <a:spLocks noChangeArrowheads="1"/>
          </p:cNvSpPr>
          <p:nvPr/>
        </p:nvSpPr>
        <p:spPr bwMode="auto">
          <a:xfrm rot="-5400000">
            <a:off x="-1436687" y="3919537"/>
            <a:ext cx="40386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Security</a:t>
            </a:r>
          </a:p>
        </p:txBody>
      </p:sp>
      <p:sp>
        <p:nvSpPr>
          <p:cNvPr id="4114" name="Rectangle 71"/>
          <p:cNvSpPr>
            <a:spLocks noChangeArrowheads="1"/>
          </p:cNvSpPr>
          <p:nvPr/>
        </p:nvSpPr>
        <p:spPr bwMode="auto">
          <a:xfrm>
            <a:off x="990600" y="3200400"/>
            <a:ext cx="23510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Exchange Services</a:t>
            </a:r>
          </a:p>
        </p:txBody>
      </p:sp>
      <p:sp>
        <p:nvSpPr>
          <p:cNvPr id="4115" name="Rectangle 72"/>
          <p:cNvSpPr>
            <a:spLocks noChangeArrowheads="1"/>
          </p:cNvSpPr>
          <p:nvPr/>
        </p:nvSpPr>
        <p:spPr bwMode="auto">
          <a:xfrm>
            <a:off x="990600" y="2647950"/>
            <a:ext cx="23510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Transaction</a:t>
            </a:r>
          </a:p>
        </p:txBody>
      </p:sp>
      <p:sp>
        <p:nvSpPr>
          <p:cNvPr id="4116" name="Rectangle 73"/>
          <p:cNvSpPr>
            <a:spLocks noChangeArrowheads="1"/>
          </p:cNvSpPr>
          <p:nvPr/>
        </p:nvSpPr>
        <p:spPr bwMode="auto">
          <a:xfrm>
            <a:off x="990600" y="2209800"/>
            <a:ext cx="2351088" cy="327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 Object</a:t>
            </a:r>
          </a:p>
        </p:txBody>
      </p:sp>
      <p:sp>
        <p:nvSpPr>
          <p:cNvPr id="4117" name="Rectangle 75"/>
          <p:cNvSpPr>
            <a:spLocks noChangeArrowheads="1"/>
          </p:cNvSpPr>
          <p:nvPr/>
        </p:nvSpPr>
        <p:spPr bwMode="auto">
          <a:xfrm>
            <a:off x="990600" y="3048000"/>
            <a:ext cx="2351088" cy="1714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OpenO&amp;M  ISBM Interface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Defined Standards at Each Application Sublevel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381000" y="38100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Provider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7696200" y="3733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Consumer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16002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Provider</a:t>
            </a:r>
          </a:p>
          <a:p>
            <a:pPr algn="ctr"/>
            <a:r>
              <a:rPr lang="en-US" sz="1400"/>
              <a:t> Interface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6096000" y="3733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Consumer</a:t>
            </a:r>
          </a:p>
          <a:p>
            <a:pPr algn="ctr"/>
            <a:r>
              <a:rPr lang="en-US" sz="1400"/>
              <a:t>Interface</a:t>
            </a:r>
          </a:p>
        </p:txBody>
      </p:sp>
      <p:grpSp>
        <p:nvGrpSpPr>
          <p:cNvPr id="5126" name="Group 28"/>
          <p:cNvGrpSpPr>
            <a:grpSpLocks/>
          </p:cNvGrpSpPr>
          <p:nvPr/>
        </p:nvGrpSpPr>
        <p:grpSpPr bwMode="auto">
          <a:xfrm>
            <a:off x="3505200" y="1828800"/>
            <a:ext cx="2057400" cy="4800600"/>
            <a:chOff x="1680" y="672"/>
            <a:chExt cx="1296" cy="3024"/>
          </a:xfrm>
        </p:grpSpPr>
        <p:sp>
          <p:nvSpPr>
            <p:cNvPr id="5137" name="Rectangle 8"/>
            <p:cNvSpPr>
              <a:spLocks noChangeArrowheads="1"/>
            </p:cNvSpPr>
            <p:nvPr/>
          </p:nvSpPr>
          <p:spPr bwMode="auto">
            <a:xfrm>
              <a:off x="1680" y="672"/>
              <a:ext cx="129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ESBs:</a:t>
              </a:r>
            </a:p>
          </p:txBody>
        </p:sp>
        <p:sp>
          <p:nvSpPr>
            <p:cNvPr id="5138" name="Rectangle 9"/>
            <p:cNvSpPr>
              <a:spLocks noChangeArrowheads="1"/>
            </p:cNvSpPr>
            <p:nvPr/>
          </p:nvSpPr>
          <p:spPr bwMode="auto">
            <a:xfrm>
              <a:off x="1680" y="86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Artix</a:t>
              </a:r>
            </a:p>
          </p:txBody>
        </p:sp>
        <p:sp>
          <p:nvSpPr>
            <p:cNvPr id="5139" name="Rectangle 10"/>
            <p:cNvSpPr>
              <a:spLocks noChangeArrowheads="1"/>
            </p:cNvSpPr>
            <p:nvPr/>
          </p:nvSpPr>
          <p:spPr bwMode="auto">
            <a:xfrm>
              <a:off x="1680" y="100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BEA</a:t>
              </a:r>
            </a:p>
          </p:txBody>
        </p:sp>
        <p:sp>
          <p:nvSpPr>
            <p:cNvPr id="5140" name="Rectangle 11"/>
            <p:cNvSpPr>
              <a:spLocks noChangeArrowheads="1"/>
            </p:cNvSpPr>
            <p:nvPr/>
          </p:nvSpPr>
          <p:spPr bwMode="auto">
            <a:xfrm>
              <a:off x="1680" y="115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BizTalk</a:t>
              </a:r>
            </a:p>
          </p:txBody>
        </p:sp>
        <p:sp>
          <p:nvSpPr>
            <p:cNvPr id="5141" name="Rectangle 12"/>
            <p:cNvSpPr>
              <a:spLocks noChangeArrowheads="1"/>
            </p:cNvSpPr>
            <p:nvPr/>
          </p:nvSpPr>
          <p:spPr bwMode="auto">
            <a:xfrm>
              <a:off x="1680" y="129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Composite App Suite</a:t>
              </a:r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1680" y="144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Cordys</a:t>
              </a:r>
            </a:p>
          </p:txBody>
        </p:sp>
        <p:sp>
          <p:nvSpPr>
            <p:cNvPr id="5143" name="Rectangle 14"/>
            <p:cNvSpPr>
              <a:spLocks noChangeArrowheads="1"/>
            </p:cNvSpPr>
            <p:nvPr/>
          </p:nvSpPr>
          <p:spPr bwMode="auto">
            <a:xfrm>
              <a:off x="1680" y="158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eInsight 5</a:t>
              </a:r>
            </a:p>
          </p:txBody>
        </p:sp>
        <p:sp>
          <p:nvSpPr>
            <p:cNvPr id="5144" name="Rectangle 15"/>
            <p:cNvSpPr>
              <a:spLocks noChangeArrowheads="1"/>
            </p:cNvSpPr>
            <p:nvPr/>
          </p:nvSpPr>
          <p:spPr bwMode="auto">
            <a:xfrm>
              <a:off x="1680" y="172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EntireX</a:t>
              </a:r>
            </a:p>
          </p:txBody>
        </p:sp>
        <p:sp>
          <p:nvSpPr>
            <p:cNvPr id="5145" name="Rectangle 16"/>
            <p:cNvSpPr>
              <a:spLocks noChangeArrowheads="1"/>
            </p:cNvSpPr>
            <p:nvPr/>
          </p:nvSpPr>
          <p:spPr bwMode="auto">
            <a:xfrm>
              <a:off x="1680" y="187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Fiorano</a:t>
              </a:r>
            </a:p>
          </p:txBody>
        </p:sp>
        <p:sp>
          <p:nvSpPr>
            <p:cNvPr id="5146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JIntegrator</a:t>
              </a:r>
            </a:p>
          </p:txBody>
        </p:sp>
        <p:sp>
          <p:nvSpPr>
            <p:cNvPr id="5147" name="Rectangle 18"/>
            <p:cNvSpPr>
              <a:spLocks noChangeArrowheads="1"/>
            </p:cNvSpPr>
            <p:nvPr/>
          </p:nvSpPr>
          <p:spPr bwMode="auto">
            <a:xfrm>
              <a:off x="1680" y="216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KnowHow</a:t>
              </a:r>
            </a:p>
          </p:txBody>
        </p:sp>
        <p:sp>
          <p:nvSpPr>
            <p:cNvPr id="5148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NetWeaver</a:t>
              </a:r>
            </a:p>
          </p:txBody>
        </p:sp>
        <p:sp>
          <p:nvSpPr>
            <p:cNvPr id="5149" name="Rectangle 20"/>
            <p:cNvSpPr>
              <a:spLocks noChangeArrowheads="1"/>
            </p:cNvSpPr>
            <p:nvPr/>
          </p:nvSpPr>
          <p:spPr bwMode="auto">
            <a:xfrm>
              <a:off x="1680" y="244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Tibco</a:t>
              </a:r>
            </a:p>
          </p:txBody>
        </p:sp>
        <p:sp>
          <p:nvSpPr>
            <p:cNvPr id="5150" name="Rectangle 21"/>
            <p:cNvSpPr>
              <a:spLocks noChangeArrowheads="1"/>
            </p:cNvSpPr>
            <p:nvPr/>
          </p:nvSpPr>
          <p:spPr bwMode="auto">
            <a:xfrm>
              <a:off x="1680" y="259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WS02</a:t>
              </a:r>
            </a:p>
          </p:txBody>
        </p:sp>
        <p:sp>
          <p:nvSpPr>
            <p:cNvPr id="5151" name="Rectangle 22"/>
            <p:cNvSpPr>
              <a:spLocks noChangeArrowheads="1"/>
            </p:cNvSpPr>
            <p:nvPr/>
          </p:nvSpPr>
          <p:spPr bwMode="auto">
            <a:xfrm>
              <a:off x="1680" y="273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WebMethods</a:t>
              </a:r>
            </a:p>
          </p:txBody>
        </p:sp>
        <p:sp>
          <p:nvSpPr>
            <p:cNvPr id="5152" name="Rectangle 23"/>
            <p:cNvSpPr>
              <a:spLocks noChangeArrowheads="1"/>
            </p:cNvSpPr>
            <p:nvPr/>
          </p:nvSpPr>
          <p:spPr bwMode="auto">
            <a:xfrm>
              <a:off x="1680" y="288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WebSphere</a:t>
              </a:r>
            </a:p>
          </p:txBody>
        </p:sp>
        <p:sp>
          <p:nvSpPr>
            <p:cNvPr id="5153" name="Rectangle 24"/>
            <p:cNvSpPr>
              <a:spLocks noChangeArrowheads="1"/>
            </p:cNvSpPr>
            <p:nvPr/>
          </p:nvSpPr>
          <p:spPr bwMode="auto">
            <a:xfrm>
              <a:off x="1680" y="326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OPC-UA</a:t>
              </a:r>
            </a:p>
          </p:txBody>
        </p:sp>
        <p:sp>
          <p:nvSpPr>
            <p:cNvPr id="5154" name="Rectangle 25"/>
            <p:cNvSpPr>
              <a:spLocks noChangeArrowheads="1"/>
            </p:cNvSpPr>
            <p:nvPr/>
          </p:nvSpPr>
          <p:spPr bwMode="auto">
            <a:xfrm>
              <a:off x="1680" y="3072"/>
              <a:ext cx="129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Other:</a:t>
              </a:r>
            </a:p>
          </p:txBody>
        </p:sp>
        <p:sp>
          <p:nvSpPr>
            <p:cNvPr id="5155" name="Rectangle 26"/>
            <p:cNvSpPr>
              <a:spLocks noChangeArrowheads="1"/>
            </p:cNvSpPr>
            <p:nvPr/>
          </p:nvSpPr>
          <p:spPr bwMode="auto">
            <a:xfrm>
              <a:off x="1680" y="340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RSS</a:t>
              </a:r>
            </a:p>
          </p:txBody>
        </p:sp>
        <p:sp>
          <p:nvSpPr>
            <p:cNvPr id="5156" name="Rectangle 27"/>
            <p:cNvSpPr>
              <a:spLocks noChangeArrowheads="1"/>
            </p:cNvSpPr>
            <p:nvPr/>
          </p:nvSpPr>
          <p:spPr bwMode="auto">
            <a:xfrm>
              <a:off x="1680" y="355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FTP</a:t>
              </a:r>
            </a:p>
          </p:txBody>
        </p:sp>
      </p:grpSp>
      <p:cxnSp>
        <p:nvCxnSpPr>
          <p:cNvPr id="5127" name="AutoShape 29"/>
          <p:cNvCxnSpPr>
            <a:cxnSpLocks noChangeShapeType="1"/>
            <a:stCxn id="5122" idx="3"/>
            <a:endCxn id="5124" idx="1"/>
          </p:cNvCxnSpPr>
          <p:nvPr/>
        </p:nvCxnSpPr>
        <p:spPr bwMode="auto">
          <a:xfrm>
            <a:off x="13716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28" name="AutoShape 30"/>
          <p:cNvCxnSpPr>
            <a:cxnSpLocks noChangeShapeType="1"/>
            <a:stCxn id="5123" idx="1"/>
            <a:endCxn id="5125" idx="3"/>
          </p:cNvCxnSpPr>
          <p:nvPr/>
        </p:nvCxnSpPr>
        <p:spPr bwMode="auto">
          <a:xfrm flipH="1">
            <a:off x="7467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29" name="AutoShape 31"/>
          <p:cNvCxnSpPr>
            <a:cxnSpLocks noChangeShapeType="1"/>
            <a:stCxn id="5124" idx="3"/>
            <a:endCxn id="5137" idx="1"/>
          </p:cNvCxnSpPr>
          <p:nvPr/>
        </p:nvCxnSpPr>
        <p:spPr bwMode="auto">
          <a:xfrm flipV="1">
            <a:off x="2971800" y="1981200"/>
            <a:ext cx="5334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0" name="AutoShape 33"/>
          <p:cNvCxnSpPr>
            <a:cxnSpLocks noChangeShapeType="1"/>
            <a:stCxn id="5137" idx="3"/>
            <a:endCxn id="5125" idx="1"/>
          </p:cNvCxnSpPr>
          <p:nvPr/>
        </p:nvCxnSpPr>
        <p:spPr bwMode="auto">
          <a:xfrm>
            <a:off x="5562600" y="1981200"/>
            <a:ext cx="5334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1" name="AutoShape 48"/>
          <p:cNvCxnSpPr>
            <a:cxnSpLocks noChangeShapeType="1"/>
            <a:stCxn id="5154" idx="1"/>
            <a:endCxn id="5124" idx="3"/>
          </p:cNvCxnSpPr>
          <p:nvPr/>
        </p:nvCxnSpPr>
        <p:spPr bwMode="auto">
          <a:xfrm flipH="1" flipV="1">
            <a:off x="2971800" y="4457700"/>
            <a:ext cx="5334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2" name="AutoShape 64"/>
          <p:cNvCxnSpPr>
            <a:cxnSpLocks noChangeShapeType="1"/>
            <a:stCxn id="5154" idx="3"/>
            <a:endCxn id="5125" idx="1"/>
          </p:cNvCxnSpPr>
          <p:nvPr/>
        </p:nvCxnSpPr>
        <p:spPr bwMode="auto">
          <a:xfrm flipV="1">
            <a:off x="5562600" y="4000500"/>
            <a:ext cx="5334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133" name="Rectangle 73"/>
          <p:cNvSpPr>
            <a:spLocks noChangeArrowheads="1"/>
          </p:cNvSpPr>
          <p:nvPr/>
        </p:nvSpPr>
        <p:spPr bwMode="auto">
          <a:xfrm>
            <a:off x="1600200" y="3429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Channel</a:t>
            </a:r>
          </a:p>
          <a:p>
            <a:pPr algn="ctr"/>
            <a:r>
              <a:rPr lang="en-US" sz="1400"/>
              <a:t> Management</a:t>
            </a:r>
          </a:p>
        </p:txBody>
      </p:sp>
      <p:cxnSp>
        <p:nvCxnSpPr>
          <p:cNvPr id="5134" name="AutoShape 74"/>
          <p:cNvCxnSpPr>
            <a:cxnSpLocks noChangeShapeType="1"/>
            <a:stCxn id="5133" idx="3"/>
            <a:endCxn id="5137" idx="1"/>
          </p:cNvCxnSpPr>
          <p:nvPr/>
        </p:nvCxnSpPr>
        <p:spPr bwMode="auto">
          <a:xfrm flipV="1">
            <a:off x="2971800" y="1981200"/>
            <a:ext cx="5334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5" name="AutoShape 75"/>
          <p:cNvCxnSpPr>
            <a:cxnSpLocks noChangeShapeType="1"/>
            <a:stCxn id="5133" idx="3"/>
            <a:endCxn id="5154" idx="1"/>
          </p:cNvCxnSpPr>
          <p:nvPr/>
        </p:nvCxnSpPr>
        <p:spPr bwMode="auto">
          <a:xfrm>
            <a:off x="2971800" y="3695700"/>
            <a:ext cx="5334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6" name="AutoShape 76"/>
          <p:cNvCxnSpPr>
            <a:cxnSpLocks noChangeShapeType="1"/>
            <a:stCxn id="5133" idx="1"/>
            <a:endCxn id="5122" idx="3"/>
          </p:cNvCxnSpPr>
          <p:nvPr/>
        </p:nvCxnSpPr>
        <p:spPr bwMode="auto">
          <a:xfrm flipH="1">
            <a:off x="13716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Interface to ESB and Other Service Providers (Simple)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6200" y="38100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Provider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077200" y="3733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Consumer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954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Provider</a:t>
            </a:r>
          </a:p>
          <a:p>
            <a:pPr algn="ctr"/>
            <a:r>
              <a:rPr lang="en-US" sz="1400"/>
              <a:t> Interface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477000" y="3733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Consumer</a:t>
            </a:r>
          </a:p>
          <a:p>
            <a:pPr algn="ctr"/>
            <a:r>
              <a:rPr lang="en-US" sz="1400"/>
              <a:t>Interface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3048000" y="1828800"/>
            <a:ext cx="3048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ESBs:</a:t>
            </a: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3657600" y="2133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Artix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36576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BEA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3657600" y="2590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BizTalk</a:t>
            </a:r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3657600" y="2819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Composite App Suite</a:t>
            </a:r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3657600" y="3048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Cordys</a:t>
            </a:r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3657600" y="3276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eInsight 5</a:t>
            </a:r>
          </a:p>
        </p:txBody>
      </p:sp>
      <p:sp>
        <p:nvSpPr>
          <p:cNvPr id="6157" name="Rectangle 14"/>
          <p:cNvSpPr>
            <a:spLocks noChangeArrowheads="1"/>
          </p:cNvSpPr>
          <p:nvPr/>
        </p:nvSpPr>
        <p:spPr bwMode="auto">
          <a:xfrm>
            <a:off x="3657600" y="3505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EntireX</a:t>
            </a:r>
          </a:p>
        </p:txBody>
      </p:sp>
      <p:sp>
        <p:nvSpPr>
          <p:cNvPr id="6158" name="Rectangle 15"/>
          <p:cNvSpPr>
            <a:spLocks noChangeArrowheads="1"/>
          </p:cNvSpPr>
          <p:nvPr/>
        </p:nvSpPr>
        <p:spPr bwMode="auto">
          <a:xfrm>
            <a:off x="3657600" y="3733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Fiorano</a:t>
            </a:r>
          </a:p>
        </p:txBody>
      </p:sp>
      <p:sp>
        <p:nvSpPr>
          <p:cNvPr id="6159" name="Rectangle 16"/>
          <p:cNvSpPr>
            <a:spLocks noChangeArrowheads="1"/>
          </p:cNvSpPr>
          <p:nvPr/>
        </p:nvSpPr>
        <p:spPr bwMode="auto">
          <a:xfrm>
            <a:off x="3657600" y="3962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JIntegrator</a:t>
            </a:r>
          </a:p>
        </p:txBody>
      </p:sp>
      <p:sp>
        <p:nvSpPr>
          <p:cNvPr id="6160" name="Rectangle 17"/>
          <p:cNvSpPr>
            <a:spLocks noChangeArrowheads="1"/>
          </p:cNvSpPr>
          <p:nvPr/>
        </p:nvSpPr>
        <p:spPr bwMode="auto">
          <a:xfrm>
            <a:off x="3657600" y="4191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KnowHow</a:t>
            </a:r>
          </a:p>
        </p:txBody>
      </p:sp>
      <p:sp>
        <p:nvSpPr>
          <p:cNvPr id="6161" name="Rectangle 18"/>
          <p:cNvSpPr>
            <a:spLocks noChangeArrowheads="1"/>
          </p:cNvSpPr>
          <p:nvPr/>
        </p:nvSpPr>
        <p:spPr bwMode="auto">
          <a:xfrm>
            <a:off x="3657600" y="4419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NetWeaver</a:t>
            </a:r>
          </a:p>
        </p:txBody>
      </p:sp>
      <p:sp>
        <p:nvSpPr>
          <p:cNvPr id="6162" name="Rectangle 19"/>
          <p:cNvSpPr>
            <a:spLocks noChangeArrowheads="1"/>
          </p:cNvSpPr>
          <p:nvPr/>
        </p:nvSpPr>
        <p:spPr bwMode="auto">
          <a:xfrm>
            <a:off x="3657600" y="4648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Tibco</a:t>
            </a:r>
          </a:p>
        </p:txBody>
      </p:sp>
      <p:sp>
        <p:nvSpPr>
          <p:cNvPr id="6163" name="Rectangle 20"/>
          <p:cNvSpPr>
            <a:spLocks noChangeArrowheads="1"/>
          </p:cNvSpPr>
          <p:nvPr/>
        </p:nvSpPr>
        <p:spPr bwMode="auto">
          <a:xfrm>
            <a:off x="3657600" y="4876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WS02</a:t>
            </a:r>
          </a:p>
        </p:txBody>
      </p:sp>
      <p:sp>
        <p:nvSpPr>
          <p:cNvPr id="6164" name="Rectangle 21"/>
          <p:cNvSpPr>
            <a:spLocks noChangeArrowheads="1"/>
          </p:cNvSpPr>
          <p:nvPr/>
        </p:nvSpPr>
        <p:spPr bwMode="auto">
          <a:xfrm>
            <a:off x="3657600" y="5105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WebMethods</a:t>
            </a:r>
          </a:p>
        </p:txBody>
      </p:sp>
      <p:sp>
        <p:nvSpPr>
          <p:cNvPr id="6165" name="Rectangle 22"/>
          <p:cNvSpPr>
            <a:spLocks noChangeArrowheads="1"/>
          </p:cNvSpPr>
          <p:nvPr/>
        </p:nvSpPr>
        <p:spPr bwMode="auto">
          <a:xfrm>
            <a:off x="3657600" y="5334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WebSphere</a:t>
            </a:r>
          </a:p>
        </p:txBody>
      </p:sp>
      <p:sp>
        <p:nvSpPr>
          <p:cNvPr id="6166" name="Rectangle 23"/>
          <p:cNvSpPr>
            <a:spLocks noChangeArrowheads="1"/>
          </p:cNvSpPr>
          <p:nvPr/>
        </p:nvSpPr>
        <p:spPr bwMode="auto">
          <a:xfrm>
            <a:off x="3657600" y="5943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OPC-UA</a:t>
            </a:r>
          </a:p>
        </p:txBody>
      </p:sp>
      <p:sp>
        <p:nvSpPr>
          <p:cNvPr id="6167" name="Rectangle 24"/>
          <p:cNvSpPr>
            <a:spLocks noChangeArrowheads="1"/>
          </p:cNvSpPr>
          <p:nvPr/>
        </p:nvSpPr>
        <p:spPr bwMode="auto">
          <a:xfrm>
            <a:off x="3048000" y="5638800"/>
            <a:ext cx="3048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Other:</a:t>
            </a:r>
          </a:p>
        </p:txBody>
      </p:sp>
      <p:sp>
        <p:nvSpPr>
          <p:cNvPr id="6168" name="Rectangle 25"/>
          <p:cNvSpPr>
            <a:spLocks noChangeArrowheads="1"/>
          </p:cNvSpPr>
          <p:nvPr/>
        </p:nvSpPr>
        <p:spPr bwMode="auto">
          <a:xfrm>
            <a:off x="3657600" y="617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RSS</a:t>
            </a:r>
          </a:p>
        </p:txBody>
      </p:sp>
      <p:sp>
        <p:nvSpPr>
          <p:cNvPr id="6169" name="Rectangle 26"/>
          <p:cNvSpPr>
            <a:spLocks noChangeArrowheads="1"/>
          </p:cNvSpPr>
          <p:nvPr/>
        </p:nvSpPr>
        <p:spPr bwMode="auto">
          <a:xfrm>
            <a:off x="3657600" y="6400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FTP</a:t>
            </a:r>
          </a:p>
        </p:txBody>
      </p:sp>
      <p:cxnSp>
        <p:nvCxnSpPr>
          <p:cNvPr id="6170" name="AutoShape 27"/>
          <p:cNvCxnSpPr>
            <a:cxnSpLocks noChangeShapeType="1"/>
            <a:stCxn id="6146" idx="3"/>
            <a:endCxn id="6148" idx="1"/>
          </p:cNvCxnSpPr>
          <p:nvPr/>
        </p:nvCxnSpPr>
        <p:spPr bwMode="auto">
          <a:xfrm>
            <a:off x="10668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1" name="AutoShape 28"/>
          <p:cNvCxnSpPr>
            <a:cxnSpLocks noChangeShapeType="1"/>
            <a:stCxn id="6147" idx="1"/>
            <a:endCxn id="6149" idx="3"/>
          </p:cNvCxnSpPr>
          <p:nvPr/>
        </p:nvCxnSpPr>
        <p:spPr bwMode="auto">
          <a:xfrm flipH="1">
            <a:off x="7848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2" name="AutoShape 29"/>
          <p:cNvCxnSpPr>
            <a:cxnSpLocks noChangeShapeType="1"/>
            <a:stCxn id="6148" idx="3"/>
            <a:endCxn id="6150" idx="1"/>
          </p:cNvCxnSpPr>
          <p:nvPr/>
        </p:nvCxnSpPr>
        <p:spPr bwMode="auto">
          <a:xfrm flipV="1">
            <a:off x="2667000" y="1981200"/>
            <a:ext cx="3810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3" name="AutoShape 30"/>
          <p:cNvCxnSpPr>
            <a:cxnSpLocks noChangeShapeType="1"/>
            <a:stCxn id="6150" idx="3"/>
            <a:endCxn id="6149" idx="1"/>
          </p:cNvCxnSpPr>
          <p:nvPr/>
        </p:nvCxnSpPr>
        <p:spPr bwMode="auto">
          <a:xfrm>
            <a:off x="6096000" y="1981200"/>
            <a:ext cx="3810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4" name="AutoShape 31"/>
          <p:cNvCxnSpPr>
            <a:cxnSpLocks noChangeShapeType="1"/>
            <a:stCxn id="6167" idx="1"/>
            <a:endCxn id="6148" idx="3"/>
          </p:cNvCxnSpPr>
          <p:nvPr/>
        </p:nvCxnSpPr>
        <p:spPr bwMode="auto">
          <a:xfrm flipH="1" flipV="1">
            <a:off x="2667000" y="4457700"/>
            <a:ext cx="3810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5" name="AutoShape 32"/>
          <p:cNvCxnSpPr>
            <a:cxnSpLocks noChangeShapeType="1"/>
            <a:stCxn id="6167" idx="3"/>
            <a:endCxn id="6149" idx="1"/>
          </p:cNvCxnSpPr>
          <p:nvPr/>
        </p:nvCxnSpPr>
        <p:spPr bwMode="auto">
          <a:xfrm flipV="1">
            <a:off x="6096000" y="4000500"/>
            <a:ext cx="3810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176" name="Rectangle 33"/>
          <p:cNvSpPr>
            <a:spLocks noChangeArrowheads="1"/>
          </p:cNvSpPr>
          <p:nvPr/>
        </p:nvSpPr>
        <p:spPr bwMode="auto">
          <a:xfrm>
            <a:off x="1295400" y="3429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Channel</a:t>
            </a:r>
          </a:p>
          <a:p>
            <a:pPr algn="ctr"/>
            <a:r>
              <a:rPr lang="en-US" sz="1400"/>
              <a:t> Management</a:t>
            </a:r>
          </a:p>
        </p:txBody>
      </p:sp>
      <p:cxnSp>
        <p:nvCxnSpPr>
          <p:cNvPr id="6177" name="AutoShape 34"/>
          <p:cNvCxnSpPr>
            <a:cxnSpLocks noChangeShapeType="1"/>
            <a:stCxn id="6176" idx="3"/>
            <a:endCxn id="6150" idx="1"/>
          </p:cNvCxnSpPr>
          <p:nvPr/>
        </p:nvCxnSpPr>
        <p:spPr bwMode="auto">
          <a:xfrm flipV="1">
            <a:off x="2667000" y="1981200"/>
            <a:ext cx="3810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8" name="AutoShape 35"/>
          <p:cNvCxnSpPr>
            <a:cxnSpLocks noChangeShapeType="1"/>
            <a:stCxn id="6176" idx="3"/>
            <a:endCxn id="6167" idx="1"/>
          </p:cNvCxnSpPr>
          <p:nvPr/>
        </p:nvCxnSpPr>
        <p:spPr bwMode="auto">
          <a:xfrm>
            <a:off x="2667000" y="3695700"/>
            <a:ext cx="3810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9" name="AutoShape 36"/>
          <p:cNvCxnSpPr>
            <a:cxnSpLocks noChangeShapeType="1"/>
            <a:stCxn id="6176" idx="1"/>
            <a:endCxn id="6146" idx="3"/>
          </p:cNvCxnSpPr>
          <p:nvPr/>
        </p:nvCxnSpPr>
        <p:spPr bwMode="auto">
          <a:xfrm flipH="1">
            <a:off x="10668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180" name="Rectangle 37"/>
          <p:cNvSpPr>
            <a:spLocks noChangeArrowheads="1"/>
          </p:cNvSpPr>
          <p:nvPr/>
        </p:nvSpPr>
        <p:spPr bwMode="auto">
          <a:xfrm>
            <a:off x="5486400" y="213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1" name="Rectangle 38"/>
          <p:cNvSpPr>
            <a:spLocks noChangeArrowheads="1"/>
          </p:cNvSpPr>
          <p:nvPr/>
        </p:nvSpPr>
        <p:spPr bwMode="auto">
          <a:xfrm>
            <a:off x="5486400" y="236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2" name="Rectangle 39"/>
          <p:cNvSpPr>
            <a:spLocks noChangeArrowheads="1"/>
          </p:cNvSpPr>
          <p:nvPr/>
        </p:nvSpPr>
        <p:spPr bwMode="auto">
          <a:xfrm>
            <a:off x="5486400" y="259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3" name="Rectangle 40"/>
          <p:cNvSpPr>
            <a:spLocks noChangeArrowheads="1"/>
          </p:cNvSpPr>
          <p:nvPr/>
        </p:nvSpPr>
        <p:spPr bwMode="auto">
          <a:xfrm>
            <a:off x="5486400" y="2819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4" name="Rectangle 41"/>
          <p:cNvSpPr>
            <a:spLocks noChangeArrowheads="1"/>
          </p:cNvSpPr>
          <p:nvPr/>
        </p:nvSpPr>
        <p:spPr bwMode="auto">
          <a:xfrm>
            <a:off x="5486400" y="3048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5" name="Rectangle 42"/>
          <p:cNvSpPr>
            <a:spLocks noChangeArrowheads="1"/>
          </p:cNvSpPr>
          <p:nvPr/>
        </p:nvSpPr>
        <p:spPr bwMode="auto">
          <a:xfrm>
            <a:off x="5486400" y="3276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6" name="Rectangle 43"/>
          <p:cNvSpPr>
            <a:spLocks noChangeArrowheads="1"/>
          </p:cNvSpPr>
          <p:nvPr/>
        </p:nvSpPr>
        <p:spPr bwMode="auto">
          <a:xfrm>
            <a:off x="5486400" y="3505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7" name="Rectangle 44"/>
          <p:cNvSpPr>
            <a:spLocks noChangeArrowheads="1"/>
          </p:cNvSpPr>
          <p:nvPr/>
        </p:nvSpPr>
        <p:spPr bwMode="auto">
          <a:xfrm>
            <a:off x="5486400" y="3733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8" name="Rectangle 45"/>
          <p:cNvSpPr>
            <a:spLocks noChangeArrowheads="1"/>
          </p:cNvSpPr>
          <p:nvPr/>
        </p:nvSpPr>
        <p:spPr bwMode="auto">
          <a:xfrm>
            <a:off x="5486400" y="3962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9" name="Rectangle 46"/>
          <p:cNvSpPr>
            <a:spLocks noChangeArrowheads="1"/>
          </p:cNvSpPr>
          <p:nvPr/>
        </p:nvSpPr>
        <p:spPr bwMode="auto">
          <a:xfrm>
            <a:off x="5486400" y="4191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0" name="Rectangle 47"/>
          <p:cNvSpPr>
            <a:spLocks noChangeArrowheads="1"/>
          </p:cNvSpPr>
          <p:nvPr/>
        </p:nvSpPr>
        <p:spPr bwMode="auto">
          <a:xfrm>
            <a:off x="5486400" y="4419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1" name="Rectangle 48"/>
          <p:cNvSpPr>
            <a:spLocks noChangeArrowheads="1"/>
          </p:cNvSpPr>
          <p:nvPr/>
        </p:nvSpPr>
        <p:spPr bwMode="auto">
          <a:xfrm>
            <a:off x="5486400" y="4648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2" name="Rectangle 49"/>
          <p:cNvSpPr>
            <a:spLocks noChangeArrowheads="1"/>
          </p:cNvSpPr>
          <p:nvPr/>
        </p:nvSpPr>
        <p:spPr bwMode="auto">
          <a:xfrm>
            <a:off x="5486400" y="4876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3" name="Rectangle 50"/>
          <p:cNvSpPr>
            <a:spLocks noChangeArrowheads="1"/>
          </p:cNvSpPr>
          <p:nvPr/>
        </p:nvSpPr>
        <p:spPr bwMode="auto">
          <a:xfrm>
            <a:off x="5486400" y="5105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4" name="Rectangle 51"/>
          <p:cNvSpPr>
            <a:spLocks noChangeArrowheads="1"/>
          </p:cNvSpPr>
          <p:nvPr/>
        </p:nvSpPr>
        <p:spPr bwMode="auto">
          <a:xfrm>
            <a:off x="5486400" y="5334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5" name="Rectangle 52"/>
          <p:cNvSpPr>
            <a:spLocks noChangeArrowheads="1"/>
          </p:cNvSpPr>
          <p:nvPr/>
        </p:nvSpPr>
        <p:spPr bwMode="auto">
          <a:xfrm>
            <a:off x="5486400" y="594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6" name="Rectangle 53"/>
          <p:cNvSpPr>
            <a:spLocks noChangeArrowheads="1"/>
          </p:cNvSpPr>
          <p:nvPr/>
        </p:nvSpPr>
        <p:spPr bwMode="auto">
          <a:xfrm>
            <a:off x="5486400" y="617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7" name="Rectangle 54"/>
          <p:cNvSpPr>
            <a:spLocks noChangeArrowheads="1"/>
          </p:cNvSpPr>
          <p:nvPr/>
        </p:nvSpPr>
        <p:spPr bwMode="auto">
          <a:xfrm>
            <a:off x="5486400" y="640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8" name="Rectangle 55"/>
          <p:cNvSpPr>
            <a:spLocks noChangeArrowheads="1"/>
          </p:cNvSpPr>
          <p:nvPr/>
        </p:nvSpPr>
        <p:spPr bwMode="auto">
          <a:xfrm>
            <a:off x="3048000" y="213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9" name="Rectangle 56"/>
          <p:cNvSpPr>
            <a:spLocks noChangeArrowheads="1"/>
          </p:cNvSpPr>
          <p:nvPr/>
        </p:nvSpPr>
        <p:spPr bwMode="auto">
          <a:xfrm>
            <a:off x="3048000" y="236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0" name="Rectangle 57"/>
          <p:cNvSpPr>
            <a:spLocks noChangeArrowheads="1"/>
          </p:cNvSpPr>
          <p:nvPr/>
        </p:nvSpPr>
        <p:spPr bwMode="auto">
          <a:xfrm>
            <a:off x="3048000" y="259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1" name="Rectangle 58"/>
          <p:cNvSpPr>
            <a:spLocks noChangeArrowheads="1"/>
          </p:cNvSpPr>
          <p:nvPr/>
        </p:nvSpPr>
        <p:spPr bwMode="auto">
          <a:xfrm>
            <a:off x="3048000" y="2819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2" name="Rectangle 59"/>
          <p:cNvSpPr>
            <a:spLocks noChangeArrowheads="1"/>
          </p:cNvSpPr>
          <p:nvPr/>
        </p:nvSpPr>
        <p:spPr bwMode="auto">
          <a:xfrm>
            <a:off x="3048000" y="3048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3" name="Rectangle 60"/>
          <p:cNvSpPr>
            <a:spLocks noChangeArrowheads="1"/>
          </p:cNvSpPr>
          <p:nvPr/>
        </p:nvSpPr>
        <p:spPr bwMode="auto">
          <a:xfrm>
            <a:off x="3048000" y="3276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4" name="Rectangle 61"/>
          <p:cNvSpPr>
            <a:spLocks noChangeArrowheads="1"/>
          </p:cNvSpPr>
          <p:nvPr/>
        </p:nvSpPr>
        <p:spPr bwMode="auto">
          <a:xfrm>
            <a:off x="3048000" y="3505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5" name="Rectangle 62"/>
          <p:cNvSpPr>
            <a:spLocks noChangeArrowheads="1"/>
          </p:cNvSpPr>
          <p:nvPr/>
        </p:nvSpPr>
        <p:spPr bwMode="auto">
          <a:xfrm>
            <a:off x="3048000" y="3733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6" name="Rectangle 63"/>
          <p:cNvSpPr>
            <a:spLocks noChangeArrowheads="1"/>
          </p:cNvSpPr>
          <p:nvPr/>
        </p:nvSpPr>
        <p:spPr bwMode="auto">
          <a:xfrm>
            <a:off x="3048000" y="3962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7" name="Rectangle 64"/>
          <p:cNvSpPr>
            <a:spLocks noChangeArrowheads="1"/>
          </p:cNvSpPr>
          <p:nvPr/>
        </p:nvSpPr>
        <p:spPr bwMode="auto">
          <a:xfrm>
            <a:off x="3048000" y="4191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8" name="Rectangle 65"/>
          <p:cNvSpPr>
            <a:spLocks noChangeArrowheads="1"/>
          </p:cNvSpPr>
          <p:nvPr/>
        </p:nvSpPr>
        <p:spPr bwMode="auto">
          <a:xfrm>
            <a:off x="3048000" y="4419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9" name="Rectangle 66"/>
          <p:cNvSpPr>
            <a:spLocks noChangeArrowheads="1"/>
          </p:cNvSpPr>
          <p:nvPr/>
        </p:nvSpPr>
        <p:spPr bwMode="auto">
          <a:xfrm>
            <a:off x="3048000" y="4648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0" name="Rectangle 67"/>
          <p:cNvSpPr>
            <a:spLocks noChangeArrowheads="1"/>
          </p:cNvSpPr>
          <p:nvPr/>
        </p:nvSpPr>
        <p:spPr bwMode="auto">
          <a:xfrm>
            <a:off x="3048000" y="4876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1" name="Rectangle 68"/>
          <p:cNvSpPr>
            <a:spLocks noChangeArrowheads="1"/>
          </p:cNvSpPr>
          <p:nvPr/>
        </p:nvSpPr>
        <p:spPr bwMode="auto">
          <a:xfrm>
            <a:off x="3048000" y="5105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2" name="Rectangle 69"/>
          <p:cNvSpPr>
            <a:spLocks noChangeArrowheads="1"/>
          </p:cNvSpPr>
          <p:nvPr/>
        </p:nvSpPr>
        <p:spPr bwMode="auto">
          <a:xfrm>
            <a:off x="3048000" y="5334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3" name="Rectangle 70"/>
          <p:cNvSpPr>
            <a:spLocks noChangeArrowheads="1"/>
          </p:cNvSpPr>
          <p:nvPr/>
        </p:nvSpPr>
        <p:spPr bwMode="auto">
          <a:xfrm>
            <a:off x="3048000" y="594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4" name="Rectangle 71"/>
          <p:cNvSpPr>
            <a:spLocks noChangeArrowheads="1"/>
          </p:cNvSpPr>
          <p:nvPr/>
        </p:nvSpPr>
        <p:spPr bwMode="auto">
          <a:xfrm>
            <a:off x="3048000" y="617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5" name="Rectangle 72"/>
          <p:cNvSpPr>
            <a:spLocks noChangeArrowheads="1"/>
          </p:cNvSpPr>
          <p:nvPr/>
        </p:nvSpPr>
        <p:spPr bwMode="auto">
          <a:xfrm>
            <a:off x="3048000" y="640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ISBM Interface to ESB and Other Service Providers </a:t>
            </a:r>
            <a:r>
              <a:rPr lang="en-AU" dirty="0" smtClean="0"/>
              <a:t>(B&amp;W)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6200" y="3810000"/>
            <a:ext cx="990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Provider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077200" y="3733800"/>
            <a:ext cx="990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400" y="41910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Provider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 Interface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477000" y="37338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Consumer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Interface</a:t>
            </a:r>
          </a:p>
        </p:txBody>
      </p:sp>
      <p:cxnSp>
        <p:nvCxnSpPr>
          <p:cNvPr id="7174" name="AutoShape 6"/>
          <p:cNvCxnSpPr>
            <a:cxnSpLocks noChangeShapeType="1"/>
            <a:stCxn id="7170" idx="3"/>
            <a:endCxn id="7172" idx="1"/>
          </p:cNvCxnSpPr>
          <p:nvPr/>
        </p:nvCxnSpPr>
        <p:spPr bwMode="auto">
          <a:xfrm>
            <a:off x="10668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5" name="AutoShape 7"/>
          <p:cNvCxnSpPr>
            <a:cxnSpLocks noChangeShapeType="1"/>
            <a:stCxn id="7171" idx="1"/>
            <a:endCxn id="7173" idx="3"/>
          </p:cNvCxnSpPr>
          <p:nvPr/>
        </p:nvCxnSpPr>
        <p:spPr bwMode="auto">
          <a:xfrm flipH="1">
            <a:off x="7848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6" name="AutoShape 8"/>
          <p:cNvCxnSpPr>
            <a:cxnSpLocks noChangeShapeType="1"/>
            <a:stCxn id="7172" idx="3"/>
            <a:endCxn id="7196" idx="1"/>
          </p:cNvCxnSpPr>
          <p:nvPr/>
        </p:nvCxnSpPr>
        <p:spPr bwMode="auto">
          <a:xfrm flipV="1">
            <a:off x="2667000" y="1981200"/>
            <a:ext cx="3810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7" name="AutoShape 9"/>
          <p:cNvCxnSpPr>
            <a:cxnSpLocks noChangeShapeType="1"/>
            <a:stCxn id="7196" idx="3"/>
            <a:endCxn id="7173" idx="1"/>
          </p:cNvCxnSpPr>
          <p:nvPr/>
        </p:nvCxnSpPr>
        <p:spPr bwMode="auto">
          <a:xfrm>
            <a:off x="6096000" y="1981200"/>
            <a:ext cx="3810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8" name="AutoShape 10"/>
          <p:cNvCxnSpPr>
            <a:cxnSpLocks noChangeShapeType="1"/>
            <a:stCxn id="7187" idx="1"/>
            <a:endCxn id="7172" idx="3"/>
          </p:cNvCxnSpPr>
          <p:nvPr/>
        </p:nvCxnSpPr>
        <p:spPr bwMode="auto">
          <a:xfrm flipH="1" flipV="1">
            <a:off x="2667000" y="4457700"/>
            <a:ext cx="3810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9" name="AutoShape 11"/>
          <p:cNvCxnSpPr>
            <a:cxnSpLocks noChangeShapeType="1"/>
            <a:stCxn id="7187" idx="3"/>
            <a:endCxn id="7173" idx="1"/>
          </p:cNvCxnSpPr>
          <p:nvPr/>
        </p:nvCxnSpPr>
        <p:spPr bwMode="auto">
          <a:xfrm flipV="1">
            <a:off x="6096000" y="4000500"/>
            <a:ext cx="3810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295400" y="34290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Channel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 Management</a:t>
            </a:r>
          </a:p>
        </p:txBody>
      </p:sp>
      <p:cxnSp>
        <p:nvCxnSpPr>
          <p:cNvPr id="7181" name="AutoShape 13"/>
          <p:cNvCxnSpPr>
            <a:cxnSpLocks noChangeShapeType="1"/>
            <a:stCxn id="7180" idx="3"/>
            <a:endCxn id="7196" idx="1"/>
          </p:cNvCxnSpPr>
          <p:nvPr/>
        </p:nvCxnSpPr>
        <p:spPr bwMode="auto">
          <a:xfrm flipV="1">
            <a:off x="2667000" y="1981200"/>
            <a:ext cx="3810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2" name="AutoShape 14"/>
          <p:cNvCxnSpPr>
            <a:cxnSpLocks noChangeShapeType="1"/>
            <a:stCxn id="7180" idx="3"/>
            <a:endCxn id="7187" idx="1"/>
          </p:cNvCxnSpPr>
          <p:nvPr/>
        </p:nvCxnSpPr>
        <p:spPr bwMode="auto">
          <a:xfrm>
            <a:off x="2667000" y="3695700"/>
            <a:ext cx="3810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3" name="AutoShape 15"/>
          <p:cNvCxnSpPr>
            <a:cxnSpLocks noChangeShapeType="1"/>
            <a:stCxn id="7180" idx="1"/>
            <a:endCxn id="7170" idx="3"/>
          </p:cNvCxnSpPr>
          <p:nvPr/>
        </p:nvCxnSpPr>
        <p:spPr bwMode="auto">
          <a:xfrm flipH="1">
            <a:off x="10668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3048000" y="1828800"/>
            <a:ext cx="3048000" cy="3733800"/>
            <a:chOff x="1920" y="912"/>
            <a:chExt cx="1920" cy="2352"/>
          </a:xfrm>
        </p:grpSpPr>
        <p:sp>
          <p:nvSpPr>
            <p:cNvPr id="7196" name="Rectangle 17"/>
            <p:cNvSpPr>
              <a:spLocks noChangeArrowheads="1"/>
            </p:cNvSpPr>
            <p:nvPr/>
          </p:nvSpPr>
          <p:spPr bwMode="auto">
            <a:xfrm>
              <a:off x="1920" y="912"/>
              <a:ext cx="1920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ESBs:</a:t>
              </a:r>
            </a:p>
          </p:txBody>
        </p:sp>
        <p:sp>
          <p:nvSpPr>
            <p:cNvPr id="7197" name="Rectangle 18"/>
            <p:cNvSpPr>
              <a:spLocks noChangeArrowheads="1"/>
            </p:cNvSpPr>
            <p:nvPr/>
          </p:nvSpPr>
          <p:spPr bwMode="auto">
            <a:xfrm>
              <a:off x="2304" y="1104"/>
              <a:ext cx="1152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Artix</a:t>
              </a:r>
            </a:p>
          </p:txBody>
        </p:sp>
        <p:sp>
          <p:nvSpPr>
            <p:cNvPr id="7198" name="Rectangle 19"/>
            <p:cNvSpPr>
              <a:spLocks noChangeArrowheads="1"/>
            </p:cNvSpPr>
            <p:nvPr/>
          </p:nvSpPr>
          <p:spPr bwMode="auto">
            <a:xfrm>
              <a:off x="2304" y="1248"/>
              <a:ext cx="1152" cy="144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BEA</a:t>
              </a:r>
            </a:p>
          </p:txBody>
        </p:sp>
        <p:sp>
          <p:nvSpPr>
            <p:cNvPr id="7199" name="Rectangle 20"/>
            <p:cNvSpPr>
              <a:spLocks noChangeArrowheads="1"/>
            </p:cNvSpPr>
            <p:nvPr/>
          </p:nvSpPr>
          <p:spPr bwMode="auto">
            <a:xfrm>
              <a:off x="2304" y="1392"/>
              <a:ext cx="1152" cy="144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BizTalk</a:t>
              </a:r>
            </a:p>
          </p:txBody>
        </p:sp>
        <p:sp>
          <p:nvSpPr>
            <p:cNvPr id="7200" name="Rectangle 21"/>
            <p:cNvSpPr>
              <a:spLocks noChangeArrowheads="1"/>
            </p:cNvSpPr>
            <p:nvPr/>
          </p:nvSpPr>
          <p:spPr bwMode="auto">
            <a:xfrm>
              <a:off x="2304" y="1536"/>
              <a:ext cx="115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Composite App Suite</a:t>
              </a:r>
            </a:p>
          </p:txBody>
        </p:sp>
        <p:sp>
          <p:nvSpPr>
            <p:cNvPr id="7201" name="Rectangle 22"/>
            <p:cNvSpPr>
              <a:spLocks noChangeArrowheads="1"/>
            </p:cNvSpPr>
            <p:nvPr/>
          </p:nvSpPr>
          <p:spPr bwMode="auto">
            <a:xfrm>
              <a:off x="2304" y="1680"/>
              <a:ext cx="1152" cy="144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Cordys</a:t>
              </a:r>
            </a:p>
          </p:txBody>
        </p:sp>
        <p:sp>
          <p:nvSpPr>
            <p:cNvPr id="7202" name="Rectangle 23"/>
            <p:cNvSpPr>
              <a:spLocks noChangeArrowheads="1"/>
            </p:cNvSpPr>
            <p:nvPr/>
          </p:nvSpPr>
          <p:spPr bwMode="auto">
            <a:xfrm>
              <a:off x="2304" y="1824"/>
              <a:ext cx="1152" cy="144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eInsight 5</a:t>
              </a:r>
            </a:p>
          </p:txBody>
        </p:sp>
        <p:sp>
          <p:nvSpPr>
            <p:cNvPr id="7203" name="Rectangle 24"/>
            <p:cNvSpPr>
              <a:spLocks noChangeArrowheads="1"/>
            </p:cNvSpPr>
            <p:nvPr/>
          </p:nvSpPr>
          <p:spPr bwMode="auto">
            <a:xfrm>
              <a:off x="2304" y="1968"/>
              <a:ext cx="1152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EntireX</a:t>
              </a:r>
            </a:p>
          </p:txBody>
        </p:sp>
        <p:sp>
          <p:nvSpPr>
            <p:cNvPr id="7204" name="Rectangle 25"/>
            <p:cNvSpPr>
              <a:spLocks noChangeArrowheads="1"/>
            </p:cNvSpPr>
            <p:nvPr/>
          </p:nvSpPr>
          <p:spPr bwMode="auto">
            <a:xfrm>
              <a:off x="2304" y="2112"/>
              <a:ext cx="11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Fiorano</a:t>
              </a:r>
            </a:p>
          </p:txBody>
        </p:sp>
        <p:sp>
          <p:nvSpPr>
            <p:cNvPr id="7205" name="Rectangle 26"/>
            <p:cNvSpPr>
              <a:spLocks noChangeArrowheads="1"/>
            </p:cNvSpPr>
            <p:nvPr/>
          </p:nvSpPr>
          <p:spPr bwMode="auto">
            <a:xfrm>
              <a:off x="2304" y="2256"/>
              <a:ext cx="1152" cy="14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JIntegrator</a:t>
              </a:r>
            </a:p>
          </p:txBody>
        </p:sp>
        <p:sp>
          <p:nvSpPr>
            <p:cNvPr id="7206" name="Rectangle 27"/>
            <p:cNvSpPr>
              <a:spLocks noChangeArrowheads="1"/>
            </p:cNvSpPr>
            <p:nvPr/>
          </p:nvSpPr>
          <p:spPr bwMode="auto">
            <a:xfrm>
              <a:off x="2304" y="2400"/>
              <a:ext cx="1152" cy="14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KnowHow</a:t>
              </a:r>
            </a:p>
          </p:txBody>
        </p:sp>
        <p:sp>
          <p:nvSpPr>
            <p:cNvPr id="7207" name="Rectangle 28"/>
            <p:cNvSpPr>
              <a:spLocks noChangeArrowheads="1"/>
            </p:cNvSpPr>
            <p:nvPr/>
          </p:nvSpPr>
          <p:spPr bwMode="auto">
            <a:xfrm>
              <a:off x="2304" y="2544"/>
              <a:ext cx="115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NetWeaver</a:t>
              </a:r>
            </a:p>
          </p:txBody>
        </p:sp>
        <p:sp>
          <p:nvSpPr>
            <p:cNvPr id="7208" name="Rectangle 29"/>
            <p:cNvSpPr>
              <a:spLocks noChangeArrowheads="1"/>
            </p:cNvSpPr>
            <p:nvPr/>
          </p:nvSpPr>
          <p:spPr bwMode="auto">
            <a:xfrm>
              <a:off x="2304" y="2688"/>
              <a:ext cx="1152" cy="14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Tibco</a:t>
              </a:r>
            </a:p>
          </p:txBody>
        </p:sp>
        <p:sp>
          <p:nvSpPr>
            <p:cNvPr id="7209" name="Rectangle 30"/>
            <p:cNvSpPr>
              <a:spLocks noChangeArrowheads="1"/>
            </p:cNvSpPr>
            <p:nvPr/>
          </p:nvSpPr>
          <p:spPr bwMode="auto">
            <a:xfrm>
              <a:off x="2304" y="2832"/>
              <a:ext cx="1152" cy="14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WS02</a:t>
              </a:r>
            </a:p>
          </p:txBody>
        </p:sp>
        <p:sp>
          <p:nvSpPr>
            <p:cNvPr id="7210" name="Rectangle 31"/>
            <p:cNvSpPr>
              <a:spLocks noChangeArrowheads="1"/>
            </p:cNvSpPr>
            <p:nvPr/>
          </p:nvSpPr>
          <p:spPr bwMode="auto">
            <a:xfrm>
              <a:off x="2304" y="2976"/>
              <a:ext cx="1152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WebMethods</a:t>
              </a:r>
            </a:p>
          </p:txBody>
        </p:sp>
        <p:sp>
          <p:nvSpPr>
            <p:cNvPr id="7211" name="Rectangle 32"/>
            <p:cNvSpPr>
              <a:spLocks noChangeArrowheads="1"/>
            </p:cNvSpPr>
            <p:nvPr/>
          </p:nvSpPr>
          <p:spPr bwMode="auto">
            <a:xfrm>
              <a:off x="2304" y="3120"/>
              <a:ext cx="1152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WebSphere</a:t>
              </a:r>
            </a:p>
          </p:txBody>
        </p:sp>
        <p:sp>
          <p:nvSpPr>
            <p:cNvPr id="7212" name="Rectangle 33"/>
            <p:cNvSpPr>
              <a:spLocks noChangeArrowheads="1"/>
            </p:cNvSpPr>
            <p:nvPr/>
          </p:nvSpPr>
          <p:spPr bwMode="auto">
            <a:xfrm>
              <a:off x="3456" y="1104"/>
              <a:ext cx="384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3" name="Rectangle 34"/>
            <p:cNvSpPr>
              <a:spLocks noChangeArrowheads="1"/>
            </p:cNvSpPr>
            <p:nvPr/>
          </p:nvSpPr>
          <p:spPr bwMode="auto">
            <a:xfrm>
              <a:off x="3456" y="1248"/>
              <a:ext cx="384" cy="144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4" name="Rectangle 35"/>
            <p:cNvSpPr>
              <a:spLocks noChangeArrowheads="1"/>
            </p:cNvSpPr>
            <p:nvPr/>
          </p:nvSpPr>
          <p:spPr bwMode="auto">
            <a:xfrm>
              <a:off x="3456" y="1392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5" name="Rectangle 36"/>
            <p:cNvSpPr>
              <a:spLocks noChangeArrowheads="1"/>
            </p:cNvSpPr>
            <p:nvPr/>
          </p:nvSpPr>
          <p:spPr bwMode="auto">
            <a:xfrm>
              <a:off x="3456" y="1536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6" name="Rectangle 37"/>
            <p:cNvSpPr>
              <a:spLocks noChangeArrowheads="1"/>
            </p:cNvSpPr>
            <p:nvPr/>
          </p:nvSpPr>
          <p:spPr bwMode="auto">
            <a:xfrm>
              <a:off x="3456" y="1680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7" name="Rectangle 38"/>
            <p:cNvSpPr>
              <a:spLocks noChangeArrowheads="1"/>
            </p:cNvSpPr>
            <p:nvPr/>
          </p:nvSpPr>
          <p:spPr bwMode="auto">
            <a:xfrm>
              <a:off x="3456" y="1824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8" name="Rectangle 39"/>
            <p:cNvSpPr>
              <a:spLocks noChangeArrowheads="1"/>
            </p:cNvSpPr>
            <p:nvPr/>
          </p:nvSpPr>
          <p:spPr bwMode="auto">
            <a:xfrm>
              <a:off x="3456" y="1968"/>
              <a:ext cx="384" cy="1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9" name="Rectangle 40"/>
            <p:cNvSpPr>
              <a:spLocks noChangeArrowheads="1"/>
            </p:cNvSpPr>
            <p:nvPr/>
          </p:nvSpPr>
          <p:spPr bwMode="auto">
            <a:xfrm>
              <a:off x="3456" y="2112"/>
              <a:ext cx="384" cy="144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0" name="Rectangle 41"/>
            <p:cNvSpPr>
              <a:spLocks noChangeArrowheads="1"/>
            </p:cNvSpPr>
            <p:nvPr/>
          </p:nvSpPr>
          <p:spPr bwMode="auto">
            <a:xfrm>
              <a:off x="3456" y="2256"/>
              <a:ext cx="384" cy="144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1" name="Rectangle 42"/>
            <p:cNvSpPr>
              <a:spLocks noChangeArrowheads="1"/>
            </p:cNvSpPr>
            <p:nvPr/>
          </p:nvSpPr>
          <p:spPr bwMode="auto">
            <a:xfrm>
              <a:off x="3456" y="2400"/>
              <a:ext cx="384" cy="144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2" name="Rectangle 43"/>
            <p:cNvSpPr>
              <a:spLocks noChangeArrowheads="1"/>
            </p:cNvSpPr>
            <p:nvPr/>
          </p:nvSpPr>
          <p:spPr bwMode="auto">
            <a:xfrm>
              <a:off x="3456" y="2544"/>
              <a:ext cx="384" cy="144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3" name="Rectangle 44"/>
            <p:cNvSpPr>
              <a:spLocks noChangeArrowheads="1"/>
            </p:cNvSpPr>
            <p:nvPr/>
          </p:nvSpPr>
          <p:spPr bwMode="auto">
            <a:xfrm>
              <a:off x="3456" y="2688"/>
              <a:ext cx="384" cy="144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4" name="Rectangle 45"/>
            <p:cNvSpPr>
              <a:spLocks noChangeArrowheads="1"/>
            </p:cNvSpPr>
            <p:nvPr/>
          </p:nvSpPr>
          <p:spPr bwMode="auto">
            <a:xfrm>
              <a:off x="3456" y="2832"/>
              <a:ext cx="384" cy="144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5" name="Rectangle 46"/>
            <p:cNvSpPr>
              <a:spLocks noChangeArrowheads="1"/>
            </p:cNvSpPr>
            <p:nvPr/>
          </p:nvSpPr>
          <p:spPr bwMode="auto">
            <a:xfrm>
              <a:off x="3456" y="2976"/>
              <a:ext cx="384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6" name="Rectangle 47"/>
            <p:cNvSpPr>
              <a:spLocks noChangeArrowheads="1"/>
            </p:cNvSpPr>
            <p:nvPr/>
          </p:nvSpPr>
          <p:spPr bwMode="auto">
            <a:xfrm>
              <a:off x="3456" y="3120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7" name="Rectangle 48"/>
            <p:cNvSpPr>
              <a:spLocks noChangeArrowheads="1"/>
            </p:cNvSpPr>
            <p:nvPr/>
          </p:nvSpPr>
          <p:spPr bwMode="auto">
            <a:xfrm>
              <a:off x="1920" y="1104"/>
              <a:ext cx="384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 dirty="0"/>
                <a:t>ISBM Channel</a:t>
              </a:r>
            </a:p>
            <a:p>
              <a:pPr algn="ctr"/>
              <a:r>
                <a:rPr lang="en-US" sz="800" b="0" dirty="0"/>
                <a:t>Services</a:t>
              </a:r>
            </a:p>
          </p:txBody>
        </p:sp>
        <p:sp>
          <p:nvSpPr>
            <p:cNvPr id="7228" name="Rectangle 49"/>
            <p:cNvSpPr>
              <a:spLocks noChangeArrowheads="1"/>
            </p:cNvSpPr>
            <p:nvPr/>
          </p:nvSpPr>
          <p:spPr bwMode="auto">
            <a:xfrm>
              <a:off x="1920" y="1248"/>
              <a:ext cx="384" cy="144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9" name="Rectangle 50"/>
            <p:cNvSpPr>
              <a:spLocks noChangeArrowheads="1"/>
            </p:cNvSpPr>
            <p:nvPr/>
          </p:nvSpPr>
          <p:spPr bwMode="auto">
            <a:xfrm>
              <a:off x="1920" y="1392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0" name="Rectangle 51"/>
            <p:cNvSpPr>
              <a:spLocks noChangeArrowheads="1"/>
            </p:cNvSpPr>
            <p:nvPr/>
          </p:nvSpPr>
          <p:spPr bwMode="auto">
            <a:xfrm>
              <a:off x="1920" y="1536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1" name="Rectangle 52"/>
            <p:cNvSpPr>
              <a:spLocks noChangeArrowheads="1"/>
            </p:cNvSpPr>
            <p:nvPr/>
          </p:nvSpPr>
          <p:spPr bwMode="auto">
            <a:xfrm>
              <a:off x="1920" y="1680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2" name="Rectangle 53"/>
            <p:cNvSpPr>
              <a:spLocks noChangeArrowheads="1"/>
            </p:cNvSpPr>
            <p:nvPr/>
          </p:nvSpPr>
          <p:spPr bwMode="auto">
            <a:xfrm>
              <a:off x="1920" y="1824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3" name="Rectangle 54"/>
            <p:cNvSpPr>
              <a:spLocks noChangeArrowheads="1"/>
            </p:cNvSpPr>
            <p:nvPr/>
          </p:nvSpPr>
          <p:spPr bwMode="auto">
            <a:xfrm>
              <a:off x="1920" y="1968"/>
              <a:ext cx="384" cy="1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4" name="Rectangle 55"/>
            <p:cNvSpPr>
              <a:spLocks noChangeArrowheads="1"/>
            </p:cNvSpPr>
            <p:nvPr/>
          </p:nvSpPr>
          <p:spPr bwMode="auto">
            <a:xfrm>
              <a:off x="1920" y="2112"/>
              <a:ext cx="384" cy="144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5" name="Rectangle 56"/>
            <p:cNvSpPr>
              <a:spLocks noChangeArrowheads="1"/>
            </p:cNvSpPr>
            <p:nvPr/>
          </p:nvSpPr>
          <p:spPr bwMode="auto">
            <a:xfrm>
              <a:off x="1920" y="2256"/>
              <a:ext cx="384" cy="144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6" name="Rectangle 57"/>
            <p:cNvSpPr>
              <a:spLocks noChangeArrowheads="1"/>
            </p:cNvSpPr>
            <p:nvPr/>
          </p:nvSpPr>
          <p:spPr bwMode="auto">
            <a:xfrm>
              <a:off x="1920" y="2400"/>
              <a:ext cx="384" cy="144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7" name="Rectangle 58"/>
            <p:cNvSpPr>
              <a:spLocks noChangeArrowheads="1"/>
            </p:cNvSpPr>
            <p:nvPr/>
          </p:nvSpPr>
          <p:spPr bwMode="auto">
            <a:xfrm>
              <a:off x="1920" y="2544"/>
              <a:ext cx="384" cy="144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8" name="Rectangle 59"/>
            <p:cNvSpPr>
              <a:spLocks noChangeArrowheads="1"/>
            </p:cNvSpPr>
            <p:nvPr/>
          </p:nvSpPr>
          <p:spPr bwMode="auto">
            <a:xfrm>
              <a:off x="1920" y="2688"/>
              <a:ext cx="384" cy="144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9" name="Rectangle 60"/>
            <p:cNvSpPr>
              <a:spLocks noChangeArrowheads="1"/>
            </p:cNvSpPr>
            <p:nvPr/>
          </p:nvSpPr>
          <p:spPr bwMode="auto">
            <a:xfrm>
              <a:off x="1920" y="2832"/>
              <a:ext cx="384" cy="144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40" name="Rectangle 61"/>
            <p:cNvSpPr>
              <a:spLocks noChangeArrowheads="1"/>
            </p:cNvSpPr>
            <p:nvPr/>
          </p:nvSpPr>
          <p:spPr bwMode="auto">
            <a:xfrm>
              <a:off x="1920" y="2976"/>
              <a:ext cx="384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41" name="Rectangle 62"/>
            <p:cNvSpPr>
              <a:spLocks noChangeArrowheads="1"/>
            </p:cNvSpPr>
            <p:nvPr/>
          </p:nvSpPr>
          <p:spPr bwMode="auto">
            <a:xfrm>
              <a:off x="1920" y="3120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</p:grpSp>
      <p:grpSp>
        <p:nvGrpSpPr>
          <p:cNvPr id="7185" name="Group 63"/>
          <p:cNvGrpSpPr>
            <a:grpSpLocks/>
          </p:cNvGrpSpPr>
          <p:nvPr/>
        </p:nvGrpSpPr>
        <p:grpSpPr bwMode="auto">
          <a:xfrm>
            <a:off x="3048000" y="5638800"/>
            <a:ext cx="3048000" cy="990600"/>
            <a:chOff x="1920" y="3312"/>
            <a:chExt cx="1920" cy="624"/>
          </a:xfrm>
        </p:grpSpPr>
        <p:sp>
          <p:nvSpPr>
            <p:cNvPr id="7186" name="Rectangle 64"/>
            <p:cNvSpPr>
              <a:spLocks noChangeArrowheads="1"/>
            </p:cNvSpPr>
            <p:nvPr/>
          </p:nvSpPr>
          <p:spPr bwMode="auto">
            <a:xfrm>
              <a:off x="2304" y="3504"/>
              <a:ext cx="1152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OPC-UA</a:t>
              </a:r>
            </a:p>
          </p:txBody>
        </p:sp>
        <p:sp>
          <p:nvSpPr>
            <p:cNvPr id="7187" name="Rectangle 65"/>
            <p:cNvSpPr>
              <a:spLocks noChangeArrowheads="1"/>
            </p:cNvSpPr>
            <p:nvPr/>
          </p:nvSpPr>
          <p:spPr bwMode="auto">
            <a:xfrm>
              <a:off x="1920" y="3312"/>
              <a:ext cx="1920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Other:</a:t>
              </a:r>
            </a:p>
          </p:txBody>
        </p:sp>
        <p:sp>
          <p:nvSpPr>
            <p:cNvPr id="7188" name="Rectangle 66"/>
            <p:cNvSpPr>
              <a:spLocks noChangeArrowheads="1"/>
            </p:cNvSpPr>
            <p:nvPr/>
          </p:nvSpPr>
          <p:spPr bwMode="auto">
            <a:xfrm>
              <a:off x="2304" y="3648"/>
              <a:ext cx="1152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RSS</a:t>
              </a:r>
            </a:p>
          </p:txBody>
        </p:sp>
        <p:sp>
          <p:nvSpPr>
            <p:cNvPr id="7189" name="Rectangle 67"/>
            <p:cNvSpPr>
              <a:spLocks noChangeArrowheads="1"/>
            </p:cNvSpPr>
            <p:nvPr/>
          </p:nvSpPr>
          <p:spPr bwMode="auto">
            <a:xfrm>
              <a:off x="2304" y="3792"/>
              <a:ext cx="1152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FTP</a:t>
              </a:r>
            </a:p>
          </p:txBody>
        </p:sp>
        <p:sp>
          <p:nvSpPr>
            <p:cNvPr id="7190" name="Rectangle 68"/>
            <p:cNvSpPr>
              <a:spLocks noChangeArrowheads="1"/>
            </p:cNvSpPr>
            <p:nvPr/>
          </p:nvSpPr>
          <p:spPr bwMode="auto">
            <a:xfrm>
              <a:off x="3456" y="3504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1" name="Rectangle 69"/>
            <p:cNvSpPr>
              <a:spLocks noChangeArrowheads="1"/>
            </p:cNvSpPr>
            <p:nvPr/>
          </p:nvSpPr>
          <p:spPr bwMode="auto">
            <a:xfrm>
              <a:off x="3456" y="3648"/>
              <a:ext cx="384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2" name="Rectangle 70"/>
            <p:cNvSpPr>
              <a:spLocks noChangeArrowheads="1"/>
            </p:cNvSpPr>
            <p:nvPr/>
          </p:nvSpPr>
          <p:spPr bwMode="auto">
            <a:xfrm>
              <a:off x="3456" y="3792"/>
              <a:ext cx="384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3" name="Rectangle 71"/>
            <p:cNvSpPr>
              <a:spLocks noChangeArrowheads="1"/>
            </p:cNvSpPr>
            <p:nvPr/>
          </p:nvSpPr>
          <p:spPr bwMode="auto">
            <a:xfrm>
              <a:off x="1920" y="3504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4" name="Rectangle 72"/>
            <p:cNvSpPr>
              <a:spLocks noChangeArrowheads="1"/>
            </p:cNvSpPr>
            <p:nvPr/>
          </p:nvSpPr>
          <p:spPr bwMode="auto">
            <a:xfrm>
              <a:off x="1920" y="3648"/>
              <a:ext cx="384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5" name="Rectangle 73"/>
            <p:cNvSpPr>
              <a:spLocks noChangeArrowheads="1"/>
            </p:cNvSpPr>
            <p:nvPr/>
          </p:nvSpPr>
          <p:spPr bwMode="auto">
            <a:xfrm>
              <a:off x="1920" y="3792"/>
              <a:ext cx="384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ISBM Interface to ESB and Other Service Providers </a:t>
            </a:r>
            <a:r>
              <a:rPr lang="en-AU" dirty="0" smtClean="0"/>
              <a:t>(</a:t>
            </a:r>
            <a:r>
              <a:rPr lang="en-AU" dirty="0" err="1" smtClean="0"/>
              <a:t>Color</a:t>
            </a:r>
            <a:r>
              <a:rPr lang="en-AU" dirty="0" smtClean="0"/>
              <a:t>)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2843213" y="39624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5" name="AutoShape 5"/>
          <p:cNvSpPr>
            <a:spLocks noChangeArrowheads="1"/>
          </p:cNvSpPr>
          <p:nvPr/>
        </p:nvSpPr>
        <p:spPr bwMode="auto">
          <a:xfrm>
            <a:off x="4789488" y="4038600"/>
            <a:ext cx="1295400" cy="10668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6881813" y="35814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Consumer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881813" y="4267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Consumer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6881813" y="4953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8199" name="AutoShape 9"/>
          <p:cNvCxnSpPr>
            <a:cxnSpLocks noChangeShapeType="1"/>
            <a:endCxn id="8195" idx="1"/>
          </p:cNvCxnSpPr>
          <p:nvPr/>
        </p:nvCxnSpPr>
        <p:spPr bwMode="auto">
          <a:xfrm>
            <a:off x="4138613" y="4267200"/>
            <a:ext cx="6508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0" name="AutoShape 10"/>
          <p:cNvCxnSpPr>
            <a:cxnSpLocks noChangeShapeType="1"/>
            <a:stCxn id="8195" idx="3"/>
          </p:cNvCxnSpPr>
          <p:nvPr/>
        </p:nvCxnSpPr>
        <p:spPr bwMode="auto">
          <a:xfrm flipV="1">
            <a:off x="6084888" y="3886200"/>
            <a:ext cx="7969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1" name="AutoShape 11"/>
          <p:cNvCxnSpPr>
            <a:cxnSpLocks noChangeShapeType="1"/>
            <a:stCxn id="8195" idx="3"/>
          </p:cNvCxnSpPr>
          <p:nvPr/>
        </p:nvCxnSpPr>
        <p:spPr bwMode="auto">
          <a:xfrm>
            <a:off x="6084888" y="4572000"/>
            <a:ext cx="796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2" name="AutoShape 12"/>
          <p:cNvCxnSpPr>
            <a:cxnSpLocks noChangeShapeType="1"/>
            <a:stCxn id="8195" idx="3"/>
          </p:cNvCxnSpPr>
          <p:nvPr/>
        </p:nvCxnSpPr>
        <p:spPr bwMode="auto">
          <a:xfrm>
            <a:off x="6084888" y="4572000"/>
            <a:ext cx="7969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2370138" y="2590800"/>
            <a:ext cx="224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Provider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6592888" y="2590800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User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2344738" y="3003550"/>
            <a:ext cx="229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Receiver</a:t>
            </a:r>
          </a:p>
        </p:txBody>
      </p:sp>
      <p:sp>
        <p:nvSpPr>
          <p:cNvPr id="8206" name="Text Box 16"/>
          <p:cNvSpPr txBox="1">
            <a:spLocks noChangeArrowheads="1"/>
          </p:cNvSpPr>
          <p:nvPr/>
        </p:nvSpPr>
        <p:spPr bwMode="auto">
          <a:xfrm>
            <a:off x="6465888" y="3003550"/>
            <a:ext cx="212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Sender</a:t>
            </a:r>
          </a:p>
        </p:txBody>
      </p:sp>
      <p:cxnSp>
        <p:nvCxnSpPr>
          <p:cNvPr id="8207" name="AutoShape 17"/>
          <p:cNvCxnSpPr>
            <a:cxnSpLocks noChangeShapeType="1"/>
            <a:stCxn id="8203" idx="3"/>
            <a:endCxn id="8204" idx="1"/>
          </p:cNvCxnSpPr>
          <p:nvPr/>
        </p:nvCxnSpPr>
        <p:spPr bwMode="auto">
          <a:xfrm>
            <a:off x="4611688" y="277495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8" name="AutoShape 18"/>
          <p:cNvCxnSpPr>
            <a:cxnSpLocks noChangeShapeType="1"/>
            <a:stCxn id="8205" idx="3"/>
            <a:endCxn id="8206" idx="1"/>
          </p:cNvCxnSpPr>
          <p:nvPr/>
        </p:nvCxnSpPr>
        <p:spPr bwMode="auto">
          <a:xfrm>
            <a:off x="4637088" y="31877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209" name="AutoShape 19"/>
          <p:cNvSpPr>
            <a:spLocks/>
          </p:cNvSpPr>
          <p:nvPr/>
        </p:nvSpPr>
        <p:spPr bwMode="auto">
          <a:xfrm>
            <a:off x="2192338" y="25146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Text Box 20"/>
          <p:cNvSpPr txBox="1">
            <a:spLocks noChangeArrowheads="1"/>
          </p:cNvSpPr>
          <p:nvPr/>
        </p:nvSpPr>
        <p:spPr bwMode="auto">
          <a:xfrm>
            <a:off x="550863" y="2779713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/>
              <a:t>ISA 95 Names</a:t>
            </a:r>
          </a:p>
        </p:txBody>
      </p:sp>
      <p:sp>
        <p:nvSpPr>
          <p:cNvPr id="8211" name="AutoShape 21"/>
          <p:cNvSpPr>
            <a:spLocks/>
          </p:cNvSpPr>
          <p:nvPr/>
        </p:nvSpPr>
        <p:spPr bwMode="auto">
          <a:xfrm>
            <a:off x="2198688" y="381000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684213" y="4419600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/>
              <a:t>ISBM Names</a:t>
            </a:r>
          </a:p>
        </p:txBody>
      </p:sp>
      <p:sp>
        <p:nvSpPr>
          <p:cNvPr id="8213" name="Rectangle 23"/>
          <p:cNvSpPr>
            <a:spLocks noChangeArrowheads="1"/>
          </p:cNvSpPr>
          <p:nvPr/>
        </p:nvSpPr>
        <p:spPr bwMode="auto">
          <a:xfrm>
            <a:off x="2843213" y="4648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8214" name="AutoShape 24"/>
          <p:cNvCxnSpPr>
            <a:cxnSpLocks noChangeShapeType="1"/>
            <a:endCxn id="8195" idx="1"/>
          </p:cNvCxnSpPr>
          <p:nvPr/>
        </p:nvCxnSpPr>
        <p:spPr bwMode="auto">
          <a:xfrm flipV="1">
            <a:off x="4138613" y="4572000"/>
            <a:ext cx="65087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Communicating Applications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Channel</a:t>
            </a:r>
          </a:p>
          <a:p>
            <a:pPr algn="ctr"/>
            <a:r>
              <a:rPr lang="en-US" b="0"/>
              <a:t>Mgmt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42881" y="4038600"/>
            <a:ext cx="261712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 smtClean="0"/>
              <a:t>Create Channel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Create </a:t>
            </a:r>
            <a:r>
              <a:rPr lang="en-US" b="0" dirty="0" smtClean="0"/>
              <a:t>Topic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Add Security Token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Remove Security Token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/>
              <a:t>Delete Channel 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Delete Topic</a:t>
            </a:r>
            <a:endParaRPr lang="en-US" b="0" dirty="0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6396971" y="4038600"/>
            <a:ext cx="160402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/>
              <a:t>Get </a:t>
            </a:r>
            <a:r>
              <a:rPr lang="en-US" b="0" dirty="0" smtClean="0"/>
              <a:t>Channel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Channels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Get </a:t>
            </a:r>
            <a:r>
              <a:rPr lang="en-US" b="0" dirty="0" smtClean="0"/>
              <a:t>Session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Sessions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/>
              <a:t>Get </a:t>
            </a:r>
            <a:r>
              <a:rPr lang="en-US" b="0" dirty="0" smtClean="0"/>
              <a:t>Topic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Topics</a:t>
            </a:r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Channel Management Services</a:t>
            </a:r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ISBM</a:t>
            </a:r>
          </a:p>
          <a:p>
            <a:pPr algn="ctr"/>
            <a:r>
              <a:rPr lang="en-US" b="0" dirty="0" smtClean="0"/>
              <a:t>Publish-</a:t>
            </a:r>
          </a:p>
          <a:p>
            <a:pPr algn="ctr"/>
            <a:r>
              <a:rPr lang="en-US" b="0" dirty="0" smtClean="0"/>
              <a:t>Subscribe</a:t>
            </a:r>
          </a:p>
          <a:p>
            <a:pPr algn="ctr"/>
            <a:r>
              <a:rPr lang="en-US" b="0" dirty="0" smtClean="0"/>
              <a:t>Services</a:t>
            </a:r>
            <a:endParaRPr lang="en-US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14400" y="4038600"/>
            <a:ext cx="28520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/>
              <a:t>Open Publication </a:t>
            </a:r>
            <a:r>
              <a:rPr lang="en-US" b="0" dirty="0" smtClean="0"/>
              <a:t>Session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/>
              <a:t>Post </a:t>
            </a:r>
            <a:r>
              <a:rPr lang="en-US" b="0" dirty="0" smtClean="0"/>
              <a:t>Publication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Expire Publication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/>
              <a:t>Close Publication </a:t>
            </a:r>
            <a:r>
              <a:rPr lang="en-US" b="0" dirty="0" smtClean="0"/>
              <a:t>Session</a:t>
            </a:r>
            <a:endParaRPr lang="en-US" b="0" dirty="0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2590800" y="32004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 dirty="0"/>
              <a:t>Channel sessions </a:t>
            </a:r>
          </a:p>
        </p:txBody>
      </p: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5007873" y="4038600"/>
            <a:ext cx="299312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 smtClean="0"/>
              <a:t>Open Subscription Session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/>
              <a:t>Notify </a:t>
            </a:r>
            <a:r>
              <a:rPr lang="en-US" b="0" dirty="0" smtClean="0"/>
              <a:t>Listener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/>
              <a:t>Read </a:t>
            </a:r>
            <a:r>
              <a:rPr lang="en-US" b="0" dirty="0" smtClean="0"/>
              <a:t>Publication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/>
              <a:t>Remove Publication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Close Subscription Session</a:t>
            </a:r>
            <a:endParaRPr lang="en-US" b="0" dirty="0"/>
          </a:p>
        </p:txBody>
      </p:sp>
      <p:sp>
        <p:nvSpPr>
          <p:cNvPr id="9233" name="Text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/>
              <a:t>Channel sessions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Publication-Subscribe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27404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5163</TotalTime>
  <Words>1457</Words>
  <Application>Microsoft Office PowerPoint</Application>
  <PresentationFormat>On-screen Show (4:3)</PresentationFormat>
  <Paragraphs>727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OpenO&amp;M Information Service Bus Model (ISBM) Diagrams</vt:lpstr>
      <vt:lpstr>Loosely Coupled Application Communications Stack</vt:lpstr>
      <vt:lpstr>Defined Standards at Each Application Sublevel</vt:lpstr>
      <vt:lpstr>ISBM Interface to ESB and Other Service Providers (Simple)</vt:lpstr>
      <vt:lpstr>ISBM Interface to ESB and Other Service Providers (B&amp;W)</vt:lpstr>
      <vt:lpstr>ISBM Interface to ESB and Other Service Providers (Color)</vt:lpstr>
      <vt:lpstr>Communicating Applications</vt:lpstr>
      <vt:lpstr>ISBM Channel Management Services</vt:lpstr>
      <vt:lpstr>ISBM Publication-Subscribe Services</vt:lpstr>
      <vt:lpstr>Publish-Subscribe With Notification</vt:lpstr>
      <vt:lpstr>Publish-Subscribe Without Notification</vt:lpstr>
      <vt:lpstr>Publish-Subscribe With Multiple Providers</vt:lpstr>
      <vt:lpstr>ISBM Request-Response Services</vt:lpstr>
      <vt:lpstr>Request-Response With Notification</vt:lpstr>
      <vt:lpstr>Request-Response Without Notification</vt:lpstr>
      <vt:lpstr>Request-Response With Multiple Providers</vt:lpstr>
      <vt:lpstr>Message Queuing</vt:lpstr>
      <vt:lpstr>PowerPoint Presentation</vt:lpstr>
      <vt:lpstr>PowerPoint Presentation</vt:lpstr>
      <vt:lpstr>Application Specific Topics and Transformation</vt:lpstr>
      <vt:lpstr>Cross Company Bridge Between Multiple ISBMs</vt:lpstr>
      <vt:lpstr>PowerPoint Presentation</vt:lpstr>
    </vt:vector>
  </TitlesOfParts>
  <Company>BR&amp;L Consulting,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Interface Model for ISA 95 Information</dc:title>
  <dc:creator>Dennis Brandl</dc:creator>
  <cp:lastModifiedBy>Avin Mathew</cp:lastModifiedBy>
  <cp:revision>148</cp:revision>
  <dcterms:created xsi:type="dcterms:W3CDTF">2008-01-21T21:29:21Z</dcterms:created>
  <dcterms:modified xsi:type="dcterms:W3CDTF">2012-01-17T05:11:49Z</dcterms:modified>
</cp:coreProperties>
</file>