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2" r:id="rId4"/>
    <p:sldId id="278" r:id="rId5"/>
    <p:sldId id="282" r:id="rId6"/>
    <p:sldId id="283" r:id="rId7"/>
    <p:sldId id="257" r:id="rId8"/>
    <p:sldId id="279" r:id="rId9"/>
    <p:sldId id="290" r:id="rId10"/>
    <p:sldId id="260" r:id="rId11"/>
    <p:sldId id="293" r:id="rId12"/>
    <p:sldId id="269" r:id="rId13"/>
    <p:sldId id="292" r:id="rId14"/>
    <p:sldId id="295" r:id="rId15"/>
    <p:sldId id="296" r:id="rId16"/>
    <p:sldId id="297" r:id="rId17"/>
    <p:sldId id="299" r:id="rId18"/>
    <p:sldId id="274" r:id="rId19"/>
    <p:sldId id="285" r:id="rId20"/>
    <p:sldId id="277" r:id="rId21"/>
    <p:sldId id="284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6969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49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3B3B454-A0D0-4403-AAE8-E35BF6962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94F7-0F48-45DE-9D97-854DB55A0BC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35DA5-88F9-4A97-8649-255F64AFF63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B53-FB9F-461E-94F5-F6C70D40928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4D45-DAF6-4704-A588-D8426994D66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0C3BE-3047-4649-9B2C-773E3EF3A0F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3CE83D-906E-4EB3-A099-6BF360F10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BEDF2-C2F0-4762-83C4-C0C286E3BBE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AFB68E-FC56-4FD1-985D-CC251F670AA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9658D-F51B-41FA-BA3B-F71020214AF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705C4-B7FA-49C0-AB80-04EA8D90143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1147-3B92-43A7-8401-D99796EA6C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81E96-CE8B-4A24-A720-08FBBC2CEE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45753-8BD2-4179-B0F1-14AF4FA4617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1A0D6-09F5-49C9-8238-D794E192C79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6240E-BF47-4EBE-9785-66553F9472D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FED4-9F8E-47A1-A5DD-4775D451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59437-24D2-4A10-A178-231CDF1A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E6AFE-389A-4A2D-A821-EBB0C413A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89F1A-A4AF-405A-8767-3DD0CA2B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3F65-0368-4F6D-97D7-585F3362D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203E-6365-4D8A-862E-1AB5C7BCF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6B2D-239E-4F31-9B65-690DF484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56226-6260-407E-A68E-BFEB7BE2B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885B3-AAA0-4B3E-A325-E2D8D30DE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5BEB1-7D92-4FDC-A184-3CD8C3E92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16BE-4BD5-4616-A7C4-D9156BEF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7E7ED990-AAAC-489D-9E0F-F4EA5BD9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OpenO&amp;M</a:t>
            </a:r>
            <a:r>
              <a:rPr lang="en-US" dirty="0" smtClean="0"/>
              <a:t> Information Service Bus Model (ISBM)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4977607" y="2895600"/>
            <a:ext cx="1919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 Channel</a:t>
            </a:r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81" name="Line 44"/>
          <p:cNvSpPr>
            <a:spLocks noChangeShapeType="1"/>
          </p:cNvSpPr>
          <p:nvPr/>
        </p:nvSpPr>
        <p:spPr bwMode="auto">
          <a:xfrm>
            <a:off x="47942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Text Box 45"/>
          <p:cNvSpPr txBox="1">
            <a:spLocks noChangeArrowheads="1"/>
          </p:cNvSpPr>
          <p:nvPr/>
        </p:nvSpPr>
        <p:spPr bwMode="auto">
          <a:xfrm>
            <a:off x="5437188" y="3505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4905375" y="6019800"/>
            <a:ext cx="2063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Publication Channel</a:t>
            </a:r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61407" y="2514600"/>
            <a:ext cx="1665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Open Publication Channel</a:t>
            </a:r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7163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39624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402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173537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4791635" y="4630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5437188" y="44021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4435" y="44021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859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6132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5087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859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2990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5070474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89020" y="55276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188" y="5299074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5299074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7562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510211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98487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756274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4977607" y="3581400"/>
            <a:ext cx="1919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 Channel</a:t>
            </a:r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250" y="3776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704431"/>
            <a:ext cx="457200" cy="2645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>
            <a:off x="205105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Text Box 39"/>
          <p:cNvSpPr txBox="1">
            <a:spLocks noChangeArrowheads="1"/>
          </p:cNvSpPr>
          <p:nvPr/>
        </p:nvSpPr>
        <p:spPr bwMode="auto">
          <a:xfrm>
            <a:off x="2623221" y="3276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4905375" y="6019800"/>
            <a:ext cx="20637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Publication Channel</a:t>
            </a:r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25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71"/>
          <p:cNvSpPr>
            <a:spLocks noChangeShapeType="1"/>
          </p:cNvSpPr>
          <p:nvPr/>
        </p:nvSpPr>
        <p:spPr bwMode="auto">
          <a:xfrm>
            <a:off x="2051050" y="6324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72"/>
          <p:cNvSpPr txBox="1">
            <a:spLocks noChangeArrowheads="1"/>
          </p:cNvSpPr>
          <p:nvPr/>
        </p:nvSpPr>
        <p:spPr bwMode="auto">
          <a:xfrm>
            <a:off x="2623221" y="60960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05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61407" y="2514600"/>
            <a:ext cx="1665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>
            <a:off x="4337050" y="3505200"/>
            <a:ext cx="459440" cy="627221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250" y="4114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363215" y="38862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Without Notification</a:t>
            </a:r>
            <a:endParaRPr lang="en-AU" dirty="0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 flipH="1">
            <a:off x="4799105" y="43435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Text Box 89"/>
          <p:cNvSpPr txBox="1">
            <a:spLocks noChangeArrowheads="1"/>
          </p:cNvSpPr>
          <p:nvPr/>
        </p:nvSpPr>
        <p:spPr bwMode="auto">
          <a:xfrm>
            <a:off x="5277644" y="41149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2048435" y="4267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2623221" y="4038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>
            <a:off x="4337051" y="4284822"/>
            <a:ext cx="451970" cy="380999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 flipH="1">
            <a:off x="4791635" y="46483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63215" y="4419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 flipH="1">
            <a:off x="4796490" y="48769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5277644" y="4648358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4582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23221" y="4800600"/>
            <a:ext cx="11416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7050" y="5029199"/>
            <a:ext cx="459440" cy="211137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89020" y="52403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63215" y="50117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3875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277644" y="52403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47" name="Line 90"/>
          <p:cNvSpPr>
            <a:spLocks noChangeShapeType="1"/>
          </p:cNvSpPr>
          <p:nvPr/>
        </p:nvSpPr>
        <p:spPr bwMode="auto">
          <a:xfrm flipH="1">
            <a:off x="4800600" y="57735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8" name="Text Box 89"/>
          <p:cNvSpPr txBox="1">
            <a:spLocks noChangeArrowheads="1"/>
          </p:cNvSpPr>
          <p:nvPr/>
        </p:nvSpPr>
        <p:spPr bwMode="auto">
          <a:xfrm>
            <a:off x="5363215" y="5544979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5199709" y="57735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588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29000" y="2014537"/>
            <a:ext cx="1663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93775" y="2774950"/>
            <a:ext cx="1663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044407" y="3048000"/>
            <a:ext cx="1919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 Channel</a:t>
            </a:r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311785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716338" y="52911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Post Publication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 With Multiple Providers</a:t>
            </a:r>
            <a:endParaRPr lang="en-AU" dirty="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86740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6480175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49" name="Line 90"/>
          <p:cNvSpPr>
            <a:spLocks noChangeShapeType="1"/>
          </p:cNvSpPr>
          <p:nvPr/>
        </p:nvSpPr>
        <p:spPr bwMode="auto">
          <a:xfrm flipH="1">
            <a:off x="5867400" y="4191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6499071" y="3944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1" name="Line 90"/>
          <p:cNvSpPr>
            <a:spLocks noChangeShapeType="1"/>
          </p:cNvSpPr>
          <p:nvPr/>
        </p:nvSpPr>
        <p:spPr bwMode="auto">
          <a:xfrm flipH="1">
            <a:off x="5872255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Text Box 89"/>
          <p:cNvSpPr txBox="1">
            <a:spLocks noChangeArrowheads="1"/>
          </p:cNvSpPr>
          <p:nvPr/>
        </p:nvSpPr>
        <p:spPr bwMode="auto">
          <a:xfrm>
            <a:off x="6418355" y="4191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3" name="Line 44"/>
          <p:cNvSpPr>
            <a:spLocks noChangeShapeType="1"/>
          </p:cNvSpPr>
          <p:nvPr/>
        </p:nvSpPr>
        <p:spPr bwMode="auto">
          <a:xfrm>
            <a:off x="5867400" y="4706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6480175" y="4478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55" name="Line 90"/>
          <p:cNvSpPr>
            <a:spLocks noChangeShapeType="1"/>
          </p:cNvSpPr>
          <p:nvPr/>
        </p:nvSpPr>
        <p:spPr bwMode="auto">
          <a:xfrm flipH="1">
            <a:off x="5867400" y="49355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6499071" y="4689474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57" name="Line 90"/>
          <p:cNvSpPr>
            <a:spLocks noChangeShapeType="1"/>
          </p:cNvSpPr>
          <p:nvPr/>
        </p:nvSpPr>
        <p:spPr bwMode="auto">
          <a:xfrm flipH="1">
            <a:off x="5872255" y="51641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418355" y="49355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2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00"/>
          <p:cNvSpPr>
            <a:spLocks noChangeShapeType="1"/>
          </p:cNvSpPr>
          <p:nvPr/>
        </p:nvSpPr>
        <p:spPr bwMode="auto">
          <a:xfrm>
            <a:off x="5416550" y="4478337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4864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6975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6172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9436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10200" y="54864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Request-</a:t>
            </a:r>
          </a:p>
          <a:p>
            <a:pPr algn="ctr"/>
            <a:r>
              <a:rPr lang="en-US" b="0" dirty="0" smtClean="0"/>
              <a:t>Response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331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 smtClean="0"/>
              <a:t>Subscribe Request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Notify Listener (callback)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Read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Request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Open Response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Post Response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Close Response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Unsubscribe Request Channel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507671" y="4038600"/>
            <a:ext cx="349332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 smtClean="0"/>
              <a:t>Open Request 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Subscribe Response </a:t>
            </a:r>
            <a:r>
              <a:rPr lang="en-US" b="0" dirty="0"/>
              <a:t>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Post Request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Notify Listener (callback)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Read Response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Remove Response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Unsubscribe </a:t>
            </a:r>
            <a:r>
              <a:rPr lang="en-US" b="0" dirty="0" smtClean="0"/>
              <a:t>Response 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Close Request Channel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Request-Response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37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180231" y="2895600"/>
            <a:ext cx="15151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Request Channel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33312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172216" y="6019800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Request Channel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6248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08791" y="2514600"/>
            <a:ext cx="1771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Request Channel</a:t>
            </a:r>
            <a:endParaRPr lang="en-US" sz="1000" b="0" dirty="0"/>
          </a:p>
        </p:txBody>
      </p:sp>
      <p:sp>
        <p:nvSpPr>
          <p:cNvPr id="11308" name="Line 100"/>
          <p:cNvSpPr>
            <a:spLocks noChangeShapeType="1"/>
          </p:cNvSpPr>
          <p:nvPr/>
        </p:nvSpPr>
        <p:spPr bwMode="auto">
          <a:xfrm flipH="1">
            <a:off x="4343400" y="37338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7336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487579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Notification</a:t>
            </a:r>
            <a:endParaRPr lang="en-AU" dirty="0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 flipH="1">
            <a:off x="2051610" y="3962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2694548" y="37338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208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39624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437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208463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724400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3" name="Line 44"/>
          <p:cNvSpPr>
            <a:spLocks noChangeShapeType="1"/>
          </p:cNvSpPr>
          <p:nvPr/>
        </p:nvSpPr>
        <p:spPr bwMode="auto">
          <a:xfrm>
            <a:off x="4794810" y="5181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Text Box 45"/>
          <p:cNvSpPr txBox="1">
            <a:spLocks noChangeArrowheads="1"/>
          </p:cNvSpPr>
          <p:nvPr/>
        </p:nvSpPr>
        <p:spPr bwMode="auto">
          <a:xfrm>
            <a:off x="5437748" y="49530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49530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427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51816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427663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002297" y="3124200"/>
            <a:ext cx="1871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Response Channel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319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30964" y="5773738"/>
            <a:ext cx="20136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</a:t>
            </a:r>
            <a:r>
              <a:rPr lang="en-US" sz="1000" b="0" dirty="0" smtClean="0"/>
              <a:t>Response </a:t>
            </a:r>
            <a:r>
              <a:rPr lang="en-US" sz="1000" b="0" dirty="0"/>
              <a:t>Channel</a:t>
            </a:r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60023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1"/>
          <p:cNvSpPr txBox="1">
            <a:spLocks noChangeArrowheads="1"/>
          </p:cNvSpPr>
          <p:nvPr/>
        </p:nvSpPr>
        <p:spPr bwMode="auto">
          <a:xfrm>
            <a:off x="119380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6699250" y="16764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Consumer</a:t>
            </a:r>
          </a:p>
          <a:p>
            <a:pPr algn="ctr"/>
            <a:r>
              <a:rPr lang="en-US" b="0" dirty="0"/>
              <a:t>Application</a:t>
            </a:r>
          </a:p>
        </p:txBody>
      </p:sp>
      <p:sp>
        <p:nvSpPr>
          <p:cNvPr id="11269" name="Line 17"/>
          <p:cNvSpPr>
            <a:spLocks noChangeShapeType="1"/>
          </p:cNvSpPr>
          <p:nvPr/>
        </p:nvSpPr>
        <p:spPr bwMode="auto">
          <a:xfrm>
            <a:off x="18224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18"/>
          <p:cNvSpPr>
            <a:spLocks noChangeShapeType="1"/>
          </p:cNvSpPr>
          <p:nvPr/>
        </p:nvSpPr>
        <p:spPr bwMode="auto">
          <a:xfrm>
            <a:off x="72961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4070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1272" name="Line 20"/>
          <p:cNvSpPr>
            <a:spLocks noChangeShapeType="1"/>
          </p:cNvSpPr>
          <p:nvPr/>
        </p:nvSpPr>
        <p:spPr bwMode="auto">
          <a:xfrm>
            <a:off x="457835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Rectangle 21"/>
          <p:cNvSpPr>
            <a:spLocks noChangeArrowheads="1"/>
          </p:cNvSpPr>
          <p:nvPr/>
        </p:nvSpPr>
        <p:spPr bwMode="auto">
          <a:xfrm>
            <a:off x="1593850" y="2590799"/>
            <a:ext cx="457200" cy="38862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4337050" y="2590800"/>
            <a:ext cx="4572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31"/>
          <p:cNvSpPr txBox="1">
            <a:spLocks noChangeArrowheads="1"/>
          </p:cNvSpPr>
          <p:nvPr/>
        </p:nvSpPr>
        <p:spPr bwMode="auto">
          <a:xfrm>
            <a:off x="5180231" y="2895600"/>
            <a:ext cx="15151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Request Channel</a:t>
            </a:r>
            <a:endParaRPr lang="en-US" sz="1000" b="0" dirty="0"/>
          </a:p>
        </p:txBody>
      </p:sp>
      <p:sp>
        <p:nvSpPr>
          <p:cNvPr id="11276" name="Line 32"/>
          <p:cNvSpPr>
            <a:spLocks noChangeShapeType="1"/>
          </p:cNvSpPr>
          <p:nvPr/>
        </p:nvSpPr>
        <p:spPr bwMode="auto">
          <a:xfrm flipH="1">
            <a:off x="4794810" y="3090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Rectangle 36"/>
          <p:cNvSpPr>
            <a:spLocks noChangeArrowheads="1"/>
          </p:cNvSpPr>
          <p:nvPr/>
        </p:nvSpPr>
        <p:spPr bwMode="auto">
          <a:xfrm>
            <a:off x="7086600" y="3018631"/>
            <a:ext cx="457200" cy="2924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Text Box 67"/>
          <p:cNvSpPr txBox="1">
            <a:spLocks noChangeArrowheads="1"/>
          </p:cNvSpPr>
          <p:nvPr/>
        </p:nvSpPr>
        <p:spPr bwMode="auto">
          <a:xfrm>
            <a:off x="5172216" y="5656262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Request Channel</a:t>
            </a:r>
            <a:endParaRPr lang="en-US" sz="1000" b="0" dirty="0"/>
          </a:p>
        </p:txBody>
      </p:sp>
      <p:sp>
        <p:nvSpPr>
          <p:cNvPr id="11297" name="Line 68"/>
          <p:cNvSpPr>
            <a:spLocks noChangeShapeType="1"/>
          </p:cNvSpPr>
          <p:nvPr/>
        </p:nvSpPr>
        <p:spPr bwMode="auto">
          <a:xfrm flipH="1">
            <a:off x="4794810" y="588486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78"/>
          <p:cNvSpPr>
            <a:spLocks noChangeShapeType="1"/>
          </p:cNvSpPr>
          <p:nvPr/>
        </p:nvSpPr>
        <p:spPr bwMode="auto">
          <a:xfrm>
            <a:off x="2051610" y="2743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Text Box 79"/>
          <p:cNvSpPr txBox="1">
            <a:spLocks noChangeArrowheads="1"/>
          </p:cNvSpPr>
          <p:nvPr/>
        </p:nvSpPr>
        <p:spPr bwMode="auto">
          <a:xfrm>
            <a:off x="2308791" y="2514600"/>
            <a:ext cx="1771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Request Channel</a:t>
            </a:r>
            <a:endParaRPr lang="en-US" sz="1000" b="0" dirty="0"/>
          </a:p>
        </p:txBody>
      </p:sp>
      <p:sp>
        <p:nvSpPr>
          <p:cNvPr id="11311" name="Line 90"/>
          <p:cNvSpPr>
            <a:spLocks noChangeShapeType="1"/>
          </p:cNvSpPr>
          <p:nvPr/>
        </p:nvSpPr>
        <p:spPr bwMode="auto">
          <a:xfrm flipH="1">
            <a:off x="4794810" y="3903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11312" name="Text Box 89"/>
          <p:cNvSpPr txBox="1">
            <a:spLocks noChangeArrowheads="1"/>
          </p:cNvSpPr>
          <p:nvPr/>
        </p:nvSpPr>
        <p:spPr bwMode="auto">
          <a:xfrm>
            <a:off x="5463161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Without Notification</a:t>
            </a:r>
            <a:endParaRPr lang="en-AU" dirty="0"/>
          </a:p>
        </p:txBody>
      </p:sp>
      <p:sp>
        <p:nvSpPr>
          <p:cNvPr id="77" name="Line 90"/>
          <p:cNvSpPr>
            <a:spLocks noChangeShapeType="1"/>
          </p:cNvSpPr>
          <p:nvPr/>
        </p:nvSpPr>
        <p:spPr bwMode="auto">
          <a:xfrm>
            <a:off x="2051610" y="4132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2695115" y="3886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9" name="Line 90"/>
          <p:cNvSpPr>
            <a:spLocks noChangeShapeType="1"/>
          </p:cNvSpPr>
          <p:nvPr/>
        </p:nvSpPr>
        <p:spPr bwMode="auto">
          <a:xfrm>
            <a:off x="2051610" y="4401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Text Box 89"/>
          <p:cNvSpPr txBox="1">
            <a:spLocks noChangeArrowheads="1"/>
          </p:cNvSpPr>
          <p:nvPr/>
        </p:nvSpPr>
        <p:spPr bwMode="auto">
          <a:xfrm>
            <a:off x="2609354" y="4173379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205161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2670268" y="4724400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>
            <a:off x="4331820" y="4953000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4794810" y="5199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5388621" y="4953000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>
            <a:off x="4794810" y="5410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89"/>
          <p:cNvSpPr txBox="1">
            <a:spLocks noChangeArrowheads="1"/>
          </p:cNvSpPr>
          <p:nvPr/>
        </p:nvSpPr>
        <p:spPr bwMode="auto">
          <a:xfrm>
            <a:off x="5302861" y="5181600"/>
            <a:ext cx="1269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002297" y="3124200"/>
            <a:ext cx="1871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Response Channel</a:t>
            </a:r>
            <a:endParaRPr lang="en-US" sz="1000" b="0" dirty="0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4794810" y="3319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67"/>
          <p:cNvSpPr txBox="1">
            <a:spLocks noChangeArrowheads="1"/>
          </p:cNvSpPr>
          <p:nvPr/>
        </p:nvSpPr>
        <p:spPr bwMode="auto">
          <a:xfrm>
            <a:off x="4930964" y="5410200"/>
            <a:ext cx="20136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</a:t>
            </a:r>
            <a:r>
              <a:rPr lang="en-US" sz="1000" b="0" dirty="0" smtClean="0"/>
              <a:t>Response </a:t>
            </a:r>
            <a:r>
              <a:rPr lang="en-US" sz="1000" b="0" dirty="0"/>
              <a:t>Channel</a:t>
            </a:r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 flipH="1">
            <a:off x="4794810" y="563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90"/>
          <p:cNvSpPr>
            <a:spLocks noChangeShapeType="1"/>
          </p:cNvSpPr>
          <p:nvPr/>
        </p:nvSpPr>
        <p:spPr bwMode="auto">
          <a:xfrm>
            <a:off x="2051610" y="3446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41" name="Text Box 89"/>
          <p:cNvSpPr txBox="1">
            <a:spLocks noChangeArrowheads="1"/>
          </p:cNvSpPr>
          <p:nvPr/>
        </p:nvSpPr>
        <p:spPr bwMode="auto">
          <a:xfrm>
            <a:off x="2695115" y="32004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45" name="Line 100"/>
          <p:cNvSpPr>
            <a:spLocks noChangeShapeType="1"/>
          </p:cNvSpPr>
          <p:nvPr/>
        </p:nvSpPr>
        <p:spPr bwMode="auto">
          <a:xfrm flipH="1">
            <a:off x="4343400" y="3903821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90"/>
          <p:cNvSpPr>
            <a:spLocks noChangeShapeType="1"/>
          </p:cNvSpPr>
          <p:nvPr/>
        </p:nvSpPr>
        <p:spPr bwMode="auto">
          <a:xfrm>
            <a:off x="2051610" y="5656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51" name="Text Box 89"/>
          <p:cNvSpPr txBox="1">
            <a:spLocks noChangeArrowheads="1"/>
          </p:cNvSpPr>
          <p:nvPr/>
        </p:nvSpPr>
        <p:spPr bwMode="auto">
          <a:xfrm>
            <a:off x="2695115" y="54102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0" name="Line 90"/>
          <p:cNvSpPr>
            <a:spLocks noChangeShapeType="1"/>
          </p:cNvSpPr>
          <p:nvPr/>
        </p:nvSpPr>
        <p:spPr bwMode="auto">
          <a:xfrm>
            <a:off x="2051610" y="6342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1" name="Text Box 89"/>
          <p:cNvSpPr txBox="1">
            <a:spLocks noChangeArrowheads="1"/>
          </p:cNvSpPr>
          <p:nvPr/>
        </p:nvSpPr>
        <p:spPr bwMode="auto">
          <a:xfrm>
            <a:off x="2695115" y="60960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64" name="Line 90"/>
          <p:cNvSpPr>
            <a:spLocks noChangeShapeType="1"/>
          </p:cNvSpPr>
          <p:nvPr/>
        </p:nvSpPr>
        <p:spPr bwMode="auto">
          <a:xfrm flipH="1">
            <a:off x="4794810" y="4571842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5" name="Text Box 89"/>
          <p:cNvSpPr txBox="1">
            <a:spLocks noChangeArrowheads="1"/>
          </p:cNvSpPr>
          <p:nvPr/>
        </p:nvSpPr>
        <p:spPr bwMode="auto">
          <a:xfrm>
            <a:off x="5388621" y="4325779"/>
            <a:ext cx="10983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Response</a:t>
            </a:r>
            <a:endParaRPr lang="en-US" sz="1000" b="0" dirty="0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5200269" y="4554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6051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375035" y="2014537"/>
            <a:ext cx="17716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Request Channel</a:t>
            </a:r>
            <a:endParaRPr lang="en-US" sz="1000" b="0" dirty="0"/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39805" y="2774950"/>
            <a:ext cx="17716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Request Channel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4225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249646" y="3048000"/>
            <a:ext cx="15151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Open Request Channel</a:t>
            </a:r>
            <a:endParaRPr lang="en-US" sz="1000" b="0" dirty="0"/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059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Line 102"/>
          <p:cNvSpPr>
            <a:spLocks noChangeShapeType="1"/>
          </p:cNvSpPr>
          <p:nvPr/>
        </p:nvSpPr>
        <p:spPr bwMode="auto">
          <a:xfrm flipH="1">
            <a:off x="990600" y="5087937"/>
            <a:ext cx="441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1301284" y="4892674"/>
            <a:ext cx="10486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Response</a:t>
            </a:r>
            <a:endParaRPr lang="en-US" sz="1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Request-Response With Multiple Providers</a:t>
            </a:r>
            <a:endParaRPr lang="en-AU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4225" y="49704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33190" y="47244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4225" y="57737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347619" y="5545137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5410199" y="5087937"/>
            <a:ext cx="462055" cy="415926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72"/>
          <p:cNvSpPr>
            <a:spLocks noChangeShapeType="1"/>
          </p:cNvSpPr>
          <p:nvPr/>
        </p:nvSpPr>
        <p:spPr bwMode="auto">
          <a:xfrm flipH="1">
            <a:off x="5864225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6071712" y="3276600"/>
            <a:ext cx="1871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Subscribe Response Channel</a:t>
            </a:r>
            <a:endParaRPr lang="en-US" sz="1000" b="0" dirty="0"/>
          </a:p>
        </p:txBody>
      </p:sp>
      <p:sp>
        <p:nvSpPr>
          <p:cNvPr id="70" name="Line 90"/>
          <p:cNvSpPr>
            <a:spLocks noChangeShapeType="1"/>
          </p:cNvSpPr>
          <p:nvPr/>
        </p:nvSpPr>
        <p:spPr bwMode="auto">
          <a:xfrm flipH="1">
            <a:off x="5864225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1" name="Text Box 89"/>
          <p:cNvSpPr txBox="1">
            <a:spLocks noChangeArrowheads="1"/>
          </p:cNvSpPr>
          <p:nvPr/>
        </p:nvSpPr>
        <p:spPr bwMode="auto">
          <a:xfrm>
            <a:off x="6532576" y="3657600"/>
            <a:ext cx="9492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Post Request</a:t>
            </a:r>
            <a:endParaRPr lang="en-US" sz="1000" b="0" dirty="0"/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>
            <a:off x="990600" y="4343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3" name="Text Box 89"/>
          <p:cNvSpPr txBox="1">
            <a:spLocks noChangeArrowheads="1"/>
          </p:cNvSpPr>
          <p:nvPr/>
        </p:nvSpPr>
        <p:spPr bwMode="auto">
          <a:xfrm>
            <a:off x="1326130" y="4114800"/>
            <a:ext cx="9989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Request</a:t>
            </a:r>
            <a:endParaRPr lang="en-US" sz="1000" b="0" dirty="0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990600" y="4572000"/>
            <a:ext cx="4424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89"/>
          <p:cNvSpPr txBox="1">
            <a:spLocks noChangeArrowheads="1"/>
          </p:cNvSpPr>
          <p:nvPr/>
        </p:nvSpPr>
        <p:spPr bwMode="auto">
          <a:xfrm>
            <a:off x="1240369" y="4343400"/>
            <a:ext cx="11705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</a:t>
            </a:r>
            <a:r>
              <a:rPr lang="en-US" sz="1000" b="0" dirty="0" smtClean="0"/>
              <a:t>Request</a:t>
            </a:r>
            <a:endParaRPr lang="en-US" sz="1000" b="0" dirty="0"/>
          </a:p>
        </p:txBody>
      </p:sp>
      <p:sp>
        <p:nvSpPr>
          <p:cNvPr id="76" name="Line 100"/>
          <p:cNvSpPr>
            <a:spLocks noChangeShapeType="1"/>
          </p:cNvSpPr>
          <p:nvPr/>
        </p:nvSpPr>
        <p:spPr bwMode="auto">
          <a:xfrm flipH="1">
            <a:off x="5415055" y="3886358"/>
            <a:ext cx="457200" cy="2286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44"/>
          <p:cNvSpPr>
            <a:spLocks noChangeShapeType="1"/>
          </p:cNvSpPr>
          <p:nvPr/>
        </p:nvSpPr>
        <p:spPr bwMode="auto">
          <a:xfrm flipH="1">
            <a:off x="990600" y="4114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Text Box 45"/>
          <p:cNvSpPr txBox="1">
            <a:spLocks noChangeArrowheads="1"/>
          </p:cNvSpPr>
          <p:nvPr/>
        </p:nvSpPr>
        <p:spPr bwMode="auto">
          <a:xfrm>
            <a:off x="1325563" y="3886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 flipH="1">
            <a:off x="5864225" y="44370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2" name="Text Box 89"/>
          <p:cNvSpPr txBox="1">
            <a:spLocks noChangeArrowheads="1"/>
          </p:cNvSpPr>
          <p:nvPr/>
        </p:nvSpPr>
        <p:spPr bwMode="auto">
          <a:xfrm>
            <a:off x="6433190" y="41910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3" name="Line 90"/>
          <p:cNvSpPr>
            <a:spLocks noChangeShapeType="1"/>
          </p:cNvSpPr>
          <p:nvPr/>
        </p:nvSpPr>
        <p:spPr bwMode="auto">
          <a:xfrm flipH="1">
            <a:off x="5864225" y="55038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6433190" y="52578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85" name="Text Box 89"/>
          <p:cNvSpPr txBox="1">
            <a:spLocks noChangeArrowheads="1"/>
          </p:cNvSpPr>
          <p:nvPr/>
        </p:nvSpPr>
        <p:spPr bwMode="auto">
          <a:xfrm>
            <a:off x="6269684" y="4419600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6" name="Text Box 89"/>
          <p:cNvSpPr txBox="1">
            <a:spLocks noChangeArrowheads="1"/>
          </p:cNvSpPr>
          <p:nvPr/>
        </p:nvSpPr>
        <p:spPr bwMode="auto">
          <a:xfrm>
            <a:off x="6269684" y="4935379"/>
            <a:ext cx="14750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(no message returned)</a:t>
            </a:r>
            <a:endParaRPr lang="en-US" sz="1000" b="0" dirty="0"/>
          </a:p>
        </p:txBody>
      </p:sp>
      <p:sp>
        <p:nvSpPr>
          <p:cNvPr id="87" name="Text Box 67"/>
          <p:cNvSpPr txBox="1">
            <a:spLocks noChangeArrowheads="1"/>
          </p:cNvSpPr>
          <p:nvPr/>
        </p:nvSpPr>
        <p:spPr bwMode="auto">
          <a:xfrm>
            <a:off x="6241631" y="6078379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Close Request Channel</a:t>
            </a:r>
            <a:endParaRPr lang="en-US" sz="1000" b="0" dirty="0"/>
          </a:p>
        </p:txBody>
      </p:sp>
      <p:sp>
        <p:nvSpPr>
          <p:cNvPr id="88" name="Line 68"/>
          <p:cNvSpPr>
            <a:spLocks noChangeShapeType="1"/>
          </p:cNvSpPr>
          <p:nvPr/>
        </p:nvSpPr>
        <p:spPr bwMode="auto">
          <a:xfrm flipH="1">
            <a:off x="5864225" y="6306979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Text Box 67"/>
          <p:cNvSpPr txBox="1">
            <a:spLocks noChangeArrowheads="1"/>
          </p:cNvSpPr>
          <p:nvPr/>
        </p:nvSpPr>
        <p:spPr bwMode="auto">
          <a:xfrm>
            <a:off x="6000379" y="5832317"/>
            <a:ext cx="20136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Unsubscribe </a:t>
            </a:r>
            <a:r>
              <a:rPr lang="en-US" sz="1000" b="0" dirty="0" smtClean="0"/>
              <a:t>Response </a:t>
            </a:r>
            <a:r>
              <a:rPr lang="en-US" sz="1000" b="0" dirty="0"/>
              <a:t>Channel</a:t>
            </a:r>
          </a:p>
        </p:txBody>
      </p:sp>
      <p:sp>
        <p:nvSpPr>
          <p:cNvPr id="90" name="Line 68"/>
          <p:cNvSpPr>
            <a:spLocks noChangeShapeType="1"/>
          </p:cNvSpPr>
          <p:nvPr/>
        </p:nvSpPr>
        <p:spPr bwMode="auto">
          <a:xfrm flipH="1">
            <a:off x="5864225" y="606091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88925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8375650" y="1828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632450" y="1920875"/>
            <a:ext cx="1270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762000" y="1920875"/>
            <a:ext cx="0" cy="476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5137150" y="1219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4038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2165350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2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766050" y="1219200"/>
            <a:ext cx="130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13323" name="Rectangle 25"/>
          <p:cNvSpPr>
            <a:spLocks noChangeArrowheads="1"/>
          </p:cNvSpPr>
          <p:nvPr/>
        </p:nvSpPr>
        <p:spPr bwMode="auto">
          <a:xfrm>
            <a:off x="2660650" y="2133600"/>
            <a:ext cx="4572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26"/>
          <p:cNvSpPr>
            <a:spLocks noChangeShapeType="1"/>
          </p:cNvSpPr>
          <p:nvPr/>
        </p:nvSpPr>
        <p:spPr bwMode="auto">
          <a:xfrm>
            <a:off x="3117850" y="2209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3429000" y="2014537"/>
            <a:ext cx="1663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26" name="Line 35"/>
          <p:cNvSpPr>
            <a:spLocks noChangeShapeType="1"/>
          </p:cNvSpPr>
          <p:nvPr/>
        </p:nvSpPr>
        <p:spPr bwMode="auto">
          <a:xfrm flipH="1">
            <a:off x="311785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36"/>
          <p:cNvSpPr txBox="1">
            <a:spLocks noChangeArrowheads="1"/>
          </p:cNvSpPr>
          <p:nvPr/>
        </p:nvSpPr>
        <p:spPr bwMode="auto">
          <a:xfrm>
            <a:off x="3716338" y="3538537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28" name="Text Box 53"/>
          <p:cNvSpPr txBox="1">
            <a:spLocks noChangeArrowheads="1"/>
          </p:cNvSpPr>
          <p:nvPr/>
        </p:nvSpPr>
        <p:spPr bwMode="auto">
          <a:xfrm>
            <a:off x="22225" y="1219200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 1</a:t>
            </a:r>
          </a:p>
        </p:txBody>
      </p:sp>
      <p:sp>
        <p:nvSpPr>
          <p:cNvPr id="13329" name="Rectangle 54"/>
          <p:cNvSpPr>
            <a:spLocks noChangeArrowheads="1"/>
          </p:cNvSpPr>
          <p:nvPr/>
        </p:nvSpPr>
        <p:spPr bwMode="auto">
          <a:xfrm>
            <a:off x="533400" y="2895600"/>
            <a:ext cx="4572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56"/>
          <p:cNvSpPr>
            <a:spLocks noChangeShapeType="1"/>
          </p:cNvSpPr>
          <p:nvPr/>
        </p:nvSpPr>
        <p:spPr bwMode="auto">
          <a:xfrm>
            <a:off x="990600" y="29718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57"/>
          <p:cNvSpPr txBox="1">
            <a:spLocks noChangeArrowheads="1"/>
          </p:cNvSpPr>
          <p:nvPr/>
        </p:nvSpPr>
        <p:spPr bwMode="auto">
          <a:xfrm>
            <a:off x="993775" y="2774950"/>
            <a:ext cx="16637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Open Publication Channel</a:t>
            </a:r>
          </a:p>
        </p:txBody>
      </p:sp>
      <p:sp>
        <p:nvSpPr>
          <p:cNvPr id="13334" name="Text Box 62"/>
          <p:cNvSpPr txBox="1">
            <a:spLocks noChangeArrowheads="1"/>
          </p:cNvSpPr>
          <p:nvPr/>
        </p:nvSpPr>
        <p:spPr bwMode="auto">
          <a:xfrm>
            <a:off x="1281113" y="4267200"/>
            <a:ext cx="1089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Publication</a:t>
            </a:r>
          </a:p>
        </p:txBody>
      </p:sp>
      <p:sp>
        <p:nvSpPr>
          <p:cNvPr id="13335" name="Line 72"/>
          <p:cNvSpPr>
            <a:spLocks noChangeShapeType="1"/>
          </p:cNvSpPr>
          <p:nvPr/>
        </p:nvSpPr>
        <p:spPr bwMode="auto">
          <a:xfrm flipH="1">
            <a:off x="586105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77"/>
          <p:cNvSpPr txBox="1">
            <a:spLocks noChangeArrowheads="1"/>
          </p:cNvSpPr>
          <p:nvPr/>
        </p:nvSpPr>
        <p:spPr bwMode="auto">
          <a:xfrm>
            <a:off x="6044407" y="3048000"/>
            <a:ext cx="19192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 Channel</a:t>
            </a:r>
          </a:p>
        </p:txBody>
      </p:sp>
      <p:sp>
        <p:nvSpPr>
          <p:cNvPr id="13337" name="Rectangle 78"/>
          <p:cNvSpPr>
            <a:spLocks noChangeArrowheads="1"/>
          </p:cNvSpPr>
          <p:nvPr/>
        </p:nvSpPr>
        <p:spPr bwMode="auto">
          <a:xfrm>
            <a:off x="8153400" y="3171031"/>
            <a:ext cx="457200" cy="338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Text Box 103"/>
          <p:cNvSpPr txBox="1">
            <a:spLocks noChangeArrowheads="1"/>
          </p:cNvSpPr>
          <p:nvPr/>
        </p:nvSpPr>
        <p:spPr bwMode="auto">
          <a:xfrm>
            <a:off x="3523309" y="5029200"/>
            <a:ext cx="14750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Finish Post Publication</a:t>
            </a:r>
            <a:endParaRPr lang="en-US" sz="1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 Queuing</a:t>
            </a:r>
            <a:endParaRPr lang="en-AU" dirty="0"/>
          </a:p>
        </p:txBody>
      </p:sp>
      <p:sp>
        <p:nvSpPr>
          <p:cNvPr id="59" name="Line 100"/>
          <p:cNvSpPr>
            <a:spLocks noChangeShapeType="1"/>
          </p:cNvSpPr>
          <p:nvPr/>
        </p:nvSpPr>
        <p:spPr bwMode="auto">
          <a:xfrm>
            <a:off x="5410199" y="4876801"/>
            <a:ext cx="450852" cy="592136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586105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6473825" y="5029200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63" name="Line 90"/>
          <p:cNvSpPr>
            <a:spLocks noChangeShapeType="1"/>
          </p:cNvSpPr>
          <p:nvPr/>
        </p:nvSpPr>
        <p:spPr bwMode="auto">
          <a:xfrm flipH="1">
            <a:off x="586105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492721" y="5468937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65" name="Line 90"/>
          <p:cNvSpPr>
            <a:spLocks noChangeShapeType="1"/>
          </p:cNvSpPr>
          <p:nvPr/>
        </p:nvSpPr>
        <p:spPr bwMode="auto">
          <a:xfrm flipH="1">
            <a:off x="5865905" y="594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 Box 89"/>
          <p:cNvSpPr txBox="1">
            <a:spLocks noChangeArrowheads="1"/>
          </p:cNvSpPr>
          <p:nvPr/>
        </p:nvSpPr>
        <p:spPr bwMode="auto">
          <a:xfrm>
            <a:off x="6412005" y="5715000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29000" y="3733800"/>
            <a:ext cx="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1295400" y="4480393"/>
            <a:ext cx="0" cy="396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1276437" y="4495800"/>
            <a:ext cx="10983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Finish</a:t>
            </a:r>
            <a:br>
              <a:rPr lang="en-US" sz="1000" b="0" dirty="0" smtClean="0"/>
            </a:br>
            <a:r>
              <a:rPr lang="en-US" sz="1000" b="0" dirty="0" smtClean="0"/>
              <a:t>Post </a:t>
            </a:r>
            <a:r>
              <a:rPr lang="en-US" sz="1000" b="0" dirty="0"/>
              <a:t>Publication</a:t>
            </a:r>
          </a:p>
        </p:txBody>
      </p:sp>
      <p:sp>
        <p:nvSpPr>
          <p:cNvPr id="72" name="Line 100"/>
          <p:cNvSpPr>
            <a:spLocks noChangeShapeType="1"/>
          </p:cNvSpPr>
          <p:nvPr/>
        </p:nvSpPr>
        <p:spPr bwMode="auto">
          <a:xfrm>
            <a:off x="3117851" y="5257325"/>
            <a:ext cx="2743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100"/>
          <p:cNvSpPr>
            <a:spLocks noChangeShapeType="1"/>
          </p:cNvSpPr>
          <p:nvPr/>
        </p:nvSpPr>
        <p:spPr bwMode="auto">
          <a:xfrm>
            <a:off x="984250" y="4876800"/>
            <a:ext cx="44196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44"/>
          <p:cNvSpPr>
            <a:spLocks noChangeShapeType="1"/>
          </p:cNvSpPr>
          <p:nvPr/>
        </p:nvSpPr>
        <p:spPr bwMode="auto">
          <a:xfrm>
            <a:off x="5867400" y="546893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Text Box 45"/>
          <p:cNvSpPr txBox="1">
            <a:spLocks noChangeArrowheads="1"/>
          </p:cNvSpPr>
          <p:nvPr/>
        </p:nvSpPr>
        <p:spPr bwMode="auto">
          <a:xfrm>
            <a:off x="6480175" y="5240337"/>
            <a:ext cx="1000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76" name="Line 90"/>
          <p:cNvSpPr>
            <a:spLocks noChangeShapeType="1"/>
          </p:cNvSpPr>
          <p:nvPr/>
        </p:nvSpPr>
        <p:spPr bwMode="auto">
          <a:xfrm flipH="1">
            <a:off x="5867400" y="6189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0"/>
          <a:lstStyle/>
          <a:p>
            <a:endParaRPr lang="en-US" dirty="0"/>
          </a:p>
        </p:txBody>
      </p:sp>
      <p:sp>
        <p:nvSpPr>
          <p:cNvPr id="77" name="Text Box 89"/>
          <p:cNvSpPr txBox="1">
            <a:spLocks noChangeArrowheads="1"/>
          </p:cNvSpPr>
          <p:nvPr/>
        </p:nvSpPr>
        <p:spPr bwMode="auto">
          <a:xfrm>
            <a:off x="6499071" y="5943600"/>
            <a:ext cx="11480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Read </a:t>
            </a:r>
            <a:r>
              <a:rPr lang="en-US" sz="1000" b="0" dirty="0"/>
              <a:t>Publication</a:t>
            </a:r>
          </a:p>
        </p:txBody>
      </p:sp>
      <p:sp>
        <p:nvSpPr>
          <p:cNvPr id="78" name="Line 90"/>
          <p:cNvSpPr>
            <a:spLocks noChangeShapeType="1"/>
          </p:cNvSpPr>
          <p:nvPr/>
        </p:nvSpPr>
        <p:spPr bwMode="auto">
          <a:xfrm flipH="1">
            <a:off x="5872255" y="64182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>
            <a:off x="6418355" y="6189663"/>
            <a:ext cx="13192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Remove Publication</a:t>
            </a:r>
          </a:p>
        </p:txBody>
      </p:sp>
      <p:sp>
        <p:nvSpPr>
          <p:cNvPr id="13333" name="Line 61"/>
          <p:cNvSpPr>
            <a:spLocks noChangeShapeType="1"/>
          </p:cNvSpPr>
          <p:nvPr/>
        </p:nvSpPr>
        <p:spPr bwMode="auto">
          <a:xfrm flipH="1" flipV="1">
            <a:off x="996950" y="4480393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5251450" y="26050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2532" name="Oval 37"/>
          <p:cNvSpPr>
            <a:spLocks noChangeArrowheads="1"/>
          </p:cNvSpPr>
          <p:nvPr/>
        </p:nvSpPr>
        <p:spPr bwMode="auto">
          <a:xfrm>
            <a:off x="1066800" y="160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3" name="Oval 38"/>
          <p:cNvSpPr>
            <a:spLocks noChangeArrowheads="1"/>
          </p:cNvSpPr>
          <p:nvPr/>
        </p:nvSpPr>
        <p:spPr bwMode="auto">
          <a:xfrm>
            <a:off x="1066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2534" name="Oval 40"/>
          <p:cNvSpPr>
            <a:spLocks noChangeArrowheads="1"/>
          </p:cNvSpPr>
          <p:nvPr/>
        </p:nvSpPr>
        <p:spPr bwMode="auto">
          <a:xfrm>
            <a:off x="54864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2535" name="Oval 41"/>
          <p:cNvSpPr>
            <a:spLocks noChangeArrowheads="1"/>
          </p:cNvSpPr>
          <p:nvPr/>
        </p:nvSpPr>
        <p:spPr bwMode="auto">
          <a:xfrm>
            <a:off x="1066800" y="44958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2536" name="AutoShape 42"/>
          <p:cNvCxnSpPr>
            <a:cxnSpLocks noChangeShapeType="1"/>
            <a:stCxn id="22532" idx="4"/>
            <a:endCxn id="22533" idx="0"/>
          </p:cNvCxnSpPr>
          <p:nvPr/>
        </p:nvCxnSpPr>
        <p:spPr bwMode="auto">
          <a:xfrm>
            <a:off x="1866900" y="27432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4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1866900" y="41910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45"/>
          <p:cNvSpPr>
            <a:spLocks noChangeArrowheads="1"/>
          </p:cNvSpPr>
          <p:nvPr/>
        </p:nvSpPr>
        <p:spPr bwMode="auto">
          <a:xfrm>
            <a:off x="5486400" y="4419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2539" name="AutoShape 46"/>
          <p:cNvCxnSpPr>
            <a:cxnSpLocks noChangeShapeType="1"/>
            <a:stCxn id="22534" idx="4"/>
            <a:endCxn id="22538" idx="0"/>
          </p:cNvCxnSpPr>
          <p:nvPr/>
        </p:nvCxnSpPr>
        <p:spPr bwMode="auto">
          <a:xfrm>
            <a:off x="6286500" y="41910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0" name="AutoShape 47"/>
          <p:cNvSpPr>
            <a:spLocks noChangeArrowheads="1"/>
          </p:cNvSpPr>
          <p:nvPr/>
        </p:nvSpPr>
        <p:spPr bwMode="auto">
          <a:xfrm>
            <a:off x="2743200" y="48006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2541" name="Text Box 49"/>
          <p:cNvSpPr txBox="1">
            <a:spLocks noChangeArrowheads="1"/>
          </p:cNvSpPr>
          <p:nvPr/>
        </p:nvSpPr>
        <p:spPr bwMode="auto">
          <a:xfrm>
            <a:off x="2971800" y="2895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sz="1200" b="0"/>
              <a:t>Tokens exchanged in an out of band communication channel.</a:t>
            </a:r>
          </a:p>
        </p:txBody>
      </p:sp>
      <p:sp>
        <p:nvSpPr>
          <p:cNvPr id="22542" name="AutoShape 50"/>
          <p:cNvSpPr>
            <a:spLocks noChangeArrowheads="1"/>
          </p:cNvSpPr>
          <p:nvPr/>
        </p:nvSpPr>
        <p:spPr bwMode="auto">
          <a:xfrm>
            <a:off x="2667000" y="3352800"/>
            <a:ext cx="2743200" cy="5334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out of band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"/>
          <p:cNvSpPr txBox="1">
            <a:spLocks noChangeArrowheads="1"/>
          </p:cNvSpPr>
          <p:nvPr/>
        </p:nvSpPr>
        <p:spPr bwMode="auto">
          <a:xfrm>
            <a:off x="0" y="700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 Applications</a:t>
            </a:r>
          </a:p>
        </p:txBody>
      </p:sp>
      <p:sp>
        <p:nvSpPr>
          <p:cNvPr id="23555" name="Text Box 15"/>
          <p:cNvSpPr txBox="1">
            <a:spLocks noChangeArrowheads="1"/>
          </p:cNvSpPr>
          <p:nvPr/>
        </p:nvSpPr>
        <p:spPr bwMode="auto">
          <a:xfrm>
            <a:off x="6851650" y="1905000"/>
            <a:ext cx="206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Client Applications</a:t>
            </a:r>
          </a:p>
        </p:txBody>
      </p:sp>
      <p:sp>
        <p:nvSpPr>
          <p:cNvPr id="23556" name="Oval 37"/>
          <p:cNvSpPr>
            <a:spLocks noChangeArrowheads="1"/>
          </p:cNvSpPr>
          <p:nvPr/>
        </p:nvSpPr>
        <p:spPr bwMode="auto">
          <a:xfrm>
            <a:off x="349250" y="1143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7" name="Oval 38"/>
          <p:cNvSpPr>
            <a:spLocks noChangeArrowheads="1"/>
          </p:cNvSpPr>
          <p:nvPr/>
        </p:nvSpPr>
        <p:spPr bwMode="auto">
          <a:xfrm>
            <a:off x="349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Assign</a:t>
            </a:r>
          </a:p>
          <a:p>
            <a:pPr algn="ctr"/>
            <a:r>
              <a:rPr lang="en-US" sz="1400" b="0"/>
              <a:t>Security Tokens To</a:t>
            </a:r>
          </a:p>
          <a:p>
            <a:pPr algn="ctr"/>
            <a:r>
              <a:rPr lang="en-US" sz="1400" b="0"/>
              <a:t>Channel</a:t>
            </a:r>
          </a:p>
        </p:txBody>
      </p:sp>
      <p:sp>
        <p:nvSpPr>
          <p:cNvPr id="23558" name="Oval 40"/>
          <p:cNvSpPr>
            <a:spLocks noChangeArrowheads="1"/>
          </p:cNvSpPr>
          <p:nvPr/>
        </p:nvSpPr>
        <p:spPr bwMode="auto">
          <a:xfrm>
            <a:off x="7080250" y="40386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Find Channel</a:t>
            </a:r>
          </a:p>
          <a:p>
            <a:pPr algn="ctr"/>
            <a:r>
              <a:rPr lang="en-US" sz="1400" b="0"/>
              <a:t>using Security</a:t>
            </a:r>
          </a:p>
          <a:p>
            <a:pPr algn="ctr"/>
            <a:r>
              <a:rPr lang="en-US" sz="1400" b="0"/>
              <a:t>Token in</a:t>
            </a:r>
          </a:p>
          <a:p>
            <a:pPr algn="ctr"/>
            <a:r>
              <a:rPr lang="en-US" sz="1400" b="0"/>
              <a:t>ExistsChannel</a:t>
            </a:r>
          </a:p>
        </p:txBody>
      </p:sp>
      <p:sp>
        <p:nvSpPr>
          <p:cNvPr id="23559" name="Oval 41"/>
          <p:cNvSpPr>
            <a:spLocks noChangeArrowheads="1"/>
          </p:cNvSpPr>
          <p:nvPr/>
        </p:nvSpPr>
        <p:spPr bwMode="auto">
          <a:xfrm>
            <a:off x="349250" y="54864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Publications,</a:t>
            </a:r>
          </a:p>
          <a:p>
            <a:pPr algn="ctr"/>
            <a:r>
              <a:rPr lang="en-US" sz="1400" b="0"/>
              <a:t>Responses, Read</a:t>
            </a:r>
          </a:p>
          <a:p>
            <a:pPr algn="ctr"/>
            <a:r>
              <a:rPr lang="en-US" sz="1400" b="0"/>
              <a:t>Requests</a:t>
            </a:r>
          </a:p>
        </p:txBody>
      </p:sp>
      <p:cxnSp>
        <p:nvCxnSpPr>
          <p:cNvPr id="23560" name="AutoShape 42"/>
          <p:cNvCxnSpPr>
            <a:cxnSpLocks noChangeShapeType="1"/>
            <a:stCxn id="23565" idx="4"/>
            <a:endCxn id="23557" idx="0"/>
          </p:cNvCxnSpPr>
          <p:nvPr/>
        </p:nvCxnSpPr>
        <p:spPr bwMode="auto">
          <a:xfrm rot="5400000">
            <a:off x="996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43"/>
          <p:cNvCxnSpPr>
            <a:cxnSpLocks noChangeShapeType="1"/>
            <a:stCxn id="23557" idx="4"/>
            <a:endCxn id="23559" idx="0"/>
          </p:cNvCxnSpPr>
          <p:nvPr/>
        </p:nvCxnSpPr>
        <p:spPr bwMode="auto">
          <a:xfrm>
            <a:off x="1149350" y="5181600"/>
            <a:ext cx="0" cy="3048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45"/>
          <p:cNvSpPr>
            <a:spLocks noChangeArrowheads="1"/>
          </p:cNvSpPr>
          <p:nvPr/>
        </p:nvSpPr>
        <p:spPr bwMode="auto">
          <a:xfrm>
            <a:off x="7080250" y="54102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Post Requests</a:t>
            </a:r>
          </a:p>
          <a:p>
            <a:pPr algn="ctr"/>
            <a:r>
              <a:rPr lang="en-US" sz="1400" b="0"/>
              <a:t>and </a:t>
            </a:r>
          </a:p>
          <a:p>
            <a:pPr algn="ctr"/>
            <a:r>
              <a:rPr lang="en-US" sz="1400" b="0"/>
              <a:t>Read Publications</a:t>
            </a:r>
          </a:p>
        </p:txBody>
      </p:sp>
      <p:cxnSp>
        <p:nvCxnSpPr>
          <p:cNvPr id="23563" name="AutoShape 46"/>
          <p:cNvCxnSpPr>
            <a:cxnSpLocks noChangeShapeType="1"/>
            <a:stCxn id="23558" idx="4"/>
            <a:endCxn id="23562" idx="0"/>
          </p:cNvCxnSpPr>
          <p:nvPr/>
        </p:nvCxnSpPr>
        <p:spPr bwMode="auto">
          <a:xfrm>
            <a:off x="7880350" y="5181600"/>
            <a:ext cx="0" cy="2286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47"/>
          <p:cNvSpPr>
            <a:spLocks noChangeArrowheads="1"/>
          </p:cNvSpPr>
          <p:nvPr/>
        </p:nvSpPr>
        <p:spPr bwMode="auto">
          <a:xfrm>
            <a:off x="1981200" y="5791200"/>
            <a:ext cx="5029200" cy="533400"/>
          </a:xfrm>
          <a:prstGeom prst="leftRightArrow">
            <a:avLst>
              <a:gd name="adj1" fmla="val 50000"/>
              <a:gd name="adj2" fmla="val 10284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ISBM Services</a:t>
            </a:r>
          </a:p>
        </p:txBody>
      </p:sp>
      <p:sp>
        <p:nvSpPr>
          <p:cNvPr id="23565" name="Oval 38"/>
          <p:cNvSpPr>
            <a:spLocks noChangeArrowheads="1"/>
          </p:cNvSpPr>
          <p:nvPr/>
        </p:nvSpPr>
        <p:spPr bwMode="auto">
          <a:xfrm>
            <a:off x="349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66" name="AutoShape 42"/>
          <p:cNvCxnSpPr>
            <a:cxnSpLocks noChangeShapeType="1"/>
            <a:stCxn id="23556" idx="4"/>
            <a:endCxn id="23565" idx="0"/>
          </p:cNvCxnSpPr>
          <p:nvPr/>
        </p:nvCxnSpPr>
        <p:spPr bwMode="auto">
          <a:xfrm rot="5400000">
            <a:off x="996951" y="24384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7" name="Oval 40"/>
          <p:cNvSpPr>
            <a:spLocks noChangeArrowheads="1"/>
          </p:cNvSpPr>
          <p:nvPr/>
        </p:nvSpPr>
        <p:spPr bwMode="auto">
          <a:xfrm>
            <a:off x="373380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Create Tokens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3276600" y="1905000"/>
            <a:ext cx="252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Security Token Service</a:t>
            </a:r>
          </a:p>
        </p:txBody>
      </p:sp>
      <p:cxnSp>
        <p:nvCxnSpPr>
          <p:cNvPr id="23569" name="Straight Arrow Connector 24"/>
          <p:cNvCxnSpPr>
            <a:cxnSpLocks noChangeShapeType="1"/>
            <a:stCxn id="23565" idx="7"/>
            <a:endCxn id="23567" idx="1"/>
          </p:cNvCxnSpPr>
          <p:nvPr/>
        </p:nvCxnSpPr>
        <p:spPr bwMode="auto">
          <a:xfrm rot="5400000" flipH="1" flipV="1">
            <a:off x="2841625" y="1631951"/>
            <a:ext cx="1587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Straight Arrow Connector 25"/>
          <p:cNvCxnSpPr>
            <a:cxnSpLocks noChangeShapeType="1"/>
            <a:stCxn id="23567" idx="3"/>
            <a:endCxn id="23565" idx="5"/>
          </p:cNvCxnSpPr>
          <p:nvPr/>
        </p:nvCxnSpPr>
        <p:spPr bwMode="auto">
          <a:xfrm rot="5400000">
            <a:off x="2841625" y="2439988"/>
            <a:ext cx="1588" cy="2252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1" name="TextBox 28"/>
          <p:cNvSpPr txBox="1">
            <a:spLocks noChangeArrowheads="1"/>
          </p:cNvSpPr>
          <p:nvPr/>
        </p:nvSpPr>
        <p:spPr bwMode="auto">
          <a:xfrm>
            <a:off x="19050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2" name="TextBox 29"/>
          <p:cNvSpPr txBox="1">
            <a:spLocks noChangeArrowheads="1"/>
          </p:cNvSpPr>
          <p:nvPr/>
        </p:nvSpPr>
        <p:spPr bwMode="auto">
          <a:xfrm>
            <a:off x="19050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sp>
        <p:nvSpPr>
          <p:cNvPr id="23573" name="Oval 38"/>
          <p:cNvSpPr>
            <a:spLocks noChangeArrowheads="1"/>
          </p:cNvSpPr>
          <p:nvPr/>
        </p:nvSpPr>
        <p:spPr bwMode="auto">
          <a:xfrm>
            <a:off x="7080250" y="2590800"/>
            <a:ext cx="1600200" cy="1143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Acquire Tokens</a:t>
            </a:r>
          </a:p>
        </p:txBody>
      </p:sp>
      <p:cxnSp>
        <p:nvCxnSpPr>
          <p:cNvPr id="23574" name="Straight Arrow Connector 32"/>
          <p:cNvCxnSpPr>
            <a:cxnSpLocks noChangeShapeType="1"/>
            <a:stCxn id="23567" idx="7"/>
            <a:endCxn id="23573" idx="1"/>
          </p:cNvCxnSpPr>
          <p:nvPr/>
        </p:nvCxnSpPr>
        <p:spPr bwMode="auto">
          <a:xfrm rot="5400000" flipH="1" flipV="1">
            <a:off x="6207125" y="1651001"/>
            <a:ext cx="1587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Straight Arrow Connector 33"/>
          <p:cNvCxnSpPr>
            <a:cxnSpLocks noChangeShapeType="1"/>
            <a:stCxn id="23567" idx="5"/>
            <a:endCxn id="23573" idx="3"/>
          </p:cNvCxnSpPr>
          <p:nvPr/>
        </p:nvCxnSpPr>
        <p:spPr bwMode="auto">
          <a:xfrm rot="16200000" flipH="1">
            <a:off x="6207125" y="2459038"/>
            <a:ext cx="1588" cy="22145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6" name="TextBox 34"/>
          <p:cNvSpPr txBox="1">
            <a:spLocks noChangeArrowheads="1"/>
          </p:cNvSpPr>
          <p:nvPr/>
        </p:nvSpPr>
        <p:spPr bwMode="auto">
          <a:xfrm>
            <a:off x="5257800" y="23622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Send request for tokens (may be non-Web service related).</a:t>
            </a:r>
          </a:p>
        </p:txBody>
      </p:sp>
      <p:sp>
        <p:nvSpPr>
          <p:cNvPr id="23577" name="TextBox 35"/>
          <p:cNvSpPr txBox="1">
            <a:spLocks noChangeArrowheads="1"/>
          </p:cNvSpPr>
          <p:nvPr/>
        </p:nvSpPr>
        <p:spPr bwMode="auto">
          <a:xfrm>
            <a:off x="5257800" y="320040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/>
              <a:t>Get tokens to add use in ISBM services. </a:t>
            </a:r>
          </a:p>
        </p:txBody>
      </p:sp>
      <p:cxnSp>
        <p:nvCxnSpPr>
          <p:cNvPr id="23578" name="AutoShape 42"/>
          <p:cNvCxnSpPr>
            <a:cxnSpLocks noChangeShapeType="1"/>
            <a:stCxn id="23573" idx="4"/>
            <a:endCxn id="23558" idx="0"/>
          </p:cNvCxnSpPr>
          <p:nvPr/>
        </p:nvCxnSpPr>
        <p:spPr bwMode="auto">
          <a:xfrm rot="5400000">
            <a:off x="7727951" y="3886200"/>
            <a:ext cx="304800" cy="3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3"/>
          <p:cNvSpPr>
            <a:spLocks noChangeArrowheads="1"/>
          </p:cNvSpPr>
          <p:nvPr/>
        </p:nvSpPr>
        <p:spPr bwMode="auto">
          <a:xfrm>
            <a:off x="4191000" y="632460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" name="Group 24"/>
          <p:cNvGrpSpPr>
            <a:grpSpLocks/>
          </p:cNvGrpSpPr>
          <p:nvPr/>
        </p:nvGrpSpPr>
        <p:grpSpPr bwMode="auto">
          <a:xfrm>
            <a:off x="152400" y="1676400"/>
            <a:ext cx="2965450" cy="1828800"/>
            <a:chOff x="96" y="768"/>
            <a:chExt cx="1868" cy="1152"/>
          </a:xfrm>
        </p:grpSpPr>
        <p:grpSp>
          <p:nvGrpSpPr>
            <p:cNvPr id="3109" name="Group 25"/>
            <p:cNvGrpSpPr>
              <a:grpSpLocks/>
            </p:cNvGrpSpPr>
            <p:nvPr/>
          </p:nvGrpSpPr>
          <p:grpSpPr bwMode="auto">
            <a:xfrm>
              <a:off x="96" y="768"/>
              <a:ext cx="1868" cy="1080"/>
              <a:chOff x="96" y="768"/>
              <a:chExt cx="1868" cy="1080"/>
            </a:xfrm>
          </p:grpSpPr>
          <p:grpSp>
            <p:nvGrpSpPr>
              <p:cNvPr id="3111" name="Group 26"/>
              <p:cNvGrpSpPr>
                <a:grpSpLocks/>
              </p:cNvGrpSpPr>
              <p:nvPr/>
            </p:nvGrpSpPr>
            <p:grpSpPr bwMode="auto">
              <a:xfrm>
                <a:off x="96" y="768"/>
                <a:ext cx="1440" cy="1080"/>
                <a:chOff x="96" y="768"/>
                <a:chExt cx="1440" cy="1080"/>
              </a:xfrm>
            </p:grpSpPr>
            <p:pic>
              <p:nvPicPr>
                <p:cNvPr id="3113" name="Picture 27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768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14" name="Picture 28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92" y="1104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12" name="Text Box 29"/>
              <p:cNvSpPr txBox="1">
                <a:spLocks noChangeArrowheads="1"/>
              </p:cNvSpPr>
              <p:nvPr/>
            </p:nvSpPr>
            <p:spPr bwMode="auto">
              <a:xfrm>
                <a:off x="912" y="873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“A”</a:t>
                </a:r>
              </a:p>
            </p:txBody>
          </p:sp>
        </p:grp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 rot="2700000">
              <a:off x="1248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6" name="Group 31"/>
          <p:cNvGrpSpPr>
            <a:grpSpLocks/>
          </p:cNvGrpSpPr>
          <p:nvPr/>
        </p:nvGrpSpPr>
        <p:grpSpPr bwMode="auto">
          <a:xfrm>
            <a:off x="5867400" y="1752600"/>
            <a:ext cx="3078163" cy="1752600"/>
            <a:chOff x="3696" y="816"/>
            <a:chExt cx="1939" cy="1104"/>
          </a:xfrm>
        </p:grpSpPr>
        <p:grpSp>
          <p:nvGrpSpPr>
            <p:cNvPr id="3103" name="Group 32"/>
            <p:cNvGrpSpPr>
              <a:grpSpLocks/>
            </p:cNvGrpSpPr>
            <p:nvPr/>
          </p:nvGrpSpPr>
          <p:grpSpPr bwMode="auto">
            <a:xfrm>
              <a:off x="3696" y="816"/>
              <a:ext cx="1939" cy="1080"/>
              <a:chOff x="3696" y="816"/>
              <a:chExt cx="1939" cy="1080"/>
            </a:xfrm>
          </p:grpSpPr>
          <p:grpSp>
            <p:nvGrpSpPr>
              <p:cNvPr id="3105" name="Group 33"/>
              <p:cNvGrpSpPr>
                <a:grpSpLocks/>
              </p:cNvGrpSpPr>
              <p:nvPr/>
            </p:nvGrpSpPr>
            <p:grpSpPr bwMode="auto">
              <a:xfrm>
                <a:off x="4176" y="816"/>
                <a:ext cx="1459" cy="1080"/>
                <a:chOff x="4176" y="816"/>
                <a:chExt cx="1459" cy="1080"/>
              </a:xfrm>
            </p:grpSpPr>
            <p:pic>
              <p:nvPicPr>
                <p:cNvPr id="3107" name="Picture 34" descr="j033086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4512" y="816"/>
                  <a:ext cx="1123" cy="10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108" name="Picture 35" descr="MCj04348450000[1]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4176" y="1152"/>
                  <a:ext cx="744" cy="7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0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10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/>
                  <a:t>Application “B”</a:t>
                </a:r>
              </a:p>
            </p:txBody>
          </p:sp>
        </p:grpSp>
        <p:sp>
          <p:nvSpPr>
            <p:cNvPr id="3104" name="AutoShape 37"/>
            <p:cNvSpPr>
              <a:spLocks noChangeArrowheads="1"/>
            </p:cNvSpPr>
            <p:nvPr/>
          </p:nvSpPr>
          <p:spPr bwMode="auto">
            <a:xfrm rot="18900000" flipH="1">
              <a:off x="3936" y="1488"/>
              <a:ext cx="576" cy="288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91"/>
          <p:cNvGrpSpPr>
            <a:grpSpLocks/>
          </p:cNvGrpSpPr>
          <p:nvPr/>
        </p:nvGrpSpPr>
        <p:grpSpPr bwMode="auto">
          <a:xfrm>
            <a:off x="1447800" y="3581400"/>
            <a:ext cx="2667000" cy="3048000"/>
            <a:chOff x="912" y="1968"/>
            <a:chExt cx="1680" cy="1920"/>
          </a:xfrm>
        </p:grpSpPr>
        <p:sp>
          <p:nvSpPr>
            <p:cNvPr id="3091" name="Rectangle 60"/>
            <p:cNvSpPr>
              <a:spLocks noChangeArrowheads="1"/>
            </p:cNvSpPr>
            <p:nvPr/>
          </p:nvSpPr>
          <p:spPr bwMode="auto">
            <a:xfrm>
              <a:off x="1200" y="3740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92" name="Rectangle 62"/>
            <p:cNvSpPr>
              <a:spLocks noChangeArrowheads="1"/>
            </p:cNvSpPr>
            <p:nvPr/>
          </p:nvSpPr>
          <p:spPr bwMode="auto">
            <a:xfrm>
              <a:off x="1200" y="3549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93" name="Rectangle 63"/>
            <p:cNvSpPr>
              <a:spLocks noChangeArrowheads="1"/>
            </p:cNvSpPr>
            <p:nvPr/>
          </p:nvSpPr>
          <p:spPr bwMode="auto">
            <a:xfrm>
              <a:off x="1200" y="3357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94" name="Rectangle 64"/>
            <p:cNvSpPr>
              <a:spLocks noChangeArrowheads="1"/>
            </p:cNvSpPr>
            <p:nvPr/>
          </p:nvSpPr>
          <p:spPr bwMode="auto">
            <a:xfrm>
              <a:off x="1200" y="3165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95" name="Rectangle 65"/>
            <p:cNvSpPr>
              <a:spLocks noChangeArrowheads="1"/>
            </p:cNvSpPr>
            <p:nvPr/>
          </p:nvSpPr>
          <p:spPr bwMode="auto">
            <a:xfrm>
              <a:off x="1200" y="2973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96" name="Rectangle 66"/>
            <p:cNvSpPr>
              <a:spLocks noChangeArrowheads="1"/>
            </p:cNvSpPr>
            <p:nvPr/>
          </p:nvSpPr>
          <p:spPr bwMode="auto">
            <a:xfrm>
              <a:off x="1200" y="2781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97" name="Rectangle 67"/>
            <p:cNvSpPr>
              <a:spLocks noChangeArrowheads="1"/>
            </p:cNvSpPr>
            <p:nvPr/>
          </p:nvSpPr>
          <p:spPr bwMode="auto">
            <a:xfrm>
              <a:off x="1200" y="1968"/>
              <a:ext cx="1392" cy="7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Rectangle 68"/>
            <p:cNvSpPr>
              <a:spLocks noChangeArrowheads="1"/>
            </p:cNvSpPr>
            <p:nvPr/>
          </p:nvSpPr>
          <p:spPr bwMode="auto">
            <a:xfrm rot="-5400000">
              <a:off x="64" y="2816"/>
              <a:ext cx="1917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99" name="Rectangle 69"/>
            <p:cNvSpPr>
              <a:spLocks noChangeArrowheads="1"/>
            </p:cNvSpPr>
            <p:nvPr/>
          </p:nvSpPr>
          <p:spPr bwMode="auto">
            <a:xfrm>
              <a:off x="1248" y="2448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100" name="Rectangle 70"/>
            <p:cNvSpPr>
              <a:spLocks noChangeArrowheads="1"/>
            </p:cNvSpPr>
            <p:nvPr/>
          </p:nvSpPr>
          <p:spPr bwMode="auto">
            <a:xfrm>
              <a:off x="1248" y="2250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101" name="Rectangle 71"/>
            <p:cNvSpPr>
              <a:spLocks noChangeArrowheads="1"/>
            </p:cNvSpPr>
            <p:nvPr/>
          </p:nvSpPr>
          <p:spPr bwMode="auto">
            <a:xfrm>
              <a:off x="1248" y="2057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102" name="Rectangle 72"/>
            <p:cNvSpPr>
              <a:spLocks noChangeArrowheads="1"/>
            </p:cNvSpPr>
            <p:nvPr/>
          </p:nvSpPr>
          <p:spPr bwMode="auto">
            <a:xfrm>
              <a:off x="1248" y="2546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grpSp>
        <p:nvGrpSpPr>
          <p:cNvPr id="3078" name="Group 90"/>
          <p:cNvGrpSpPr>
            <a:grpSpLocks/>
          </p:cNvGrpSpPr>
          <p:nvPr/>
        </p:nvGrpSpPr>
        <p:grpSpPr bwMode="auto">
          <a:xfrm>
            <a:off x="4953000" y="3570288"/>
            <a:ext cx="2667000" cy="3063875"/>
            <a:chOff x="3120" y="1961"/>
            <a:chExt cx="1680" cy="1930"/>
          </a:xfrm>
        </p:grpSpPr>
        <p:sp>
          <p:nvSpPr>
            <p:cNvPr id="3079" name="Rectangle 75"/>
            <p:cNvSpPr>
              <a:spLocks noChangeArrowheads="1"/>
            </p:cNvSpPr>
            <p:nvPr/>
          </p:nvSpPr>
          <p:spPr bwMode="auto">
            <a:xfrm>
              <a:off x="3120" y="3743"/>
              <a:ext cx="1392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Physical</a:t>
              </a:r>
            </a:p>
          </p:txBody>
        </p:sp>
        <p:sp>
          <p:nvSpPr>
            <p:cNvPr id="3080" name="Rectangle 76"/>
            <p:cNvSpPr>
              <a:spLocks noChangeArrowheads="1"/>
            </p:cNvSpPr>
            <p:nvPr/>
          </p:nvSpPr>
          <p:spPr bwMode="auto">
            <a:xfrm>
              <a:off x="3120" y="3552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Link</a:t>
              </a:r>
            </a:p>
          </p:txBody>
        </p:sp>
        <p:sp>
          <p:nvSpPr>
            <p:cNvPr id="3081" name="Rectangle 77"/>
            <p:cNvSpPr>
              <a:spLocks noChangeArrowheads="1"/>
            </p:cNvSpPr>
            <p:nvPr/>
          </p:nvSpPr>
          <p:spPr bwMode="auto">
            <a:xfrm>
              <a:off x="3120" y="3360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Network</a:t>
              </a:r>
            </a:p>
          </p:txBody>
        </p:sp>
        <p:sp>
          <p:nvSpPr>
            <p:cNvPr id="3082" name="Rectangle 78"/>
            <p:cNvSpPr>
              <a:spLocks noChangeArrowheads="1"/>
            </p:cNvSpPr>
            <p:nvPr/>
          </p:nvSpPr>
          <p:spPr bwMode="auto">
            <a:xfrm>
              <a:off x="3120" y="3168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Transport</a:t>
              </a:r>
            </a:p>
          </p:txBody>
        </p:sp>
        <p:sp>
          <p:nvSpPr>
            <p:cNvPr id="3083" name="Rectangle 79"/>
            <p:cNvSpPr>
              <a:spLocks noChangeArrowheads="1"/>
            </p:cNvSpPr>
            <p:nvPr/>
          </p:nvSpPr>
          <p:spPr bwMode="auto">
            <a:xfrm>
              <a:off x="3120" y="2976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Session</a:t>
              </a:r>
            </a:p>
          </p:txBody>
        </p:sp>
        <p:sp>
          <p:nvSpPr>
            <p:cNvPr id="3084" name="Rectangle 80"/>
            <p:cNvSpPr>
              <a:spLocks noChangeArrowheads="1"/>
            </p:cNvSpPr>
            <p:nvPr/>
          </p:nvSpPr>
          <p:spPr bwMode="auto">
            <a:xfrm>
              <a:off x="3120" y="2784"/>
              <a:ext cx="1392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Presentation</a:t>
              </a:r>
            </a:p>
          </p:txBody>
        </p:sp>
        <p:sp>
          <p:nvSpPr>
            <p:cNvPr id="3085" name="Rectangle 81"/>
            <p:cNvSpPr>
              <a:spLocks noChangeArrowheads="1"/>
            </p:cNvSpPr>
            <p:nvPr/>
          </p:nvSpPr>
          <p:spPr bwMode="auto">
            <a:xfrm>
              <a:off x="3120" y="1961"/>
              <a:ext cx="1392" cy="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82"/>
            <p:cNvSpPr>
              <a:spLocks noChangeArrowheads="1"/>
            </p:cNvSpPr>
            <p:nvPr/>
          </p:nvSpPr>
          <p:spPr bwMode="auto">
            <a:xfrm rot="-5400000">
              <a:off x="3729" y="2817"/>
              <a:ext cx="1920" cy="22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Security</a:t>
              </a:r>
            </a:p>
          </p:txBody>
        </p:sp>
        <p:sp>
          <p:nvSpPr>
            <p:cNvPr id="3087" name="Rectangle 83"/>
            <p:cNvSpPr>
              <a:spLocks noChangeArrowheads="1"/>
            </p:cNvSpPr>
            <p:nvPr/>
          </p:nvSpPr>
          <p:spPr bwMode="auto">
            <a:xfrm>
              <a:off x="3168" y="2451"/>
              <a:ext cx="1296" cy="9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OpenO&amp;M ISBM Interface</a:t>
              </a:r>
            </a:p>
          </p:txBody>
        </p:sp>
        <p:sp>
          <p:nvSpPr>
            <p:cNvPr id="3088" name="Rectangle 84"/>
            <p:cNvSpPr>
              <a:spLocks noChangeArrowheads="1"/>
            </p:cNvSpPr>
            <p:nvPr/>
          </p:nvSpPr>
          <p:spPr bwMode="auto">
            <a:xfrm>
              <a:off x="3168" y="2253"/>
              <a:ext cx="1296" cy="1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Transaction</a:t>
              </a:r>
            </a:p>
          </p:txBody>
        </p:sp>
        <p:sp>
          <p:nvSpPr>
            <p:cNvPr id="3089" name="Rectangle 85"/>
            <p:cNvSpPr>
              <a:spLocks noChangeArrowheads="1"/>
            </p:cNvSpPr>
            <p:nvPr/>
          </p:nvSpPr>
          <p:spPr bwMode="auto">
            <a:xfrm>
              <a:off x="3168" y="2060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Data Object</a:t>
              </a:r>
            </a:p>
          </p:txBody>
        </p:sp>
        <p:sp>
          <p:nvSpPr>
            <p:cNvPr id="3090" name="Rectangle 86"/>
            <p:cNvSpPr>
              <a:spLocks noChangeArrowheads="1"/>
            </p:cNvSpPr>
            <p:nvPr/>
          </p:nvSpPr>
          <p:spPr bwMode="auto">
            <a:xfrm>
              <a:off x="3168" y="2544"/>
              <a:ext cx="1296" cy="1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0"/>
                <a:t>Exchange 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Loosely Coupled Application Communications Stack</a:t>
            </a:r>
            <a:endParaRPr lang="en-A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>
            <a:off x="5111750" y="3505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 dirty="0"/>
              <a:t>Provider</a:t>
            </a:r>
          </a:p>
          <a:p>
            <a:pPr algn="ctr"/>
            <a:r>
              <a:rPr lang="en-US" b="0" dirty="0" smtClean="0"/>
              <a:t>Application</a:t>
            </a:r>
          </a:p>
          <a:p>
            <a:pPr algn="ctr"/>
            <a:r>
              <a:rPr lang="en-US" b="0" dirty="0" smtClean="0"/>
              <a:t>“A”</a:t>
            </a:r>
            <a:endParaRPr lang="en-US" b="0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32460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“B”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914400" y="2362200"/>
            <a:ext cx="635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 flipH="1">
            <a:off x="6934200" y="2362200"/>
            <a:ext cx="635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435350" y="16764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962400" y="23622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2895600" y="2590800"/>
            <a:ext cx="22098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6"/>
          <p:cNvSpPr txBox="1">
            <a:spLocks noChangeArrowheads="1"/>
          </p:cNvSpPr>
          <p:nvPr/>
        </p:nvSpPr>
        <p:spPr bwMode="auto">
          <a:xfrm>
            <a:off x="5237163" y="33099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 Publication</a:t>
            </a:r>
          </a:p>
          <a:p>
            <a:pPr algn="ctr"/>
            <a:r>
              <a:rPr lang="en-US" sz="1000" b="0"/>
              <a:t>“B” Specific Topics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692150" y="39624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9"/>
          <p:cNvSpPr>
            <a:spLocks noChangeShapeType="1"/>
          </p:cNvSpPr>
          <p:nvPr/>
        </p:nvSpPr>
        <p:spPr bwMode="auto">
          <a:xfrm>
            <a:off x="11493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1431577" y="4145990"/>
            <a:ext cx="118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 </a:t>
            </a:r>
            <a:r>
              <a:rPr lang="en-US" sz="1000" b="0" dirty="0" smtClean="0"/>
              <a:t>Publication</a:t>
            </a:r>
          </a:p>
          <a:p>
            <a:pPr algn="ctr"/>
            <a:r>
              <a:rPr lang="en-US" sz="1000" b="0" dirty="0" smtClean="0"/>
              <a:t>“A</a:t>
            </a:r>
            <a:r>
              <a:rPr lang="en-US" sz="1000" b="0" dirty="0"/>
              <a:t>” Specific Topic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 flipV="1">
            <a:off x="5111750" y="4038600"/>
            <a:ext cx="1600200" cy="3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5429018" y="384175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4593" name="Rectangle 23"/>
          <p:cNvSpPr>
            <a:spLocks noChangeArrowheads="1"/>
          </p:cNvSpPr>
          <p:nvPr/>
        </p:nvSpPr>
        <p:spPr bwMode="auto">
          <a:xfrm>
            <a:off x="6711950" y="3276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50"/>
          <p:cNvSpPr>
            <a:spLocks noChangeShapeType="1"/>
          </p:cNvSpPr>
          <p:nvPr/>
        </p:nvSpPr>
        <p:spPr bwMode="auto">
          <a:xfrm flipV="1">
            <a:off x="511175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51"/>
          <p:cNvSpPr txBox="1">
            <a:spLocks noChangeArrowheads="1"/>
          </p:cNvSpPr>
          <p:nvPr/>
        </p:nvSpPr>
        <p:spPr bwMode="auto">
          <a:xfrm>
            <a:off x="5367338" y="402748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596" name="Line 52"/>
          <p:cNvSpPr>
            <a:spLocks noChangeShapeType="1"/>
          </p:cNvSpPr>
          <p:nvPr/>
        </p:nvSpPr>
        <p:spPr bwMode="auto">
          <a:xfrm flipH="1">
            <a:off x="5111750" y="4267200"/>
            <a:ext cx="1600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Text Box 59"/>
          <p:cNvSpPr txBox="1">
            <a:spLocks noChangeArrowheads="1"/>
          </p:cNvSpPr>
          <p:nvPr/>
        </p:nvSpPr>
        <p:spPr bwMode="auto">
          <a:xfrm>
            <a:off x="5362575" y="4306888"/>
            <a:ext cx="1225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“B” format</a:t>
            </a:r>
          </a:p>
        </p:txBody>
      </p:sp>
      <p:sp>
        <p:nvSpPr>
          <p:cNvPr id="24598" name="Rectangle 65"/>
          <p:cNvSpPr>
            <a:spLocks noChangeArrowheads="1"/>
          </p:cNvSpPr>
          <p:nvPr/>
        </p:nvSpPr>
        <p:spPr bwMode="auto">
          <a:xfrm>
            <a:off x="312420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to</a:t>
            </a:r>
          </a:p>
          <a:p>
            <a:pPr algn="ctr"/>
            <a:r>
              <a:rPr lang="en-US" sz="1000" b="0"/>
              <a:t>Standard</a:t>
            </a:r>
          </a:p>
        </p:txBody>
      </p:sp>
      <p:sp>
        <p:nvSpPr>
          <p:cNvPr id="24599" name="Rectangle 66"/>
          <p:cNvSpPr>
            <a:spLocks noChangeArrowheads="1"/>
          </p:cNvSpPr>
          <p:nvPr/>
        </p:nvSpPr>
        <p:spPr bwMode="auto">
          <a:xfrm>
            <a:off x="4197350" y="41148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00" name="AutoShape 67"/>
          <p:cNvCxnSpPr>
            <a:cxnSpLocks noChangeShapeType="1"/>
            <a:stCxn id="24589" idx="1"/>
            <a:endCxn id="24598" idx="1"/>
          </p:cNvCxnSpPr>
          <p:nvPr/>
        </p:nvCxnSpPr>
        <p:spPr bwMode="auto">
          <a:xfrm flipV="1">
            <a:off x="2901950" y="4343400"/>
            <a:ext cx="222250" cy="1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1" name="AutoShape 68"/>
          <p:cNvCxnSpPr>
            <a:cxnSpLocks noChangeShapeType="1"/>
            <a:stCxn id="24599" idx="3"/>
            <a:endCxn id="24594" idx="0"/>
          </p:cNvCxnSpPr>
          <p:nvPr/>
        </p:nvCxnSpPr>
        <p:spPr bwMode="auto">
          <a:xfrm>
            <a:off x="4806950" y="43434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02" name="AutoShape 69"/>
          <p:cNvCxnSpPr>
            <a:cxnSpLocks noChangeShapeType="1"/>
            <a:stCxn id="24598" idx="3"/>
            <a:endCxn id="24599" idx="1"/>
          </p:cNvCxnSpPr>
          <p:nvPr/>
        </p:nvCxnSpPr>
        <p:spPr bwMode="auto">
          <a:xfrm>
            <a:off x="3733800" y="4343400"/>
            <a:ext cx="46355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03" name="Text Box 70"/>
          <p:cNvSpPr txBox="1">
            <a:spLocks noChangeArrowheads="1"/>
          </p:cNvSpPr>
          <p:nvPr/>
        </p:nvSpPr>
        <p:spPr bwMode="auto">
          <a:xfrm>
            <a:off x="7613650" y="144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  <a:p>
            <a:pPr algn="ctr"/>
            <a:r>
              <a:rPr lang="en-US" b="0"/>
              <a:t>“C”</a:t>
            </a:r>
          </a:p>
        </p:txBody>
      </p:sp>
      <p:sp>
        <p:nvSpPr>
          <p:cNvPr id="24604" name="Line 71"/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Rectangle 72"/>
          <p:cNvSpPr>
            <a:spLocks noChangeArrowheads="1"/>
          </p:cNvSpPr>
          <p:nvPr/>
        </p:nvSpPr>
        <p:spPr bwMode="auto">
          <a:xfrm>
            <a:off x="8001000" y="2590800"/>
            <a:ext cx="4572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73"/>
          <p:cNvSpPr>
            <a:spLocks noChangeShapeType="1"/>
          </p:cNvSpPr>
          <p:nvPr/>
        </p:nvSpPr>
        <p:spPr bwMode="auto">
          <a:xfrm flipH="1" flipV="1">
            <a:off x="5105400" y="29718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Text Box 74"/>
          <p:cNvSpPr txBox="1">
            <a:spLocks noChangeArrowheads="1"/>
          </p:cNvSpPr>
          <p:nvPr/>
        </p:nvSpPr>
        <p:spPr bwMode="auto">
          <a:xfrm>
            <a:off x="5230813" y="2776538"/>
            <a:ext cx="1398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Subscribe Publication</a:t>
            </a:r>
          </a:p>
          <a:p>
            <a:pPr algn="ctr"/>
            <a:r>
              <a:rPr lang="en-US" sz="1000" b="0" dirty="0"/>
              <a:t>“C” Specific Topics</a:t>
            </a:r>
          </a:p>
        </p:txBody>
      </p:sp>
      <p:sp>
        <p:nvSpPr>
          <p:cNvPr id="24608" name="Line 75"/>
          <p:cNvSpPr>
            <a:spLocks noChangeShapeType="1"/>
          </p:cNvSpPr>
          <p:nvPr/>
        </p:nvSpPr>
        <p:spPr bwMode="auto">
          <a:xfrm flipV="1">
            <a:off x="5105400" y="48006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Text Box 76"/>
          <p:cNvSpPr txBox="1">
            <a:spLocks noChangeArrowheads="1"/>
          </p:cNvSpPr>
          <p:nvPr/>
        </p:nvSpPr>
        <p:spPr bwMode="auto">
          <a:xfrm>
            <a:off x="5422668" y="4572000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Notify </a:t>
            </a:r>
            <a:r>
              <a:rPr lang="en-US" sz="1000" b="0" dirty="0" smtClean="0"/>
              <a:t>Listener</a:t>
            </a:r>
            <a:endParaRPr lang="en-US" sz="1000" b="0" dirty="0"/>
          </a:p>
        </p:txBody>
      </p:sp>
      <p:sp>
        <p:nvSpPr>
          <p:cNvPr id="24610" name="Line 77"/>
          <p:cNvSpPr>
            <a:spLocks noChangeShapeType="1"/>
          </p:cNvSpPr>
          <p:nvPr/>
        </p:nvSpPr>
        <p:spPr bwMode="auto">
          <a:xfrm flipV="1">
            <a:off x="5105400" y="5029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Text Box 78"/>
          <p:cNvSpPr txBox="1">
            <a:spLocks noChangeArrowheads="1"/>
          </p:cNvSpPr>
          <p:nvPr/>
        </p:nvSpPr>
        <p:spPr bwMode="auto">
          <a:xfrm>
            <a:off x="5360988" y="4757738"/>
            <a:ext cx="11382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4612" name="Line 79"/>
          <p:cNvSpPr>
            <a:spLocks noChangeShapeType="1"/>
          </p:cNvSpPr>
          <p:nvPr/>
        </p:nvSpPr>
        <p:spPr bwMode="auto">
          <a:xfrm flipH="1">
            <a:off x="5105400" y="4953000"/>
            <a:ext cx="2895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Text Box 80"/>
          <p:cNvSpPr txBox="1">
            <a:spLocks noChangeArrowheads="1"/>
          </p:cNvSpPr>
          <p:nvPr/>
        </p:nvSpPr>
        <p:spPr bwMode="auto">
          <a:xfrm>
            <a:off x="5341938" y="4986338"/>
            <a:ext cx="1233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“C” format</a:t>
            </a:r>
          </a:p>
        </p:txBody>
      </p:sp>
      <p:sp>
        <p:nvSpPr>
          <p:cNvPr id="24614" name="Rectangle 81"/>
          <p:cNvSpPr>
            <a:spLocks noChangeArrowheads="1"/>
          </p:cNvSpPr>
          <p:nvPr/>
        </p:nvSpPr>
        <p:spPr bwMode="auto">
          <a:xfrm>
            <a:off x="4191000" y="48006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0"/>
              <a:t>Transform</a:t>
            </a:r>
          </a:p>
          <a:p>
            <a:pPr algn="ctr"/>
            <a:r>
              <a:rPr lang="en-US" sz="1000" b="0"/>
              <a:t>from</a:t>
            </a:r>
          </a:p>
          <a:p>
            <a:pPr algn="ctr"/>
            <a:r>
              <a:rPr lang="en-US" sz="1000" b="0"/>
              <a:t>Standard</a:t>
            </a:r>
          </a:p>
        </p:txBody>
      </p:sp>
      <p:cxnSp>
        <p:nvCxnSpPr>
          <p:cNvPr id="24615" name="AutoShape 82"/>
          <p:cNvCxnSpPr>
            <a:cxnSpLocks noChangeShapeType="1"/>
            <a:stCxn id="24598" idx="3"/>
            <a:endCxn id="24614" idx="1"/>
          </p:cNvCxnSpPr>
          <p:nvPr/>
        </p:nvCxnSpPr>
        <p:spPr bwMode="auto">
          <a:xfrm>
            <a:off x="3733800" y="4343400"/>
            <a:ext cx="45720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cxnSp>
        <p:nvCxnSpPr>
          <p:cNvPr id="24616" name="AutoShape 83"/>
          <p:cNvCxnSpPr>
            <a:cxnSpLocks noChangeShapeType="1"/>
            <a:stCxn id="24614" idx="3"/>
            <a:endCxn id="24610" idx="0"/>
          </p:cNvCxnSpPr>
          <p:nvPr/>
        </p:nvCxnSpPr>
        <p:spPr bwMode="auto">
          <a:xfrm>
            <a:off x="4800600" y="5029200"/>
            <a:ext cx="304800" cy="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Dot"/>
            <a:round/>
            <a:headEnd/>
            <a:tailEnd type="triangle" w="med" len="med"/>
          </a:ln>
        </p:spPr>
      </p:cxnSp>
      <p:sp>
        <p:nvSpPr>
          <p:cNvPr id="24617" name="Line 85"/>
          <p:cNvSpPr>
            <a:spLocks noChangeShapeType="1"/>
          </p:cNvSpPr>
          <p:nvPr/>
        </p:nvSpPr>
        <p:spPr bwMode="auto">
          <a:xfrm flipV="1">
            <a:off x="2743200" y="4572000"/>
            <a:ext cx="1143000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Text Box 84"/>
          <p:cNvSpPr txBox="1">
            <a:spLocks noChangeArrowheads="1"/>
          </p:cNvSpPr>
          <p:nvPr/>
        </p:nvSpPr>
        <p:spPr bwMode="auto">
          <a:xfrm>
            <a:off x="381000" y="5435600"/>
            <a:ext cx="3429000" cy="11938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0"/>
              <a:t>Transformation rules created and managed within the </a:t>
            </a:r>
            <a:r>
              <a:rPr lang="en-US" sz="1400" b="0" i="1"/>
              <a:t>ISBM Service Provider</a:t>
            </a:r>
            <a:r>
              <a:rPr lang="en-US" sz="1400" b="0"/>
              <a:t> maintains relationship between “A” format, standard format, “B” format and “C” format.</a:t>
            </a:r>
            <a:endParaRPr lang="en-US" sz="1400" b="0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Specific Topics </a:t>
            </a:r>
            <a:r>
              <a:rPr lang="en-US" dirty="0" smtClean="0"/>
              <a:t>and Transformation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-635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04" name="Line 7"/>
          <p:cNvSpPr>
            <a:spLocks noChangeShapeType="1"/>
          </p:cNvSpPr>
          <p:nvPr/>
        </p:nvSpPr>
        <p:spPr bwMode="auto">
          <a:xfrm flipH="1">
            <a:off x="685800" y="2362200"/>
            <a:ext cx="635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A</a:t>
            </a:r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 flipH="1">
            <a:off x="1905000" y="2362200"/>
            <a:ext cx="127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77165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18"/>
          <p:cNvSpPr>
            <a:spLocks noChangeArrowheads="1"/>
          </p:cNvSpPr>
          <p:nvPr/>
        </p:nvSpPr>
        <p:spPr bwMode="auto">
          <a:xfrm>
            <a:off x="46355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9"/>
          <p:cNvSpPr>
            <a:spLocks noChangeShapeType="1"/>
          </p:cNvSpPr>
          <p:nvPr/>
        </p:nvSpPr>
        <p:spPr bwMode="auto">
          <a:xfrm>
            <a:off x="920750" y="3124200"/>
            <a:ext cx="831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Text Box 20"/>
          <p:cNvSpPr txBox="1">
            <a:spLocks noChangeArrowheads="1"/>
          </p:cNvSpPr>
          <p:nvPr/>
        </p:nvSpPr>
        <p:spPr bwMode="auto">
          <a:xfrm>
            <a:off x="932558" y="291782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  <a:endParaRPr lang="en-US" sz="1000" b="0" dirty="0"/>
          </a:p>
        </p:txBody>
      </p:sp>
      <p:sp>
        <p:nvSpPr>
          <p:cNvPr id="25611" name="Text Box 59"/>
          <p:cNvSpPr txBox="1">
            <a:spLocks noChangeArrowheads="1"/>
          </p:cNvSpPr>
          <p:nvPr/>
        </p:nvSpPr>
        <p:spPr bwMode="auto">
          <a:xfrm>
            <a:off x="2141538" y="3325813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12" name="Line 73"/>
          <p:cNvSpPr>
            <a:spLocks noChangeShapeType="1"/>
          </p:cNvSpPr>
          <p:nvPr/>
        </p:nvSpPr>
        <p:spPr bwMode="auto">
          <a:xfrm flipH="1" flipV="1">
            <a:off x="2076450" y="27813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74"/>
          <p:cNvSpPr txBox="1">
            <a:spLocks noChangeArrowheads="1"/>
          </p:cNvSpPr>
          <p:nvPr/>
        </p:nvSpPr>
        <p:spPr bwMode="auto">
          <a:xfrm>
            <a:off x="2205831" y="257175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14" name="Line 75"/>
          <p:cNvSpPr>
            <a:spLocks noChangeShapeType="1"/>
          </p:cNvSpPr>
          <p:nvPr/>
        </p:nvSpPr>
        <p:spPr bwMode="auto">
          <a:xfrm flipV="1">
            <a:off x="2076450" y="32004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76"/>
          <p:cNvSpPr txBox="1">
            <a:spLocks noChangeArrowheads="1"/>
          </p:cNvSpPr>
          <p:nvPr/>
        </p:nvSpPr>
        <p:spPr bwMode="auto">
          <a:xfrm>
            <a:off x="2354263" y="2971800"/>
            <a:ext cx="511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Notify</a:t>
            </a:r>
          </a:p>
        </p:txBody>
      </p:sp>
      <p:sp>
        <p:nvSpPr>
          <p:cNvPr id="25616" name="Line 77"/>
          <p:cNvSpPr>
            <a:spLocks noChangeShapeType="1"/>
          </p:cNvSpPr>
          <p:nvPr/>
        </p:nvSpPr>
        <p:spPr bwMode="auto">
          <a:xfrm flipV="1">
            <a:off x="207645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Text Box 78"/>
          <p:cNvSpPr txBox="1">
            <a:spLocks noChangeArrowheads="1"/>
          </p:cNvSpPr>
          <p:nvPr/>
        </p:nvSpPr>
        <p:spPr bwMode="auto">
          <a:xfrm>
            <a:off x="2076450" y="3157538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18" name="Line 79"/>
          <p:cNvSpPr>
            <a:spLocks noChangeShapeType="1"/>
          </p:cNvSpPr>
          <p:nvPr/>
        </p:nvSpPr>
        <p:spPr bwMode="auto">
          <a:xfrm flipH="1">
            <a:off x="2076450" y="33528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Text Box 84"/>
          <p:cNvSpPr txBox="1">
            <a:spLocks noChangeArrowheads="1"/>
          </p:cNvSpPr>
          <p:nvPr/>
        </p:nvSpPr>
        <p:spPr bwMode="auto">
          <a:xfrm>
            <a:off x="6858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Listen for Channels and Topics that are to be securely shared.</a:t>
            </a:r>
            <a:endParaRPr lang="en-US" sz="1400" b="0" i="1"/>
          </a:p>
        </p:txBody>
      </p:sp>
      <p:sp>
        <p:nvSpPr>
          <p:cNvPr id="25620" name="Text Box 4"/>
          <p:cNvSpPr txBox="1">
            <a:spLocks noChangeArrowheads="1"/>
          </p:cNvSpPr>
          <p:nvPr/>
        </p:nvSpPr>
        <p:spPr bwMode="auto">
          <a:xfrm>
            <a:off x="2679700" y="1447800"/>
            <a:ext cx="13128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1" name="Line 7"/>
          <p:cNvSpPr>
            <a:spLocks noChangeShapeType="1"/>
          </p:cNvSpPr>
          <p:nvPr/>
        </p:nvSpPr>
        <p:spPr bwMode="auto">
          <a:xfrm flipH="1">
            <a:off x="3352800" y="2438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Rectangle 18"/>
          <p:cNvSpPr>
            <a:spLocks noChangeArrowheads="1"/>
          </p:cNvSpPr>
          <p:nvPr/>
        </p:nvSpPr>
        <p:spPr bwMode="auto">
          <a:xfrm>
            <a:off x="3143250" y="2667000"/>
            <a:ext cx="43815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>
            <a:off x="7759700" y="1447800"/>
            <a:ext cx="1314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Consumer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24" name="Line 7"/>
          <p:cNvSpPr>
            <a:spLocks noChangeShapeType="1"/>
          </p:cNvSpPr>
          <p:nvPr/>
        </p:nvSpPr>
        <p:spPr bwMode="auto">
          <a:xfrm flipH="1">
            <a:off x="84582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18"/>
          <p:cNvSpPr>
            <a:spLocks noChangeArrowheads="1"/>
          </p:cNvSpPr>
          <p:nvPr/>
        </p:nvSpPr>
        <p:spPr bwMode="auto">
          <a:xfrm>
            <a:off x="8229600" y="2514600"/>
            <a:ext cx="457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9"/>
          <p:cNvSpPr txBox="1">
            <a:spLocks noChangeArrowheads="1"/>
          </p:cNvSpPr>
          <p:nvPr/>
        </p:nvSpPr>
        <p:spPr bwMode="auto">
          <a:xfrm>
            <a:off x="6324600" y="1447800"/>
            <a:ext cx="1403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 for</a:t>
            </a:r>
          </a:p>
          <a:p>
            <a:pPr algn="ctr"/>
            <a:r>
              <a:rPr lang="en-US" b="0"/>
              <a:t>Company B</a:t>
            </a:r>
          </a:p>
        </p:txBody>
      </p:sp>
      <p:sp>
        <p:nvSpPr>
          <p:cNvPr id="25627" name="Line 10"/>
          <p:cNvSpPr>
            <a:spLocks noChangeShapeType="1"/>
          </p:cNvSpPr>
          <p:nvPr/>
        </p:nvSpPr>
        <p:spPr bwMode="auto">
          <a:xfrm>
            <a:off x="70104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Rectangle 12"/>
          <p:cNvSpPr>
            <a:spLocks noChangeArrowheads="1"/>
          </p:cNvSpPr>
          <p:nvPr/>
        </p:nvSpPr>
        <p:spPr bwMode="auto">
          <a:xfrm>
            <a:off x="6858000" y="2590800"/>
            <a:ext cx="3048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59"/>
          <p:cNvSpPr txBox="1">
            <a:spLocks noChangeArrowheads="1"/>
          </p:cNvSpPr>
          <p:nvPr/>
        </p:nvSpPr>
        <p:spPr bwMode="auto">
          <a:xfrm>
            <a:off x="7268369" y="3640138"/>
            <a:ext cx="9366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Returns Data</a:t>
            </a:r>
          </a:p>
        </p:txBody>
      </p:sp>
      <p:sp>
        <p:nvSpPr>
          <p:cNvPr id="25630" name="Line 75"/>
          <p:cNvSpPr>
            <a:spLocks noChangeShapeType="1"/>
          </p:cNvSpPr>
          <p:nvPr/>
        </p:nvSpPr>
        <p:spPr bwMode="auto">
          <a:xfrm flipV="1">
            <a:off x="7203281" y="35147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Text Box 76"/>
          <p:cNvSpPr txBox="1">
            <a:spLocks noChangeArrowheads="1"/>
          </p:cNvSpPr>
          <p:nvPr/>
        </p:nvSpPr>
        <p:spPr bwMode="auto">
          <a:xfrm>
            <a:off x="7236384" y="3286125"/>
            <a:ext cx="10005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 smtClean="0"/>
              <a:t>Notify Listener</a:t>
            </a:r>
            <a:endParaRPr lang="en-US" sz="1000" b="0" dirty="0"/>
          </a:p>
        </p:txBody>
      </p:sp>
      <p:sp>
        <p:nvSpPr>
          <p:cNvPr id="25632" name="Line 77"/>
          <p:cNvSpPr>
            <a:spLocks noChangeShapeType="1"/>
          </p:cNvSpPr>
          <p:nvPr/>
        </p:nvSpPr>
        <p:spPr bwMode="auto">
          <a:xfrm flipV="1">
            <a:off x="7203281" y="3819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Text Box 78"/>
          <p:cNvSpPr txBox="1">
            <a:spLocks noChangeArrowheads="1"/>
          </p:cNvSpPr>
          <p:nvPr/>
        </p:nvSpPr>
        <p:spPr bwMode="auto">
          <a:xfrm>
            <a:off x="7162800" y="3471863"/>
            <a:ext cx="11477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Read Publication</a:t>
            </a:r>
          </a:p>
        </p:txBody>
      </p:sp>
      <p:sp>
        <p:nvSpPr>
          <p:cNvPr id="25634" name="Line 79"/>
          <p:cNvSpPr>
            <a:spLocks noChangeShapeType="1"/>
          </p:cNvSpPr>
          <p:nvPr/>
        </p:nvSpPr>
        <p:spPr bwMode="auto">
          <a:xfrm flipH="1">
            <a:off x="7203281" y="3667125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73"/>
          <p:cNvSpPr>
            <a:spLocks noChangeShapeType="1"/>
          </p:cNvSpPr>
          <p:nvPr/>
        </p:nvSpPr>
        <p:spPr bwMode="auto">
          <a:xfrm flipH="1" flipV="1">
            <a:off x="7203281" y="272415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Text Box 74"/>
          <p:cNvSpPr txBox="1">
            <a:spLocks noChangeArrowheads="1"/>
          </p:cNvSpPr>
          <p:nvPr/>
        </p:nvSpPr>
        <p:spPr bwMode="auto">
          <a:xfrm>
            <a:off x="7332662" y="2514600"/>
            <a:ext cx="808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/>
              <a:t>Subscribe</a:t>
            </a:r>
          </a:p>
          <a:p>
            <a:pPr algn="ctr"/>
            <a:r>
              <a:rPr lang="en-US" sz="1000" b="0"/>
              <a:t>Publication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5092700" y="1447800"/>
            <a:ext cx="1314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Proxy</a:t>
            </a:r>
          </a:p>
          <a:p>
            <a:pPr algn="ctr"/>
            <a:r>
              <a:rPr lang="en-US" b="0"/>
              <a:t>Provider</a:t>
            </a:r>
          </a:p>
          <a:p>
            <a:pPr algn="ctr"/>
            <a:r>
              <a:rPr lang="en-US" b="0"/>
              <a:t>Application</a:t>
            </a:r>
          </a:p>
        </p:txBody>
      </p:sp>
      <p:sp>
        <p:nvSpPr>
          <p:cNvPr id="25638" name="Line 7"/>
          <p:cNvSpPr>
            <a:spLocks noChangeShapeType="1"/>
          </p:cNvSpPr>
          <p:nvPr/>
        </p:nvSpPr>
        <p:spPr bwMode="auto">
          <a:xfrm>
            <a:off x="5784850" y="2514600"/>
            <a:ext cx="635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Rectangle 18"/>
          <p:cNvSpPr>
            <a:spLocks noChangeArrowheads="1"/>
          </p:cNvSpPr>
          <p:nvPr/>
        </p:nvSpPr>
        <p:spPr bwMode="auto">
          <a:xfrm>
            <a:off x="5556250" y="2667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19"/>
          <p:cNvSpPr>
            <a:spLocks noChangeShapeType="1"/>
          </p:cNvSpPr>
          <p:nvPr/>
        </p:nvSpPr>
        <p:spPr bwMode="auto">
          <a:xfrm flipV="1">
            <a:off x="60198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Text Box 20"/>
          <p:cNvSpPr txBox="1">
            <a:spLocks noChangeArrowheads="1"/>
          </p:cNvSpPr>
          <p:nvPr/>
        </p:nvSpPr>
        <p:spPr bwMode="auto">
          <a:xfrm>
            <a:off x="6034783" y="3305175"/>
            <a:ext cx="808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0" dirty="0"/>
              <a:t>Post</a:t>
            </a:r>
          </a:p>
          <a:p>
            <a:pPr algn="ctr"/>
            <a:r>
              <a:rPr lang="en-US" sz="1000" b="0" dirty="0" smtClean="0"/>
              <a:t>Publication</a:t>
            </a:r>
          </a:p>
        </p:txBody>
      </p:sp>
      <p:sp>
        <p:nvSpPr>
          <p:cNvPr id="25642" name="Left-Right Arrow 64"/>
          <p:cNvSpPr>
            <a:spLocks noChangeArrowheads="1"/>
          </p:cNvSpPr>
          <p:nvPr/>
        </p:nvSpPr>
        <p:spPr bwMode="auto">
          <a:xfrm>
            <a:off x="3505200" y="3048000"/>
            <a:ext cx="2133600" cy="762000"/>
          </a:xfrm>
          <a:prstGeom prst="left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85"/>
          <p:cNvSpPr>
            <a:spLocks noChangeShapeType="1"/>
          </p:cNvSpPr>
          <p:nvPr/>
        </p:nvSpPr>
        <p:spPr bwMode="auto">
          <a:xfrm flipV="1">
            <a:off x="2514600" y="3505200"/>
            <a:ext cx="7620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Text Box 84"/>
          <p:cNvSpPr txBox="1">
            <a:spLocks noChangeArrowheads="1"/>
          </p:cNvSpPr>
          <p:nvPr/>
        </p:nvSpPr>
        <p:spPr bwMode="auto">
          <a:xfrm>
            <a:off x="2895600" y="4876800"/>
            <a:ext cx="3200400" cy="190500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Proxies communicate across secure channels using methods that are outside the scope of the ISBM specification; such as VPN, public key encryption, secret key encryption. Bridge may translate channels and topics to match local channel &amp; topic structures.</a:t>
            </a:r>
            <a:endParaRPr lang="en-US" sz="1400" b="0" i="1"/>
          </a:p>
        </p:txBody>
      </p:sp>
      <p:sp>
        <p:nvSpPr>
          <p:cNvPr id="25645" name="Line 85"/>
          <p:cNvSpPr>
            <a:spLocks noChangeShapeType="1"/>
          </p:cNvSpPr>
          <p:nvPr/>
        </p:nvSpPr>
        <p:spPr bwMode="auto">
          <a:xfrm flipV="1">
            <a:off x="3581400" y="3505200"/>
            <a:ext cx="533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Text Box 84"/>
          <p:cNvSpPr txBox="1">
            <a:spLocks noChangeArrowheads="1"/>
          </p:cNvSpPr>
          <p:nvPr/>
        </p:nvSpPr>
        <p:spPr bwMode="auto">
          <a:xfrm>
            <a:off x="6324600" y="5410200"/>
            <a:ext cx="1981200" cy="954088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0"/>
              <a:t>Publish Channels and Topics that are to be securely shared.</a:t>
            </a:r>
            <a:endParaRPr lang="en-US" sz="1400" b="0" i="1"/>
          </a:p>
        </p:txBody>
      </p:sp>
      <p:sp>
        <p:nvSpPr>
          <p:cNvPr id="25647" name="Line 85"/>
          <p:cNvSpPr>
            <a:spLocks noChangeShapeType="1"/>
          </p:cNvSpPr>
          <p:nvPr/>
        </p:nvSpPr>
        <p:spPr bwMode="auto">
          <a:xfrm flipH="1" flipV="1">
            <a:off x="5791200" y="3505200"/>
            <a:ext cx="68580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89"/>
          <p:cNvSpPr>
            <a:spLocks/>
          </p:cNvSpPr>
          <p:nvPr/>
        </p:nvSpPr>
        <p:spPr bwMode="auto">
          <a:xfrm>
            <a:off x="4171950" y="3228975"/>
            <a:ext cx="752475" cy="409575"/>
          </a:xfrm>
          <a:custGeom>
            <a:avLst/>
            <a:gdLst>
              <a:gd name="T0" fmla="*/ 0 w 752475"/>
              <a:gd name="T1" fmla="*/ 400050 h 409575"/>
              <a:gd name="T2" fmla="*/ 171450 w 752475"/>
              <a:gd name="T3" fmla="*/ 0 h 409575"/>
              <a:gd name="T4" fmla="*/ 266700 w 752475"/>
              <a:gd name="T5" fmla="*/ 285750 h 409575"/>
              <a:gd name="T6" fmla="*/ 361950 w 752475"/>
              <a:gd name="T7" fmla="*/ 0 h 409575"/>
              <a:gd name="T8" fmla="*/ 752475 w 752475"/>
              <a:gd name="T9" fmla="*/ 0 h 409575"/>
              <a:gd name="T10" fmla="*/ 561975 w 752475"/>
              <a:gd name="T11" fmla="*/ 409575 h 409575"/>
              <a:gd name="T12" fmla="*/ 476250 w 752475"/>
              <a:gd name="T13" fmla="*/ 123825 h 409575"/>
              <a:gd name="T14" fmla="*/ 381000 w 752475"/>
              <a:gd name="T15" fmla="*/ 390525 h 409575"/>
              <a:gd name="T16" fmla="*/ 0 w 752475"/>
              <a:gd name="T17" fmla="*/ 400050 h 4095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2475"/>
              <a:gd name="T28" fmla="*/ 0 h 409575"/>
              <a:gd name="T29" fmla="*/ 752475 w 752475"/>
              <a:gd name="T30" fmla="*/ 409575 h 4095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2475" h="409575">
                <a:moveTo>
                  <a:pt x="0" y="400050"/>
                </a:moveTo>
                <a:lnTo>
                  <a:pt x="171450" y="0"/>
                </a:lnTo>
                <a:lnTo>
                  <a:pt x="266700" y="285750"/>
                </a:lnTo>
                <a:lnTo>
                  <a:pt x="361950" y="0"/>
                </a:lnTo>
                <a:lnTo>
                  <a:pt x="752475" y="0"/>
                </a:lnTo>
                <a:lnTo>
                  <a:pt x="561975" y="409575"/>
                </a:lnTo>
                <a:lnTo>
                  <a:pt x="476250" y="123825"/>
                </a:lnTo>
                <a:lnTo>
                  <a:pt x="381000" y="390525"/>
                </a:lnTo>
                <a:lnTo>
                  <a:pt x="0" y="40005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49" name="Group 85"/>
          <p:cNvGrpSpPr>
            <a:grpSpLocks/>
          </p:cNvGrpSpPr>
          <p:nvPr/>
        </p:nvGrpSpPr>
        <p:grpSpPr bwMode="auto">
          <a:xfrm>
            <a:off x="4419600" y="3048000"/>
            <a:ext cx="533400" cy="914400"/>
            <a:chOff x="4038600" y="1905000"/>
            <a:chExt cx="533400" cy="533400"/>
          </a:xfrm>
        </p:grpSpPr>
        <p:cxnSp>
          <p:nvCxnSpPr>
            <p:cNvPr id="25654" name="Straight Connector 86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5" name="Straight Connector 87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6" name="Straight Connector 88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5650" name="Group 84"/>
          <p:cNvGrpSpPr>
            <a:grpSpLocks/>
          </p:cNvGrpSpPr>
          <p:nvPr/>
        </p:nvGrpSpPr>
        <p:grpSpPr bwMode="auto">
          <a:xfrm>
            <a:off x="4114800" y="2895600"/>
            <a:ext cx="533400" cy="914400"/>
            <a:chOff x="4038600" y="1905000"/>
            <a:chExt cx="533400" cy="533400"/>
          </a:xfrm>
        </p:grpSpPr>
        <p:cxnSp>
          <p:nvCxnSpPr>
            <p:cNvPr id="25651" name="Straight Connector 81"/>
            <p:cNvCxnSpPr>
              <a:cxnSpLocks noChangeShapeType="1"/>
            </p:cNvCxnSpPr>
            <p:nvPr/>
          </p:nvCxnSpPr>
          <p:spPr bwMode="auto">
            <a:xfrm rot="5400000" flipH="1" flipV="1">
              <a:off x="3962400" y="21336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2" name="Straight Connector 82"/>
            <p:cNvCxnSpPr>
              <a:cxnSpLocks noChangeShapeType="1"/>
            </p:cNvCxnSpPr>
            <p:nvPr/>
          </p:nvCxnSpPr>
          <p:spPr bwMode="auto">
            <a:xfrm rot="5400000" flipH="1" flipV="1">
              <a:off x="4267200" y="1981200"/>
              <a:ext cx="381000" cy="2286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53" name="Straight Connector 83"/>
            <p:cNvCxnSpPr>
              <a:cxnSpLocks noChangeShapeType="1"/>
            </p:cNvCxnSpPr>
            <p:nvPr/>
          </p:nvCxnSpPr>
          <p:spPr bwMode="auto">
            <a:xfrm rot="16200000" flipH="1">
              <a:off x="4191000" y="2133600"/>
              <a:ext cx="228600" cy="7620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Cross Company Bridge Between Multiple ISBMs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5725" y="76200"/>
            <a:ext cx="6289675" cy="360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releaseID=""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xsi:schemaLocation="http://www.openoandm.info/xml/ISBM-V01/ISBMInformation.xsd"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xmlns="http://www.openoandm.info/xml/ISBM-V01"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xmlns:xsi="http://www.w3.org/2001/XMLSchema-instance"&gt;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&lt;LogicalID&gt;MyApplication&lt;/LogicalID&gt;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&lt;/Sender&gt;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&lt;CreationDateTime&gt;2001-12-17T09:30:47.0Z&lt;/CreationDateTime&gt;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&lt;/ApplicationArea&gt;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&lt;Get/&gt;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&lt;ChannelURI&gt;”*”&lt;/ChannelURI&gt;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&lt;ApplicationID&gt;”*”&lt;/ApplicationID&gt;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&lt;Topic&gt;”*”&lt;/Topic&gt;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27" name="Oval 4"/>
          <p:cNvSpPr>
            <a:spLocks noChangeArrowheads="1"/>
          </p:cNvSpPr>
          <p:nvPr/>
        </p:nvSpPr>
        <p:spPr bwMode="auto">
          <a:xfrm>
            <a:off x="85725" y="1828800"/>
            <a:ext cx="42672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4191000" y="3886200"/>
            <a:ext cx="369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Return all channel, attribute, and topic tuples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175625" cy="223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&lt;?xml version="1.0" encoding="UTF-8"?&gt;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&lt;GetISBMInformation 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…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&lt;Show/&gt;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&lt;ApplicationID&gt;”DEF”&lt;/ApplicationID&gt; &lt;Topic&gt;”GHI”&lt;/Topic&gt;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“ABC” &lt;/ChannelURI&gt; &lt;ApplicationID&gt;”LMN”&lt;/ApplicationID&gt; &lt;Topic&gt;”OPQ”&lt;/Topic&gt;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	&lt;ChannelURI “RST” &lt;/ChannelURI&gt; &lt;ApplicationID&gt;”DEF”&lt;/ApplicationID&gt; &lt;Topic&gt;”WXY”&lt;/Topic&gt;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	&lt;/ServiceElement&gt;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	&lt;/ISBMInformation&gt;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	&lt;/DataArea&gt;</a:t>
            </a:r>
          </a:p>
          <a:p>
            <a:pPr>
              <a:tabLst>
                <a:tab pos="231775" algn="l"/>
                <a:tab pos="573088" algn="l"/>
                <a:tab pos="914400" algn="l"/>
                <a:tab pos="1200150" algn="l"/>
                <a:tab pos="1487488" algn="l"/>
                <a:tab pos="1773238" algn="l"/>
              </a:tabLst>
            </a:pPr>
            <a:r>
              <a:rPr lang="en-US" sz="1000" b="0">
                <a:latin typeface="Courier New" pitchFamily="49" charset="0"/>
              </a:rPr>
              <a:t>&lt;/GetISBMInformation&gt;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 rot="8267172">
            <a:off x="3276600" y="4343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9"/>
          <p:cNvSpPr>
            <a:spLocks noChangeArrowheads="1"/>
          </p:cNvSpPr>
          <p:nvPr/>
        </p:nvSpPr>
        <p:spPr bwMode="auto">
          <a:xfrm rot="2682083">
            <a:off x="3352800" y="32004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7"/>
          <p:cNvSpPr>
            <a:spLocks noChangeArrowheads="1"/>
          </p:cNvSpPr>
          <p:nvPr/>
        </p:nvSpPr>
        <p:spPr bwMode="auto">
          <a:xfrm>
            <a:off x="3505200" y="2590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28"/>
          <p:cNvSpPr>
            <a:spLocks noChangeArrowheads="1"/>
          </p:cNvSpPr>
          <p:nvPr/>
        </p:nvSpPr>
        <p:spPr bwMode="auto">
          <a:xfrm>
            <a:off x="3505200" y="21336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4724400" y="3048000"/>
            <a:ext cx="280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ESB, RSS, FTP, Named Pipes, </a:t>
            </a:r>
          </a:p>
          <a:p>
            <a:r>
              <a:rPr lang="en-US" sz="1400" b="0"/>
              <a:t>Message Queue System, …</a:t>
            </a:r>
          </a:p>
        </p:txBody>
      </p:sp>
      <p:sp>
        <p:nvSpPr>
          <p:cNvPr id="4101" name="Text Box 36"/>
          <p:cNvSpPr txBox="1">
            <a:spLocks noChangeArrowheads="1"/>
          </p:cNvSpPr>
          <p:nvPr/>
        </p:nvSpPr>
        <p:spPr bwMode="auto">
          <a:xfrm>
            <a:off x="4724400" y="2590800"/>
            <a:ext cx="2135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ISA 95.05 (IEC 62264-5)</a:t>
            </a:r>
          </a:p>
        </p:txBody>
      </p:sp>
      <p:sp>
        <p:nvSpPr>
          <p:cNvPr id="4102" name="Text Box 40"/>
          <p:cNvSpPr txBox="1">
            <a:spLocks noChangeArrowheads="1"/>
          </p:cNvSpPr>
          <p:nvPr/>
        </p:nvSpPr>
        <p:spPr bwMode="auto">
          <a:xfrm>
            <a:off x="4724400" y="2057400"/>
            <a:ext cx="3919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CIR, ISA 95.02, B2MML, MIMOSA, ISO 15926,</a:t>
            </a:r>
          </a:p>
          <a:p>
            <a:r>
              <a:rPr lang="en-US" sz="1400" b="0"/>
              <a:t>OPC UA Objects, OAGIS, OMAC…</a:t>
            </a: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3505200" y="31242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59"/>
          <p:cNvSpPr>
            <a:spLocks/>
          </p:cNvSpPr>
          <p:nvPr/>
        </p:nvSpPr>
        <p:spPr bwMode="auto">
          <a:xfrm>
            <a:off x="3505200" y="3625850"/>
            <a:ext cx="1143000" cy="2514600"/>
          </a:xfrm>
          <a:prstGeom prst="rightBrace">
            <a:avLst>
              <a:gd name="adj1" fmla="val 407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60"/>
          <p:cNvSpPr txBox="1">
            <a:spLocks noChangeArrowheads="1"/>
          </p:cNvSpPr>
          <p:nvPr/>
        </p:nvSpPr>
        <p:spPr bwMode="auto">
          <a:xfrm>
            <a:off x="4724400" y="4540250"/>
            <a:ext cx="23637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0"/>
              <a:t>SOAP, …</a:t>
            </a:r>
          </a:p>
          <a:p>
            <a:r>
              <a:rPr lang="en-US" sz="1400" b="0"/>
              <a:t>Ethernet, TCP/IP, HTTP, …</a:t>
            </a:r>
          </a:p>
          <a:p>
            <a:r>
              <a:rPr lang="en-US" sz="1400" b="0"/>
              <a:t>802.xx, … </a:t>
            </a:r>
          </a:p>
        </p:txBody>
      </p:sp>
      <p:sp>
        <p:nvSpPr>
          <p:cNvPr id="4106" name="Rectangle 63"/>
          <p:cNvSpPr>
            <a:spLocks noChangeArrowheads="1"/>
          </p:cNvSpPr>
          <p:nvPr/>
        </p:nvSpPr>
        <p:spPr bwMode="auto">
          <a:xfrm>
            <a:off x="903288" y="5815013"/>
            <a:ext cx="2525712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Physical</a:t>
            </a:r>
          </a:p>
        </p:txBody>
      </p:sp>
      <p:sp>
        <p:nvSpPr>
          <p:cNvPr id="4107" name="Rectangle 64"/>
          <p:cNvSpPr>
            <a:spLocks noChangeArrowheads="1"/>
          </p:cNvSpPr>
          <p:nvPr/>
        </p:nvSpPr>
        <p:spPr bwMode="auto">
          <a:xfrm>
            <a:off x="903288" y="5392738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Link</a:t>
            </a:r>
          </a:p>
        </p:txBody>
      </p:sp>
      <p:sp>
        <p:nvSpPr>
          <p:cNvPr id="4108" name="Rectangle 65"/>
          <p:cNvSpPr>
            <a:spLocks noChangeArrowheads="1"/>
          </p:cNvSpPr>
          <p:nvPr/>
        </p:nvSpPr>
        <p:spPr bwMode="auto">
          <a:xfrm>
            <a:off x="903288" y="497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Network</a:t>
            </a:r>
          </a:p>
        </p:txBody>
      </p:sp>
      <p:sp>
        <p:nvSpPr>
          <p:cNvPr id="4109" name="Rectangle 66"/>
          <p:cNvSpPr>
            <a:spLocks noChangeArrowheads="1"/>
          </p:cNvSpPr>
          <p:nvPr/>
        </p:nvSpPr>
        <p:spPr bwMode="auto">
          <a:xfrm>
            <a:off x="903288" y="4546600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Transport</a:t>
            </a:r>
          </a:p>
        </p:txBody>
      </p: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903288" y="4124325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Session</a:t>
            </a:r>
          </a:p>
        </p:txBody>
      </p:sp>
      <p:sp>
        <p:nvSpPr>
          <p:cNvPr id="4111" name="Rectangle 68"/>
          <p:cNvSpPr>
            <a:spLocks noChangeArrowheads="1"/>
          </p:cNvSpPr>
          <p:nvPr/>
        </p:nvSpPr>
        <p:spPr bwMode="auto">
          <a:xfrm>
            <a:off x="903288" y="3700463"/>
            <a:ext cx="2525712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Presentation</a:t>
            </a:r>
          </a:p>
        </p:txBody>
      </p:sp>
      <p:sp>
        <p:nvSpPr>
          <p:cNvPr id="4112" name="Rectangle 69"/>
          <p:cNvSpPr>
            <a:spLocks noChangeArrowheads="1"/>
          </p:cNvSpPr>
          <p:nvPr/>
        </p:nvSpPr>
        <p:spPr bwMode="auto">
          <a:xfrm>
            <a:off x="903288" y="2101850"/>
            <a:ext cx="2525712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70"/>
          <p:cNvSpPr>
            <a:spLocks noChangeArrowheads="1"/>
          </p:cNvSpPr>
          <p:nvPr/>
        </p:nvSpPr>
        <p:spPr bwMode="auto">
          <a:xfrm rot="-5400000">
            <a:off x="-1436687" y="3919537"/>
            <a:ext cx="40386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Security</a:t>
            </a:r>
          </a:p>
        </p:txBody>
      </p:sp>
      <p:sp>
        <p:nvSpPr>
          <p:cNvPr id="4114" name="Rectangle 71"/>
          <p:cNvSpPr>
            <a:spLocks noChangeArrowheads="1"/>
          </p:cNvSpPr>
          <p:nvPr/>
        </p:nvSpPr>
        <p:spPr bwMode="auto">
          <a:xfrm>
            <a:off x="990600" y="320040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Exchange Services</a:t>
            </a:r>
          </a:p>
        </p:txBody>
      </p:sp>
      <p:sp>
        <p:nvSpPr>
          <p:cNvPr id="4115" name="Rectangle 72"/>
          <p:cNvSpPr>
            <a:spLocks noChangeArrowheads="1"/>
          </p:cNvSpPr>
          <p:nvPr/>
        </p:nvSpPr>
        <p:spPr bwMode="auto">
          <a:xfrm>
            <a:off x="990600" y="2647950"/>
            <a:ext cx="2351088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Transaction</a:t>
            </a:r>
          </a:p>
        </p:txBody>
      </p:sp>
      <p:sp>
        <p:nvSpPr>
          <p:cNvPr id="4116" name="Rectangle 73"/>
          <p:cNvSpPr>
            <a:spLocks noChangeArrowheads="1"/>
          </p:cNvSpPr>
          <p:nvPr/>
        </p:nvSpPr>
        <p:spPr bwMode="auto">
          <a:xfrm>
            <a:off x="990600" y="2209800"/>
            <a:ext cx="2351088" cy="327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Data Object</a:t>
            </a:r>
          </a:p>
        </p:txBody>
      </p:sp>
      <p:sp>
        <p:nvSpPr>
          <p:cNvPr id="4117" name="Rectangle 75"/>
          <p:cNvSpPr>
            <a:spLocks noChangeArrowheads="1"/>
          </p:cNvSpPr>
          <p:nvPr/>
        </p:nvSpPr>
        <p:spPr bwMode="auto">
          <a:xfrm>
            <a:off x="990600" y="3048000"/>
            <a:ext cx="2351088" cy="1714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OpenO&amp;M  ISBM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Defined Standards at Each Application Sublevel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810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7696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6002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6096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grpSp>
        <p:nvGrpSpPr>
          <p:cNvPr id="5126" name="Group 28"/>
          <p:cNvGrpSpPr>
            <a:grpSpLocks/>
          </p:cNvGrpSpPr>
          <p:nvPr/>
        </p:nvGrpSpPr>
        <p:grpSpPr bwMode="auto">
          <a:xfrm>
            <a:off x="3505200" y="1828800"/>
            <a:ext cx="2057400" cy="4800600"/>
            <a:chOff x="1680" y="672"/>
            <a:chExt cx="1296" cy="3024"/>
          </a:xfrm>
        </p:grpSpPr>
        <p:sp>
          <p:nvSpPr>
            <p:cNvPr id="5137" name="Rectangle 8"/>
            <p:cNvSpPr>
              <a:spLocks noChangeArrowheads="1"/>
            </p:cNvSpPr>
            <p:nvPr/>
          </p:nvSpPr>
          <p:spPr bwMode="auto">
            <a:xfrm>
              <a:off x="1680" y="6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5138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5139" name="Rectangle 10"/>
            <p:cNvSpPr>
              <a:spLocks noChangeArrowheads="1"/>
            </p:cNvSpPr>
            <p:nvPr/>
          </p:nvSpPr>
          <p:spPr bwMode="auto">
            <a:xfrm>
              <a:off x="1680" y="10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5140" name="Rectangle 11"/>
            <p:cNvSpPr>
              <a:spLocks noChangeArrowheads="1"/>
            </p:cNvSpPr>
            <p:nvPr/>
          </p:nvSpPr>
          <p:spPr bwMode="auto">
            <a:xfrm>
              <a:off x="1680" y="11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1680" y="129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5142" name="Rectangle 13"/>
            <p:cNvSpPr>
              <a:spLocks noChangeArrowheads="1"/>
            </p:cNvSpPr>
            <p:nvPr/>
          </p:nvSpPr>
          <p:spPr bwMode="auto">
            <a:xfrm>
              <a:off x="1680" y="144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5143" name="Rectangle 14"/>
            <p:cNvSpPr>
              <a:spLocks noChangeArrowheads="1"/>
            </p:cNvSpPr>
            <p:nvPr/>
          </p:nvSpPr>
          <p:spPr bwMode="auto">
            <a:xfrm>
              <a:off x="1680" y="158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5144" name="Rectangle 15"/>
            <p:cNvSpPr>
              <a:spLocks noChangeArrowheads="1"/>
            </p:cNvSpPr>
            <p:nvPr/>
          </p:nvSpPr>
          <p:spPr bwMode="auto">
            <a:xfrm>
              <a:off x="1680" y="172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5145" name="Rectangle 16"/>
            <p:cNvSpPr>
              <a:spLocks noChangeArrowheads="1"/>
            </p:cNvSpPr>
            <p:nvPr/>
          </p:nvSpPr>
          <p:spPr bwMode="auto">
            <a:xfrm>
              <a:off x="1680" y="187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5146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5147" name="Rectangle 18"/>
            <p:cNvSpPr>
              <a:spLocks noChangeArrowheads="1"/>
            </p:cNvSpPr>
            <p:nvPr/>
          </p:nvSpPr>
          <p:spPr bwMode="auto">
            <a:xfrm>
              <a:off x="1680" y="216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514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680" y="244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680" y="259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1680" y="2736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5152" name="Rectangle 23"/>
            <p:cNvSpPr>
              <a:spLocks noChangeArrowheads="1"/>
            </p:cNvSpPr>
            <p:nvPr/>
          </p:nvSpPr>
          <p:spPr bwMode="auto">
            <a:xfrm>
              <a:off x="1680" y="2880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5153" name="Rectangle 24"/>
            <p:cNvSpPr>
              <a:spLocks noChangeArrowheads="1"/>
            </p:cNvSpPr>
            <p:nvPr/>
          </p:nvSpPr>
          <p:spPr bwMode="auto">
            <a:xfrm>
              <a:off x="1680" y="3264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5154" name="Rectangle 25"/>
            <p:cNvSpPr>
              <a:spLocks noChangeArrowheads="1"/>
            </p:cNvSpPr>
            <p:nvPr/>
          </p:nvSpPr>
          <p:spPr bwMode="auto">
            <a:xfrm>
              <a:off x="1680" y="3072"/>
              <a:ext cx="1296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5155" name="Rectangle 26"/>
            <p:cNvSpPr>
              <a:spLocks noChangeArrowheads="1"/>
            </p:cNvSpPr>
            <p:nvPr/>
          </p:nvSpPr>
          <p:spPr bwMode="auto">
            <a:xfrm>
              <a:off x="1680" y="3408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5156" name="Rectangle 27"/>
            <p:cNvSpPr>
              <a:spLocks noChangeArrowheads="1"/>
            </p:cNvSpPr>
            <p:nvPr/>
          </p:nvSpPr>
          <p:spPr bwMode="auto">
            <a:xfrm>
              <a:off x="1680" y="3552"/>
              <a:ext cx="12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</p:grpSp>
      <p:cxnSp>
        <p:nvCxnSpPr>
          <p:cNvPr id="5127" name="AutoShape 29"/>
          <p:cNvCxnSpPr>
            <a:cxnSpLocks noChangeShapeType="1"/>
            <a:stCxn id="5122" idx="3"/>
            <a:endCxn id="5124" idx="1"/>
          </p:cNvCxnSpPr>
          <p:nvPr/>
        </p:nvCxnSpPr>
        <p:spPr bwMode="auto">
          <a:xfrm>
            <a:off x="13716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8" name="AutoShape 30"/>
          <p:cNvCxnSpPr>
            <a:cxnSpLocks noChangeShapeType="1"/>
            <a:stCxn id="5123" idx="1"/>
            <a:endCxn id="5125" idx="3"/>
          </p:cNvCxnSpPr>
          <p:nvPr/>
        </p:nvCxnSpPr>
        <p:spPr bwMode="auto">
          <a:xfrm flipH="1">
            <a:off x="7467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29" name="AutoShape 31"/>
          <p:cNvCxnSpPr>
            <a:cxnSpLocks noChangeShapeType="1"/>
            <a:stCxn id="5124" idx="3"/>
            <a:endCxn id="5137" idx="1"/>
          </p:cNvCxnSpPr>
          <p:nvPr/>
        </p:nvCxnSpPr>
        <p:spPr bwMode="auto">
          <a:xfrm flipV="1">
            <a:off x="2971800" y="1981200"/>
            <a:ext cx="533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0" name="AutoShape 33"/>
          <p:cNvCxnSpPr>
            <a:cxnSpLocks noChangeShapeType="1"/>
            <a:stCxn id="5137" idx="3"/>
            <a:endCxn id="5125" idx="1"/>
          </p:cNvCxnSpPr>
          <p:nvPr/>
        </p:nvCxnSpPr>
        <p:spPr bwMode="auto">
          <a:xfrm>
            <a:off x="5562600" y="1981200"/>
            <a:ext cx="5334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1" name="AutoShape 48"/>
          <p:cNvCxnSpPr>
            <a:cxnSpLocks noChangeShapeType="1"/>
            <a:stCxn id="5154" idx="1"/>
            <a:endCxn id="5124" idx="3"/>
          </p:cNvCxnSpPr>
          <p:nvPr/>
        </p:nvCxnSpPr>
        <p:spPr bwMode="auto">
          <a:xfrm flipH="1" flipV="1">
            <a:off x="2971800" y="4457700"/>
            <a:ext cx="5334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2" name="AutoShape 64"/>
          <p:cNvCxnSpPr>
            <a:cxnSpLocks noChangeShapeType="1"/>
            <a:stCxn id="5154" idx="3"/>
            <a:endCxn id="5125" idx="1"/>
          </p:cNvCxnSpPr>
          <p:nvPr/>
        </p:nvCxnSpPr>
        <p:spPr bwMode="auto">
          <a:xfrm flipV="1">
            <a:off x="5562600" y="4000500"/>
            <a:ext cx="5334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133" name="Rectangle 73"/>
          <p:cNvSpPr>
            <a:spLocks noChangeArrowheads="1"/>
          </p:cNvSpPr>
          <p:nvPr/>
        </p:nvSpPr>
        <p:spPr bwMode="auto">
          <a:xfrm>
            <a:off x="16002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5134" name="AutoShape 74"/>
          <p:cNvCxnSpPr>
            <a:cxnSpLocks noChangeShapeType="1"/>
            <a:stCxn id="5133" idx="3"/>
            <a:endCxn id="5137" idx="1"/>
          </p:cNvCxnSpPr>
          <p:nvPr/>
        </p:nvCxnSpPr>
        <p:spPr bwMode="auto">
          <a:xfrm flipV="1">
            <a:off x="2971800" y="1981200"/>
            <a:ext cx="5334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5" name="AutoShape 75"/>
          <p:cNvCxnSpPr>
            <a:cxnSpLocks noChangeShapeType="1"/>
            <a:stCxn id="5133" idx="3"/>
            <a:endCxn id="5154" idx="1"/>
          </p:cNvCxnSpPr>
          <p:nvPr/>
        </p:nvCxnSpPr>
        <p:spPr bwMode="auto">
          <a:xfrm>
            <a:off x="2971800" y="3695700"/>
            <a:ext cx="5334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36" name="AutoShape 76"/>
          <p:cNvCxnSpPr>
            <a:cxnSpLocks noChangeShapeType="1"/>
            <a:stCxn id="5133" idx="1"/>
            <a:endCxn id="5122" idx="3"/>
          </p:cNvCxnSpPr>
          <p:nvPr/>
        </p:nvCxnSpPr>
        <p:spPr bwMode="auto">
          <a:xfrm flipH="1">
            <a:off x="13716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Interface to ESB and Other Service Providers (Simple)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Provider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Consumer</a:t>
            </a:r>
          </a:p>
          <a:p>
            <a:pPr algn="ctr"/>
            <a:r>
              <a:rPr lang="en-US" sz="1400"/>
              <a:t>Application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Provider</a:t>
            </a:r>
          </a:p>
          <a:p>
            <a:pPr algn="ctr"/>
            <a:r>
              <a:rPr lang="en-US" sz="1400"/>
              <a:t>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Consumer</a:t>
            </a:r>
          </a:p>
          <a:p>
            <a:pPr algn="ctr"/>
            <a:r>
              <a:rPr lang="en-US" sz="1400"/>
              <a:t>Interface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3048000" y="182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ESBs: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3657600" y="213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Artix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657600" y="236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BEA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3657600" y="259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BizTalk</a:t>
            </a: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3657600" y="2819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Composite App Suite</a:t>
            </a: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3657600" y="3048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Cordys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657600" y="3276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eInsight 5</a:t>
            </a:r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3657600" y="3505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EntireX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3657600" y="3733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Fiorano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3657600" y="3962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JIntegrator</a:t>
            </a:r>
          </a:p>
        </p:txBody>
      </p:sp>
      <p:sp>
        <p:nvSpPr>
          <p:cNvPr id="6160" name="Rectangle 17"/>
          <p:cNvSpPr>
            <a:spLocks noChangeArrowheads="1"/>
          </p:cNvSpPr>
          <p:nvPr/>
        </p:nvSpPr>
        <p:spPr bwMode="auto">
          <a:xfrm>
            <a:off x="3657600" y="4191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KnowHow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657600" y="4419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NetWeaver</a:t>
            </a:r>
          </a:p>
        </p:txBody>
      </p:sp>
      <p:sp>
        <p:nvSpPr>
          <p:cNvPr id="6162" name="Rectangle 19"/>
          <p:cNvSpPr>
            <a:spLocks noChangeArrowheads="1"/>
          </p:cNvSpPr>
          <p:nvPr/>
        </p:nvSpPr>
        <p:spPr bwMode="auto">
          <a:xfrm>
            <a:off x="3657600" y="4648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Tibco</a:t>
            </a:r>
          </a:p>
        </p:txBody>
      </p:sp>
      <p:sp>
        <p:nvSpPr>
          <p:cNvPr id="6163" name="Rectangle 20"/>
          <p:cNvSpPr>
            <a:spLocks noChangeArrowheads="1"/>
          </p:cNvSpPr>
          <p:nvPr/>
        </p:nvSpPr>
        <p:spPr bwMode="auto">
          <a:xfrm>
            <a:off x="3657600" y="4876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WS02</a:t>
            </a:r>
          </a:p>
        </p:txBody>
      </p:sp>
      <p:sp>
        <p:nvSpPr>
          <p:cNvPr id="6164" name="Rectangle 21"/>
          <p:cNvSpPr>
            <a:spLocks noChangeArrowheads="1"/>
          </p:cNvSpPr>
          <p:nvPr/>
        </p:nvSpPr>
        <p:spPr bwMode="auto">
          <a:xfrm>
            <a:off x="3657600" y="51054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WebMethods</a:t>
            </a:r>
          </a:p>
        </p:txBody>
      </p:sp>
      <p:sp>
        <p:nvSpPr>
          <p:cNvPr id="6165" name="Rectangle 22"/>
          <p:cNvSpPr>
            <a:spLocks noChangeArrowheads="1"/>
          </p:cNvSpPr>
          <p:nvPr/>
        </p:nvSpPr>
        <p:spPr bwMode="auto">
          <a:xfrm>
            <a:off x="3657600" y="53340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WebSphere</a:t>
            </a:r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3657600" y="59436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OPC-UA</a:t>
            </a:r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3048000" y="5638800"/>
            <a:ext cx="3048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Other:</a:t>
            </a: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3657600" y="61722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RSS</a:t>
            </a:r>
          </a:p>
        </p:txBody>
      </p:sp>
      <p:sp>
        <p:nvSpPr>
          <p:cNvPr id="6169" name="Rectangle 26"/>
          <p:cNvSpPr>
            <a:spLocks noChangeArrowheads="1"/>
          </p:cNvSpPr>
          <p:nvPr/>
        </p:nvSpPr>
        <p:spPr bwMode="auto">
          <a:xfrm>
            <a:off x="3657600" y="6400800"/>
            <a:ext cx="1828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FTP</a:t>
            </a:r>
          </a:p>
        </p:txBody>
      </p:sp>
      <p:cxnSp>
        <p:nvCxnSpPr>
          <p:cNvPr id="6170" name="AutoShape 27"/>
          <p:cNvCxnSpPr>
            <a:cxnSpLocks noChangeShapeType="1"/>
            <a:stCxn id="6146" idx="3"/>
            <a:endCxn id="6148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1" name="AutoShape 28"/>
          <p:cNvCxnSpPr>
            <a:cxnSpLocks noChangeShapeType="1"/>
            <a:stCxn id="6147" idx="1"/>
            <a:endCxn id="6149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2" name="AutoShape 29"/>
          <p:cNvCxnSpPr>
            <a:cxnSpLocks noChangeShapeType="1"/>
            <a:stCxn id="6148" idx="3"/>
            <a:endCxn id="6150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3" name="AutoShape 30"/>
          <p:cNvCxnSpPr>
            <a:cxnSpLocks noChangeShapeType="1"/>
            <a:stCxn id="6150" idx="3"/>
            <a:endCxn id="6149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4" name="AutoShape 31"/>
          <p:cNvCxnSpPr>
            <a:cxnSpLocks noChangeShapeType="1"/>
            <a:stCxn id="6167" idx="1"/>
            <a:endCxn id="6148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5" name="AutoShape 32"/>
          <p:cNvCxnSpPr>
            <a:cxnSpLocks noChangeShapeType="1"/>
            <a:stCxn id="6167" idx="3"/>
            <a:endCxn id="6149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76" name="Rectangle 33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ISBM Channel</a:t>
            </a:r>
          </a:p>
          <a:p>
            <a:pPr algn="ctr"/>
            <a:r>
              <a:rPr lang="en-US" sz="1400"/>
              <a:t> Management</a:t>
            </a:r>
          </a:p>
        </p:txBody>
      </p:sp>
      <p:cxnSp>
        <p:nvCxnSpPr>
          <p:cNvPr id="6177" name="AutoShape 34"/>
          <p:cNvCxnSpPr>
            <a:cxnSpLocks noChangeShapeType="1"/>
            <a:stCxn id="6176" idx="3"/>
            <a:endCxn id="6150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8" name="AutoShape 35"/>
          <p:cNvCxnSpPr>
            <a:cxnSpLocks noChangeShapeType="1"/>
            <a:stCxn id="6176" idx="3"/>
            <a:endCxn id="616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179" name="AutoShape 36"/>
          <p:cNvCxnSpPr>
            <a:cxnSpLocks noChangeShapeType="1"/>
            <a:stCxn id="6176" idx="1"/>
            <a:endCxn id="6146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180" name="Rectangle 37"/>
          <p:cNvSpPr>
            <a:spLocks noChangeArrowheads="1"/>
          </p:cNvSpPr>
          <p:nvPr/>
        </p:nvSpPr>
        <p:spPr bwMode="auto">
          <a:xfrm>
            <a:off x="54864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1" name="Rectangle 38"/>
          <p:cNvSpPr>
            <a:spLocks noChangeArrowheads="1"/>
          </p:cNvSpPr>
          <p:nvPr/>
        </p:nvSpPr>
        <p:spPr bwMode="auto">
          <a:xfrm>
            <a:off x="54864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2" name="Rectangle 39"/>
          <p:cNvSpPr>
            <a:spLocks noChangeArrowheads="1"/>
          </p:cNvSpPr>
          <p:nvPr/>
        </p:nvSpPr>
        <p:spPr bwMode="auto">
          <a:xfrm>
            <a:off x="54864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3" name="Rectangle 40"/>
          <p:cNvSpPr>
            <a:spLocks noChangeArrowheads="1"/>
          </p:cNvSpPr>
          <p:nvPr/>
        </p:nvSpPr>
        <p:spPr bwMode="auto">
          <a:xfrm>
            <a:off x="54864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4" name="Rectangle 41"/>
          <p:cNvSpPr>
            <a:spLocks noChangeArrowheads="1"/>
          </p:cNvSpPr>
          <p:nvPr/>
        </p:nvSpPr>
        <p:spPr bwMode="auto">
          <a:xfrm>
            <a:off x="54864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5" name="Rectangle 42"/>
          <p:cNvSpPr>
            <a:spLocks noChangeArrowheads="1"/>
          </p:cNvSpPr>
          <p:nvPr/>
        </p:nvSpPr>
        <p:spPr bwMode="auto">
          <a:xfrm>
            <a:off x="54864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6" name="Rectangle 43"/>
          <p:cNvSpPr>
            <a:spLocks noChangeArrowheads="1"/>
          </p:cNvSpPr>
          <p:nvPr/>
        </p:nvSpPr>
        <p:spPr bwMode="auto">
          <a:xfrm>
            <a:off x="54864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7" name="Rectangle 44"/>
          <p:cNvSpPr>
            <a:spLocks noChangeArrowheads="1"/>
          </p:cNvSpPr>
          <p:nvPr/>
        </p:nvSpPr>
        <p:spPr bwMode="auto">
          <a:xfrm>
            <a:off x="54864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8" name="Rectangle 45"/>
          <p:cNvSpPr>
            <a:spLocks noChangeArrowheads="1"/>
          </p:cNvSpPr>
          <p:nvPr/>
        </p:nvSpPr>
        <p:spPr bwMode="auto">
          <a:xfrm>
            <a:off x="54864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89" name="Rectangle 46"/>
          <p:cNvSpPr>
            <a:spLocks noChangeArrowheads="1"/>
          </p:cNvSpPr>
          <p:nvPr/>
        </p:nvSpPr>
        <p:spPr bwMode="auto">
          <a:xfrm>
            <a:off x="54864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0" name="Rectangle 47"/>
          <p:cNvSpPr>
            <a:spLocks noChangeArrowheads="1"/>
          </p:cNvSpPr>
          <p:nvPr/>
        </p:nvSpPr>
        <p:spPr bwMode="auto">
          <a:xfrm>
            <a:off x="54864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1" name="Rectangle 48"/>
          <p:cNvSpPr>
            <a:spLocks noChangeArrowheads="1"/>
          </p:cNvSpPr>
          <p:nvPr/>
        </p:nvSpPr>
        <p:spPr bwMode="auto">
          <a:xfrm>
            <a:off x="54864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2" name="Rectangle 49"/>
          <p:cNvSpPr>
            <a:spLocks noChangeArrowheads="1"/>
          </p:cNvSpPr>
          <p:nvPr/>
        </p:nvSpPr>
        <p:spPr bwMode="auto">
          <a:xfrm>
            <a:off x="54864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3" name="Rectangle 50"/>
          <p:cNvSpPr>
            <a:spLocks noChangeArrowheads="1"/>
          </p:cNvSpPr>
          <p:nvPr/>
        </p:nvSpPr>
        <p:spPr bwMode="auto">
          <a:xfrm>
            <a:off x="54864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4" name="Rectangle 51"/>
          <p:cNvSpPr>
            <a:spLocks noChangeArrowheads="1"/>
          </p:cNvSpPr>
          <p:nvPr/>
        </p:nvSpPr>
        <p:spPr bwMode="auto">
          <a:xfrm>
            <a:off x="54864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5" name="Rectangle 52"/>
          <p:cNvSpPr>
            <a:spLocks noChangeArrowheads="1"/>
          </p:cNvSpPr>
          <p:nvPr/>
        </p:nvSpPr>
        <p:spPr bwMode="auto">
          <a:xfrm>
            <a:off x="54864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6" name="Rectangle 53"/>
          <p:cNvSpPr>
            <a:spLocks noChangeArrowheads="1"/>
          </p:cNvSpPr>
          <p:nvPr/>
        </p:nvSpPr>
        <p:spPr bwMode="auto">
          <a:xfrm>
            <a:off x="54864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7" name="Rectangle 54"/>
          <p:cNvSpPr>
            <a:spLocks noChangeArrowheads="1"/>
          </p:cNvSpPr>
          <p:nvPr/>
        </p:nvSpPr>
        <p:spPr bwMode="auto">
          <a:xfrm>
            <a:off x="54864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8" name="Rectangle 55"/>
          <p:cNvSpPr>
            <a:spLocks noChangeArrowheads="1"/>
          </p:cNvSpPr>
          <p:nvPr/>
        </p:nvSpPr>
        <p:spPr bwMode="auto">
          <a:xfrm>
            <a:off x="30480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199" name="Rectangle 56"/>
          <p:cNvSpPr>
            <a:spLocks noChangeArrowheads="1"/>
          </p:cNvSpPr>
          <p:nvPr/>
        </p:nvSpPr>
        <p:spPr bwMode="auto">
          <a:xfrm>
            <a:off x="3048000" y="236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0" name="Rectangle 57"/>
          <p:cNvSpPr>
            <a:spLocks noChangeArrowheads="1"/>
          </p:cNvSpPr>
          <p:nvPr/>
        </p:nvSpPr>
        <p:spPr bwMode="auto">
          <a:xfrm>
            <a:off x="3048000" y="259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1" name="Rectangle 58"/>
          <p:cNvSpPr>
            <a:spLocks noChangeArrowheads="1"/>
          </p:cNvSpPr>
          <p:nvPr/>
        </p:nvSpPr>
        <p:spPr bwMode="auto">
          <a:xfrm>
            <a:off x="3048000" y="2819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2" name="Rectangle 59"/>
          <p:cNvSpPr>
            <a:spLocks noChangeArrowheads="1"/>
          </p:cNvSpPr>
          <p:nvPr/>
        </p:nvSpPr>
        <p:spPr bwMode="auto">
          <a:xfrm>
            <a:off x="3048000" y="3048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3" name="Rectangle 60"/>
          <p:cNvSpPr>
            <a:spLocks noChangeArrowheads="1"/>
          </p:cNvSpPr>
          <p:nvPr/>
        </p:nvSpPr>
        <p:spPr bwMode="auto">
          <a:xfrm>
            <a:off x="3048000" y="3276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4" name="Rectangle 61"/>
          <p:cNvSpPr>
            <a:spLocks noChangeArrowheads="1"/>
          </p:cNvSpPr>
          <p:nvPr/>
        </p:nvSpPr>
        <p:spPr bwMode="auto">
          <a:xfrm>
            <a:off x="3048000" y="3505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5" name="Rectangle 62"/>
          <p:cNvSpPr>
            <a:spLocks noChangeArrowheads="1"/>
          </p:cNvSpPr>
          <p:nvPr/>
        </p:nvSpPr>
        <p:spPr bwMode="auto">
          <a:xfrm>
            <a:off x="3048000" y="3733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6" name="Rectangle 63"/>
          <p:cNvSpPr>
            <a:spLocks noChangeArrowheads="1"/>
          </p:cNvSpPr>
          <p:nvPr/>
        </p:nvSpPr>
        <p:spPr bwMode="auto">
          <a:xfrm>
            <a:off x="3048000" y="3962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7" name="Rectangle 64"/>
          <p:cNvSpPr>
            <a:spLocks noChangeArrowheads="1"/>
          </p:cNvSpPr>
          <p:nvPr/>
        </p:nvSpPr>
        <p:spPr bwMode="auto">
          <a:xfrm>
            <a:off x="3048000" y="4191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8" name="Rectangle 65"/>
          <p:cNvSpPr>
            <a:spLocks noChangeArrowheads="1"/>
          </p:cNvSpPr>
          <p:nvPr/>
        </p:nvSpPr>
        <p:spPr bwMode="auto">
          <a:xfrm>
            <a:off x="3048000" y="4419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09" name="Rectangle 66"/>
          <p:cNvSpPr>
            <a:spLocks noChangeArrowheads="1"/>
          </p:cNvSpPr>
          <p:nvPr/>
        </p:nvSpPr>
        <p:spPr bwMode="auto">
          <a:xfrm>
            <a:off x="3048000" y="4648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0" name="Rectangle 67"/>
          <p:cNvSpPr>
            <a:spLocks noChangeArrowheads="1"/>
          </p:cNvSpPr>
          <p:nvPr/>
        </p:nvSpPr>
        <p:spPr bwMode="auto">
          <a:xfrm>
            <a:off x="3048000" y="4876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1" name="Rectangle 68"/>
          <p:cNvSpPr>
            <a:spLocks noChangeArrowheads="1"/>
          </p:cNvSpPr>
          <p:nvPr/>
        </p:nvSpPr>
        <p:spPr bwMode="auto">
          <a:xfrm>
            <a:off x="3048000" y="5105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2" name="Rectangle 69"/>
          <p:cNvSpPr>
            <a:spLocks noChangeArrowheads="1"/>
          </p:cNvSpPr>
          <p:nvPr/>
        </p:nvSpPr>
        <p:spPr bwMode="auto">
          <a:xfrm>
            <a:off x="3048000" y="53340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3" name="Rectangle 70"/>
          <p:cNvSpPr>
            <a:spLocks noChangeArrowheads="1"/>
          </p:cNvSpPr>
          <p:nvPr/>
        </p:nvSpPr>
        <p:spPr bwMode="auto">
          <a:xfrm>
            <a:off x="3048000" y="594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4" name="Rectangle 71"/>
          <p:cNvSpPr>
            <a:spLocks noChangeArrowheads="1"/>
          </p:cNvSpPr>
          <p:nvPr/>
        </p:nvSpPr>
        <p:spPr bwMode="auto">
          <a:xfrm>
            <a:off x="3048000" y="6172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6215" name="Rectangle 72"/>
          <p:cNvSpPr>
            <a:spLocks noChangeArrowheads="1"/>
          </p:cNvSpPr>
          <p:nvPr/>
        </p:nvSpPr>
        <p:spPr bwMode="auto">
          <a:xfrm>
            <a:off x="3048000" y="6400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700" b="0"/>
              <a:t>ISBM Channel</a:t>
            </a:r>
          </a:p>
          <a:p>
            <a:pPr algn="ctr"/>
            <a:r>
              <a:rPr lang="en-US" sz="700" b="0"/>
              <a:t>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(B&amp;W)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" y="38100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077200" y="3733800"/>
            <a:ext cx="990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400" y="4191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Provider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Interface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477000" y="37338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Consumer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7174" name="AutoShape 6"/>
          <p:cNvCxnSpPr>
            <a:cxnSpLocks noChangeShapeType="1"/>
            <a:stCxn id="7170" idx="3"/>
            <a:endCxn id="7172" idx="1"/>
          </p:cNvCxnSpPr>
          <p:nvPr/>
        </p:nvCxnSpPr>
        <p:spPr bwMode="auto">
          <a:xfrm>
            <a:off x="1066800" y="4076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5" name="AutoShape 7"/>
          <p:cNvCxnSpPr>
            <a:cxnSpLocks noChangeShapeType="1"/>
            <a:stCxn id="7171" idx="1"/>
            <a:endCxn id="7173" idx="3"/>
          </p:cNvCxnSpPr>
          <p:nvPr/>
        </p:nvCxnSpPr>
        <p:spPr bwMode="auto">
          <a:xfrm flipH="1">
            <a:off x="7848600" y="4000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6" name="AutoShape 8"/>
          <p:cNvCxnSpPr>
            <a:cxnSpLocks noChangeShapeType="1"/>
            <a:stCxn id="7172" idx="3"/>
            <a:endCxn id="7196" idx="1"/>
          </p:cNvCxnSpPr>
          <p:nvPr/>
        </p:nvCxnSpPr>
        <p:spPr bwMode="auto">
          <a:xfrm flipV="1">
            <a:off x="2667000" y="1981200"/>
            <a:ext cx="3810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7" name="AutoShape 9"/>
          <p:cNvCxnSpPr>
            <a:cxnSpLocks noChangeShapeType="1"/>
            <a:stCxn id="7196" idx="3"/>
            <a:endCxn id="7173" idx="1"/>
          </p:cNvCxnSpPr>
          <p:nvPr/>
        </p:nvCxnSpPr>
        <p:spPr bwMode="auto">
          <a:xfrm>
            <a:off x="6096000" y="1981200"/>
            <a:ext cx="381000" cy="201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8" name="AutoShape 10"/>
          <p:cNvCxnSpPr>
            <a:cxnSpLocks noChangeShapeType="1"/>
            <a:stCxn id="7187" idx="1"/>
            <a:endCxn id="7172" idx="3"/>
          </p:cNvCxnSpPr>
          <p:nvPr/>
        </p:nvCxnSpPr>
        <p:spPr bwMode="auto">
          <a:xfrm flipH="1" flipV="1">
            <a:off x="2667000" y="445770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87" idx="3"/>
            <a:endCxn id="7173" idx="1"/>
          </p:cNvCxnSpPr>
          <p:nvPr/>
        </p:nvCxnSpPr>
        <p:spPr bwMode="auto">
          <a:xfrm flipV="1">
            <a:off x="6096000" y="4000500"/>
            <a:ext cx="381000" cy="179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295400" y="3429000"/>
            <a:ext cx="13716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ISBM Channel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 Management</a:t>
            </a:r>
          </a:p>
        </p:txBody>
      </p:sp>
      <p:cxnSp>
        <p:nvCxnSpPr>
          <p:cNvPr id="7181" name="AutoShape 13"/>
          <p:cNvCxnSpPr>
            <a:cxnSpLocks noChangeShapeType="1"/>
            <a:stCxn id="7180" idx="3"/>
            <a:endCxn id="7196" idx="1"/>
          </p:cNvCxnSpPr>
          <p:nvPr/>
        </p:nvCxnSpPr>
        <p:spPr bwMode="auto">
          <a:xfrm flipV="1">
            <a:off x="2667000" y="1981200"/>
            <a:ext cx="3810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80" idx="3"/>
            <a:endCxn id="7187" idx="1"/>
          </p:cNvCxnSpPr>
          <p:nvPr/>
        </p:nvCxnSpPr>
        <p:spPr bwMode="auto">
          <a:xfrm>
            <a:off x="2667000" y="3695700"/>
            <a:ext cx="381000" cy="209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80" idx="1"/>
            <a:endCxn id="7170" idx="3"/>
          </p:cNvCxnSpPr>
          <p:nvPr/>
        </p:nvCxnSpPr>
        <p:spPr bwMode="auto">
          <a:xfrm flipH="1">
            <a:off x="1066800" y="3695700"/>
            <a:ext cx="22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3048000" y="1828800"/>
            <a:ext cx="3048000" cy="3733800"/>
            <a:chOff x="1920" y="912"/>
            <a:chExt cx="1920" cy="2352"/>
          </a:xfrm>
        </p:grpSpPr>
        <p:sp>
          <p:nvSpPr>
            <p:cNvPr id="7196" name="Rectangle 17"/>
            <p:cNvSpPr>
              <a:spLocks noChangeArrowheads="1"/>
            </p:cNvSpPr>
            <p:nvPr/>
          </p:nvSpPr>
          <p:spPr bwMode="auto">
            <a:xfrm>
              <a:off x="1920" y="9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ESBs:</a:t>
              </a:r>
            </a:p>
          </p:txBody>
        </p:sp>
        <p:sp>
          <p:nvSpPr>
            <p:cNvPr id="7197" name="Rectangle 18"/>
            <p:cNvSpPr>
              <a:spLocks noChangeArrowheads="1"/>
            </p:cNvSpPr>
            <p:nvPr/>
          </p:nvSpPr>
          <p:spPr bwMode="auto">
            <a:xfrm>
              <a:off x="2304" y="1104"/>
              <a:ext cx="1152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Artix</a:t>
              </a:r>
            </a:p>
          </p:txBody>
        </p:sp>
        <p:sp>
          <p:nvSpPr>
            <p:cNvPr id="7198" name="Rectangle 19"/>
            <p:cNvSpPr>
              <a:spLocks noChangeArrowheads="1"/>
            </p:cNvSpPr>
            <p:nvPr/>
          </p:nvSpPr>
          <p:spPr bwMode="auto">
            <a:xfrm>
              <a:off x="2304" y="1248"/>
              <a:ext cx="1152" cy="14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BEA</a:t>
              </a:r>
            </a:p>
          </p:txBody>
        </p:sp>
        <p:sp>
          <p:nvSpPr>
            <p:cNvPr id="7199" name="Rectangle 20"/>
            <p:cNvSpPr>
              <a:spLocks noChangeArrowheads="1"/>
            </p:cNvSpPr>
            <p:nvPr/>
          </p:nvSpPr>
          <p:spPr bwMode="auto">
            <a:xfrm>
              <a:off x="2304" y="1392"/>
              <a:ext cx="1152" cy="144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BizTalk</a:t>
              </a:r>
            </a:p>
          </p:txBody>
        </p:sp>
        <p:sp>
          <p:nvSpPr>
            <p:cNvPr id="7200" name="Rectangle 21"/>
            <p:cNvSpPr>
              <a:spLocks noChangeArrowheads="1"/>
            </p:cNvSpPr>
            <p:nvPr/>
          </p:nvSpPr>
          <p:spPr bwMode="auto">
            <a:xfrm>
              <a:off x="2304" y="1536"/>
              <a:ext cx="115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Composite App Suite</a:t>
              </a:r>
            </a:p>
          </p:txBody>
        </p:sp>
        <p:sp>
          <p:nvSpPr>
            <p:cNvPr id="7201" name="Rectangle 22"/>
            <p:cNvSpPr>
              <a:spLocks noChangeArrowheads="1"/>
            </p:cNvSpPr>
            <p:nvPr/>
          </p:nvSpPr>
          <p:spPr bwMode="auto">
            <a:xfrm>
              <a:off x="2304" y="1680"/>
              <a:ext cx="1152" cy="14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Cordys</a:t>
              </a:r>
            </a:p>
          </p:txBody>
        </p:sp>
        <p:sp>
          <p:nvSpPr>
            <p:cNvPr id="7202" name="Rectangle 23"/>
            <p:cNvSpPr>
              <a:spLocks noChangeArrowheads="1"/>
            </p:cNvSpPr>
            <p:nvPr/>
          </p:nvSpPr>
          <p:spPr bwMode="auto">
            <a:xfrm>
              <a:off x="2304" y="1824"/>
              <a:ext cx="1152" cy="144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eInsight 5</a:t>
              </a:r>
            </a:p>
          </p:txBody>
        </p:sp>
        <p:sp>
          <p:nvSpPr>
            <p:cNvPr id="7203" name="Rectangle 24"/>
            <p:cNvSpPr>
              <a:spLocks noChangeArrowheads="1"/>
            </p:cNvSpPr>
            <p:nvPr/>
          </p:nvSpPr>
          <p:spPr bwMode="auto">
            <a:xfrm>
              <a:off x="2304" y="1968"/>
              <a:ext cx="1152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EntireX</a:t>
              </a:r>
            </a:p>
          </p:txBody>
        </p:sp>
        <p:sp>
          <p:nvSpPr>
            <p:cNvPr id="7204" name="Rectangle 25"/>
            <p:cNvSpPr>
              <a:spLocks noChangeArrowheads="1"/>
            </p:cNvSpPr>
            <p:nvPr/>
          </p:nvSpPr>
          <p:spPr bwMode="auto">
            <a:xfrm>
              <a:off x="2304" y="2112"/>
              <a:ext cx="11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Fiorano</a:t>
              </a:r>
            </a:p>
          </p:txBody>
        </p:sp>
        <p:sp>
          <p:nvSpPr>
            <p:cNvPr id="7205" name="Rectangle 26"/>
            <p:cNvSpPr>
              <a:spLocks noChangeArrowheads="1"/>
            </p:cNvSpPr>
            <p:nvPr/>
          </p:nvSpPr>
          <p:spPr bwMode="auto">
            <a:xfrm>
              <a:off x="2304" y="2256"/>
              <a:ext cx="1152" cy="144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JIntegrator</a:t>
              </a:r>
            </a:p>
          </p:txBody>
        </p:sp>
        <p:sp>
          <p:nvSpPr>
            <p:cNvPr id="7206" name="Rectangle 27"/>
            <p:cNvSpPr>
              <a:spLocks noChangeArrowheads="1"/>
            </p:cNvSpPr>
            <p:nvPr/>
          </p:nvSpPr>
          <p:spPr bwMode="auto">
            <a:xfrm>
              <a:off x="2304" y="2400"/>
              <a:ext cx="1152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KnowHow</a:t>
              </a:r>
            </a:p>
          </p:txBody>
        </p:sp>
        <p:sp>
          <p:nvSpPr>
            <p:cNvPr id="7207" name="Rectangle 28"/>
            <p:cNvSpPr>
              <a:spLocks noChangeArrowheads="1"/>
            </p:cNvSpPr>
            <p:nvPr/>
          </p:nvSpPr>
          <p:spPr bwMode="auto">
            <a:xfrm>
              <a:off x="2304" y="2544"/>
              <a:ext cx="115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NetWeaver</a:t>
              </a:r>
            </a:p>
          </p:txBody>
        </p:sp>
        <p:sp>
          <p:nvSpPr>
            <p:cNvPr id="7208" name="Rectangle 29"/>
            <p:cNvSpPr>
              <a:spLocks noChangeArrowheads="1"/>
            </p:cNvSpPr>
            <p:nvPr/>
          </p:nvSpPr>
          <p:spPr bwMode="auto">
            <a:xfrm>
              <a:off x="2304" y="2688"/>
              <a:ext cx="1152" cy="14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Tibco</a:t>
              </a:r>
            </a:p>
          </p:txBody>
        </p:sp>
        <p:sp>
          <p:nvSpPr>
            <p:cNvPr id="7209" name="Rectangle 30"/>
            <p:cNvSpPr>
              <a:spLocks noChangeArrowheads="1"/>
            </p:cNvSpPr>
            <p:nvPr/>
          </p:nvSpPr>
          <p:spPr bwMode="auto">
            <a:xfrm>
              <a:off x="2304" y="2832"/>
              <a:ext cx="1152" cy="144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WS02</a:t>
              </a:r>
            </a:p>
          </p:txBody>
        </p:sp>
        <p:sp>
          <p:nvSpPr>
            <p:cNvPr id="7210" name="Rectangle 31"/>
            <p:cNvSpPr>
              <a:spLocks noChangeArrowheads="1"/>
            </p:cNvSpPr>
            <p:nvPr/>
          </p:nvSpPr>
          <p:spPr bwMode="auto">
            <a:xfrm>
              <a:off x="2304" y="2976"/>
              <a:ext cx="1152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WebMethods</a:t>
              </a:r>
            </a:p>
          </p:txBody>
        </p:sp>
        <p:sp>
          <p:nvSpPr>
            <p:cNvPr id="7211" name="Rectangle 32"/>
            <p:cNvSpPr>
              <a:spLocks noChangeArrowheads="1"/>
            </p:cNvSpPr>
            <p:nvPr/>
          </p:nvSpPr>
          <p:spPr bwMode="auto">
            <a:xfrm>
              <a:off x="2304" y="3120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WebSphere</a:t>
              </a:r>
            </a:p>
          </p:txBody>
        </p:sp>
        <p:sp>
          <p:nvSpPr>
            <p:cNvPr id="7212" name="Rectangle 33"/>
            <p:cNvSpPr>
              <a:spLocks noChangeArrowheads="1"/>
            </p:cNvSpPr>
            <p:nvPr/>
          </p:nvSpPr>
          <p:spPr bwMode="auto">
            <a:xfrm>
              <a:off x="3456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3456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4" name="Rectangle 35"/>
            <p:cNvSpPr>
              <a:spLocks noChangeArrowheads="1"/>
            </p:cNvSpPr>
            <p:nvPr/>
          </p:nvSpPr>
          <p:spPr bwMode="auto">
            <a:xfrm>
              <a:off x="3456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5" name="Rectangle 36"/>
            <p:cNvSpPr>
              <a:spLocks noChangeArrowheads="1"/>
            </p:cNvSpPr>
            <p:nvPr/>
          </p:nvSpPr>
          <p:spPr bwMode="auto">
            <a:xfrm>
              <a:off x="3456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6" name="Rectangle 37"/>
            <p:cNvSpPr>
              <a:spLocks noChangeArrowheads="1"/>
            </p:cNvSpPr>
            <p:nvPr/>
          </p:nvSpPr>
          <p:spPr bwMode="auto">
            <a:xfrm>
              <a:off x="3456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7" name="Rectangle 38"/>
            <p:cNvSpPr>
              <a:spLocks noChangeArrowheads="1"/>
            </p:cNvSpPr>
            <p:nvPr/>
          </p:nvSpPr>
          <p:spPr bwMode="auto">
            <a:xfrm>
              <a:off x="3456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8" name="Rectangle 39"/>
            <p:cNvSpPr>
              <a:spLocks noChangeArrowheads="1"/>
            </p:cNvSpPr>
            <p:nvPr/>
          </p:nvSpPr>
          <p:spPr bwMode="auto">
            <a:xfrm>
              <a:off x="3456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19" name="Rectangle 40"/>
            <p:cNvSpPr>
              <a:spLocks noChangeArrowheads="1"/>
            </p:cNvSpPr>
            <p:nvPr/>
          </p:nvSpPr>
          <p:spPr bwMode="auto">
            <a:xfrm>
              <a:off x="3456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0" name="Rectangle 41"/>
            <p:cNvSpPr>
              <a:spLocks noChangeArrowheads="1"/>
            </p:cNvSpPr>
            <p:nvPr/>
          </p:nvSpPr>
          <p:spPr bwMode="auto">
            <a:xfrm>
              <a:off x="3456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1" name="Rectangle 42"/>
            <p:cNvSpPr>
              <a:spLocks noChangeArrowheads="1"/>
            </p:cNvSpPr>
            <p:nvPr/>
          </p:nvSpPr>
          <p:spPr bwMode="auto">
            <a:xfrm>
              <a:off x="3456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2" name="Rectangle 43"/>
            <p:cNvSpPr>
              <a:spLocks noChangeArrowheads="1"/>
            </p:cNvSpPr>
            <p:nvPr/>
          </p:nvSpPr>
          <p:spPr bwMode="auto">
            <a:xfrm>
              <a:off x="3456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3" name="Rectangle 44"/>
            <p:cNvSpPr>
              <a:spLocks noChangeArrowheads="1"/>
            </p:cNvSpPr>
            <p:nvPr/>
          </p:nvSpPr>
          <p:spPr bwMode="auto">
            <a:xfrm>
              <a:off x="3456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4" name="Rectangle 45"/>
            <p:cNvSpPr>
              <a:spLocks noChangeArrowheads="1"/>
            </p:cNvSpPr>
            <p:nvPr/>
          </p:nvSpPr>
          <p:spPr bwMode="auto">
            <a:xfrm>
              <a:off x="3456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5" name="Rectangle 46"/>
            <p:cNvSpPr>
              <a:spLocks noChangeArrowheads="1"/>
            </p:cNvSpPr>
            <p:nvPr/>
          </p:nvSpPr>
          <p:spPr bwMode="auto">
            <a:xfrm>
              <a:off x="3456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6" name="Rectangle 47"/>
            <p:cNvSpPr>
              <a:spLocks noChangeArrowheads="1"/>
            </p:cNvSpPr>
            <p:nvPr/>
          </p:nvSpPr>
          <p:spPr bwMode="auto">
            <a:xfrm>
              <a:off x="3456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7" name="Rectangle 48"/>
            <p:cNvSpPr>
              <a:spLocks noChangeArrowheads="1"/>
            </p:cNvSpPr>
            <p:nvPr/>
          </p:nvSpPr>
          <p:spPr bwMode="auto">
            <a:xfrm>
              <a:off x="1920" y="1104"/>
              <a:ext cx="384" cy="1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 dirty="0"/>
                <a:t>ISBM Channel</a:t>
              </a:r>
            </a:p>
            <a:p>
              <a:pPr algn="ctr"/>
              <a:r>
                <a:rPr lang="en-US" sz="800" b="0" dirty="0"/>
                <a:t>Services</a:t>
              </a:r>
            </a:p>
          </p:txBody>
        </p:sp>
        <p:sp>
          <p:nvSpPr>
            <p:cNvPr id="7228" name="Rectangle 49"/>
            <p:cNvSpPr>
              <a:spLocks noChangeArrowheads="1"/>
            </p:cNvSpPr>
            <p:nvPr/>
          </p:nvSpPr>
          <p:spPr bwMode="auto">
            <a:xfrm>
              <a:off x="1920" y="1248"/>
              <a:ext cx="384" cy="144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29" name="Rectangle 50"/>
            <p:cNvSpPr>
              <a:spLocks noChangeArrowheads="1"/>
            </p:cNvSpPr>
            <p:nvPr/>
          </p:nvSpPr>
          <p:spPr bwMode="auto">
            <a:xfrm>
              <a:off x="1920" y="1392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0" name="Rectangle 51"/>
            <p:cNvSpPr>
              <a:spLocks noChangeArrowheads="1"/>
            </p:cNvSpPr>
            <p:nvPr/>
          </p:nvSpPr>
          <p:spPr bwMode="auto">
            <a:xfrm>
              <a:off x="1920" y="1536"/>
              <a:ext cx="384" cy="144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1" name="Rectangle 52"/>
            <p:cNvSpPr>
              <a:spLocks noChangeArrowheads="1"/>
            </p:cNvSpPr>
            <p:nvPr/>
          </p:nvSpPr>
          <p:spPr bwMode="auto">
            <a:xfrm>
              <a:off x="1920" y="1680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2" name="Rectangle 53"/>
            <p:cNvSpPr>
              <a:spLocks noChangeArrowheads="1"/>
            </p:cNvSpPr>
            <p:nvPr/>
          </p:nvSpPr>
          <p:spPr bwMode="auto">
            <a:xfrm>
              <a:off x="1920" y="1824"/>
              <a:ext cx="384" cy="144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3" name="Rectangle 54"/>
            <p:cNvSpPr>
              <a:spLocks noChangeArrowheads="1"/>
            </p:cNvSpPr>
            <p:nvPr/>
          </p:nvSpPr>
          <p:spPr bwMode="auto">
            <a:xfrm>
              <a:off x="1920" y="1968"/>
              <a:ext cx="384" cy="144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4" name="Rectangle 55"/>
            <p:cNvSpPr>
              <a:spLocks noChangeArrowheads="1"/>
            </p:cNvSpPr>
            <p:nvPr/>
          </p:nvSpPr>
          <p:spPr bwMode="auto">
            <a:xfrm>
              <a:off x="1920" y="2112"/>
              <a:ext cx="384" cy="144"/>
            </a:xfrm>
            <a:prstGeom prst="rect">
              <a:avLst/>
            </a:prstGeom>
            <a:solidFill>
              <a:srgbClr val="33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5" name="Rectangle 56"/>
            <p:cNvSpPr>
              <a:spLocks noChangeArrowheads="1"/>
            </p:cNvSpPr>
            <p:nvPr/>
          </p:nvSpPr>
          <p:spPr bwMode="auto">
            <a:xfrm>
              <a:off x="1920" y="2256"/>
              <a:ext cx="384" cy="144"/>
            </a:xfrm>
            <a:prstGeom prst="rect">
              <a:avLst/>
            </a:prstGeom>
            <a:solidFill>
              <a:srgbClr val="33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6" name="Rectangle 57"/>
            <p:cNvSpPr>
              <a:spLocks noChangeArrowheads="1"/>
            </p:cNvSpPr>
            <p:nvPr/>
          </p:nvSpPr>
          <p:spPr bwMode="auto">
            <a:xfrm>
              <a:off x="1920" y="2400"/>
              <a:ext cx="384" cy="14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7" name="Rectangle 58"/>
            <p:cNvSpPr>
              <a:spLocks noChangeArrowheads="1"/>
            </p:cNvSpPr>
            <p:nvPr/>
          </p:nvSpPr>
          <p:spPr bwMode="auto">
            <a:xfrm>
              <a:off x="1920" y="2544"/>
              <a:ext cx="384" cy="144"/>
            </a:xfrm>
            <a:prstGeom prst="rect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8" name="Rectangle 59"/>
            <p:cNvSpPr>
              <a:spLocks noChangeArrowheads="1"/>
            </p:cNvSpPr>
            <p:nvPr/>
          </p:nvSpPr>
          <p:spPr bwMode="auto">
            <a:xfrm>
              <a:off x="1920" y="2688"/>
              <a:ext cx="384" cy="144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39" name="Rectangle 60"/>
            <p:cNvSpPr>
              <a:spLocks noChangeArrowheads="1"/>
            </p:cNvSpPr>
            <p:nvPr/>
          </p:nvSpPr>
          <p:spPr bwMode="auto">
            <a:xfrm>
              <a:off x="1920" y="2832"/>
              <a:ext cx="384" cy="144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0" name="Rectangle 61"/>
            <p:cNvSpPr>
              <a:spLocks noChangeArrowheads="1"/>
            </p:cNvSpPr>
            <p:nvPr/>
          </p:nvSpPr>
          <p:spPr bwMode="auto">
            <a:xfrm>
              <a:off x="1920" y="2976"/>
              <a:ext cx="384" cy="144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241" name="Rectangle 62"/>
            <p:cNvSpPr>
              <a:spLocks noChangeArrowheads="1"/>
            </p:cNvSpPr>
            <p:nvPr/>
          </p:nvSpPr>
          <p:spPr bwMode="auto">
            <a:xfrm>
              <a:off x="1920" y="3120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grpSp>
        <p:nvGrpSpPr>
          <p:cNvPr id="7185" name="Group 63"/>
          <p:cNvGrpSpPr>
            <a:grpSpLocks/>
          </p:cNvGrpSpPr>
          <p:nvPr/>
        </p:nvGrpSpPr>
        <p:grpSpPr bwMode="auto">
          <a:xfrm>
            <a:off x="3048000" y="5638800"/>
            <a:ext cx="3048000" cy="990600"/>
            <a:chOff x="1920" y="3312"/>
            <a:chExt cx="1920" cy="624"/>
          </a:xfrm>
        </p:grpSpPr>
        <p:sp>
          <p:nvSpPr>
            <p:cNvPr id="7186" name="Rectangle 64"/>
            <p:cNvSpPr>
              <a:spLocks noChangeArrowheads="1"/>
            </p:cNvSpPr>
            <p:nvPr/>
          </p:nvSpPr>
          <p:spPr bwMode="auto">
            <a:xfrm>
              <a:off x="2304" y="3504"/>
              <a:ext cx="1152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OPC-UA</a:t>
              </a:r>
            </a:p>
          </p:txBody>
        </p:sp>
        <p:sp>
          <p:nvSpPr>
            <p:cNvPr id="7187" name="Rectangle 65"/>
            <p:cNvSpPr>
              <a:spLocks noChangeArrowheads="1"/>
            </p:cNvSpPr>
            <p:nvPr/>
          </p:nvSpPr>
          <p:spPr bwMode="auto">
            <a:xfrm>
              <a:off x="1920" y="3312"/>
              <a:ext cx="1920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Other:</a:t>
              </a:r>
            </a:p>
          </p:txBody>
        </p:sp>
        <p:sp>
          <p:nvSpPr>
            <p:cNvPr id="7188" name="Rectangle 66"/>
            <p:cNvSpPr>
              <a:spLocks noChangeArrowheads="1"/>
            </p:cNvSpPr>
            <p:nvPr/>
          </p:nvSpPr>
          <p:spPr bwMode="auto">
            <a:xfrm>
              <a:off x="2304" y="3648"/>
              <a:ext cx="1152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RSS</a:t>
              </a:r>
            </a:p>
          </p:txBody>
        </p:sp>
        <p:sp>
          <p:nvSpPr>
            <p:cNvPr id="7189" name="Rectangle 67"/>
            <p:cNvSpPr>
              <a:spLocks noChangeArrowheads="1"/>
            </p:cNvSpPr>
            <p:nvPr/>
          </p:nvSpPr>
          <p:spPr bwMode="auto">
            <a:xfrm>
              <a:off x="2304" y="3792"/>
              <a:ext cx="1152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FTP</a:t>
              </a:r>
            </a:p>
          </p:txBody>
        </p:sp>
        <p:sp>
          <p:nvSpPr>
            <p:cNvPr id="7190" name="Rectangle 68"/>
            <p:cNvSpPr>
              <a:spLocks noChangeArrowheads="1"/>
            </p:cNvSpPr>
            <p:nvPr/>
          </p:nvSpPr>
          <p:spPr bwMode="auto">
            <a:xfrm>
              <a:off x="3456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1" name="Rectangle 69"/>
            <p:cNvSpPr>
              <a:spLocks noChangeArrowheads="1"/>
            </p:cNvSpPr>
            <p:nvPr/>
          </p:nvSpPr>
          <p:spPr bwMode="auto">
            <a:xfrm>
              <a:off x="3456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2" name="Rectangle 70"/>
            <p:cNvSpPr>
              <a:spLocks noChangeArrowheads="1"/>
            </p:cNvSpPr>
            <p:nvPr/>
          </p:nvSpPr>
          <p:spPr bwMode="auto">
            <a:xfrm>
              <a:off x="3456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3" name="Rectangle 71"/>
            <p:cNvSpPr>
              <a:spLocks noChangeArrowheads="1"/>
            </p:cNvSpPr>
            <p:nvPr/>
          </p:nvSpPr>
          <p:spPr bwMode="auto">
            <a:xfrm>
              <a:off x="1920" y="3504"/>
              <a:ext cx="384" cy="144"/>
            </a:xfrm>
            <a:prstGeom prst="rect">
              <a:avLst/>
            </a:prstGeom>
            <a:solidFill>
              <a:srgbClr val="FF7C8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4" name="Rectangle 72"/>
            <p:cNvSpPr>
              <a:spLocks noChangeArrowheads="1"/>
            </p:cNvSpPr>
            <p:nvPr/>
          </p:nvSpPr>
          <p:spPr bwMode="auto">
            <a:xfrm>
              <a:off x="1920" y="3648"/>
              <a:ext cx="384" cy="144"/>
            </a:xfrm>
            <a:prstGeom prst="rect">
              <a:avLst/>
            </a:prstGeom>
            <a:solidFill>
              <a:srgbClr val="FF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  <p:sp>
          <p:nvSpPr>
            <p:cNvPr id="7195" name="Rectangle 73"/>
            <p:cNvSpPr>
              <a:spLocks noChangeArrowheads="1"/>
            </p:cNvSpPr>
            <p:nvPr/>
          </p:nvSpPr>
          <p:spPr bwMode="auto">
            <a:xfrm>
              <a:off x="1920" y="3792"/>
              <a:ext cx="384" cy="144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 b="0"/>
                <a:t>ISBM Channel</a:t>
              </a:r>
            </a:p>
            <a:p>
              <a:pPr algn="ctr"/>
              <a:r>
                <a:rPr lang="en-US" sz="800" b="0"/>
                <a:t>Services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ISBM Interface to ESB and Other Service Providers </a:t>
            </a:r>
            <a:r>
              <a:rPr lang="en-AU" dirty="0" smtClean="0"/>
              <a:t>(</a:t>
            </a:r>
            <a:r>
              <a:rPr lang="en-AU" dirty="0" err="1" smtClean="0"/>
              <a:t>Color</a:t>
            </a:r>
            <a:r>
              <a:rPr lang="en-AU" dirty="0" smtClean="0"/>
              <a:t>)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843213" y="3962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5" name="AutoShape 5"/>
          <p:cNvSpPr>
            <a:spLocks noChangeArrowheads="1"/>
          </p:cNvSpPr>
          <p:nvPr/>
        </p:nvSpPr>
        <p:spPr bwMode="auto">
          <a:xfrm>
            <a:off x="4789488" y="4038600"/>
            <a:ext cx="1295400" cy="10668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6881813" y="35814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81813" y="4267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Consumer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81813" y="4953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199" name="AutoShape 9"/>
          <p:cNvCxnSpPr>
            <a:cxnSpLocks noChangeShapeType="1"/>
            <a:endCxn id="8195" idx="1"/>
          </p:cNvCxnSpPr>
          <p:nvPr/>
        </p:nvCxnSpPr>
        <p:spPr bwMode="auto">
          <a:xfrm>
            <a:off x="4138613" y="4267200"/>
            <a:ext cx="650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0" name="AutoShape 10"/>
          <p:cNvCxnSpPr>
            <a:cxnSpLocks noChangeShapeType="1"/>
            <a:stCxn id="8195" idx="3"/>
          </p:cNvCxnSpPr>
          <p:nvPr/>
        </p:nvCxnSpPr>
        <p:spPr bwMode="auto">
          <a:xfrm flipV="1">
            <a:off x="6084888" y="38862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1" name="AutoShape 11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2" name="AutoShape 12"/>
          <p:cNvCxnSpPr>
            <a:cxnSpLocks noChangeShapeType="1"/>
            <a:stCxn id="8195" idx="3"/>
          </p:cNvCxnSpPr>
          <p:nvPr/>
        </p:nvCxnSpPr>
        <p:spPr bwMode="auto">
          <a:xfrm>
            <a:off x="6084888" y="4572000"/>
            <a:ext cx="7969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2370138" y="2590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Provider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6592888" y="259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User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2344738" y="300355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Receiver</a:t>
            </a:r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6465888" y="3003550"/>
            <a:ext cx="212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0"/>
              <a:t>Information Sender</a:t>
            </a:r>
          </a:p>
        </p:txBody>
      </p:sp>
      <p:cxnSp>
        <p:nvCxnSpPr>
          <p:cNvPr id="8207" name="AutoShape 1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>
            <a:off x="4611688" y="2774950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8208" name="AutoShape 18"/>
          <p:cNvCxnSpPr>
            <a:cxnSpLocks noChangeShapeType="1"/>
            <a:stCxn id="8205" idx="3"/>
            <a:endCxn id="8206" idx="1"/>
          </p:cNvCxnSpPr>
          <p:nvPr/>
        </p:nvCxnSpPr>
        <p:spPr bwMode="auto">
          <a:xfrm>
            <a:off x="4637088" y="3187700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209" name="AutoShape 19"/>
          <p:cNvSpPr>
            <a:spLocks/>
          </p:cNvSpPr>
          <p:nvPr/>
        </p:nvSpPr>
        <p:spPr bwMode="auto">
          <a:xfrm>
            <a:off x="2192338" y="25146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550863" y="27797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ISA 95 Names</a:t>
            </a:r>
          </a:p>
        </p:txBody>
      </p:sp>
      <p:sp>
        <p:nvSpPr>
          <p:cNvPr id="8211" name="AutoShape 21"/>
          <p:cNvSpPr>
            <a:spLocks/>
          </p:cNvSpPr>
          <p:nvPr/>
        </p:nvSpPr>
        <p:spPr bwMode="auto">
          <a:xfrm>
            <a:off x="2198688" y="38100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84213" y="44196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b="0"/>
              <a:t>ISBM Names</a:t>
            </a:r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2843213" y="4648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8214" name="AutoShape 24"/>
          <p:cNvCxnSpPr>
            <a:cxnSpLocks noChangeShapeType="1"/>
            <a:endCxn id="8195" idx="1"/>
          </p:cNvCxnSpPr>
          <p:nvPr/>
        </p:nvCxnSpPr>
        <p:spPr bwMode="auto">
          <a:xfrm flipV="1">
            <a:off x="4138613" y="4572000"/>
            <a:ext cx="6508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Communicating Applications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ISBM</a:t>
            </a:r>
          </a:p>
          <a:p>
            <a:pPr algn="ctr"/>
            <a:r>
              <a:rPr lang="en-US" b="0"/>
              <a:t>Channel</a:t>
            </a:r>
          </a:p>
          <a:p>
            <a:pPr algn="ctr"/>
            <a:r>
              <a:rPr lang="en-US" b="0"/>
              <a:t>Mgmt</a:t>
            </a:r>
          </a:p>
          <a:p>
            <a:pPr algn="ctr"/>
            <a:r>
              <a:rPr lang="en-US" b="0"/>
              <a:t>Services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42881" y="4038600"/>
            <a:ext cx="30957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Assign Security </a:t>
            </a:r>
            <a:r>
              <a:rPr lang="en-US" b="0" dirty="0" smtClean="0"/>
              <a:t>Tokens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Channel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Channel Namespace</a:t>
            </a:r>
            <a:endParaRPr lang="en-US" b="0" dirty="0"/>
          </a:p>
          <a:p>
            <a:pPr>
              <a:tabLst>
                <a:tab pos="228600" algn="l"/>
              </a:tabLst>
            </a:pPr>
            <a:r>
              <a:rPr lang="en-US" b="0" dirty="0" smtClean="0"/>
              <a:t>Create </a:t>
            </a:r>
            <a:r>
              <a:rPr lang="en-US" b="0" dirty="0"/>
              <a:t>Topic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Delete Channel 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Delete </a:t>
            </a:r>
            <a:r>
              <a:rPr lang="en-US" b="0" dirty="0"/>
              <a:t>Channel Namespace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Delete Topic</a:t>
            </a:r>
          </a:p>
          <a:p>
            <a:pPr>
              <a:tabLst>
                <a:tab pos="228600" algn="l"/>
              </a:tabLst>
            </a:pPr>
            <a:r>
              <a:rPr lang="en-US" b="0" dirty="0" smtClean="0"/>
              <a:t>Remove </a:t>
            </a:r>
            <a:r>
              <a:rPr lang="en-US" b="0" dirty="0"/>
              <a:t>Security </a:t>
            </a:r>
            <a:r>
              <a:rPr lang="en-US" b="0" dirty="0" smtClean="0"/>
              <a:t>Tokens</a:t>
            </a:r>
            <a:endParaRPr lang="en-US" b="0" dirty="0"/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/>
              <a:t>Provider</a:t>
            </a:r>
          </a:p>
          <a:p>
            <a:pPr algn="ctr"/>
            <a:r>
              <a:rPr lang="en-US" sz="1600" b="0" dirty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6072267" y="4038600"/>
            <a:ext cx="192873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Get All Channels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Get All Sessions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Get All Topics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All Users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</a:t>
            </a:r>
            <a:r>
              <a:rPr lang="en-US" b="0" dirty="0"/>
              <a:t>Channel Info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</a:t>
            </a:r>
            <a:r>
              <a:rPr lang="en-US" b="0" dirty="0"/>
              <a:t>Topic </a:t>
            </a:r>
            <a:r>
              <a:rPr lang="en-US" b="0" dirty="0" smtClean="0"/>
              <a:t>Info</a:t>
            </a:r>
          </a:p>
          <a:p>
            <a:pPr algn="r">
              <a:tabLst>
                <a:tab pos="228600" algn="l"/>
              </a:tabLst>
            </a:pPr>
            <a:r>
              <a:rPr lang="en-US" b="0" dirty="0" smtClean="0"/>
              <a:t>Get Session Info</a:t>
            </a:r>
            <a:endParaRPr lang="en-US" b="0" dirty="0"/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Channel Management Services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16000" y="3048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810000" y="2362200"/>
            <a:ext cx="1295400" cy="1219200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ISBM</a:t>
            </a:r>
          </a:p>
          <a:p>
            <a:pPr algn="ctr"/>
            <a:r>
              <a:rPr lang="en-US" b="0" dirty="0" smtClean="0"/>
              <a:t>Publish-</a:t>
            </a:r>
          </a:p>
          <a:p>
            <a:pPr algn="ctr"/>
            <a:r>
              <a:rPr lang="en-US" b="0" dirty="0" smtClean="0"/>
              <a:t>Subscribe</a:t>
            </a:r>
          </a:p>
          <a:p>
            <a:pPr algn="ctr"/>
            <a:r>
              <a:rPr lang="en-US" b="0" dirty="0" smtClean="0"/>
              <a:t>Services</a:t>
            </a:r>
            <a:endParaRPr lang="en-US" b="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629400" y="1981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629400" y="26670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29400" y="33528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Consumer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23" name="AutoShape 7"/>
          <p:cNvCxnSpPr>
            <a:cxnSpLocks noChangeShapeType="1"/>
            <a:endCxn id="9219" idx="1"/>
          </p:cNvCxnSpPr>
          <p:nvPr/>
        </p:nvCxnSpPr>
        <p:spPr bwMode="auto">
          <a:xfrm flipV="1">
            <a:off x="2311400" y="2971800"/>
            <a:ext cx="1498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4" name="AutoShape 8"/>
          <p:cNvCxnSpPr>
            <a:cxnSpLocks noChangeShapeType="1"/>
            <a:stCxn id="9219" idx="3"/>
          </p:cNvCxnSpPr>
          <p:nvPr/>
        </p:nvCxnSpPr>
        <p:spPr bwMode="auto">
          <a:xfrm flipV="1">
            <a:off x="5105400" y="22860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5" name="AutoShape 9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9226" name="AutoShape 10"/>
          <p:cNvCxnSpPr>
            <a:cxnSpLocks noChangeShapeType="1"/>
            <a:stCxn id="9219" idx="3"/>
          </p:cNvCxnSpPr>
          <p:nvPr/>
        </p:nvCxnSpPr>
        <p:spPr bwMode="auto">
          <a:xfrm>
            <a:off x="5105400" y="2971800"/>
            <a:ext cx="1524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914400" y="4038600"/>
            <a:ext cx="289053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b="0" dirty="0"/>
              <a:t>Open Publication Channel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Post Publication</a:t>
            </a:r>
          </a:p>
          <a:p>
            <a:pPr>
              <a:tabLst>
                <a:tab pos="228600" algn="l"/>
              </a:tabLst>
            </a:pPr>
            <a:r>
              <a:rPr lang="en-US" b="0" dirty="0"/>
              <a:t>Close Publication Channel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1016000" y="2362200"/>
            <a:ext cx="1295400" cy="609600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Provider</a:t>
            </a:r>
          </a:p>
          <a:p>
            <a:pPr algn="ctr"/>
            <a:r>
              <a:rPr lang="en-US" sz="1600" b="0"/>
              <a:t>Application</a:t>
            </a:r>
          </a:p>
        </p:txBody>
      </p:sp>
      <p:cxnSp>
        <p:nvCxnSpPr>
          <p:cNvPr id="9230" name="AutoShape 15"/>
          <p:cNvCxnSpPr>
            <a:cxnSpLocks noChangeShapeType="1"/>
            <a:endCxn id="9219" idx="1"/>
          </p:cNvCxnSpPr>
          <p:nvPr/>
        </p:nvCxnSpPr>
        <p:spPr bwMode="auto">
          <a:xfrm>
            <a:off x="2311400" y="2667000"/>
            <a:ext cx="149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9231" name="TextBox 14"/>
          <p:cNvSpPr txBox="1">
            <a:spLocks noChangeArrowheads="1"/>
          </p:cNvSpPr>
          <p:nvPr/>
        </p:nvSpPr>
        <p:spPr bwMode="auto">
          <a:xfrm>
            <a:off x="2590800" y="32004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 dirty="0"/>
              <a:t>Channel sessions </a:t>
            </a:r>
          </a:p>
        </p:txBody>
      </p:sp>
      <p:sp>
        <p:nvSpPr>
          <p:cNvPr id="9232" name="Text Box 12"/>
          <p:cNvSpPr txBox="1">
            <a:spLocks noChangeArrowheads="1"/>
          </p:cNvSpPr>
          <p:nvPr/>
        </p:nvSpPr>
        <p:spPr bwMode="auto">
          <a:xfrm>
            <a:off x="4417968" y="4038600"/>
            <a:ext cx="35830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tabLst>
                <a:tab pos="228600" algn="l"/>
              </a:tabLst>
            </a:pPr>
            <a:r>
              <a:rPr lang="en-US" b="0" dirty="0"/>
              <a:t>Subscribe Publication Channel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Notify Listener (callback)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Read </a:t>
            </a:r>
            <a:r>
              <a:rPr lang="en-US" b="0" dirty="0" smtClean="0"/>
              <a:t>Publication</a:t>
            </a:r>
            <a:endParaRPr lang="en-US" b="0" dirty="0"/>
          </a:p>
          <a:p>
            <a:pPr algn="r">
              <a:tabLst>
                <a:tab pos="228600" algn="l"/>
              </a:tabLst>
            </a:pPr>
            <a:r>
              <a:rPr lang="en-US" b="0" dirty="0"/>
              <a:t>Remove Publication</a:t>
            </a:r>
          </a:p>
          <a:p>
            <a:pPr algn="r">
              <a:tabLst>
                <a:tab pos="228600" algn="l"/>
              </a:tabLst>
            </a:pPr>
            <a:r>
              <a:rPr lang="en-US" b="0" dirty="0"/>
              <a:t>Unsubscribe Publication Channel</a:t>
            </a:r>
          </a:p>
        </p:txBody>
      </p:sp>
      <p:sp>
        <p:nvSpPr>
          <p:cNvPr id="9233" name="TextBox 16"/>
          <p:cNvSpPr txBox="1">
            <a:spLocks noChangeArrowheads="1"/>
          </p:cNvSpPr>
          <p:nvPr/>
        </p:nvSpPr>
        <p:spPr bwMode="auto">
          <a:xfrm>
            <a:off x="5105400" y="3429000"/>
            <a:ext cx="1295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/>
              <a:t>Channel sessions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ISBM Publication-Subscribe Services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2740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1439</Words>
  <Application>Microsoft Office PowerPoint</Application>
  <PresentationFormat>On-screen Show (4:3)</PresentationFormat>
  <Paragraphs>726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OpenO&amp;M Information Service Bus Model (ISBM) Diagrams</vt:lpstr>
      <vt:lpstr>Loosely Coupled Application Communications Stack</vt:lpstr>
      <vt:lpstr>Defined Standards at Each Application Sublevel</vt:lpstr>
      <vt:lpstr>ISBM Interface to ESB and Other Service Providers (Simple)</vt:lpstr>
      <vt:lpstr>ISBM Interface to ESB and Other Service Providers (B&amp;W)</vt:lpstr>
      <vt:lpstr>ISBM Interface to ESB and Other Service Providers (Color)</vt:lpstr>
      <vt:lpstr>Communicating Applications</vt:lpstr>
      <vt:lpstr>ISBM Channel Management Services</vt:lpstr>
      <vt:lpstr>ISBM Publication-Subscribe Services</vt:lpstr>
      <vt:lpstr>Publish-Subscribe With Notification</vt:lpstr>
      <vt:lpstr>Publish-Subscribe Without Notification</vt:lpstr>
      <vt:lpstr>Publish-Subscribe With Multiple Providers</vt:lpstr>
      <vt:lpstr>ISBM Request-Response Services</vt:lpstr>
      <vt:lpstr>Request-Response With Notification</vt:lpstr>
      <vt:lpstr>Request-Response Without Notification</vt:lpstr>
      <vt:lpstr>Request-Response With Multiple Providers</vt:lpstr>
      <vt:lpstr>Message Queuing</vt:lpstr>
      <vt:lpstr>PowerPoint Presentation</vt:lpstr>
      <vt:lpstr>PowerPoint Presentation</vt:lpstr>
      <vt:lpstr>Application Specific Topics and Transformation</vt:lpstr>
      <vt:lpstr>Cross Company Bridge Between Multiple ISBMs</vt:lpstr>
      <vt:lpstr>PowerPoint Presentation</vt:lpstr>
    </vt:vector>
  </TitlesOfParts>
  <Company>BR&amp;L Consulting,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Interface Model for ISA 95 Information</dc:title>
  <dc:creator>Dennis Brandl</dc:creator>
  <cp:lastModifiedBy>Avin</cp:lastModifiedBy>
  <cp:revision>137</cp:revision>
  <dcterms:created xsi:type="dcterms:W3CDTF">2008-01-21T21:29:21Z</dcterms:created>
  <dcterms:modified xsi:type="dcterms:W3CDTF">2011-07-26T05:02:47Z</dcterms:modified>
</cp:coreProperties>
</file>