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348" r:id="rId4"/>
    <p:sldId id="349" r:id="rId5"/>
    <p:sldId id="350" r:id="rId6"/>
    <p:sldId id="351" r:id="rId7"/>
    <p:sldId id="353" r:id="rId8"/>
    <p:sldId id="352" r:id="rId9"/>
    <p:sldId id="356" r:id="rId10"/>
    <p:sldId id="359" r:id="rId11"/>
    <p:sldId id="357" r:id="rId12"/>
    <p:sldId id="358" r:id="rId13"/>
    <p:sldId id="362" r:id="rId14"/>
    <p:sldId id="361" r:id="rId15"/>
    <p:sldId id="354" r:id="rId16"/>
    <p:sldId id="360" r:id="rId17"/>
    <p:sldId id="355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4895E-01AF-4D08-9FB8-9FC2F2CE5E42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69ED46-3FCF-4B06-81B1-E2CE5113F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63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7D2C-0C58-47B4-A72E-855E51F77DC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727-5D8D-4F0C-8C29-C191D44B6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10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7D2C-0C58-47B4-A72E-855E51F77DC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727-5D8D-4F0C-8C29-C191D44B6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42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7D2C-0C58-47B4-A72E-855E51F77DC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727-5D8D-4F0C-8C29-C191D44B65C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1170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7D2C-0C58-47B4-A72E-855E51F77DC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727-5D8D-4F0C-8C29-C191D44B6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4083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7D2C-0C58-47B4-A72E-855E51F77DC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727-5D8D-4F0C-8C29-C191D44B65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046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7D2C-0C58-47B4-A72E-855E51F77DC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727-5D8D-4F0C-8C29-C191D44B6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64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7D2C-0C58-47B4-A72E-855E51F77DC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727-5D8D-4F0C-8C29-C191D44B6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021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7D2C-0C58-47B4-A72E-855E51F77DC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727-5D8D-4F0C-8C29-C191D44B6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0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7D2C-0C58-47B4-A72E-855E51F77DC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727-5D8D-4F0C-8C29-C191D44B6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9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7D2C-0C58-47B4-A72E-855E51F77DC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727-5D8D-4F0C-8C29-C191D44B6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5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7D2C-0C58-47B4-A72E-855E51F77DC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727-5D8D-4F0C-8C29-C191D44B6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23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7D2C-0C58-47B4-A72E-855E51F77DC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727-5D8D-4F0C-8C29-C191D44B6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7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7D2C-0C58-47B4-A72E-855E51F77DC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727-5D8D-4F0C-8C29-C191D44B6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39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7D2C-0C58-47B4-A72E-855E51F77DC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727-5D8D-4F0C-8C29-C191D44B6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02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7D2C-0C58-47B4-A72E-855E51F77DC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727-5D8D-4F0C-8C29-C191D44B6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4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D7D2C-0C58-47B4-A72E-855E51F77DC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6E727-5D8D-4F0C-8C29-C191D44B6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26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D7D2C-0C58-47B4-A72E-855E51F77DC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ED6E727-5D8D-4F0C-8C29-C191D44B6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3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user.oc-static.com/upload/2019/02/25/15510866018677_logo%20projet%20fintech.p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biancof/oc_bank_sco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biancof.pythonanywher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bankscoring.streamlit.app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bianco@francescobianco.net" TargetMode="External"/><Relationship Id="rId2" Type="http://schemas.openxmlformats.org/officeDocument/2006/relationships/hyperlink" Target="http://www.francescobianco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github.com/bianco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c/home-credit-default-risk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jsaguiar/lightgbm-with-simple-features/script" TargetMode="External"/><Relationship Id="rId2" Type="http://schemas.openxmlformats.org/officeDocument/2006/relationships/hyperlink" Target="https://www.kaggle.com/code/willkoehrsen/start-here-a-gentle-introduction/noteboo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3CE6-0DCF-44A1-A9C3-7A00793FE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8438" y="2281988"/>
            <a:ext cx="3734014" cy="1238451"/>
          </a:xfrm>
        </p:spPr>
        <p:txBody>
          <a:bodyPr anchor="b">
            <a:normAutofit/>
          </a:bodyPr>
          <a:lstStyle/>
          <a:p>
            <a:pPr algn="l"/>
            <a:r>
              <a:rPr lang="fr-FR" sz="3400" b="1" dirty="0">
                <a:latin typeface="Inter"/>
              </a:rPr>
              <a:t>Implémentez un modèle de </a:t>
            </a:r>
            <a:r>
              <a:rPr lang="fr-FR" sz="3400" b="1" dirty="0" err="1">
                <a:latin typeface="Inter"/>
              </a:rPr>
              <a:t>scoring</a:t>
            </a:r>
            <a:endParaRPr lang="en-US" sz="3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9AAB5-5399-4FB0-82EF-E04AE62352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439" y="3950208"/>
            <a:ext cx="3734014" cy="105893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Inter"/>
              </a:rPr>
              <a:t>Francesco Bianco</a:t>
            </a:r>
          </a:p>
          <a:p>
            <a:pPr algn="l"/>
            <a:r>
              <a:rPr lang="en-US" dirty="0" err="1">
                <a:latin typeface="Inter"/>
              </a:rPr>
              <a:t>Août</a:t>
            </a:r>
            <a:r>
              <a:rPr lang="en-US" dirty="0">
                <a:latin typeface="Inter"/>
              </a:rPr>
              <a:t> 2023</a:t>
            </a:r>
          </a:p>
        </p:txBody>
      </p:sp>
      <p:pic>
        <p:nvPicPr>
          <p:cNvPr id="4" name="Picture 3" descr="Logo entreprise ">
            <a:hlinkClick r:id="rId2"/>
            <a:extLst>
              <a:ext uri="{FF2B5EF4-FFF2-40B4-BE49-F238E27FC236}">
                <a16:creationId xmlns:a16="http://schemas.microsoft.com/office/drawing/2014/main" id="{26AEF534-63CE-1F38-756E-6116ED909A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r="2938" b="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solidFill>
            <a:srgbClr val="FFFFFF">
              <a:shade val="8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53849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075-10BE-4371-841B-1C366163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Tracking via </a:t>
            </a:r>
            <a:r>
              <a:rPr lang="en-US" b="1" dirty="0" err="1"/>
              <a:t>MLFlow</a:t>
            </a:r>
            <a:r>
              <a:rPr lang="en-US" b="1" dirty="0"/>
              <a:t>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9AF401-5955-C938-B860-DD4FF9DB6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" y="1930400"/>
            <a:ext cx="7585502" cy="33470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D73F4D-E707-2DD3-1B39-E2C5D14893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371" y="1495424"/>
            <a:ext cx="2842295" cy="42767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543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075-10BE-4371-841B-1C366163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Synth</a:t>
            </a:r>
            <a:r>
              <a:rPr lang="en-US" b="1" dirty="0" err="1">
                <a:latin typeface="Trebuchet MS" panose="020B0603020202020204" pitchFamily="34" charset="0"/>
              </a:rPr>
              <a:t>èse</a:t>
            </a:r>
            <a:r>
              <a:rPr lang="en-US" b="1" dirty="0">
                <a:latin typeface="Trebuchet MS" panose="020B0603020202020204" pitchFamily="34" charset="0"/>
              </a:rPr>
              <a:t> des </a:t>
            </a:r>
            <a:r>
              <a:rPr lang="en-US" b="1" dirty="0" err="1">
                <a:latin typeface="Trebuchet MS" panose="020B0603020202020204" pitchFamily="34" charset="0"/>
              </a:rPr>
              <a:t>résultats</a:t>
            </a:r>
            <a:endParaRPr lang="en-US" b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385149A-E4CF-F2F6-89FF-7B56472CE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033" y="1438764"/>
            <a:ext cx="4894792" cy="501601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 descr="A graph of blue bars&#10;&#10;Description automatically generated with medium confidence">
            <a:extLst>
              <a:ext uri="{FF2B5EF4-FFF2-40B4-BE49-F238E27FC236}">
                <a16:creationId xmlns:a16="http://schemas.microsoft.com/office/drawing/2014/main" id="{1D990308-85E6-4C81-2589-0BCCCA630C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067" y="1438764"/>
            <a:ext cx="4660900" cy="23021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graph with blue bars&#10;&#10;Description automatically generated">
            <a:extLst>
              <a:ext uri="{FF2B5EF4-FFF2-40B4-BE49-F238E27FC236}">
                <a16:creationId xmlns:a16="http://schemas.microsoft.com/office/drawing/2014/main" id="{CB89FEF1-1B1A-4D73-1D9C-166C4C6248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067" y="4225926"/>
            <a:ext cx="4660900" cy="222885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B364F8-C70D-4AE5-57EE-E6188AEB081B}"/>
              </a:ext>
            </a:extLst>
          </p:cNvPr>
          <p:cNvSpPr/>
          <p:nvPr/>
        </p:nvSpPr>
        <p:spPr>
          <a:xfrm>
            <a:off x="1732547" y="2237874"/>
            <a:ext cx="4026569" cy="2085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A00879-A370-6247-5BA5-4CD7FA1B93B1}"/>
              </a:ext>
            </a:extLst>
          </p:cNvPr>
          <p:cNvSpPr/>
          <p:nvPr/>
        </p:nvSpPr>
        <p:spPr>
          <a:xfrm>
            <a:off x="7395410" y="1469887"/>
            <a:ext cx="200527" cy="19591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165245-B599-A678-9EFA-CB51C8EE33EA}"/>
              </a:ext>
            </a:extLst>
          </p:cNvPr>
          <p:cNvSpPr/>
          <p:nvPr/>
        </p:nvSpPr>
        <p:spPr>
          <a:xfrm>
            <a:off x="9127959" y="5419236"/>
            <a:ext cx="232610" cy="6847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075-10BE-4371-841B-1C366163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Optimisation</a:t>
            </a:r>
            <a:r>
              <a:rPr lang="en-US" b="1" dirty="0"/>
              <a:t> du </a:t>
            </a:r>
            <a:r>
              <a:rPr lang="en-US" b="1" dirty="0" err="1"/>
              <a:t>seuil</a:t>
            </a:r>
            <a:r>
              <a:rPr lang="en-US" b="1" dirty="0"/>
              <a:t> de </a:t>
            </a:r>
            <a:r>
              <a:rPr lang="en-US" b="1" dirty="0" err="1"/>
              <a:t>d</a:t>
            </a:r>
            <a:r>
              <a:rPr lang="en-US" b="1" dirty="0" err="1">
                <a:latin typeface="Trebuchet MS" panose="020B0603020202020204" pitchFamily="34" charset="0"/>
              </a:rPr>
              <a:t>écision</a:t>
            </a:r>
            <a:endParaRPr lang="en-US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33CE67F-2DDD-F9F7-DE51-F5C8693C1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745" y="1609725"/>
            <a:ext cx="5924550" cy="463867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149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075-10BE-4371-841B-1C366163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Importance des variables</a:t>
            </a:r>
          </a:p>
        </p:txBody>
      </p:sp>
      <p:pic>
        <p:nvPicPr>
          <p:cNvPr id="3" name="Picture 2" descr="A graph with blue bars&#10;&#10;Description automatically generated with medium confidence">
            <a:extLst>
              <a:ext uri="{FF2B5EF4-FFF2-40B4-BE49-F238E27FC236}">
                <a16:creationId xmlns:a16="http://schemas.microsoft.com/office/drawing/2014/main" id="{F4435EC3-B42D-E989-4ED4-1DC48ABC0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21" y="2022475"/>
            <a:ext cx="5184028" cy="35204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4" name="Picture 3" descr="A graph with red and blue bars&#10;&#10;Description automatically generated">
            <a:extLst>
              <a:ext uri="{FF2B5EF4-FFF2-40B4-BE49-F238E27FC236}">
                <a16:creationId xmlns:a16="http://schemas.microsoft.com/office/drawing/2014/main" id="{B2385E89-1CD2-C409-F87B-DF59DBE2D5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347" y="2022475"/>
            <a:ext cx="2855595" cy="16754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5" name="Picture 4" descr="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24EF20C1-26DD-E1FA-05CA-71396ED9D1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040" y="2022475"/>
            <a:ext cx="2855595" cy="166369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6" name="Picture 5" descr="A graph with blue and red bars&#10;&#10;Description automatically generated">
            <a:extLst>
              <a:ext uri="{FF2B5EF4-FFF2-40B4-BE49-F238E27FC236}">
                <a16:creationId xmlns:a16="http://schemas.microsoft.com/office/drawing/2014/main" id="{1F3AA8DB-90EA-074D-96DC-A91CB0B735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8347" y="3868102"/>
            <a:ext cx="2855595" cy="167544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pic>
        <p:nvPicPr>
          <p:cNvPr id="7" name="Picture 6" descr="A graph with red and blue rectangular bars&#10;&#10;Description automatically generated">
            <a:extLst>
              <a:ext uri="{FF2B5EF4-FFF2-40B4-BE49-F238E27FC236}">
                <a16:creationId xmlns:a16="http://schemas.microsoft.com/office/drawing/2014/main" id="{5E3B8040-64E7-173F-7E1A-0DB7C93DAF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040" y="3868102"/>
            <a:ext cx="2855595" cy="167481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323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075-10BE-4371-841B-1C366163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D</a:t>
            </a:r>
            <a:r>
              <a:rPr lang="en-US" b="1" dirty="0" err="1">
                <a:latin typeface="Trebuchet MS" panose="020B0603020202020204" pitchFamily="34" charset="0"/>
              </a:rPr>
              <a:t>érive</a:t>
            </a:r>
            <a:r>
              <a:rPr lang="en-US" b="1" dirty="0">
                <a:latin typeface="Trebuchet MS" panose="020B0603020202020204" pitchFamily="34" charset="0"/>
              </a:rPr>
              <a:t> de </a:t>
            </a:r>
            <a:r>
              <a:rPr lang="en-US" b="1" dirty="0" err="1">
                <a:latin typeface="Trebuchet MS" panose="020B0603020202020204" pitchFamily="34" charset="0"/>
              </a:rPr>
              <a:t>données</a:t>
            </a:r>
            <a:r>
              <a:rPr lang="en-US" b="1" dirty="0">
                <a:latin typeface="Trebuchet MS" panose="020B0603020202020204" pitchFamily="34" charset="0"/>
              </a:rPr>
              <a:t> (</a:t>
            </a:r>
            <a:r>
              <a:rPr lang="en-US" b="1" i="1" dirty="0">
                <a:latin typeface="Trebuchet MS" panose="020B0603020202020204" pitchFamily="34" charset="0"/>
              </a:rPr>
              <a:t>data drift</a:t>
            </a:r>
            <a:r>
              <a:rPr lang="en-US" b="1" dirty="0">
                <a:latin typeface="Trebuchet MS" panose="020B0603020202020204" pitchFamily="34" charset="0"/>
              </a:rPr>
              <a:t>)</a:t>
            </a:r>
            <a:endParaRPr lang="en-US" b="1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BBAC6F2-8A84-1F86-DD4D-B9A622BB5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1525587"/>
            <a:ext cx="8877300" cy="494606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57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075-10BE-4371-841B-1C366163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Gestion des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F689-127D-4AB9-837B-4683F742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900474"/>
          </a:xfrm>
        </p:spPr>
        <p:txBody>
          <a:bodyPr>
            <a:noAutofit/>
          </a:bodyPr>
          <a:lstStyle/>
          <a:p>
            <a:r>
              <a:rPr lang="fr-FR" sz="2800" dirty="0"/>
              <a:t>Dépôt distant : </a:t>
            </a:r>
            <a:r>
              <a:rPr lang="fr-FR" sz="2800" dirty="0">
                <a:hlinkClick r:id="rId2"/>
              </a:rPr>
              <a:t>https://github.com/biancof/oc_bank_scoring</a:t>
            </a:r>
            <a:r>
              <a:rPr lang="fr-FR" sz="2800" dirty="0"/>
              <a:t> </a:t>
            </a:r>
          </a:p>
          <a:p>
            <a:endParaRPr lang="fr-FR" sz="3020" dirty="0"/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52FBB3BD-DEEE-B563-8995-EC7BA4B5B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56" y="2365142"/>
            <a:ext cx="2627243" cy="406229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7668AF-0B24-AE40-CE79-1C4C93B3C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441" y="2373552"/>
            <a:ext cx="7431359" cy="406229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814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075-10BE-4371-841B-1C366163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Default Predictor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F689-127D-4AB9-837B-4683F742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900474"/>
          </a:xfrm>
        </p:spPr>
        <p:txBody>
          <a:bodyPr>
            <a:noAutofit/>
          </a:bodyPr>
          <a:lstStyle/>
          <a:p>
            <a:r>
              <a:rPr lang="fr-FR" sz="3020" dirty="0"/>
              <a:t>URL : </a:t>
            </a:r>
            <a:r>
              <a:rPr lang="fr-FR" sz="3020" dirty="0">
                <a:hlinkClick r:id="rId2"/>
              </a:rPr>
              <a:t>https://biancof.pythonanywhere.com/</a:t>
            </a:r>
            <a:r>
              <a:rPr lang="fr-FR" sz="3020" dirty="0"/>
              <a:t> </a:t>
            </a:r>
          </a:p>
          <a:p>
            <a:endParaRPr lang="fr-FR" sz="30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92B62-CAD9-7EE9-65C1-EDEB76642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594" y="2524125"/>
            <a:ext cx="3920682" cy="88053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9E38B9-16F9-E802-C25D-49BF1D4B05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594" y="3617790"/>
            <a:ext cx="3920682" cy="91906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972828-5C33-D2FE-079C-C0817EAE15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9225" y="2533790"/>
            <a:ext cx="6250214" cy="3790810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CAB7DC6-7163-E4E5-2A4B-7FFDE03E8C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594" y="4749987"/>
            <a:ext cx="3920682" cy="1574614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749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075-10BE-4371-841B-1C366163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Tableau de bord </a:t>
            </a:r>
            <a:r>
              <a:rPr lang="en-US" b="1" dirty="0" err="1"/>
              <a:t>interactif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F689-127D-4AB9-837B-4683F742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900474"/>
          </a:xfrm>
        </p:spPr>
        <p:txBody>
          <a:bodyPr>
            <a:noAutofit/>
          </a:bodyPr>
          <a:lstStyle/>
          <a:p>
            <a:r>
              <a:rPr lang="fr-FR" sz="3020" dirty="0"/>
              <a:t>URL : </a:t>
            </a:r>
            <a:r>
              <a:rPr lang="fr-FR" sz="3020" dirty="0">
                <a:hlinkClick r:id="rId2"/>
              </a:rPr>
              <a:t>https://bankscoring.streamlit.app/</a:t>
            </a:r>
            <a:r>
              <a:rPr lang="fr-FR" sz="3020" dirty="0"/>
              <a:t> </a:t>
            </a:r>
            <a:endParaRPr lang="en-US" sz="302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BA8A6A-29AB-0380-08E0-FC439194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5812"/>
            <a:ext cx="7997383" cy="393547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991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075-10BE-4371-841B-1C366163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Merci / 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F689-127D-4AB9-837B-4683F742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26959"/>
            <a:ext cx="7992980" cy="4900474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Francesco Bianco</a:t>
            </a:r>
          </a:p>
          <a:p>
            <a:pPr marL="0" indent="0" algn="ctr">
              <a:buNone/>
            </a:pPr>
            <a:r>
              <a:rPr lang="en-US" sz="1600" dirty="0">
                <a:hlinkClick r:id="rId2"/>
              </a:rPr>
              <a:t>www.francescobianco.net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hlinkClick r:id="rId3"/>
              </a:rPr>
              <a:t>bianco@francescobianco.net</a:t>
            </a:r>
            <a:endParaRPr lang="en-US" sz="1600" dirty="0"/>
          </a:p>
          <a:p>
            <a:pPr marL="0" indent="0" algn="ctr">
              <a:buNone/>
            </a:pPr>
            <a:r>
              <a:rPr lang="en-US" sz="1600" dirty="0">
                <a:hlinkClick r:id="rId4"/>
              </a:rPr>
              <a:t>https://github.com/biancof</a:t>
            </a:r>
            <a:r>
              <a:rPr lang="en-US" sz="1600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482" name="Picture 2" descr="[FrancescoBianco.net]">
            <a:extLst>
              <a:ext uri="{FF2B5EF4-FFF2-40B4-BE49-F238E27FC236}">
                <a16:creationId xmlns:a16="http://schemas.microsoft.com/office/drawing/2014/main" id="{59D8122B-A856-A11F-4C1A-692C261A7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074" y="1526959"/>
            <a:ext cx="2695575" cy="26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93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075-10BE-4371-841B-1C366163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Objectif(s)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F689-127D-4AB9-837B-4683F742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900474"/>
          </a:xfrm>
        </p:spPr>
        <p:txBody>
          <a:bodyPr>
            <a:noAutofit/>
          </a:bodyPr>
          <a:lstStyle/>
          <a:p>
            <a:r>
              <a:rPr lang="fr-FR" sz="3020" dirty="0"/>
              <a:t>Mettre en œuvre un </a:t>
            </a:r>
            <a:r>
              <a:rPr lang="fr-FR" sz="3020" b="1" dirty="0"/>
              <a:t>outil de “</a:t>
            </a:r>
            <a:r>
              <a:rPr lang="fr-FR" sz="3020" b="1" dirty="0" err="1"/>
              <a:t>scoring</a:t>
            </a:r>
            <a:r>
              <a:rPr lang="fr-FR" sz="3020" b="1" dirty="0"/>
              <a:t> crédit”</a:t>
            </a:r>
            <a:r>
              <a:rPr lang="fr-FR" sz="3020" dirty="0"/>
              <a:t> pour calculer la probabilité qu’un client rembourse son crédit, puis classifie la demande en crédit accordé ou refusé.</a:t>
            </a:r>
          </a:p>
          <a:p>
            <a:r>
              <a:rPr lang="fr-FR" sz="3020" dirty="0"/>
              <a:t>Développer un </a:t>
            </a:r>
            <a:r>
              <a:rPr lang="fr-FR" sz="3020" b="1" dirty="0" err="1"/>
              <a:t>dashboard</a:t>
            </a:r>
            <a:r>
              <a:rPr lang="fr-FR" sz="3020" b="1" dirty="0"/>
              <a:t> interactif</a:t>
            </a:r>
            <a:r>
              <a:rPr lang="fr-FR" sz="3020" dirty="0"/>
              <a:t> pour que les chargés de relation client puissent à la fois expliquer de façon la plus transparente possible les décisions d’octroi de crédit, mais également permettre à leurs clients de disposer de leurs informations personnelles et de les explorer facilement.</a:t>
            </a:r>
            <a:endParaRPr lang="en-US" sz="3020" dirty="0"/>
          </a:p>
        </p:txBody>
      </p:sp>
    </p:spTree>
    <p:extLst>
      <p:ext uri="{BB962C8B-B14F-4D97-AF65-F5344CB8AC3E}">
        <p14:creationId xmlns:p14="http://schemas.microsoft.com/office/powerpoint/2010/main" val="222216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075-10BE-4371-841B-1C366163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Les </a:t>
            </a:r>
            <a:r>
              <a:rPr lang="en-US" b="1" dirty="0" err="1"/>
              <a:t>donn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ées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F689-127D-4AB9-837B-4683F742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900474"/>
          </a:xfrm>
        </p:spPr>
        <p:txBody>
          <a:bodyPr>
            <a:noAutofit/>
          </a:bodyPr>
          <a:lstStyle/>
          <a:p>
            <a:r>
              <a:rPr lang="fr-FR" sz="3020" dirty="0"/>
              <a:t>Source : </a:t>
            </a:r>
            <a:r>
              <a:rPr lang="fr-FR" sz="3020" dirty="0">
                <a:hlinkClick r:id="rId2"/>
              </a:rPr>
              <a:t>https://www.kaggle.com/c/home-credit-default-risk/</a:t>
            </a:r>
            <a:endParaRPr lang="fr-FR" sz="3020" dirty="0"/>
          </a:p>
          <a:p>
            <a:pPr marL="0" indent="0">
              <a:buNone/>
            </a:pPr>
            <a:endParaRPr lang="en-US" sz="30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BBDCBB-531B-C3B8-4049-DB6F9185F6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58" y="3295329"/>
            <a:ext cx="3514725" cy="206692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01C855E-5C57-0C3E-6597-D2873D7A6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688" y="2409184"/>
            <a:ext cx="5980112" cy="3839216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1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075-10BE-4371-841B-1C366163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Nettoyage</a:t>
            </a:r>
            <a:r>
              <a:rPr lang="en-US" b="1" dirty="0"/>
              <a:t> et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F689-127D-4AB9-837B-4683F742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900474"/>
          </a:xfrm>
        </p:spPr>
        <p:txBody>
          <a:bodyPr>
            <a:noAutofit/>
          </a:bodyPr>
          <a:lstStyle/>
          <a:p>
            <a:r>
              <a:rPr lang="fr-FR" sz="3020" dirty="0">
                <a:hlinkClick r:id="rId2"/>
              </a:rPr>
              <a:t>https://www.kaggle.com/code/willkoehrsen/start-here-a-gentle-introduction/notebook</a:t>
            </a:r>
            <a:endParaRPr lang="fr-FR" sz="3020" dirty="0"/>
          </a:p>
          <a:p>
            <a:r>
              <a:rPr lang="fr-FR" sz="3020" dirty="0">
                <a:hlinkClick r:id="rId3"/>
              </a:rPr>
              <a:t>https://www.kaggle.com/code/jsaguiar/lightgbm-with-simple-features/script</a:t>
            </a:r>
            <a:endParaRPr lang="fr-FR" sz="3020" dirty="0"/>
          </a:p>
          <a:p>
            <a:pPr marL="0" indent="0">
              <a:buNone/>
            </a:pPr>
            <a:endParaRPr lang="en-US" sz="3020" dirty="0"/>
          </a:p>
        </p:txBody>
      </p:sp>
      <p:pic>
        <p:nvPicPr>
          <p:cNvPr id="2050" name="Picture 2" descr="kaggle-logo-transparent-300 | Data Science Blog">
            <a:extLst>
              <a:ext uri="{FF2B5EF4-FFF2-40B4-BE49-F238E27FC236}">
                <a16:creationId xmlns:a16="http://schemas.microsoft.com/office/drawing/2014/main" id="{C945F778-17D2-116E-8FB4-278D3B884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3977196"/>
            <a:ext cx="4514850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84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3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charRg st="83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075-10BE-4371-841B-1C366163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Nettoyage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F689-127D-4AB9-837B-4683F742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8963025" cy="4900474"/>
          </a:xfrm>
        </p:spPr>
        <p:txBody>
          <a:bodyPr>
            <a:noAutofit/>
          </a:bodyPr>
          <a:lstStyle/>
          <a:p>
            <a:r>
              <a:rPr lang="fr-FR" sz="3020" dirty="0"/>
              <a:t>Recherche des </a:t>
            </a:r>
            <a:r>
              <a:rPr lang="fr-FR" sz="3020" b="1" dirty="0"/>
              <a:t>doublons</a:t>
            </a:r>
          </a:p>
          <a:p>
            <a:r>
              <a:rPr lang="fr-FR" sz="3020" dirty="0"/>
              <a:t>Traitement des </a:t>
            </a:r>
            <a:r>
              <a:rPr lang="fr-FR" sz="3020" b="1" dirty="0"/>
              <a:t>valeurs manquantes</a:t>
            </a:r>
          </a:p>
          <a:p>
            <a:r>
              <a:rPr lang="fr-FR" sz="3020" dirty="0"/>
              <a:t>Gestion des </a:t>
            </a:r>
            <a:r>
              <a:rPr lang="fr-FR" sz="3020" b="1" dirty="0"/>
              <a:t>valeurs aberrantes</a:t>
            </a:r>
            <a:r>
              <a:rPr lang="fr-FR" sz="3020" dirty="0"/>
              <a:t> (valeurs négatives et infinies, valeurs temporelles, etc.)</a:t>
            </a:r>
          </a:p>
          <a:p>
            <a:r>
              <a:rPr lang="fr-FR" sz="3020" b="1" dirty="0"/>
              <a:t>Encodage</a:t>
            </a:r>
            <a:r>
              <a:rPr lang="fr-FR" sz="3020" dirty="0"/>
              <a:t> des variables qualitatives (one-hot-encoder)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D95DCA3-6F76-58B2-2B30-5ED2617D8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965" y="687542"/>
            <a:ext cx="1248835" cy="5739891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00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075-10BE-4371-841B-1C366163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Exploration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EF51C47-8317-14EE-DEB7-C3018C63B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4" y="2109054"/>
            <a:ext cx="3212194" cy="337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B3CD9606-0447-E487-96B5-BDFC18B98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452" y="2109052"/>
            <a:ext cx="3088863" cy="337734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5DFFE623-9AD8-9A44-CC33-68279CB58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735" y="2109053"/>
            <a:ext cx="4237566" cy="3377345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33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075-10BE-4371-841B-1C366163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Cr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éation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de Nouvelles variables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F689-127D-4AB9-837B-4683F742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900474"/>
          </a:xfrm>
        </p:spPr>
        <p:txBody>
          <a:bodyPr>
            <a:noAutofit/>
          </a:bodyPr>
          <a:lstStyle/>
          <a:p>
            <a:r>
              <a:rPr lang="fr-FR" sz="3020" dirty="0">
                <a:latin typeface="Trebuchet MS (Body)"/>
              </a:rPr>
              <a:t>Variables </a:t>
            </a:r>
            <a:r>
              <a:rPr lang="fr-FR" sz="3020" b="1" dirty="0">
                <a:latin typeface="Trebuchet MS (Body)"/>
              </a:rPr>
              <a:t>polynomiales</a:t>
            </a:r>
            <a:r>
              <a:rPr lang="fr-FR" sz="3020" dirty="0">
                <a:latin typeface="Trebuchet MS (Body)"/>
              </a:rPr>
              <a:t> (3</a:t>
            </a:r>
            <a:r>
              <a:rPr lang="fr-FR" sz="3020" baseline="30000" dirty="0">
                <a:latin typeface="Trebuchet MS (Body)"/>
              </a:rPr>
              <a:t>e</a:t>
            </a:r>
            <a:r>
              <a:rPr lang="fr-FR" sz="3020" dirty="0">
                <a:latin typeface="Trebuchet MS (Body)"/>
              </a:rPr>
              <a:t> degré)</a:t>
            </a:r>
          </a:p>
          <a:p>
            <a:r>
              <a:rPr lang="fr-FR" sz="3020" dirty="0">
                <a:latin typeface="Trebuchet MS (Body)"/>
              </a:rPr>
              <a:t>Variables </a:t>
            </a:r>
            <a:r>
              <a:rPr lang="fr-FR" sz="3020" b="1" dirty="0">
                <a:latin typeface="Trebuchet MS (Body)"/>
              </a:rPr>
              <a:t>m</a:t>
            </a:r>
            <a:r>
              <a:rPr lang="fr-FR" sz="3020" b="1" dirty="0">
                <a:latin typeface="Trebuchet MS (Body)"/>
                <a:cs typeface="Calibri" panose="020F0502020204030204" pitchFamily="34" charset="0"/>
              </a:rPr>
              <a:t>étier</a:t>
            </a:r>
            <a:r>
              <a:rPr lang="fr-FR" sz="3020" dirty="0">
                <a:latin typeface="Trebuchet MS (Body)"/>
              </a:rPr>
              <a:t> (</a:t>
            </a:r>
            <a:r>
              <a:rPr lang="fr-FR" sz="3020" i="1" dirty="0">
                <a:latin typeface="Trebuchet MS (Body)"/>
              </a:rPr>
              <a:t>CREDIT_INCOME_PERCENT</a:t>
            </a:r>
            <a:r>
              <a:rPr lang="fr-FR" sz="3020" dirty="0">
                <a:latin typeface="Trebuchet MS (Body)"/>
              </a:rPr>
              <a:t>, </a:t>
            </a:r>
            <a:r>
              <a:rPr lang="fr-FR" sz="3020" i="1" dirty="0">
                <a:latin typeface="Trebuchet MS (Body)"/>
              </a:rPr>
              <a:t>ANNUITY_INCOME</a:t>
            </a:r>
            <a:r>
              <a:rPr lang="fr-FR" sz="3020" i="1" dirty="0">
                <a:latin typeface="+mj-lt"/>
              </a:rPr>
              <a:t>_PERCENT</a:t>
            </a:r>
            <a:r>
              <a:rPr lang="fr-FR" sz="3020" dirty="0"/>
              <a:t>, </a:t>
            </a:r>
            <a:r>
              <a:rPr lang="fr-FR" sz="3020" i="1" dirty="0"/>
              <a:t>CREDIT_TERM</a:t>
            </a:r>
            <a:r>
              <a:rPr lang="fr-FR" sz="3020" dirty="0"/>
              <a:t>, </a:t>
            </a:r>
            <a:r>
              <a:rPr lang="fr-FR" sz="3020" i="1" dirty="0"/>
              <a:t>DAYS_EMPLOYED_PERCENT</a:t>
            </a:r>
            <a:r>
              <a:rPr lang="fr-FR" sz="3020" dirty="0"/>
              <a:t>)</a:t>
            </a:r>
          </a:p>
          <a:p>
            <a:pPr marL="0" indent="0">
              <a:buNone/>
            </a:pPr>
            <a:endParaRPr lang="en-US" sz="302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E0344-9654-B2B6-79CC-BF20FF050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12" y="4091437"/>
            <a:ext cx="10223975" cy="1124922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420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075-10BE-4371-841B-1C366163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Mod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en-US" b="1" dirty="0" err="1"/>
              <a:t>lisation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DF689-127D-4AB9-837B-4683F7421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9"/>
            <a:ext cx="10515600" cy="4900474"/>
          </a:xfrm>
        </p:spPr>
        <p:txBody>
          <a:bodyPr>
            <a:noAutofit/>
          </a:bodyPr>
          <a:lstStyle/>
          <a:p>
            <a:r>
              <a:rPr lang="en-US" sz="3020" b="1" dirty="0" err="1">
                <a:latin typeface="Trebuchet MS (Body)"/>
              </a:rPr>
              <a:t>Modèles</a:t>
            </a:r>
            <a:r>
              <a:rPr lang="en-US" sz="3020" dirty="0">
                <a:latin typeface="Trebuchet MS (Body)"/>
              </a:rPr>
              <a:t> : dummy classifier, regression </a:t>
            </a:r>
            <a:r>
              <a:rPr lang="en-US" sz="3020" dirty="0" err="1">
                <a:latin typeface="Trebuchet MS (Body)"/>
              </a:rPr>
              <a:t>logistique</a:t>
            </a:r>
            <a:r>
              <a:rPr lang="en-US" sz="3020" dirty="0">
                <a:latin typeface="Trebuchet MS (Body)"/>
              </a:rPr>
              <a:t>, </a:t>
            </a:r>
            <a:r>
              <a:rPr lang="en-US" sz="3020" dirty="0" err="1">
                <a:latin typeface="Trebuchet MS (Body)"/>
              </a:rPr>
              <a:t>forêt</a:t>
            </a:r>
            <a:r>
              <a:rPr lang="en-US" sz="3020" dirty="0">
                <a:latin typeface="Trebuchet MS (Body)"/>
              </a:rPr>
              <a:t> </a:t>
            </a:r>
            <a:r>
              <a:rPr lang="en-US" sz="3020" dirty="0" err="1">
                <a:latin typeface="Trebuchet MS (Body)"/>
              </a:rPr>
              <a:t>aléatoire</a:t>
            </a:r>
            <a:r>
              <a:rPr lang="en-US" sz="3020" dirty="0">
                <a:latin typeface="Trebuchet MS (Body)"/>
              </a:rPr>
              <a:t>, Light Gradient Boosting Machine</a:t>
            </a:r>
          </a:p>
          <a:p>
            <a:r>
              <a:rPr lang="en-US" sz="3020" b="1" dirty="0">
                <a:latin typeface="Trebuchet MS (Body)"/>
              </a:rPr>
              <a:t>Jeux de </a:t>
            </a:r>
            <a:r>
              <a:rPr lang="en-US" sz="3020" b="1" dirty="0" err="1">
                <a:latin typeface="Trebuchet MS (Body)"/>
              </a:rPr>
              <a:t>donn</a:t>
            </a:r>
            <a:r>
              <a:rPr lang="en-US" sz="3020" b="1" dirty="0" err="1">
                <a:latin typeface="Trebuchet MS (Body)"/>
                <a:cs typeface="Calibri" panose="020F0502020204030204" pitchFamily="34" charset="0"/>
              </a:rPr>
              <a:t>ées</a:t>
            </a:r>
            <a:r>
              <a:rPr lang="en-US" sz="3020" b="1" dirty="0">
                <a:latin typeface="Trebuchet MS (Body)"/>
                <a:cs typeface="Calibri" panose="020F0502020204030204" pitchFamily="34" charset="0"/>
              </a:rPr>
              <a:t> </a:t>
            </a:r>
            <a:r>
              <a:rPr lang="en-US" sz="3020" dirty="0">
                <a:latin typeface="Trebuchet MS (Body)"/>
                <a:cs typeface="Calibri" panose="020F0502020204030204" pitchFamily="34" charset="0"/>
              </a:rPr>
              <a:t>: standard, polynomial, domain </a:t>
            </a:r>
            <a:r>
              <a:rPr lang="en-US" sz="3020" dirty="0">
                <a:latin typeface="Trebuchet MS (Body)"/>
              </a:rPr>
              <a:t>(m</a:t>
            </a:r>
            <a:r>
              <a:rPr lang="en-US" sz="3020" dirty="0">
                <a:latin typeface="Trebuchet MS" panose="020B0603020202020204" pitchFamily="34" charset="0"/>
              </a:rPr>
              <a:t>étier)</a:t>
            </a:r>
            <a:endParaRPr lang="en-US" sz="3020" dirty="0">
              <a:latin typeface="Trebuchet MS (Body)"/>
              <a:cs typeface="Calibri" panose="020F0502020204030204" pitchFamily="34" charset="0"/>
            </a:endParaRPr>
          </a:p>
          <a:p>
            <a:r>
              <a:rPr lang="en-US" sz="3020" b="1" dirty="0">
                <a:latin typeface="Trebuchet MS (Body)"/>
                <a:cs typeface="Calibri" panose="020F0502020204030204" pitchFamily="34" charset="0"/>
              </a:rPr>
              <a:t>APC</a:t>
            </a:r>
            <a:r>
              <a:rPr lang="en-US" sz="3020" dirty="0">
                <a:latin typeface="Trebuchet MS (Body)"/>
                <a:cs typeface="Calibri" panose="020F0502020204030204" pitchFamily="34" charset="0"/>
              </a:rPr>
              <a:t> : </a:t>
            </a:r>
            <a:r>
              <a:rPr lang="en-US" sz="3020" dirty="0" err="1">
                <a:latin typeface="Trebuchet MS (Body)"/>
                <a:cs typeface="Calibri" panose="020F0502020204030204" pitchFamily="34" charset="0"/>
              </a:rPr>
              <a:t>oui</a:t>
            </a:r>
            <a:r>
              <a:rPr lang="en-US" sz="3020" dirty="0">
                <a:latin typeface="Trebuchet MS (Body)"/>
                <a:cs typeface="Calibri" panose="020F0502020204030204" pitchFamily="34" charset="0"/>
              </a:rPr>
              <a:t> (80%) / non</a:t>
            </a:r>
          </a:p>
          <a:p>
            <a:r>
              <a:rPr lang="en-US" sz="3020" b="1" dirty="0" err="1">
                <a:latin typeface="Trebuchet MS (Body)"/>
              </a:rPr>
              <a:t>Outils</a:t>
            </a:r>
            <a:r>
              <a:rPr lang="en-US" sz="3020" b="1" dirty="0">
                <a:latin typeface="Trebuchet MS (Body)"/>
              </a:rPr>
              <a:t> </a:t>
            </a:r>
            <a:r>
              <a:rPr lang="en-US" sz="3020" b="1" dirty="0" err="1">
                <a:latin typeface="Trebuchet MS (Body)"/>
              </a:rPr>
              <a:t>d’évaluation</a:t>
            </a:r>
            <a:r>
              <a:rPr lang="en-US" sz="3020" b="1" dirty="0">
                <a:latin typeface="Trebuchet MS (Body)"/>
              </a:rPr>
              <a:t> </a:t>
            </a:r>
            <a:r>
              <a:rPr lang="en-US" sz="3020" dirty="0">
                <a:latin typeface="Trebuchet MS (Body)"/>
              </a:rPr>
              <a:t>: </a:t>
            </a:r>
            <a:r>
              <a:rPr lang="en-US" sz="3020" i="1" dirty="0" err="1">
                <a:latin typeface="Trebuchet MS (Body)"/>
              </a:rPr>
              <a:t>Petitta</a:t>
            </a:r>
            <a:r>
              <a:rPr lang="en-US" sz="3020" i="1" dirty="0">
                <a:latin typeface="Trebuchet MS (Body)"/>
              </a:rPr>
              <a:t> score</a:t>
            </a:r>
            <a:r>
              <a:rPr lang="en-US" sz="3020" dirty="0">
                <a:latin typeface="Trebuchet MS (Body)"/>
              </a:rPr>
              <a:t> (m</a:t>
            </a:r>
            <a:r>
              <a:rPr lang="en-US" sz="3020" dirty="0">
                <a:latin typeface="Trebuchet MS" panose="020B0603020202020204" pitchFamily="34" charset="0"/>
              </a:rPr>
              <a:t>étier)</a:t>
            </a:r>
            <a:r>
              <a:rPr lang="en-US" sz="3020" dirty="0">
                <a:latin typeface="Trebuchet MS (Body)"/>
              </a:rPr>
              <a:t>, exactitude, </a:t>
            </a:r>
            <a:r>
              <a:rPr lang="en-US" sz="3020" dirty="0" err="1">
                <a:latin typeface="Trebuchet MS (Body)"/>
              </a:rPr>
              <a:t>matrice</a:t>
            </a:r>
            <a:r>
              <a:rPr lang="en-US" sz="3020" dirty="0">
                <a:latin typeface="Trebuchet MS (Body)"/>
              </a:rPr>
              <a:t> de confusion, </a:t>
            </a:r>
            <a:r>
              <a:rPr lang="en-US" sz="3020" dirty="0" err="1">
                <a:latin typeface="Trebuchet MS (Body)"/>
              </a:rPr>
              <a:t>courbe</a:t>
            </a:r>
            <a:r>
              <a:rPr lang="en-US" sz="3020" dirty="0">
                <a:latin typeface="Trebuchet MS (Body)"/>
              </a:rPr>
              <a:t> ROC, temps </a:t>
            </a:r>
            <a:r>
              <a:rPr lang="en-US" sz="3020" dirty="0" err="1">
                <a:latin typeface="Trebuchet MS (Body)"/>
              </a:rPr>
              <a:t>d’ex</a:t>
            </a:r>
            <a:r>
              <a:rPr lang="en-US" sz="3020" dirty="0" err="1">
                <a:latin typeface="Trebuchet MS" panose="020B0603020202020204" pitchFamily="34" charset="0"/>
              </a:rPr>
              <a:t>ecution</a:t>
            </a:r>
            <a:endParaRPr lang="en-US" sz="3020" dirty="0">
              <a:latin typeface="Trebuchet MS" panose="020B0603020202020204" pitchFamily="34" charset="0"/>
            </a:endParaRPr>
          </a:p>
          <a:p>
            <a:r>
              <a:rPr lang="en-US" sz="3020" b="1" dirty="0" err="1">
                <a:latin typeface="Trebuchet MS" panose="020B0603020202020204" pitchFamily="34" charset="0"/>
              </a:rPr>
              <a:t>Optimisation</a:t>
            </a:r>
            <a:r>
              <a:rPr lang="en-US" sz="3020" dirty="0">
                <a:latin typeface="Trebuchet MS" panose="020B0603020202020204" pitchFamily="34" charset="0"/>
              </a:rPr>
              <a:t> : validation </a:t>
            </a:r>
            <a:r>
              <a:rPr lang="en-US" sz="3020" dirty="0" err="1">
                <a:latin typeface="Trebuchet MS" panose="020B0603020202020204" pitchFamily="34" charset="0"/>
              </a:rPr>
              <a:t>croisée</a:t>
            </a:r>
            <a:r>
              <a:rPr lang="en-US" sz="3020" dirty="0">
                <a:latin typeface="Trebuchet MS" panose="020B0603020202020204" pitchFamily="34" charset="0"/>
              </a:rPr>
              <a:t> avec </a:t>
            </a:r>
            <a:r>
              <a:rPr lang="en-US" sz="3020" i="1" dirty="0" err="1">
                <a:latin typeface="Trebuchet MS" panose="020B0603020202020204" pitchFamily="34" charset="0"/>
              </a:rPr>
              <a:t>GridSearchCV</a:t>
            </a:r>
            <a:r>
              <a:rPr lang="en-US" sz="3020" dirty="0">
                <a:latin typeface="Trebuchet MS" panose="020B0603020202020204" pitchFamily="34" charset="0"/>
              </a:rPr>
              <a:t>, optimization </a:t>
            </a:r>
            <a:r>
              <a:rPr lang="en-US" sz="3020" dirty="0" err="1">
                <a:latin typeface="Trebuchet MS" panose="020B0603020202020204" pitchFamily="34" charset="0"/>
              </a:rPr>
              <a:t>seuil</a:t>
            </a:r>
            <a:r>
              <a:rPr lang="en-US" sz="3020" dirty="0">
                <a:latin typeface="Trebuchet MS" panose="020B0603020202020204" pitchFamily="34" charset="0"/>
              </a:rPr>
              <a:t> de </a:t>
            </a:r>
            <a:r>
              <a:rPr lang="en-US" sz="3020" dirty="0" err="1">
                <a:latin typeface="Trebuchet MS" panose="020B0603020202020204" pitchFamily="34" charset="0"/>
              </a:rPr>
              <a:t>décision</a:t>
            </a:r>
            <a:r>
              <a:rPr lang="en-US" sz="3020" dirty="0">
                <a:latin typeface="Trebuchet MS" panose="020B0603020202020204" pitchFamily="34" charset="0"/>
              </a:rPr>
              <a:t> </a:t>
            </a:r>
            <a:endParaRPr lang="en-US" sz="3020" dirty="0">
              <a:latin typeface="Trebuchet MS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2279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075-10BE-4371-841B-1C3661632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Mod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é</a:t>
            </a:r>
            <a:r>
              <a:rPr lang="en-US" b="1" dirty="0" err="1"/>
              <a:t>lisation</a:t>
            </a:r>
            <a:endParaRPr 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18E5683-6098-AA9A-283F-886BC64A6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9" y="1526378"/>
            <a:ext cx="5880722" cy="31980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B197354-9D3E-529E-D1D3-125F741F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43225"/>
            <a:ext cx="5461462" cy="3305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6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3761</TotalTime>
  <Words>363</Words>
  <Application>Microsoft Office PowerPoint</Application>
  <PresentationFormat>Widescreen</PresentationFormat>
  <Paragraphs>49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Inter</vt:lpstr>
      <vt:lpstr>Trebuchet MS</vt:lpstr>
      <vt:lpstr>Trebuchet MS (Body)</vt:lpstr>
      <vt:lpstr>Wingdings 3</vt:lpstr>
      <vt:lpstr>Facet</vt:lpstr>
      <vt:lpstr>Implémentez un modèle de scoring</vt:lpstr>
      <vt:lpstr>Objectif(s)</vt:lpstr>
      <vt:lpstr>Les données</vt:lpstr>
      <vt:lpstr>Nettoyage et exploration</vt:lpstr>
      <vt:lpstr>Nettoyage</vt:lpstr>
      <vt:lpstr>Exploration</vt:lpstr>
      <vt:lpstr>Création de Nouvelles variables</vt:lpstr>
      <vt:lpstr>Modélisation</vt:lpstr>
      <vt:lpstr>Modélisation</vt:lpstr>
      <vt:lpstr>Tracking via MLFlow UI</vt:lpstr>
      <vt:lpstr>Synthèse des résultats</vt:lpstr>
      <vt:lpstr>Optimisation du seuil de décision</vt:lpstr>
      <vt:lpstr>Importance des variables</vt:lpstr>
      <vt:lpstr>Dérive de données (data drift)</vt:lpstr>
      <vt:lpstr>Gestion des versions</vt:lpstr>
      <vt:lpstr>Default Predictor API</vt:lpstr>
      <vt:lpstr>Tableau de bord interactif</vt:lpstr>
      <vt:lpstr>Merci / 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Analysez des données de systèmes éducatifs pour Academy</dc:title>
  <dc:creator>Bianco Francesco</dc:creator>
  <cp:lastModifiedBy>Francesco BIANCO</cp:lastModifiedBy>
  <cp:revision>13</cp:revision>
  <dcterms:created xsi:type="dcterms:W3CDTF">2023-01-10T12:45:18Z</dcterms:created>
  <dcterms:modified xsi:type="dcterms:W3CDTF">2023-08-10T11:04:14Z</dcterms:modified>
</cp:coreProperties>
</file>