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017" autoAdjust="0"/>
  </p:normalViewPr>
  <p:slideViewPr>
    <p:cSldViewPr snapToGrid="0">
      <p:cViewPr varScale="1">
        <p:scale>
          <a:sx n="44" d="100"/>
          <a:sy n="44" d="100"/>
        </p:scale>
        <p:origin x="18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EB0F5-7924-4425-BE9D-1820A7109E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160485-CEAD-4436-8022-F5A911227AB9}">
      <dgm:prSet custT="1"/>
      <dgm:spPr/>
      <dgm:t>
        <a:bodyPr/>
        <a:lstStyle/>
        <a:p>
          <a:r>
            <a:rPr lang="en-US" sz="2000" dirty="0"/>
            <a:t>Traditional models give single point predictions but do not express confidence.</a:t>
          </a:r>
        </a:p>
      </dgm:t>
    </dgm:pt>
    <dgm:pt modelId="{608C7861-BAD3-4C41-A720-2919F46D1E4C}" type="parTrans" cxnId="{F9DE2F4A-7C4C-42E1-B9EC-135FF993E070}">
      <dgm:prSet/>
      <dgm:spPr/>
      <dgm:t>
        <a:bodyPr/>
        <a:lstStyle/>
        <a:p>
          <a:endParaRPr lang="en-US"/>
        </a:p>
      </dgm:t>
    </dgm:pt>
    <dgm:pt modelId="{0ED69B0B-DC04-4F74-AC64-162081B8EEA2}" type="sibTrans" cxnId="{F9DE2F4A-7C4C-42E1-B9EC-135FF993E070}">
      <dgm:prSet/>
      <dgm:spPr/>
      <dgm:t>
        <a:bodyPr/>
        <a:lstStyle/>
        <a:p>
          <a:endParaRPr lang="en-US"/>
        </a:p>
      </dgm:t>
    </dgm:pt>
    <dgm:pt modelId="{4A2007C0-9F85-4053-AF34-61765290C00A}">
      <dgm:prSet/>
      <dgm:spPr/>
      <dgm:t>
        <a:bodyPr/>
        <a:lstStyle/>
        <a:p>
          <a:r>
            <a:rPr lang="en-US" dirty="0"/>
            <a:t>It is more worth a marketer's time to pursue high confidence prospects compared to uncertain ones.</a:t>
          </a:r>
        </a:p>
      </dgm:t>
    </dgm:pt>
    <dgm:pt modelId="{BDF03B49-7744-4035-9979-8634D015B1B2}" type="parTrans" cxnId="{0894E6DB-2791-46D3-91F7-9E153E1D3BB9}">
      <dgm:prSet/>
      <dgm:spPr/>
      <dgm:t>
        <a:bodyPr/>
        <a:lstStyle/>
        <a:p>
          <a:endParaRPr lang="en-US"/>
        </a:p>
      </dgm:t>
    </dgm:pt>
    <dgm:pt modelId="{2B8ADB4A-AEF0-411A-BC3C-BB8E60B44DEB}" type="sibTrans" cxnId="{0894E6DB-2791-46D3-91F7-9E153E1D3BB9}">
      <dgm:prSet/>
      <dgm:spPr/>
      <dgm:t>
        <a:bodyPr/>
        <a:lstStyle/>
        <a:p>
          <a:endParaRPr lang="en-US"/>
        </a:p>
      </dgm:t>
    </dgm:pt>
    <dgm:pt modelId="{93D3FDC9-9A25-4F94-87C7-675A8D9D50C2}">
      <dgm:prSet/>
      <dgm:spPr/>
      <dgm:t>
        <a:bodyPr/>
        <a:lstStyle/>
        <a:p>
          <a:r>
            <a:rPr lang="en-US" dirty="0"/>
            <a:t>BNNs allow static predictions to become lively dynamic probabilistic outcomes, that in turn makes the inherent risk more visible.</a:t>
          </a:r>
        </a:p>
      </dgm:t>
    </dgm:pt>
    <dgm:pt modelId="{860EC51F-8A45-403A-A316-3EE2A7C8C476}" type="parTrans" cxnId="{FA0FCDDC-D634-4CC1-85A9-D0A57C34B871}">
      <dgm:prSet/>
      <dgm:spPr/>
      <dgm:t>
        <a:bodyPr/>
        <a:lstStyle/>
        <a:p>
          <a:endParaRPr lang="en-US"/>
        </a:p>
      </dgm:t>
    </dgm:pt>
    <dgm:pt modelId="{3FCDFD42-0ADF-46DF-B48C-F9FB8B25CD0E}" type="sibTrans" cxnId="{FA0FCDDC-D634-4CC1-85A9-D0A57C34B871}">
      <dgm:prSet/>
      <dgm:spPr/>
      <dgm:t>
        <a:bodyPr/>
        <a:lstStyle/>
        <a:p>
          <a:endParaRPr lang="en-US"/>
        </a:p>
      </dgm:t>
    </dgm:pt>
    <dgm:pt modelId="{53BFC1B2-2CB4-4AE3-8248-8FDCA04BE0C2}" type="pres">
      <dgm:prSet presAssocID="{FB8EB0F5-7924-4425-BE9D-1820A7109E33}" presName="root" presStyleCnt="0">
        <dgm:presLayoutVars>
          <dgm:dir/>
          <dgm:resizeHandles val="exact"/>
        </dgm:presLayoutVars>
      </dgm:prSet>
      <dgm:spPr/>
    </dgm:pt>
    <dgm:pt modelId="{D876F192-C18D-4080-8FC9-5C83E5E1AEEF}" type="pres">
      <dgm:prSet presAssocID="{A9160485-CEAD-4436-8022-F5A911227AB9}" presName="compNode" presStyleCnt="0"/>
      <dgm:spPr/>
    </dgm:pt>
    <dgm:pt modelId="{0B98F5B3-E466-4EBB-85DF-D3068EEF7723}" type="pres">
      <dgm:prSet presAssocID="{A9160485-CEAD-4436-8022-F5A911227A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9DB00D-0C78-48E1-9A29-BB10661CF004}" type="pres">
      <dgm:prSet presAssocID="{A9160485-CEAD-4436-8022-F5A911227AB9}" presName="spaceRect" presStyleCnt="0"/>
      <dgm:spPr/>
    </dgm:pt>
    <dgm:pt modelId="{5BC0282C-50BE-47C0-8DE2-B9A25D3D9FAD}" type="pres">
      <dgm:prSet presAssocID="{A9160485-CEAD-4436-8022-F5A911227AB9}" presName="textRect" presStyleLbl="revTx" presStyleIdx="0" presStyleCnt="3">
        <dgm:presLayoutVars>
          <dgm:chMax val="1"/>
          <dgm:chPref val="1"/>
        </dgm:presLayoutVars>
      </dgm:prSet>
      <dgm:spPr/>
    </dgm:pt>
    <dgm:pt modelId="{021CC301-9981-4BE5-9BE4-70E86C6874AE}" type="pres">
      <dgm:prSet presAssocID="{0ED69B0B-DC04-4F74-AC64-162081B8EEA2}" presName="sibTrans" presStyleCnt="0"/>
      <dgm:spPr/>
    </dgm:pt>
    <dgm:pt modelId="{1955B223-0B95-45E0-9A20-42488D20B1B3}" type="pres">
      <dgm:prSet presAssocID="{4A2007C0-9F85-4053-AF34-61765290C00A}" presName="compNode" presStyleCnt="0"/>
      <dgm:spPr/>
    </dgm:pt>
    <dgm:pt modelId="{A2E4019B-F88A-4C5B-8A0C-B71F7F23A062}" type="pres">
      <dgm:prSet presAssocID="{4A2007C0-9F85-4053-AF34-61765290C0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35A1092-DEEC-49BB-ACDF-248F91BDD56A}" type="pres">
      <dgm:prSet presAssocID="{4A2007C0-9F85-4053-AF34-61765290C00A}" presName="spaceRect" presStyleCnt="0"/>
      <dgm:spPr/>
    </dgm:pt>
    <dgm:pt modelId="{810D98B2-876D-4A47-A2E7-35A412639700}" type="pres">
      <dgm:prSet presAssocID="{4A2007C0-9F85-4053-AF34-61765290C00A}" presName="textRect" presStyleLbl="revTx" presStyleIdx="1" presStyleCnt="3">
        <dgm:presLayoutVars>
          <dgm:chMax val="1"/>
          <dgm:chPref val="1"/>
        </dgm:presLayoutVars>
      </dgm:prSet>
      <dgm:spPr/>
    </dgm:pt>
    <dgm:pt modelId="{3B21D411-ABE6-4624-BBC6-2C5288EB5A07}" type="pres">
      <dgm:prSet presAssocID="{2B8ADB4A-AEF0-411A-BC3C-BB8E60B44DEB}" presName="sibTrans" presStyleCnt="0"/>
      <dgm:spPr/>
    </dgm:pt>
    <dgm:pt modelId="{58675FD5-04E1-4DE5-B0B3-28F234728CFA}" type="pres">
      <dgm:prSet presAssocID="{93D3FDC9-9A25-4F94-87C7-675A8D9D50C2}" presName="compNode" presStyleCnt="0"/>
      <dgm:spPr/>
    </dgm:pt>
    <dgm:pt modelId="{733E8EF8-5316-4189-A8FB-9E8B3B1F7BD3}" type="pres">
      <dgm:prSet presAssocID="{93D3FDC9-9A25-4F94-87C7-675A8D9D50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00FB9E6-8F4F-4C70-9D6B-51F541E68683}" type="pres">
      <dgm:prSet presAssocID="{93D3FDC9-9A25-4F94-87C7-675A8D9D50C2}" presName="spaceRect" presStyleCnt="0"/>
      <dgm:spPr/>
    </dgm:pt>
    <dgm:pt modelId="{8369F31F-7D88-414C-92B3-0DC6DA5158E2}" type="pres">
      <dgm:prSet presAssocID="{93D3FDC9-9A25-4F94-87C7-675A8D9D50C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BDF40C-6B23-4015-82B2-D69FA4C39334}" type="presOf" srcId="{FB8EB0F5-7924-4425-BE9D-1820A7109E33}" destId="{53BFC1B2-2CB4-4AE3-8248-8FDCA04BE0C2}" srcOrd="0" destOrd="0" presId="urn:microsoft.com/office/officeart/2018/2/layout/IconLabelList"/>
    <dgm:cxn modelId="{0ECB233A-7C08-47C4-AEDD-825587F3761A}" type="presOf" srcId="{93D3FDC9-9A25-4F94-87C7-675A8D9D50C2}" destId="{8369F31F-7D88-414C-92B3-0DC6DA5158E2}" srcOrd="0" destOrd="0" presId="urn:microsoft.com/office/officeart/2018/2/layout/IconLabelList"/>
    <dgm:cxn modelId="{F9DE2F4A-7C4C-42E1-B9EC-135FF993E070}" srcId="{FB8EB0F5-7924-4425-BE9D-1820A7109E33}" destId="{A9160485-CEAD-4436-8022-F5A911227AB9}" srcOrd="0" destOrd="0" parTransId="{608C7861-BAD3-4C41-A720-2919F46D1E4C}" sibTransId="{0ED69B0B-DC04-4F74-AC64-162081B8EEA2}"/>
    <dgm:cxn modelId="{96DFC5AE-EA4D-4FDA-A79A-57FF49E66C6D}" type="presOf" srcId="{4A2007C0-9F85-4053-AF34-61765290C00A}" destId="{810D98B2-876D-4A47-A2E7-35A412639700}" srcOrd="0" destOrd="0" presId="urn:microsoft.com/office/officeart/2018/2/layout/IconLabelList"/>
    <dgm:cxn modelId="{CB18AFCF-3F48-4B11-A449-E23EE2ABD140}" type="presOf" srcId="{A9160485-CEAD-4436-8022-F5A911227AB9}" destId="{5BC0282C-50BE-47C0-8DE2-B9A25D3D9FAD}" srcOrd="0" destOrd="0" presId="urn:microsoft.com/office/officeart/2018/2/layout/IconLabelList"/>
    <dgm:cxn modelId="{0894E6DB-2791-46D3-91F7-9E153E1D3BB9}" srcId="{FB8EB0F5-7924-4425-BE9D-1820A7109E33}" destId="{4A2007C0-9F85-4053-AF34-61765290C00A}" srcOrd="1" destOrd="0" parTransId="{BDF03B49-7744-4035-9979-8634D015B1B2}" sibTransId="{2B8ADB4A-AEF0-411A-BC3C-BB8E60B44DEB}"/>
    <dgm:cxn modelId="{FA0FCDDC-D634-4CC1-85A9-D0A57C34B871}" srcId="{FB8EB0F5-7924-4425-BE9D-1820A7109E33}" destId="{93D3FDC9-9A25-4F94-87C7-675A8D9D50C2}" srcOrd="2" destOrd="0" parTransId="{860EC51F-8A45-403A-A316-3EE2A7C8C476}" sibTransId="{3FCDFD42-0ADF-46DF-B48C-F9FB8B25CD0E}"/>
    <dgm:cxn modelId="{0BE1CD0A-22BB-4624-B665-D28F4DB67F39}" type="presParOf" srcId="{53BFC1B2-2CB4-4AE3-8248-8FDCA04BE0C2}" destId="{D876F192-C18D-4080-8FC9-5C83E5E1AEEF}" srcOrd="0" destOrd="0" presId="urn:microsoft.com/office/officeart/2018/2/layout/IconLabelList"/>
    <dgm:cxn modelId="{29FB72B0-95BB-4954-B989-B39904C4AA0A}" type="presParOf" srcId="{D876F192-C18D-4080-8FC9-5C83E5E1AEEF}" destId="{0B98F5B3-E466-4EBB-85DF-D3068EEF7723}" srcOrd="0" destOrd="0" presId="urn:microsoft.com/office/officeart/2018/2/layout/IconLabelList"/>
    <dgm:cxn modelId="{C43D6C7D-0A2C-42E5-9480-3C8493710535}" type="presParOf" srcId="{D876F192-C18D-4080-8FC9-5C83E5E1AEEF}" destId="{839DB00D-0C78-48E1-9A29-BB10661CF004}" srcOrd="1" destOrd="0" presId="urn:microsoft.com/office/officeart/2018/2/layout/IconLabelList"/>
    <dgm:cxn modelId="{BF00FA90-BFAD-4BED-84AA-FB6E8BD5ECCA}" type="presParOf" srcId="{D876F192-C18D-4080-8FC9-5C83E5E1AEEF}" destId="{5BC0282C-50BE-47C0-8DE2-B9A25D3D9FAD}" srcOrd="2" destOrd="0" presId="urn:microsoft.com/office/officeart/2018/2/layout/IconLabelList"/>
    <dgm:cxn modelId="{E809FB3F-AD4C-41F9-967A-88BA31195C5C}" type="presParOf" srcId="{53BFC1B2-2CB4-4AE3-8248-8FDCA04BE0C2}" destId="{021CC301-9981-4BE5-9BE4-70E86C6874AE}" srcOrd="1" destOrd="0" presId="urn:microsoft.com/office/officeart/2018/2/layout/IconLabelList"/>
    <dgm:cxn modelId="{B60A0317-27AD-46CE-BE31-4512003027FD}" type="presParOf" srcId="{53BFC1B2-2CB4-4AE3-8248-8FDCA04BE0C2}" destId="{1955B223-0B95-45E0-9A20-42488D20B1B3}" srcOrd="2" destOrd="0" presId="urn:microsoft.com/office/officeart/2018/2/layout/IconLabelList"/>
    <dgm:cxn modelId="{5C4923FF-B3ED-4521-850C-05F1E66D9E7A}" type="presParOf" srcId="{1955B223-0B95-45E0-9A20-42488D20B1B3}" destId="{A2E4019B-F88A-4C5B-8A0C-B71F7F23A062}" srcOrd="0" destOrd="0" presId="urn:microsoft.com/office/officeart/2018/2/layout/IconLabelList"/>
    <dgm:cxn modelId="{F1F0B0F5-15F3-4D24-82ED-D837640BDC3F}" type="presParOf" srcId="{1955B223-0B95-45E0-9A20-42488D20B1B3}" destId="{935A1092-DEEC-49BB-ACDF-248F91BDD56A}" srcOrd="1" destOrd="0" presId="urn:microsoft.com/office/officeart/2018/2/layout/IconLabelList"/>
    <dgm:cxn modelId="{82ECF3AF-A737-4989-93CF-47E10342049D}" type="presParOf" srcId="{1955B223-0B95-45E0-9A20-42488D20B1B3}" destId="{810D98B2-876D-4A47-A2E7-35A412639700}" srcOrd="2" destOrd="0" presId="urn:microsoft.com/office/officeart/2018/2/layout/IconLabelList"/>
    <dgm:cxn modelId="{FBAA61DF-668A-4888-9E53-E1673210B5A9}" type="presParOf" srcId="{53BFC1B2-2CB4-4AE3-8248-8FDCA04BE0C2}" destId="{3B21D411-ABE6-4624-BBC6-2C5288EB5A07}" srcOrd="3" destOrd="0" presId="urn:microsoft.com/office/officeart/2018/2/layout/IconLabelList"/>
    <dgm:cxn modelId="{44403620-9689-4CC4-B532-6C7B05DCB393}" type="presParOf" srcId="{53BFC1B2-2CB4-4AE3-8248-8FDCA04BE0C2}" destId="{58675FD5-04E1-4DE5-B0B3-28F234728CFA}" srcOrd="4" destOrd="0" presId="urn:microsoft.com/office/officeart/2018/2/layout/IconLabelList"/>
    <dgm:cxn modelId="{21F8E9B2-9119-4D99-80FA-EB2A7E0E9B26}" type="presParOf" srcId="{58675FD5-04E1-4DE5-B0B3-28F234728CFA}" destId="{733E8EF8-5316-4189-A8FB-9E8B3B1F7BD3}" srcOrd="0" destOrd="0" presId="urn:microsoft.com/office/officeart/2018/2/layout/IconLabelList"/>
    <dgm:cxn modelId="{FF545968-2935-4019-933F-E2C80F1529E2}" type="presParOf" srcId="{58675FD5-04E1-4DE5-B0B3-28F234728CFA}" destId="{500FB9E6-8F4F-4C70-9D6B-51F541E68683}" srcOrd="1" destOrd="0" presId="urn:microsoft.com/office/officeart/2018/2/layout/IconLabelList"/>
    <dgm:cxn modelId="{1E12A95C-0D93-44D6-8DDA-05B0687D24B0}" type="presParOf" srcId="{58675FD5-04E1-4DE5-B0B3-28F234728CFA}" destId="{8369F31F-7D88-414C-92B3-0DC6DA5158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568719-B329-4274-92D0-DCCBE4F3725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9DE5C7-99A5-414D-B3EA-EE818000878A}">
      <dgm:prSet/>
      <dgm:spPr/>
      <dgm:t>
        <a:bodyPr/>
        <a:lstStyle/>
        <a:p>
          <a:r>
            <a:rPr lang="en-US"/>
            <a:t>Dataset: UCI Bank Marketing (Portuguese bank campaigns)</a:t>
          </a:r>
        </a:p>
      </dgm:t>
    </dgm:pt>
    <dgm:pt modelId="{83E0920B-BAB2-4BA8-92E3-FAB2B210EF25}" type="parTrans" cxnId="{D1FB6DB6-EC64-44EF-BFCE-0B3BCF630486}">
      <dgm:prSet/>
      <dgm:spPr/>
      <dgm:t>
        <a:bodyPr/>
        <a:lstStyle/>
        <a:p>
          <a:endParaRPr lang="en-US"/>
        </a:p>
      </dgm:t>
    </dgm:pt>
    <dgm:pt modelId="{3BF8B70A-765A-4346-8098-BA1F21D6FC4A}" type="sibTrans" cxnId="{D1FB6DB6-EC64-44EF-BFCE-0B3BCF630486}">
      <dgm:prSet/>
      <dgm:spPr/>
      <dgm:t>
        <a:bodyPr/>
        <a:lstStyle/>
        <a:p>
          <a:endParaRPr lang="en-US"/>
        </a:p>
      </dgm:t>
    </dgm:pt>
    <dgm:pt modelId="{04FFBF03-F551-4865-9E89-91976C202C22}">
      <dgm:prSet/>
      <dgm:spPr/>
      <dgm:t>
        <a:bodyPr/>
        <a:lstStyle/>
        <a:p>
          <a:r>
            <a:rPr lang="en-US"/>
            <a:t>Target: Did the client want to subscribe to a term deposit?</a:t>
          </a:r>
        </a:p>
      </dgm:t>
    </dgm:pt>
    <dgm:pt modelId="{71E290AA-75C2-46E5-95F0-69A85C02C646}" type="parTrans" cxnId="{E1E48C90-99F1-421D-9370-8A4C81D02AA6}">
      <dgm:prSet/>
      <dgm:spPr/>
      <dgm:t>
        <a:bodyPr/>
        <a:lstStyle/>
        <a:p>
          <a:endParaRPr lang="en-US"/>
        </a:p>
      </dgm:t>
    </dgm:pt>
    <dgm:pt modelId="{CCA65E5E-F447-47F7-9037-E25B4B74A119}" type="sibTrans" cxnId="{E1E48C90-99F1-421D-9370-8A4C81D02AA6}">
      <dgm:prSet/>
      <dgm:spPr/>
      <dgm:t>
        <a:bodyPr/>
        <a:lstStyle/>
        <a:p>
          <a:endParaRPr lang="en-US"/>
        </a:p>
      </dgm:t>
    </dgm:pt>
    <dgm:pt modelId="{4220AB01-4524-4F67-BCF4-FA986E3FC164}">
      <dgm:prSet/>
      <dgm:spPr/>
      <dgm:t>
        <a:bodyPr/>
        <a:lstStyle/>
        <a:p>
          <a:r>
            <a:rPr lang="en-US" dirty="0"/>
            <a:t>~45k records, 42 engineered features</a:t>
          </a:r>
        </a:p>
      </dgm:t>
    </dgm:pt>
    <dgm:pt modelId="{E8B11F36-E246-4535-B660-064F5D3536F1}" type="parTrans" cxnId="{8F1B7C0F-BCBD-454B-84DD-813AE681084F}">
      <dgm:prSet/>
      <dgm:spPr/>
      <dgm:t>
        <a:bodyPr/>
        <a:lstStyle/>
        <a:p>
          <a:endParaRPr lang="en-US"/>
        </a:p>
      </dgm:t>
    </dgm:pt>
    <dgm:pt modelId="{D25D6325-A3B5-4DA8-8CE8-104268675AE5}" type="sibTrans" cxnId="{8F1B7C0F-BCBD-454B-84DD-813AE681084F}">
      <dgm:prSet/>
      <dgm:spPr/>
      <dgm:t>
        <a:bodyPr/>
        <a:lstStyle/>
        <a:p>
          <a:endParaRPr lang="en-US"/>
        </a:p>
      </dgm:t>
    </dgm:pt>
    <dgm:pt modelId="{B32492BE-B946-49FF-B83B-9527570679DC}">
      <dgm:prSet/>
      <dgm:spPr/>
      <dgm:t>
        <a:bodyPr/>
        <a:lstStyle/>
        <a:p>
          <a:r>
            <a:rPr lang="en-US"/>
            <a:t>Data Prep:</a:t>
          </a:r>
        </a:p>
      </dgm:t>
    </dgm:pt>
    <dgm:pt modelId="{0EE6A74F-271B-4AED-A819-3D74EF59746E}" type="parTrans" cxnId="{35BEB432-0595-44DD-98C0-B115522E59A9}">
      <dgm:prSet/>
      <dgm:spPr/>
      <dgm:t>
        <a:bodyPr/>
        <a:lstStyle/>
        <a:p>
          <a:endParaRPr lang="en-US"/>
        </a:p>
      </dgm:t>
    </dgm:pt>
    <dgm:pt modelId="{74689F09-E05C-49CE-BF12-D5388F1DBC70}" type="sibTrans" cxnId="{35BEB432-0595-44DD-98C0-B115522E59A9}">
      <dgm:prSet/>
      <dgm:spPr/>
      <dgm:t>
        <a:bodyPr/>
        <a:lstStyle/>
        <a:p>
          <a:endParaRPr lang="en-US"/>
        </a:p>
      </dgm:t>
    </dgm:pt>
    <dgm:pt modelId="{182A7FDD-9964-40FA-A46C-FEC0990E67F2}">
      <dgm:prSet/>
      <dgm:spPr/>
      <dgm:t>
        <a:bodyPr/>
        <a:lstStyle/>
        <a:p>
          <a:r>
            <a:rPr lang="en-US" dirty="0"/>
            <a:t> For missing integer values input the mean</a:t>
          </a:r>
        </a:p>
      </dgm:t>
    </dgm:pt>
    <dgm:pt modelId="{BFC59903-D65A-42F3-A2E4-606AFDA045DF}" type="parTrans" cxnId="{CDFB4ACD-3F27-47EA-9495-0D67DBBFECBF}">
      <dgm:prSet/>
      <dgm:spPr/>
      <dgm:t>
        <a:bodyPr/>
        <a:lstStyle/>
        <a:p>
          <a:endParaRPr lang="en-US"/>
        </a:p>
      </dgm:t>
    </dgm:pt>
    <dgm:pt modelId="{C8AE579F-0CCA-4CB4-BEBA-F752DD41E2EF}" type="sibTrans" cxnId="{CDFB4ACD-3F27-47EA-9495-0D67DBBFECBF}">
      <dgm:prSet/>
      <dgm:spPr/>
      <dgm:t>
        <a:bodyPr/>
        <a:lstStyle/>
        <a:p>
          <a:endParaRPr lang="en-US"/>
        </a:p>
      </dgm:t>
    </dgm:pt>
    <dgm:pt modelId="{7141EB8E-88F1-47CD-9799-BFE6C5F3EE3E}">
      <dgm:prSet/>
      <dgm:spPr/>
      <dgm:t>
        <a:bodyPr/>
        <a:lstStyle/>
        <a:p>
          <a:r>
            <a:rPr lang="en-US"/>
            <a:t>One-hot encode categorical variables, ensuring to factor for collinearity</a:t>
          </a:r>
        </a:p>
      </dgm:t>
    </dgm:pt>
    <dgm:pt modelId="{19C3CA8A-A419-4A54-A940-A9B8C33F8DEA}" type="parTrans" cxnId="{67A85C4E-31A5-4663-851F-DD4C494D848B}">
      <dgm:prSet/>
      <dgm:spPr/>
      <dgm:t>
        <a:bodyPr/>
        <a:lstStyle/>
        <a:p>
          <a:endParaRPr lang="en-US"/>
        </a:p>
      </dgm:t>
    </dgm:pt>
    <dgm:pt modelId="{5E48561C-9584-4375-837A-71C14F1EABAF}" type="sibTrans" cxnId="{67A85C4E-31A5-4663-851F-DD4C494D848B}">
      <dgm:prSet/>
      <dgm:spPr/>
      <dgm:t>
        <a:bodyPr/>
        <a:lstStyle/>
        <a:p>
          <a:endParaRPr lang="en-US"/>
        </a:p>
      </dgm:t>
    </dgm:pt>
    <dgm:pt modelId="{AED15723-650F-433E-BD98-2F68198591DC}">
      <dgm:prSet/>
      <dgm:spPr/>
      <dgm:t>
        <a:bodyPr/>
        <a:lstStyle/>
        <a:p>
          <a:r>
            <a:rPr lang="en-US"/>
            <a:t>Standardize numbers due to the probabilistic nature being more receptive to normalized values</a:t>
          </a:r>
        </a:p>
      </dgm:t>
    </dgm:pt>
    <dgm:pt modelId="{B4EAD73C-993D-48E8-B31F-9F208E6DDA6C}" type="parTrans" cxnId="{F55CB320-E67A-4D75-A99A-62C9A7D911B5}">
      <dgm:prSet/>
      <dgm:spPr/>
      <dgm:t>
        <a:bodyPr/>
        <a:lstStyle/>
        <a:p>
          <a:endParaRPr lang="en-US"/>
        </a:p>
      </dgm:t>
    </dgm:pt>
    <dgm:pt modelId="{6BC3A1E5-9502-4A5E-8A15-6037D0F1C5E6}" type="sibTrans" cxnId="{F55CB320-E67A-4D75-A99A-62C9A7D911B5}">
      <dgm:prSet/>
      <dgm:spPr/>
      <dgm:t>
        <a:bodyPr/>
        <a:lstStyle/>
        <a:p>
          <a:endParaRPr lang="en-US"/>
        </a:p>
      </dgm:t>
    </dgm:pt>
    <dgm:pt modelId="{DAC69720-3751-4533-AA8B-1E7E07F3C7E4}">
      <dgm:prSet/>
      <dgm:spPr/>
      <dgm:t>
        <a:bodyPr/>
        <a:lstStyle/>
        <a:p>
          <a:r>
            <a:rPr lang="en-US"/>
            <a:t>No removal of outliers allow BNN to deal with outliers.</a:t>
          </a:r>
        </a:p>
      </dgm:t>
    </dgm:pt>
    <dgm:pt modelId="{D5FC7A51-6869-494A-B3FF-207CBEC6F9C1}" type="parTrans" cxnId="{47508436-587A-42C4-88E0-CC82C364DBBC}">
      <dgm:prSet/>
      <dgm:spPr/>
      <dgm:t>
        <a:bodyPr/>
        <a:lstStyle/>
        <a:p>
          <a:endParaRPr lang="en-US"/>
        </a:p>
      </dgm:t>
    </dgm:pt>
    <dgm:pt modelId="{E11F390B-EBCC-4587-A9E3-CB11DB7511BC}" type="sibTrans" cxnId="{47508436-587A-42C4-88E0-CC82C364DBBC}">
      <dgm:prSet/>
      <dgm:spPr/>
      <dgm:t>
        <a:bodyPr/>
        <a:lstStyle/>
        <a:p>
          <a:endParaRPr lang="en-US"/>
        </a:p>
      </dgm:t>
    </dgm:pt>
    <dgm:pt modelId="{D07C550B-48D4-48F0-BA0C-46E260A3873E}" type="pres">
      <dgm:prSet presAssocID="{3A568719-B329-4274-92D0-DCCBE4F37256}" presName="linear" presStyleCnt="0">
        <dgm:presLayoutVars>
          <dgm:dir/>
          <dgm:animLvl val="lvl"/>
          <dgm:resizeHandles val="exact"/>
        </dgm:presLayoutVars>
      </dgm:prSet>
      <dgm:spPr/>
    </dgm:pt>
    <dgm:pt modelId="{5E15F165-552C-4DD2-9445-A969EDD3642E}" type="pres">
      <dgm:prSet presAssocID="{519DE5C7-99A5-414D-B3EA-EE818000878A}" presName="parentLin" presStyleCnt="0"/>
      <dgm:spPr/>
    </dgm:pt>
    <dgm:pt modelId="{75E448B2-0463-4982-B510-96C44135677D}" type="pres">
      <dgm:prSet presAssocID="{519DE5C7-99A5-414D-B3EA-EE818000878A}" presName="parentLeftMargin" presStyleLbl="node1" presStyleIdx="0" presStyleCnt="2"/>
      <dgm:spPr/>
    </dgm:pt>
    <dgm:pt modelId="{73865743-0248-4126-81DA-4F4C2214741A}" type="pres">
      <dgm:prSet presAssocID="{519DE5C7-99A5-414D-B3EA-EE81800087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259B32-F85B-404F-AE97-8511BF040BAC}" type="pres">
      <dgm:prSet presAssocID="{519DE5C7-99A5-414D-B3EA-EE818000878A}" presName="negativeSpace" presStyleCnt="0"/>
      <dgm:spPr/>
    </dgm:pt>
    <dgm:pt modelId="{EE336AD0-82E3-4743-8A09-A1908775E6D0}" type="pres">
      <dgm:prSet presAssocID="{519DE5C7-99A5-414D-B3EA-EE818000878A}" presName="childText" presStyleLbl="conFgAcc1" presStyleIdx="0" presStyleCnt="2">
        <dgm:presLayoutVars>
          <dgm:bulletEnabled val="1"/>
        </dgm:presLayoutVars>
      </dgm:prSet>
      <dgm:spPr/>
    </dgm:pt>
    <dgm:pt modelId="{E8FFCB2A-E4BD-4930-9E1C-78D0DA5AA762}" type="pres">
      <dgm:prSet presAssocID="{3BF8B70A-765A-4346-8098-BA1F21D6FC4A}" presName="spaceBetweenRectangles" presStyleCnt="0"/>
      <dgm:spPr/>
    </dgm:pt>
    <dgm:pt modelId="{D8E7FF68-CAFA-40F7-8A07-46C7F4F1C66C}" type="pres">
      <dgm:prSet presAssocID="{B32492BE-B946-49FF-B83B-9527570679DC}" presName="parentLin" presStyleCnt="0"/>
      <dgm:spPr/>
    </dgm:pt>
    <dgm:pt modelId="{25B1FB93-AC18-47D1-88E1-BE113AD76ED1}" type="pres">
      <dgm:prSet presAssocID="{B32492BE-B946-49FF-B83B-9527570679DC}" presName="parentLeftMargin" presStyleLbl="node1" presStyleIdx="0" presStyleCnt="2"/>
      <dgm:spPr/>
    </dgm:pt>
    <dgm:pt modelId="{0A865729-0901-4DC3-9C0D-B6B5D7F01B42}" type="pres">
      <dgm:prSet presAssocID="{B32492BE-B946-49FF-B83B-9527570679D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3F88376-BE7F-4F59-A0AB-4EBCEA905200}" type="pres">
      <dgm:prSet presAssocID="{B32492BE-B946-49FF-B83B-9527570679DC}" presName="negativeSpace" presStyleCnt="0"/>
      <dgm:spPr/>
    </dgm:pt>
    <dgm:pt modelId="{E986BC1A-93B5-408C-86F3-22BC0EC504F8}" type="pres">
      <dgm:prSet presAssocID="{B32492BE-B946-49FF-B83B-9527570679D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F1B7C0F-BCBD-454B-84DD-813AE681084F}" srcId="{519DE5C7-99A5-414D-B3EA-EE818000878A}" destId="{4220AB01-4524-4F67-BCF4-FA986E3FC164}" srcOrd="1" destOrd="0" parTransId="{E8B11F36-E246-4535-B660-064F5D3536F1}" sibTransId="{D25D6325-A3B5-4DA8-8CE8-104268675AE5}"/>
    <dgm:cxn modelId="{F55CB320-E67A-4D75-A99A-62C9A7D911B5}" srcId="{B32492BE-B946-49FF-B83B-9527570679DC}" destId="{AED15723-650F-433E-BD98-2F68198591DC}" srcOrd="2" destOrd="0" parTransId="{B4EAD73C-993D-48E8-B31F-9F208E6DDA6C}" sibTransId="{6BC3A1E5-9502-4A5E-8A15-6037D0F1C5E6}"/>
    <dgm:cxn modelId="{35BEB432-0595-44DD-98C0-B115522E59A9}" srcId="{3A568719-B329-4274-92D0-DCCBE4F37256}" destId="{B32492BE-B946-49FF-B83B-9527570679DC}" srcOrd="1" destOrd="0" parTransId="{0EE6A74F-271B-4AED-A819-3D74EF59746E}" sibTransId="{74689F09-E05C-49CE-BF12-D5388F1DBC70}"/>
    <dgm:cxn modelId="{47508436-587A-42C4-88E0-CC82C364DBBC}" srcId="{B32492BE-B946-49FF-B83B-9527570679DC}" destId="{DAC69720-3751-4533-AA8B-1E7E07F3C7E4}" srcOrd="3" destOrd="0" parTransId="{D5FC7A51-6869-494A-B3FF-207CBEC6F9C1}" sibTransId="{E11F390B-EBCC-4587-A9E3-CB11DB7511BC}"/>
    <dgm:cxn modelId="{F4D99E61-1AFD-466E-A7FB-7909475A4496}" type="presOf" srcId="{182A7FDD-9964-40FA-A46C-FEC0990E67F2}" destId="{E986BC1A-93B5-408C-86F3-22BC0EC504F8}" srcOrd="0" destOrd="0" presId="urn:microsoft.com/office/officeart/2005/8/layout/list1"/>
    <dgm:cxn modelId="{09E2F366-AE67-4EDB-B6A9-94A6D0993357}" type="presOf" srcId="{AED15723-650F-433E-BD98-2F68198591DC}" destId="{E986BC1A-93B5-408C-86F3-22BC0EC504F8}" srcOrd="0" destOrd="2" presId="urn:microsoft.com/office/officeart/2005/8/layout/list1"/>
    <dgm:cxn modelId="{67A85C4E-31A5-4663-851F-DD4C494D848B}" srcId="{B32492BE-B946-49FF-B83B-9527570679DC}" destId="{7141EB8E-88F1-47CD-9799-BFE6C5F3EE3E}" srcOrd="1" destOrd="0" parTransId="{19C3CA8A-A419-4A54-A940-A9B8C33F8DEA}" sibTransId="{5E48561C-9584-4375-837A-71C14F1EABAF}"/>
    <dgm:cxn modelId="{EB624E6E-A204-4FB3-AFCD-F201FDA52581}" type="presOf" srcId="{519DE5C7-99A5-414D-B3EA-EE818000878A}" destId="{75E448B2-0463-4982-B510-96C44135677D}" srcOrd="0" destOrd="0" presId="urn:microsoft.com/office/officeart/2005/8/layout/list1"/>
    <dgm:cxn modelId="{EB6ACE4E-DE12-4E60-A65D-4DD6E45E3E60}" type="presOf" srcId="{4220AB01-4524-4F67-BCF4-FA986E3FC164}" destId="{EE336AD0-82E3-4743-8A09-A1908775E6D0}" srcOrd="0" destOrd="1" presId="urn:microsoft.com/office/officeart/2005/8/layout/list1"/>
    <dgm:cxn modelId="{3C64187D-714E-41EA-991B-238335EF6F12}" type="presOf" srcId="{B32492BE-B946-49FF-B83B-9527570679DC}" destId="{25B1FB93-AC18-47D1-88E1-BE113AD76ED1}" srcOrd="0" destOrd="0" presId="urn:microsoft.com/office/officeart/2005/8/layout/list1"/>
    <dgm:cxn modelId="{375D6881-C4E2-4ACF-9E3C-FC78C5CA22C8}" type="presOf" srcId="{DAC69720-3751-4533-AA8B-1E7E07F3C7E4}" destId="{E986BC1A-93B5-408C-86F3-22BC0EC504F8}" srcOrd="0" destOrd="3" presId="urn:microsoft.com/office/officeart/2005/8/layout/list1"/>
    <dgm:cxn modelId="{E1E48C90-99F1-421D-9370-8A4C81D02AA6}" srcId="{519DE5C7-99A5-414D-B3EA-EE818000878A}" destId="{04FFBF03-F551-4865-9E89-91976C202C22}" srcOrd="0" destOrd="0" parTransId="{71E290AA-75C2-46E5-95F0-69A85C02C646}" sibTransId="{CCA65E5E-F447-47F7-9037-E25B4B74A119}"/>
    <dgm:cxn modelId="{1B8A9897-6851-4EB3-B130-C3EF18AF092F}" type="presOf" srcId="{3A568719-B329-4274-92D0-DCCBE4F37256}" destId="{D07C550B-48D4-48F0-BA0C-46E260A3873E}" srcOrd="0" destOrd="0" presId="urn:microsoft.com/office/officeart/2005/8/layout/list1"/>
    <dgm:cxn modelId="{15D466AE-01F2-47D5-BE28-7DD13DB03C17}" type="presOf" srcId="{7141EB8E-88F1-47CD-9799-BFE6C5F3EE3E}" destId="{E986BC1A-93B5-408C-86F3-22BC0EC504F8}" srcOrd="0" destOrd="1" presId="urn:microsoft.com/office/officeart/2005/8/layout/list1"/>
    <dgm:cxn modelId="{FAD454AF-1996-44C6-9F5E-D6C1ABD04854}" type="presOf" srcId="{519DE5C7-99A5-414D-B3EA-EE818000878A}" destId="{73865743-0248-4126-81DA-4F4C2214741A}" srcOrd="1" destOrd="0" presId="urn:microsoft.com/office/officeart/2005/8/layout/list1"/>
    <dgm:cxn modelId="{D1FB6DB6-EC64-44EF-BFCE-0B3BCF630486}" srcId="{3A568719-B329-4274-92D0-DCCBE4F37256}" destId="{519DE5C7-99A5-414D-B3EA-EE818000878A}" srcOrd="0" destOrd="0" parTransId="{83E0920B-BAB2-4BA8-92E3-FAB2B210EF25}" sibTransId="{3BF8B70A-765A-4346-8098-BA1F21D6FC4A}"/>
    <dgm:cxn modelId="{F2D4C7BE-8061-43F3-AFED-260847DA370F}" type="presOf" srcId="{04FFBF03-F551-4865-9E89-91976C202C22}" destId="{EE336AD0-82E3-4743-8A09-A1908775E6D0}" srcOrd="0" destOrd="0" presId="urn:microsoft.com/office/officeart/2005/8/layout/list1"/>
    <dgm:cxn modelId="{497ABCC3-EDF3-439C-B0B8-0F06EC4835BE}" type="presOf" srcId="{B32492BE-B946-49FF-B83B-9527570679DC}" destId="{0A865729-0901-4DC3-9C0D-B6B5D7F01B42}" srcOrd="1" destOrd="0" presId="urn:microsoft.com/office/officeart/2005/8/layout/list1"/>
    <dgm:cxn modelId="{CDFB4ACD-3F27-47EA-9495-0D67DBBFECBF}" srcId="{B32492BE-B946-49FF-B83B-9527570679DC}" destId="{182A7FDD-9964-40FA-A46C-FEC0990E67F2}" srcOrd="0" destOrd="0" parTransId="{BFC59903-D65A-42F3-A2E4-606AFDA045DF}" sibTransId="{C8AE579F-0CCA-4CB4-BEBA-F752DD41E2EF}"/>
    <dgm:cxn modelId="{41F87E07-9C1E-4449-91C9-C05CFA149427}" type="presParOf" srcId="{D07C550B-48D4-48F0-BA0C-46E260A3873E}" destId="{5E15F165-552C-4DD2-9445-A969EDD3642E}" srcOrd="0" destOrd="0" presId="urn:microsoft.com/office/officeart/2005/8/layout/list1"/>
    <dgm:cxn modelId="{92240FF9-6D1E-41B1-B9BE-4B5F61BB5FD4}" type="presParOf" srcId="{5E15F165-552C-4DD2-9445-A969EDD3642E}" destId="{75E448B2-0463-4982-B510-96C44135677D}" srcOrd="0" destOrd="0" presId="urn:microsoft.com/office/officeart/2005/8/layout/list1"/>
    <dgm:cxn modelId="{3E4C36E9-33A3-4556-BB4A-04992D363C52}" type="presParOf" srcId="{5E15F165-552C-4DD2-9445-A969EDD3642E}" destId="{73865743-0248-4126-81DA-4F4C2214741A}" srcOrd="1" destOrd="0" presId="urn:microsoft.com/office/officeart/2005/8/layout/list1"/>
    <dgm:cxn modelId="{3F5D8A24-2E94-42B6-9E96-947DF69BF49C}" type="presParOf" srcId="{D07C550B-48D4-48F0-BA0C-46E260A3873E}" destId="{25259B32-F85B-404F-AE97-8511BF040BAC}" srcOrd="1" destOrd="0" presId="urn:microsoft.com/office/officeart/2005/8/layout/list1"/>
    <dgm:cxn modelId="{8F9EC65A-8B78-41C8-A48E-254EEED86C51}" type="presParOf" srcId="{D07C550B-48D4-48F0-BA0C-46E260A3873E}" destId="{EE336AD0-82E3-4743-8A09-A1908775E6D0}" srcOrd="2" destOrd="0" presId="urn:microsoft.com/office/officeart/2005/8/layout/list1"/>
    <dgm:cxn modelId="{E14967C8-08C2-4405-B58F-4D95CD6EB303}" type="presParOf" srcId="{D07C550B-48D4-48F0-BA0C-46E260A3873E}" destId="{E8FFCB2A-E4BD-4930-9E1C-78D0DA5AA762}" srcOrd="3" destOrd="0" presId="urn:microsoft.com/office/officeart/2005/8/layout/list1"/>
    <dgm:cxn modelId="{0772ACD9-9F2C-4CBF-B39F-24AC04FE4CEE}" type="presParOf" srcId="{D07C550B-48D4-48F0-BA0C-46E260A3873E}" destId="{D8E7FF68-CAFA-40F7-8A07-46C7F4F1C66C}" srcOrd="4" destOrd="0" presId="urn:microsoft.com/office/officeart/2005/8/layout/list1"/>
    <dgm:cxn modelId="{397E763B-EF44-4BA3-9348-2F7ECC86769E}" type="presParOf" srcId="{D8E7FF68-CAFA-40F7-8A07-46C7F4F1C66C}" destId="{25B1FB93-AC18-47D1-88E1-BE113AD76ED1}" srcOrd="0" destOrd="0" presId="urn:microsoft.com/office/officeart/2005/8/layout/list1"/>
    <dgm:cxn modelId="{B7FC5191-17AC-4572-A0AA-1539C250D3D0}" type="presParOf" srcId="{D8E7FF68-CAFA-40F7-8A07-46C7F4F1C66C}" destId="{0A865729-0901-4DC3-9C0D-B6B5D7F01B42}" srcOrd="1" destOrd="0" presId="urn:microsoft.com/office/officeart/2005/8/layout/list1"/>
    <dgm:cxn modelId="{8E15FF66-CB2C-4090-8895-6CA380102C2B}" type="presParOf" srcId="{D07C550B-48D4-48F0-BA0C-46E260A3873E}" destId="{23F88376-BE7F-4F59-A0AB-4EBCEA905200}" srcOrd="5" destOrd="0" presId="urn:microsoft.com/office/officeart/2005/8/layout/list1"/>
    <dgm:cxn modelId="{7633A3D9-5556-4673-9C4E-168A82480373}" type="presParOf" srcId="{D07C550B-48D4-48F0-BA0C-46E260A3873E}" destId="{E986BC1A-93B5-408C-86F3-22BC0EC504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AC28B-C44C-4FE4-AFF5-59BFBB5BDD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C5B9050-7567-43D4-A7CC-DE68CE0C2E49}">
      <dgm:prSet/>
      <dgm:spPr/>
      <dgm:t>
        <a:bodyPr/>
        <a:lstStyle/>
        <a:p>
          <a:r>
            <a:rPr lang="en-US"/>
            <a:t>Integrate into cloud ML pipelines for real-time campaign scoring</a:t>
          </a:r>
        </a:p>
      </dgm:t>
    </dgm:pt>
    <dgm:pt modelId="{BCD14F15-91A0-4BFF-9DC4-778CE8C535BF}" type="parTrans" cxnId="{6AD5C2CA-0B3D-4B87-96F9-15E39C553269}">
      <dgm:prSet/>
      <dgm:spPr/>
      <dgm:t>
        <a:bodyPr/>
        <a:lstStyle/>
        <a:p>
          <a:endParaRPr lang="en-US"/>
        </a:p>
      </dgm:t>
    </dgm:pt>
    <dgm:pt modelId="{137C08F7-AD70-444E-911B-E8C7547BC97B}" type="sibTrans" cxnId="{6AD5C2CA-0B3D-4B87-96F9-15E39C553269}">
      <dgm:prSet/>
      <dgm:spPr/>
      <dgm:t>
        <a:bodyPr/>
        <a:lstStyle/>
        <a:p>
          <a:endParaRPr lang="en-US"/>
        </a:p>
      </dgm:t>
    </dgm:pt>
    <dgm:pt modelId="{F8BE5C8B-5D94-4CB5-917C-A646A35E8AA0}">
      <dgm:prSet/>
      <dgm:spPr/>
      <dgm:t>
        <a:bodyPr/>
        <a:lstStyle/>
        <a:p>
          <a:r>
            <a:rPr lang="en-US"/>
            <a:t>Explore mixture of Gaussians as priors for complex posterior shapes</a:t>
          </a:r>
        </a:p>
      </dgm:t>
    </dgm:pt>
    <dgm:pt modelId="{92E2771F-9F00-4F09-8B90-8B9BFF3A2D3C}" type="parTrans" cxnId="{FE973B4C-E7F7-4B44-B133-118EA9E208A6}">
      <dgm:prSet/>
      <dgm:spPr/>
      <dgm:t>
        <a:bodyPr/>
        <a:lstStyle/>
        <a:p>
          <a:endParaRPr lang="en-US"/>
        </a:p>
      </dgm:t>
    </dgm:pt>
    <dgm:pt modelId="{9165DBF4-2B95-4F5E-9F03-92D073C80F13}" type="sibTrans" cxnId="{FE973B4C-E7F7-4B44-B133-118EA9E208A6}">
      <dgm:prSet/>
      <dgm:spPr/>
      <dgm:t>
        <a:bodyPr/>
        <a:lstStyle/>
        <a:p>
          <a:endParaRPr lang="en-US"/>
        </a:p>
      </dgm:t>
    </dgm:pt>
    <dgm:pt modelId="{051DDBEC-EBD0-452B-837B-1C8E99182B9B}" type="pres">
      <dgm:prSet presAssocID="{429AC28B-C44C-4FE4-AFF5-59BFBB5BDD0B}" presName="root" presStyleCnt="0">
        <dgm:presLayoutVars>
          <dgm:dir/>
          <dgm:resizeHandles val="exact"/>
        </dgm:presLayoutVars>
      </dgm:prSet>
      <dgm:spPr/>
    </dgm:pt>
    <dgm:pt modelId="{6AFC872A-38D3-4BD0-9D4D-730CEAE4B143}" type="pres">
      <dgm:prSet presAssocID="{1C5B9050-7567-43D4-A7CC-DE68CE0C2E49}" presName="compNode" presStyleCnt="0"/>
      <dgm:spPr/>
    </dgm:pt>
    <dgm:pt modelId="{06DC6B26-2B60-4507-9135-CE075E2A282D}" type="pres">
      <dgm:prSet presAssocID="{1C5B9050-7567-43D4-A7CC-DE68CE0C2E49}" presName="bgRect" presStyleLbl="bgShp" presStyleIdx="0" presStyleCnt="2"/>
      <dgm:spPr/>
    </dgm:pt>
    <dgm:pt modelId="{485AE525-0B57-4044-AB2A-40191A2A8F41}" type="pres">
      <dgm:prSet presAssocID="{1C5B9050-7567-43D4-A7CC-DE68CE0C2E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092EAF4-EC71-4961-8295-B88E0F855FD5}" type="pres">
      <dgm:prSet presAssocID="{1C5B9050-7567-43D4-A7CC-DE68CE0C2E49}" presName="spaceRect" presStyleCnt="0"/>
      <dgm:spPr/>
    </dgm:pt>
    <dgm:pt modelId="{247D2D07-9376-483B-8FE0-E611B70D55F5}" type="pres">
      <dgm:prSet presAssocID="{1C5B9050-7567-43D4-A7CC-DE68CE0C2E49}" presName="parTx" presStyleLbl="revTx" presStyleIdx="0" presStyleCnt="2">
        <dgm:presLayoutVars>
          <dgm:chMax val="0"/>
          <dgm:chPref val="0"/>
        </dgm:presLayoutVars>
      </dgm:prSet>
      <dgm:spPr/>
    </dgm:pt>
    <dgm:pt modelId="{9CD50F1F-3816-4E8D-BDAA-E00A463F927F}" type="pres">
      <dgm:prSet presAssocID="{137C08F7-AD70-444E-911B-E8C7547BC97B}" presName="sibTrans" presStyleCnt="0"/>
      <dgm:spPr/>
    </dgm:pt>
    <dgm:pt modelId="{E664C3C3-9532-4A53-98EA-EF1BAE3048EC}" type="pres">
      <dgm:prSet presAssocID="{F8BE5C8B-5D94-4CB5-917C-A646A35E8AA0}" presName="compNode" presStyleCnt="0"/>
      <dgm:spPr/>
    </dgm:pt>
    <dgm:pt modelId="{A70A6FA7-25B3-4443-91F2-D30A48A4C209}" type="pres">
      <dgm:prSet presAssocID="{F8BE5C8B-5D94-4CB5-917C-A646A35E8AA0}" presName="bgRect" presStyleLbl="bgShp" presStyleIdx="1" presStyleCnt="2"/>
      <dgm:spPr/>
    </dgm:pt>
    <dgm:pt modelId="{066E3450-BB07-4C47-AE02-4FAF889A9CBB}" type="pres">
      <dgm:prSet presAssocID="{F8BE5C8B-5D94-4CB5-917C-A646A35E8A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842BBB0-E15C-4DA5-89E7-026C7D576226}" type="pres">
      <dgm:prSet presAssocID="{F8BE5C8B-5D94-4CB5-917C-A646A35E8AA0}" presName="spaceRect" presStyleCnt="0"/>
      <dgm:spPr/>
    </dgm:pt>
    <dgm:pt modelId="{2FBC8285-EF63-45FA-9BC8-434DEEC9FBC7}" type="pres">
      <dgm:prSet presAssocID="{F8BE5C8B-5D94-4CB5-917C-A646A35E8A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E973B4C-E7F7-4B44-B133-118EA9E208A6}" srcId="{429AC28B-C44C-4FE4-AFF5-59BFBB5BDD0B}" destId="{F8BE5C8B-5D94-4CB5-917C-A646A35E8AA0}" srcOrd="1" destOrd="0" parTransId="{92E2771F-9F00-4F09-8B90-8B9BFF3A2D3C}" sibTransId="{9165DBF4-2B95-4F5E-9F03-92D073C80F13}"/>
    <dgm:cxn modelId="{8EDEEF4D-B44C-4D42-B705-295564251AC3}" type="presOf" srcId="{1C5B9050-7567-43D4-A7CC-DE68CE0C2E49}" destId="{247D2D07-9376-483B-8FE0-E611B70D55F5}" srcOrd="0" destOrd="0" presId="urn:microsoft.com/office/officeart/2018/2/layout/IconVerticalSolidList"/>
    <dgm:cxn modelId="{37333E89-CF88-4654-8CF4-D964470C5AA2}" type="presOf" srcId="{429AC28B-C44C-4FE4-AFF5-59BFBB5BDD0B}" destId="{051DDBEC-EBD0-452B-837B-1C8E99182B9B}" srcOrd="0" destOrd="0" presId="urn:microsoft.com/office/officeart/2018/2/layout/IconVerticalSolidList"/>
    <dgm:cxn modelId="{6AD5C2CA-0B3D-4B87-96F9-15E39C553269}" srcId="{429AC28B-C44C-4FE4-AFF5-59BFBB5BDD0B}" destId="{1C5B9050-7567-43D4-A7CC-DE68CE0C2E49}" srcOrd="0" destOrd="0" parTransId="{BCD14F15-91A0-4BFF-9DC4-778CE8C535BF}" sibTransId="{137C08F7-AD70-444E-911B-E8C7547BC97B}"/>
    <dgm:cxn modelId="{5A84B6E8-B1A1-4DE0-AE78-84FDD102DD9E}" type="presOf" srcId="{F8BE5C8B-5D94-4CB5-917C-A646A35E8AA0}" destId="{2FBC8285-EF63-45FA-9BC8-434DEEC9FBC7}" srcOrd="0" destOrd="0" presId="urn:microsoft.com/office/officeart/2018/2/layout/IconVerticalSolidList"/>
    <dgm:cxn modelId="{65639A13-8C8D-492E-9FA2-4602E4467A8D}" type="presParOf" srcId="{051DDBEC-EBD0-452B-837B-1C8E99182B9B}" destId="{6AFC872A-38D3-4BD0-9D4D-730CEAE4B143}" srcOrd="0" destOrd="0" presId="urn:microsoft.com/office/officeart/2018/2/layout/IconVerticalSolidList"/>
    <dgm:cxn modelId="{14DC29E5-921D-4B1E-99C0-8E538B72B52A}" type="presParOf" srcId="{6AFC872A-38D3-4BD0-9D4D-730CEAE4B143}" destId="{06DC6B26-2B60-4507-9135-CE075E2A282D}" srcOrd="0" destOrd="0" presId="urn:microsoft.com/office/officeart/2018/2/layout/IconVerticalSolidList"/>
    <dgm:cxn modelId="{60072B53-072E-490B-9CEC-DE0262711D5B}" type="presParOf" srcId="{6AFC872A-38D3-4BD0-9D4D-730CEAE4B143}" destId="{485AE525-0B57-4044-AB2A-40191A2A8F41}" srcOrd="1" destOrd="0" presId="urn:microsoft.com/office/officeart/2018/2/layout/IconVerticalSolidList"/>
    <dgm:cxn modelId="{F63405ED-CE2F-49E1-BCF5-C4D8734EA9DE}" type="presParOf" srcId="{6AFC872A-38D3-4BD0-9D4D-730CEAE4B143}" destId="{9092EAF4-EC71-4961-8295-B88E0F855FD5}" srcOrd="2" destOrd="0" presId="urn:microsoft.com/office/officeart/2018/2/layout/IconVerticalSolidList"/>
    <dgm:cxn modelId="{ACB960A8-518D-4323-8810-660312888380}" type="presParOf" srcId="{6AFC872A-38D3-4BD0-9D4D-730CEAE4B143}" destId="{247D2D07-9376-483B-8FE0-E611B70D55F5}" srcOrd="3" destOrd="0" presId="urn:microsoft.com/office/officeart/2018/2/layout/IconVerticalSolidList"/>
    <dgm:cxn modelId="{25EB9AFA-98C7-46BE-BA8F-168CD1FC942B}" type="presParOf" srcId="{051DDBEC-EBD0-452B-837B-1C8E99182B9B}" destId="{9CD50F1F-3816-4E8D-BDAA-E00A463F927F}" srcOrd="1" destOrd="0" presId="urn:microsoft.com/office/officeart/2018/2/layout/IconVerticalSolidList"/>
    <dgm:cxn modelId="{201C1230-2B80-4AC7-880E-05B71DA25FE1}" type="presParOf" srcId="{051DDBEC-EBD0-452B-837B-1C8E99182B9B}" destId="{E664C3C3-9532-4A53-98EA-EF1BAE3048EC}" srcOrd="2" destOrd="0" presId="urn:microsoft.com/office/officeart/2018/2/layout/IconVerticalSolidList"/>
    <dgm:cxn modelId="{1330F571-B910-4F4B-AB23-BB019E066309}" type="presParOf" srcId="{E664C3C3-9532-4A53-98EA-EF1BAE3048EC}" destId="{A70A6FA7-25B3-4443-91F2-D30A48A4C209}" srcOrd="0" destOrd="0" presId="urn:microsoft.com/office/officeart/2018/2/layout/IconVerticalSolidList"/>
    <dgm:cxn modelId="{F42A7928-4271-4FBD-8DB0-96036580C423}" type="presParOf" srcId="{E664C3C3-9532-4A53-98EA-EF1BAE3048EC}" destId="{066E3450-BB07-4C47-AE02-4FAF889A9CBB}" srcOrd="1" destOrd="0" presId="urn:microsoft.com/office/officeart/2018/2/layout/IconVerticalSolidList"/>
    <dgm:cxn modelId="{49AD8FEC-647C-4AC7-BAD6-F22B9B03BF48}" type="presParOf" srcId="{E664C3C3-9532-4A53-98EA-EF1BAE3048EC}" destId="{9842BBB0-E15C-4DA5-89E7-026C7D576226}" srcOrd="2" destOrd="0" presId="urn:microsoft.com/office/officeart/2018/2/layout/IconVerticalSolidList"/>
    <dgm:cxn modelId="{86F2E54B-9128-4F48-98A2-EA31B0E65D28}" type="presParOf" srcId="{E664C3C3-9532-4A53-98EA-EF1BAE3048EC}" destId="{2FBC8285-EF63-45FA-9BC8-434DEEC9FB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8919BC-A11C-4869-A7C2-E73911651A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441ED4-25EC-4DB4-9742-B44F7B17C93A}">
      <dgm:prSet/>
      <dgm:spPr/>
      <dgm:t>
        <a:bodyPr/>
        <a:lstStyle/>
        <a:p>
          <a:r>
            <a:rPr lang="en-US"/>
            <a:t>BNNs are quintessential to cutting deep into what drives campaign success.</a:t>
          </a:r>
        </a:p>
      </dgm:t>
    </dgm:pt>
    <dgm:pt modelId="{7B1842F3-E5C9-4494-8DE6-D625F64D6945}" type="parTrans" cxnId="{8BFE088C-B5E1-401B-A8B9-3E7C494C57D7}">
      <dgm:prSet/>
      <dgm:spPr/>
      <dgm:t>
        <a:bodyPr/>
        <a:lstStyle/>
        <a:p>
          <a:endParaRPr lang="en-US"/>
        </a:p>
      </dgm:t>
    </dgm:pt>
    <dgm:pt modelId="{9BB1D4C8-FC02-4314-BE19-C6D9C1473157}" type="sibTrans" cxnId="{8BFE088C-B5E1-401B-A8B9-3E7C494C57D7}">
      <dgm:prSet/>
      <dgm:spPr/>
      <dgm:t>
        <a:bodyPr/>
        <a:lstStyle/>
        <a:p>
          <a:endParaRPr lang="en-US"/>
        </a:p>
      </dgm:t>
    </dgm:pt>
    <dgm:pt modelId="{4B0DD06F-A88A-41F7-935D-43C48FCAC6D4}">
      <dgm:prSet/>
      <dgm:spPr/>
      <dgm:t>
        <a:bodyPr/>
        <a:lstStyle/>
        <a:p>
          <a:r>
            <a:rPr lang="en-US"/>
            <a:t>With the modernization of GPUs and the ramping supply of competitive consumer hardware implementing BNNs might turn a realistic opportunity into a materialized action.</a:t>
          </a:r>
        </a:p>
      </dgm:t>
    </dgm:pt>
    <dgm:pt modelId="{A1D22B90-4C0A-46F5-80AD-29573BB3CE0A}" type="parTrans" cxnId="{0284DB09-EB0D-473A-AAC5-F1994997633B}">
      <dgm:prSet/>
      <dgm:spPr/>
      <dgm:t>
        <a:bodyPr/>
        <a:lstStyle/>
        <a:p>
          <a:endParaRPr lang="en-US"/>
        </a:p>
      </dgm:t>
    </dgm:pt>
    <dgm:pt modelId="{58A4F29D-93D0-42F8-94F2-1141E16592B0}" type="sibTrans" cxnId="{0284DB09-EB0D-473A-AAC5-F1994997633B}">
      <dgm:prSet/>
      <dgm:spPr/>
      <dgm:t>
        <a:bodyPr/>
        <a:lstStyle/>
        <a:p>
          <a:endParaRPr lang="en-US"/>
        </a:p>
      </dgm:t>
    </dgm:pt>
    <dgm:pt modelId="{F5D78F2A-0456-47D9-9AD2-AC4D0E6748F2}" type="pres">
      <dgm:prSet presAssocID="{538919BC-A11C-4869-A7C2-E73911651A59}" presName="linear" presStyleCnt="0">
        <dgm:presLayoutVars>
          <dgm:animLvl val="lvl"/>
          <dgm:resizeHandles val="exact"/>
        </dgm:presLayoutVars>
      </dgm:prSet>
      <dgm:spPr/>
    </dgm:pt>
    <dgm:pt modelId="{4972D56D-1D45-4F67-AA3B-4354CF690862}" type="pres">
      <dgm:prSet presAssocID="{BB441ED4-25EC-4DB4-9742-B44F7B17C9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1B1A3C-AFA8-4E51-B8EB-E88815EA30E9}" type="pres">
      <dgm:prSet presAssocID="{9BB1D4C8-FC02-4314-BE19-C6D9C1473157}" presName="spacer" presStyleCnt="0"/>
      <dgm:spPr/>
    </dgm:pt>
    <dgm:pt modelId="{36BA2D58-36A1-4638-AF58-DDA979099597}" type="pres">
      <dgm:prSet presAssocID="{4B0DD06F-A88A-41F7-935D-43C48FCAC6D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284DB09-EB0D-473A-AAC5-F1994997633B}" srcId="{538919BC-A11C-4869-A7C2-E73911651A59}" destId="{4B0DD06F-A88A-41F7-935D-43C48FCAC6D4}" srcOrd="1" destOrd="0" parTransId="{A1D22B90-4C0A-46F5-80AD-29573BB3CE0A}" sibTransId="{58A4F29D-93D0-42F8-94F2-1141E16592B0}"/>
    <dgm:cxn modelId="{90070015-4C3E-4FBD-BB12-4ECC9F44AA3A}" type="presOf" srcId="{4B0DD06F-A88A-41F7-935D-43C48FCAC6D4}" destId="{36BA2D58-36A1-4638-AF58-DDA979099597}" srcOrd="0" destOrd="0" presId="urn:microsoft.com/office/officeart/2005/8/layout/vList2"/>
    <dgm:cxn modelId="{4F9C843B-74D1-401E-B9B5-F0C8B16A41C3}" type="presOf" srcId="{BB441ED4-25EC-4DB4-9742-B44F7B17C93A}" destId="{4972D56D-1D45-4F67-AA3B-4354CF690862}" srcOrd="0" destOrd="0" presId="urn:microsoft.com/office/officeart/2005/8/layout/vList2"/>
    <dgm:cxn modelId="{07C9C37E-8528-4979-8B57-E0E98D92F2EC}" type="presOf" srcId="{538919BC-A11C-4869-A7C2-E73911651A59}" destId="{F5D78F2A-0456-47D9-9AD2-AC4D0E6748F2}" srcOrd="0" destOrd="0" presId="urn:microsoft.com/office/officeart/2005/8/layout/vList2"/>
    <dgm:cxn modelId="{8BFE088C-B5E1-401B-A8B9-3E7C494C57D7}" srcId="{538919BC-A11C-4869-A7C2-E73911651A59}" destId="{BB441ED4-25EC-4DB4-9742-B44F7B17C93A}" srcOrd="0" destOrd="0" parTransId="{7B1842F3-E5C9-4494-8DE6-D625F64D6945}" sibTransId="{9BB1D4C8-FC02-4314-BE19-C6D9C1473157}"/>
    <dgm:cxn modelId="{DCDEB388-7455-49E9-8CFD-751B74B25B10}" type="presParOf" srcId="{F5D78F2A-0456-47D9-9AD2-AC4D0E6748F2}" destId="{4972D56D-1D45-4F67-AA3B-4354CF690862}" srcOrd="0" destOrd="0" presId="urn:microsoft.com/office/officeart/2005/8/layout/vList2"/>
    <dgm:cxn modelId="{7669BF2E-52C8-47AA-ABE5-2B89BB44956D}" type="presParOf" srcId="{F5D78F2A-0456-47D9-9AD2-AC4D0E6748F2}" destId="{0B1B1A3C-AFA8-4E51-B8EB-E88815EA30E9}" srcOrd="1" destOrd="0" presId="urn:microsoft.com/office/officeart/2005/8/layout/vList2"/>
    <dgm:cxn modelId="{359577A6-06AA-4E1C-B0D6-BE13EA8AD80C}" type="presParOf" srcId="{F5D78F2A-0456-47D9-9AD2-AC4D0E6748F2}" destId="{36BA2D58-36A1-4638-AF58-DDA97909959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8F5B3-E466-4EBB-85DF-D3068EEF7723}">
      <dsp:nvSpPr>
        <dsp:cNvPr id="0" name=""/>
        <dsp:cNvSpPr/>
      </dsp:nvSpPr>
      <dsp:spPr>
        <a:xfrm>
          <a:off x="947201" y="739340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0282C-50BE-47C0-8DE2-B9A25D3D9FAD}">
      <dsp:nvSpPr>
        <dsp:cNvPr id="0" name=""/>
        <dsp:cNvSpPr/>
      </dsp:nvSpPr>
      <dsp:spPr>
        <a:xfrm>
          <a:off x="59990" y="2598464"/>
          <a:ext cx="322622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Traditional models give single point predictions but do not express confidence.</a:t>
          </a:r>
        </a:p>
      </dsp:txBody>
      <dsp:txXfrm>
        <a:off x="59990" y="2598464"/>
        <a:ext cx="3226223" cy="855000"/>
      </dsp:txXfrm>
    </dsp:sp>
    <dsp:sp modelId="{A2E4019B-F88A-4C5B-8A0C-B71F7F23A062}">
      <dsp:nvSpPr>
        <dsp:cNvPr id="0" name=""/>
        <dsp:cNvSpPr/>
      </dsp:nvSpPr>
      <dsp:spPr>
        <a:xfrm>
          <a:off x="4738014" y="739340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D98B2-876D-4A47-A2E7-35A412639700}">
      <dsp:nvSpPr>
        <dsp:cNvPr id="0" name=""/>
        <dsp:cNvSpPr/>
      </dsp:nvSpPr>
      <dsp:spPr>
        <a:xfrm>
          <a:off x="3850802" y="2598464"/>
          <a:ext cx="322622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 is more worth a marketer's time to pursue high confidence prospects compared to uncertain ones.</a:t>
          </a:r>
        </a:p>
      </dsp:txBody>
      <dsp:txXfrm>
        <a:off x="3850802" y="2598464"/>
        <a:ext cx="3226223" cy="855000"/>
      </dsp:txXfrm>
    </dsp:sp>
    <dsp:sp modelId="{733E8EF8-5316-4189-A8FB-9E8B3B1F7BD3}">
      <dsp:nvSpPr>
        <dsp:cNvPr id="0" name=""/>
        <dsp:cNvSpPr/>
      </dsp:nvSpPr>
      <dsp:spPr>
        <a:xfrm>
          <a:off x="8528826" y="739340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9F31F-7D88-414C-92B3-0DC6DA5158E2}">
      <dsp:nvSpPr>
        <dsp:cNvPr id="0" name=""/>
        <dsp:cNvSpPr/>
      </dsp:nvSpPr>
      <dsp:spPr>
        <a:xfrm>
          <a:off x="7641615" y="2598464"/>
          <a:ext cx="322622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BNNs allow static predictions to become lively dynamic probabilistic outcomes, that in turn makes the inherent risk more visible.</a:t>
          </a:r>
        </a:p>
      </dsp:txBody>
      <dsp:txXfrm>
        <a:off x="7641615" y="2598464"/>
        <a:ext cx="3226223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36AD0-82E3-4743-8A09-A1908775E6D0}">
      <dsp:nvSpPr>
        <dsp:cNvPr id="0" name=""/>
        <dsp:cNvSpPr/>
      </dsp:nvSpPr>
      <dsp:spPr>
        <a:xfrm>
          <a:off x="0" y="388652"/>
          <a:ext cx="10927829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16560" rIns="8481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Target: Did the client want to subscribe to a term deposit?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~45k records, 42 engineered features</a:t>
          </a:r>
        </a:p>
      </dsp:txBody>
      <dsp:txXfrm>
        <a:off x="0" y="388652"/>
        <a:ext cx="10927829" cy="1165500"/>
      </dsp:txXfrm>
    </dsp:sp>
    <dsp:sp modelId="{73865743-0248-4126-81DA-4F4C2214741A}">
      <dsp:nvSpPr>
        <dsp:cNvPr id="0" name=""/>
        <dsp:cNvSpPr/>
      </dsp:nvSpPr>
      <dsp:spPr>
        <a:xfrm>
          <a:off x="546391" y="93452"/>
          <a:ext cx="764948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Dataset: UCI Bank Marketing (Portuguese bank campaigns)</a:t>
          </a:r>
        </a:p>
      </dsp:txBody>
      <dsp:txXfrm>
        <a:off x="575212" y="122273"/>
        <a:ext cx="7591838" cy="532758"/>
      </dsp:txXfrm>
    </dsp:sp>
    <dsp:sp modelId="{E986BC1A-93B5-408C-86F3-22BC0EC504F8}">
      <dsp:nvSpPr>
        <dsp:cNvPr id="0" name=""/>
        <dsp:cNvSpPr/>
      </dsp:nvSpPr>
      <dsp:spPr>
        <a:xfrm>
          <a:off x="0" y="1957352"/>
          <a:ext cx="10927829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16560" rIns="8481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For missing integer values input the mean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One-hot encode categorical variables, ensuring to factor for collinearity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Standardize numbers due to the probabilistic nature being more receptive to normalized values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 removal of outliers allow BNN to deal with outliers.</a:t>
          </a:r>
        </a:p>
      </dsp:txBody>
      <dsp:txXfrm>
        <a:off x="0" y="1957352"/>
        <a:ext cx="10927829" cy="2142000"/>
      </dsp:txXfrm>
    </dsp:sp>
    <dsp:sp modelId="{0A865729-0901-4DC3-9C0D-B6B5D7F01B42}">
      <dsp:nvSpPr>
        <dsp:cNvPr id="0" name=""/>
        <dsp:cNvSpPr/>
      </dsp:nvSpPr>
      <dsp:spPr>
        <a:xfrm>
          <a:off x="546391" y="1662152"/>
          <a:ext cx="7649480" cy="5904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Prep:</a:t>
          </a:r>
        </a:p>
      </dsp:txBody>
      <dsp:txXfrm>
        <a:off x="575212" y="1690973"/>
        <a:ext cx="759183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C6B26-2B60-4507-9135-CE075E2A282D}">
      <dsp:nvSpPr>
        <dsp:cNvPr id="0" name=""/>
        <dsp:cNvSpPr/>
      </dsp:nvSpPr>
      <dsp:spPr>
        <a:xfrm>
          <a:off x="0" y="895997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AE525-0B57-4044-AB2A-40191A2A8F41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D2D07-9376-483B-8FE0-E611B70D55F5}">
      <dsp:nvSpPr>
        <dsp:cNvPr id="0" name=""/>
        <dsp:cNvSpPr/>
      </dsp:nvSpPr>
      <dsp:spPr>
        <a:xfrm>
          <a:off x="1910542" y="895997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Integrate into cloud ML pipelines for real-time campaign scoring</a:t>
          </a:r>
        </a:p>
      </dsp:txBody>
      <dsp:txXfrm>
        <a:off x="1910542" y="895997"/>
        <a:ext cx="4453681" cy="1654149"/>
      </dsp:txXfrm>
    </dsp:sp>
    <dsp:sp modelId="{A70A6FA7-25B3-4443-91F2-D30A48A4C209}">
      <dsp:nvSpPr>
        <dsp:cNvPr id="0" name=""/>
        <dsp:cNvSpPr/>
      </dsp:nvSpPr>
      <dsp:spPr>
        <a:xfrm>
          <a:off x="0" y="2963684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E3450-BB07-4C47-AE02-4FAF889A9CBB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8285-EF63-45FA-9BC8-434DEEC9FBC7}">
      <dsp:nvSpPr>
        <dsp:cNvPr id="0" name=""/>
        <dsp:cNvSpPr/>
      </dsp:nvSpPr>
      <dsp:spPr>
        <a:xfrm>
          <a:off x="1910542" y="2963684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Explore mixture of Gaussians as priors for complex posterior shapes</a:t>
          </a:r>
        </a:p>
      </dsp:txBody>
      <dsp:txXfrm>
        <a:off x="1910542" y="2963684"/>
        <a:ext cx="4453681" cy="1654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2D56D-1D45-4F67-AA3B-4354CF690862}">
      <dsp:nvSpPr>
        <dsp:cNvPr id="0" name=""/>
        <dsp:cNvSpPr/>
      </dsp:nvSpPr>
      <dsp:spPr>
        <a:xfrm>
          <a:off x="0" y="396869"/>
          <a:ext cx="10515600" cy="1734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BNNs are quintessential to cutting deep into what drives campaign success.</a:t>
          </a:r>
        </a:p>
      </dsp:txBody>
      <dsp:txXfrm>
        <a:off x="84655" y="481524"/>
        <a:ext cx="10346290" cy="1564849"/>
      </dsp:txXfrm>
    </dsp:sp>
    <dsp:sp modelId="{36BA2D58-36A1-4638-AF58-DDA979099597}">
      <dsp:nvSpPr>
        <dsp:cNvPr id="0" name=""/>
        <dsp:cNvSpPr/>
      </dsp:nvSpPr>
      <dsp:spPr>
        <a:xfrm>
          <a:off x="0" y="2220309"/>
          <a:ext cx="10515600" cy="1734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With the modernization of GPUs and the ramping supply of competitive consumer hardware implementing BNNs might turn a realistic opportunity into a materialized action.</a:t>
          </a:r>
        </a:p>
      </dsp:txBody>
      <dsp:txXfrm>
        <a:off x="84655" y="2304964"/>
        <a:ext cx="10346290" cy="156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4D092-1223-407B-AA7B-233CF43589D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922DE-40EA-431D-955F-6A19A952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7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7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0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So, how well does </a:t>
            </a:r>
            <a:r>
              <a:rPr lang="en-US" dirty="0" err="1"/>
              <a:t>BayesBank</a:t>
            </a:r>
            <a:r>
              <a:rPr lang="en-US" dirty="0"/>
              <a:t> perform?</a:t>
            </a:r>
          </a:p>
          <a:p>
            <a:pPr>
              <a:buNone/>
            </a:pPr>
            <a:r>
              <a:rPr lang="en-US" dirty="0"/>
              <a:t>Compared to logistic regression and a standard neural network: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achieves </a:t>
            </a:r>
            <a:r>
              <a:rPr lang="en-US" b="1" dirty="0"/>
              <a:t>higher AUC</a:t>
            </a:r>
            <a:r>
              <a:rPr lang="en-US" dirty="0"/>
              <a:t> (0.923) and better </a:t>
            </a:r>
            <a:r>
              <a:rPr lang="en-US" b="1" dirty="0"/>
              <a:t>validation accuracy</a:t>
            </a:r>
            <a:r>
              <a:rPr lang="en-US" dirty="0"/>
              <a:t> (90.5%)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also better calibrated—meaning its predicted probabilities match real-world frequencies</a:t>
            </a:r>
          </a:p>
          <a:p>
            <a:pPr>
              <a:buNone/>
            </a:pPr>
            <a:r>
              <a:rPr lang="en-US" dirty="0"/>
              <a:t>And here’s the cool part: </a:t>
            </a:r>
            <a:r>
              <a:rPr lang="en-US" dirty="0" err="1"/>
              <a:t>BayesBank</a:t>
            </a:r>
            <a:r>
              <a:rPr lang="en-US" dirty="0"/>
              <a:t> supports </a:t>
            </a:r>
            <a:r>
              <a:rPr lang="en-US" b="1" dirty="0"/>
              <a:t>selective prediction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By rejecting the 10% most uncertain predictions (based on variance from 100 forward passes), accuracy jumps from 90.5% to </a:t>
            </a:r>
            <a:r>
              <a:rPr lang="en-US" b="1" dirty="0"/>
              <a:t>93.8%</a:t>
            </a:r>
            <a:r>
              <a:rPr lang="en-US" dirty="0"/>
              <a:t>. That’s huge if you're only acting on high-confidence predictions.</a:t>
            </a:r>
          </a:p>
          <a:p>
            <a:r>
              <a:rPr lang="en-US" dirty="0"/>
              <a:t>You can visualize this with a </a:t>
            </a:r>
            <a:r>
              <a:rPr lang="en-US" b="1" dirty="0"/>
              <a:t>calibration curve</a:t>
            </a:r>
            <a:r>
              <a:rPr lang="en-US" dirty="0"/>
              <a:t>, which shows </a:t>
            </a:r>
            <a:r>
              <a:rPr lang="en-US" dirty="0" err="1"/>
              <a:t>BayesBank’s</a:t>
            </a:r>
            <a:r>
              <a:rPr lang="en-US" dirty="0"/>
              <a:t> outputs are well-aligned with actual outcomes.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4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22DE-40EA-431D-955F-6A19A9523D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8A99-9098-56FA-F273-FD6C6EB4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576D8-71A2-0D4F-15F7-32D4EAB41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35322-B5F0-F2B9-DB78-F060224C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5BFF-62E2-CD52-3420-1F30B317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BE5D-20FB-02BE-3794-1213DF88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76EC-0236-6A06-4241-BFBF97F7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4B20D-C8DD-34B8-DC25-29A4B8B8C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7340-B9A2-A4A0-2A41-937E8B0B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30A2-D73B-36BE-292A-087C5D97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AB82A-C494-6FDA-0B82-8A13E30B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7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AD523-2107-0529-EA87-689469B5E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419CA-2729-7E97-92BF-632C88D90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DB93-E4B2-701B-88A3-A69ACEAF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2E9A-213E-E565-1416-944A868E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D447-34C9-04B6-A7AE-F34738B2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3C25-C0F2-205D-CB7D-6B513CFF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1120-3204-8D92-E9FE-D6B86E02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9128-693C-BCA8-8F4B-357A7D6D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24527-1B49-7273-6920-5B695DE5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7C56-2B23-0006-D714-B5B3066A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A428-22A4-0463-F20D-D91CBDAB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0CEF3-10A9-A1AE-95BC-CA755DC03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5C9CD-19EF-B291-F1DA-0D147F3C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7ED24-DE03-31A3-40F5-AAC04189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6739-6888-CC4B-8FB4-33CB8B1D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3495-9F6D-6D62-72F1-BFAC04D1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CD63-ED3C-E9E2-124D-688E843FE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340DF-0D76-B58E-DE8F-44D966683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611B8-1CCE-2575-1ED0-C1C6AE33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EE15A-B148-B0CC-A39C-DD3607DF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C753E-0EEE-C974-2515-34EF9460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3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92BE-BB03-94C2-7EAD-DB578C27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A2D1F-0D62-A604-98EE-F8083A1F7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93957-8A09-801D-CBEE-9E836D735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7E892-7370-E9A2-FFCD-E4C782E01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71B26-1D46-62C9-0A66-45D24C89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AD4DA-40F1-2072-5B2D-49156AE9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1E143-3C6B-0F6E-C99F-3F685D46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41D62-41E5-B4B5-7F14-CCB87B31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475D-B6ED-D7EC-90A1-51E2FA8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9A727-B2A6-0694-6087-BED9A67D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5A6C3-2C48-8E7F-9C41-9FD6B08F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18970-C942-567D-2ECA-ACD3C074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8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5C7DA-0A51-2C6A-5824-5334587F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C737F-6042-9184-37EF-74146291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BEB4E-1072-5044-B6CE-68740B57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D33-5CC8-AE4E-7C9F-EC03DD21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94B8-CCF7-67E1-D673-5F0509A3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7E5E8-1F3F-E3B5-E0D2-1F9272C39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C5D6E-BA5E-6496-A79C-678645F4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C2946-FAEA-E1A0-052F-AEF33150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EA5B0-4E47-660A-A5F5-22204FAB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8081-83AF-959B-4388-3A2E0F51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67BEB-40AE-0897-AD11-E93641AED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BF3F-3AE7-E9D4-5B11-02540F5B2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6B2FE-9443-B571-3D31-CEFD36EC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82B3-75AA-4D50-A5E8-123D6D0285B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2D852-4387-103F-7925-C85EE4CD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D3C5-6E9E-3F1A-F6CD-72F16C1F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4DB1-6635-32B2-7FCF-741CD596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7863-8B58-1D22-C972-86E29071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DC50-DC85-BB23-460C-44E265231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582B3-75AA-4D50-A5E8-123D6D0285B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A978-8347-FCD5-2BA6-ADCEFEE5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1C51A-C1D2-D303-CA95-D8CC4E12E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8EC74-189A-496D-B5D8-755494EA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mb45@nj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3BtXvdEgYo" TargetMode="External"/><Relationship Id="rId2" Type="http://schemas.openxmlformats.org/officeDocument/2006/relationships/hyperlink" Target="https://github.com/biancomblanco/DS677-final-project/tree/m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ics.uci.edu/dataset/222/bank+marketing" TargetMode="External"/><Relationship Id="rId4" Type="http://schemas.openxmlformats.org/officeDocument/2006/relationships/hyperlink" Target="https://github.com/biancomblanco/DS677-final-project/blob/main/DS677_final_project_report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hink/topics/neural-network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think/topics/machine-learn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E3AB3-C79C-1F76-CABD-D942CB8EC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6800" dirty="0">
                <a:solidFill>
                  <a:srgbClr val="FFFFFF"/>
                </a:solidFill>
              </a:rPr>
              <a:t>DS677 Final Project </a:t>
            </a: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6800" dirty="0" err="1">
                <a:solidFill>
                  <a:srgbClr val="FFFFFF"/>
                </a:solidFill>
              </a:rPr>
              <a:t>BayesBank</a:t>
            </a:r>
            <a:r>
              <a:rPr lang="en-US" sz="6800" dirty="0">
                <a:solidFill>
                  <a:srgbClr val="FFFFFF"/>
                </a:solidFill>
              </a:rPr>
              <a:t> – Bayesian Neural Network (BNN)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1E51F-D1CE-9AB7-0C36-28C854A4C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500" dirty="0">
                <a:solidFill>
                  <a:srgbClr val="FFFFFF"/>
                </a:solidFill>
              </a:rPr>
              <a:t>By Bianco Blanco Group 19</a:t>
            </a:r>
          </a:p>
          <a:p>
            <a:pPr algn="l"/>
            <a:r>
              <a:rPr lang="en-US" sz="500" dirty="0">
                <a:solidFill>
                  <a:srgbClr val="FFFFFF"/>
                </a:solidFill>
                <a:hlinkClick r:id="rId3"/>
              </a:rPr>
              <a:t>bmb45@njit.edu</a:t>
            </a:r>
            <a:endParaRPr lang="en-US" sz="500" dirty="0">
              <a:solidFill>
                <a:srgbClr val="FFFFFF"/>
              </a:solidFill>
            </a:endParaRPr>
          </a:p>
          <a:p>
            <a:pPr algn="l"/>
            <a:r>
              <a:rPr lang="en-US" sz="500" dirty="0">
                <a:solidFill>
                  <a:srgbClr val="FFFFFF"/>
                </a:solidFill>
              </a:rPr>
              <a:t>5/11/2025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2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DAD3-6317-68BF-C65D-A87C6466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8FF6-106E-E8CE-4B04-018B0D2F7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Github</a:t>
            </a:r>
            <a:endParaRPr lang="en-US" dirty="0"/>
          </a:p>
          <a:p>
            <a:r>
              <a:rPr lang="en-US" dirty="0">
                <a:hlinkClick r:id="rId3"/>
              </a:rPr>
              <a:t>YouTube</a:t>
            </a:r>
            <a:endParaRPr lang="en-US" dirty="0"/>
          </a:p>
          <a:p>
            <a:r>
              <a:rPr lang="en-US" dirty="0">
                <a:hlinkClick r:id="rId4"/>
              </a:rPr>
              <a:t>Report</a:t>
            </a:r>
            <a:endParaRPr lang="en-US" dirty="0"/>
          </a:p>
          <a:p>
            <a:r>
              <a:rPr lang="en-US" dirty="0">
                <a:hlinkClick r:id="rId5"/>
              </a:rPr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1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66DA9-A1D5-307A-40CD-BE8E689B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BNN?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41B9C0-84EF-17F2-F2B8-10E19EB22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6310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190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FD75E-B209-66D2-454D-5DCCEB32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 and Data-Prep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40586C-7809-9CEF-C278-CE5200531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2910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177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F71C6-61A0-2FCF-0942-5960B84A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a BNN?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9FDC-0766-7293-E1E6-177F12A0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IBM Plex Sans" panose="020F0502020204030204" pitchFamily="34" charset="0"/>
              </a:rPr>
              <a:t>Definition for Neural Network (from </a:t>
            </a:r>
            <a:r>
              <a:rPr lang="en-US" sz="2000">
                <a:latin typeface="IBM Plex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</a:t>
            </a:r>
            <a:r>
              <a:rPr lang="en-US" sz="2000">
                <a:latin typeface="IBM Plex Sans" panose="020F0502020204030204" pitchFamily="34" charset="0"/>
              </a:rPr>
              <a:t>): </a:t>
            </a:r>
            <a:r>
              <a:rPr lang="en-US" sz="2000" b="0" i="0">
                <a:effectLst/>
                <a:latin typeface="IBM Plex Sans" panose="020F0502020204030204" pitchFamily="34" charset="0"/>
              </a:rPr>
              <a:t>A neural network is a </a:t>
            </a:r>
            <a:r>
              <a:rPr lang="en-US" sz="2000" b="0" i="0" u="none" strike="noStrike">
                <a:effectLst/>
                <a:latin typeface="IBM Plex Sans" panose="020F0502020204030204" pitchFamily="34" charset="0"/>
                <a:hlinkClick r:id="rId4"/>
              </a:rPr>
              <a:t>machine learning</a:t>
            </a:r>
            <a:r>
              <a:rPr lang="en-US" sz="2000" b="0" i="0">
                <a:effectLst/>
                <a:latin typeface="IBM Plex Sans" panose="020F0502020204030204" pitchFamily="34" charset="0"/>
              </a:rPr>
              <a:t> program, or model, that makes decisions in a manner similar to the human brain, by using processes that mimic the way biological neurons work together to identify phenomena, weigh options and arrive at conclusions.</a:t>
            </a:r>
          </a:p>
          <a:p>
            <a:r>
              <a:rPr lang="en-US" sz="2000">
                <a:latin typeface="IBM Plex Sans" panose="020F0502020204030204" pitchFamily="34" charset="0"/>
              </a:rPr>
              <a:t>How are BNNs different?</a:t>
            </a:r>
          </a:p>
          <a:p>
            <a:pPr lvl="1"/>
            <a:r>
              <a:rPr lang="en-US" sz="2000">
                <a:latin typeface="IBM Plex Sans" panose="020F0502020204030204" pitchFamily="34" charset="0"/>
              </a:rPr>
              <a:t>Weights are distributions</a:t>
            </a:r>
          </a:p>
          <a:p>
            <a:pPr lvl="1"/>
            <a:r>
              <a:rPr lang="en-US" sz="2000">
                <a:latin typeface="IBM Plex Sans" panose="020F0502020204030204" pitchFamily="34" charset="0"/>
              </a:rPr>
              <a:t>Outputs are distribution over predictions</a:t>
            </a:r>
          </a:p>
          <a:p>
            <a:pPr lvl="1"/>
            <a:endParaRPr lang="en-US" sz="2000">
              <a:latin typeface="IBM Plex San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5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A46AD-CA92-840C-CE12-A0BC5A85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Model Architecture</a:t>
            </a:r>
          </a:p>
        </p:txBody>
      </p:sp>
      <p:sp>
        <p:nvSpPr>
          <p:cNvPr id="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20AEB2-F028-01F7-B3F3-A30B32860E8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Input = 42 input features -&gt;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 err="1"/>
                  <a:t>BayesianLinear</a:t>
                </a:r>
                <a:r>
                  <a:rPr lang="en-US" sz="2200" dirty="0"/>
                  <a:t>(42, 50) -&gt;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ReLU -&gt;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 err="1"/>
                  <a:t>BayesianLinear</a:t>
                </a:r>
                <a:r>
                  <a:rPr lang="en-US" sz="2200" dirty="0"/>
                  <a:t> (50,1) -&gt;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Sigmoid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Uses Bayes-by-Backprop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F20AEB2-F028-01F7-B3F3-A30B32860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3"/>
                <a:stretch>
                  <a:fillRect l="-272" t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77B48DCA-E481-D7B4-F7A7-1D4294AA06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t="682" r="2" b="135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6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11D41BC-22F4-DAD0-FD63-33807E5C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Loss Function (-ELBO)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6C5AEC5-7560-F67F-A6BC-CB7B063E3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)||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𝑙𝑜𝑔𝑝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KL: Regularizes the weights toward the prior</a:t>
                </a:r>
              </a:p>
              <a:p>
                <a:pPr lvl="1"/>
                <a:r>
                  <a:rPr lang="en-US" sz="2000" dirty="0"/>
                  <a:t>NLL: Encourages good predictions</a:t>
                </a:r>
              </a:p>
              <a:p>
                <a:pPr lvl="1"/>
                <a:r>
                  <a:rPr lang="en-US" sz="2000" dirty="0"/>
                  <a:t>Prior: Gaussian with σ = 1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6C5AEC5-7560-F67F-A6BC-CB7B063E3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3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91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2AA9-A077-2DA1-6F40-5C433815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23BA-3865-5129-C2BE-1C2F84D9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 –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Selective Prediction</a:t>
            </a:r>
          </a:p>
          <a:p>
            <a:pPr lvl="1"/>
            <a:r>
              <a:rPr lang="en-US" dirty="0"/>
              <a:t>Using Monte Carlo dropout, we can reject top 10% most uncertain which brought accuracy from .905 to .939 </a:t>
            </a:r>
          </a:p>
          <a:p>
            <a:r>
              <a:rPr lang="en-US" dirty="0"/>
              <a:t>Error Analysis</a:t>
            </a:r>
          </a:p>
          <a:p>
            <a:pPr lvl="1"/>
            <a:r>
              <a:rPr lang="en-US" dirty="0"/>
              <a:t>FPR – 3.4% and FNR – 6.4%</a:t>
            </a:r>
          </a:p>
          <a:p>
            <a:pPr lvl="1"/>
            <a:r>
              <a:rPr lang="en-US" dirty="0"/>
              <a:t>False positive being older people with low-balance retirees and false negatives are young, high-balance professionals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CA720-C098-F56F-37D0-0273A57B4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56" y="1825625"/>
            <a:ext cx="7212312" cy="13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0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119BB-A232-28EF-4DBF-A249B92D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Future 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C0530-00B5-1059-FE1C-4EDA288DF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27365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90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12F5-C64C-A88B-8942-31515D87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D75A2B-8A29-0B54-2B2C-B372E6C8E9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3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546</Words>
  <Application>Microsoft Office PowerPoint</Application>
  <PresentationFormat>Widescreen</PresentationFormat>
  <Paragraphs>72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Cambria Math</vt:lpstr>
      <vt:lpstr>IBM Plex Sans</vt:lpstr>
      <vt:lpstr>Office Theme</vt:lpstr>
      <vt:lpstr>DS677 Final Project  BayesBank – Bayesian Neural Network (BNN)</vt:lpstr>
      <vt:lpstr>Why BNN?</vt:lpstr>
      <vt:lpstr>Dataset and Data-Prep </vt:lpstr>
      <vt:lpstr>What is a BNN?</vt:lpstr>
      <vt:lpstr>Model Architecture</vt:lpstr>
      <vt:lpstr>Loss Function (-ELBO)</vt:lpstr>
      <vt:lpstr>Results</vt:lpstr>
      <vt:lpstr>Future Work</vt:lpstr>
      <vt:lpstr>Conclusion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Blanco, Bianco M</dc:creator>
  <cp:lastModifiedBy>Blanco, Bianco M</cp:lastModifiedBy>
  <cp:revision>3</cp:revision>
  <dcterms:created xsi:type="dcterms:W3CDTF">2025-05-11T22:23:18Z</dcterms:created>
  <dcterms:modified xsi:type="dcterms:W3CDTF">2025-05-12T01:45:28Z</dcterms:modified>
</cp:coreProperties>
</file>