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Alata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at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3767949c4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03767949c4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2d4a001f8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2d4a001f8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c8f59d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c8f59d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e2d4a001f8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e2d4a001f8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c0de6ac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fc0de6ac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fc8f59dad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fc8f59dad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fc0de6ac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fc0de6ac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c0de6ac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c0de6ac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2d4a001f8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2d4a001f8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fc8f59da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fc8f59da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960996673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960996673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fc8f59da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fc8f59da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fc8f59da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fc8f59da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dcc031ca3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dcc031ca3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2d4a001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2d4a001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2d4a001f8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2d4a001f8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3767949c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3767949c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3767949c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3767949c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03767949c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03767949c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960996673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d960996673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3767949c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3767949c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6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title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7" type="title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8" type="subTitle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9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9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9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0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5" name="Google Shape;185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2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22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4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6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8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1"/>
          <p:cNvGrpSpPr/>
          <p:nvPr/>
        </p:nvGrpSpPr>
        <p:grpSpPr>
          <a:xfrm>
            <a:off x="5788265" y="2651933"/>
            <a:ext cx="3178237" cy="2491450"/>
            <a:chOff x="4398025" y="622868"/>
            <a:chExt cx="4671130" cy="3682308"/>
          </a:xfrm>
        </p:grpSpPr>
        <p:sp>
          <p:nvSpPr>
            <p:cNvPr id="316" name="Google Shape;316;p31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613946" y="697900"/>
              <a:ext cx="4028811" cy="3329952"/>
            </a:xfrm>
            <a:custGeom>
              <a:rect b="b" l="l" r="r" t="t"/>
              <a:pathLst>
                <a:path extrusionOk="0" h="35317" w="42729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76284" y="4168083"/>
              <a:ext cx="4228512" cy="91836"/>
            </a:xfrm>
            <a:custGeom>
              <a:rect b="b" l="l" r="r" t="t"/>
              <a:pathLst>
                <a:path extrusionOk="0" h="974" w="44847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476284" y="4168083"/>
              <a:ext cx="1848506" cy="94570"/>
            </a:xfrm>
            <a:custGeom>
              <a:rect b="b" l="l" r="r" t="t"/>
              <a:pathLst>
                <a:path extrusionOk="0" h="1003" w="19605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222224" y="4120939"/>
              <a:ext cx="202435" cy="184238"/>
            </a:xfrm>
            <a:custGeom>
              <a:rect b="b" l="l" r="r" t="t"/>
              <a:pathLst>
                <a:path extrusionOk="0" h="1954" w="2147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638907" y="2002377"/>
              <a:ext cx="1430247" cy="2025484"/>
            </a:xfrm>
            <a:custGeom>
              <a:rect b="b" l="l" r="r" t="t"/>
              <a:pathLst>
                <a:path extrusionOk="0" h="21482" w="15169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266893" y="1680100"/>
              <a:ext cx="2860494" cy="1856615"/>
            </a:xfrm>
            <a:custGeom>
              <a:rect b="b" l="l" r="r" t="t"/>
              <a:pathLst>
                <a:path extrusionOk="0" h="19691" w="30338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391071" y="1788060"/>
              <a:ext cx="2614875" cy="1495023"/>
            </a:xfrm>
            <a:custGeom>
              <a:rect b="b" l="l" r="r" t="t"/>
              <a:pathLst>
                <a:path extrusionOk="0" h="15856" w="27733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176305" y="3536635"/>
              <a:ext cx="1041688" cy="302380"/>
            </a:xfrm>
            <a:custGeom>
              <a:rect b="b" l="l" r="r" t="t"/>
              <a:pathLst>
                <a:path extrusionOk="0" h="3207" w="11048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879485" y="3817331"/>
              <a:ext cx="1635322" cy="210544"/>
            </a:xfrm>
            <a:custGeom>
              <a:rect b="b" l="l" r="r" t="t"/>
              <a:pathLst>
                <a:path extrusionOk="0" h="2233" w="17344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987445" y="3479967"/>
              <a:ext cx="1432981" cy="110788"/>
            </a:xfrm>
            <a:custGeom>
              <a:rect b="b" l="l" r="r" t="t"/>
              <a:pathLst>
                <a:path extrusionOk="0" h="1175" w="15198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007883" y="3652703"/>
              <a:ext cx="688204" cy="375170"/>
            </a:xfrm>
            <a:custGeom>
              <a:rect b="b" l="l" r="r" t="t"/>
              <a:pathLst>
                <a:path extrusionOk="0" h="3979" w="7299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40466" y="3091217"/>
              <a:ext cx="831144" cy="561576"/>
            </a:xfrm>
            <a:custGeom>
              <a:rect b="b" l="l" r="r" t="t"/>
              <a:pathLst>
                <a:path extrusionOk="0" h="5956" w="8815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398025" y="3999590"/>
              <a:ext cx="4368906" cy="57704"/>
            </a:xfrm>
            <a:custGeom>
              <a:rect b="b" l="l" r="r" t="t"/>
              <a:pathLst>
                <a:path extrusionOk="0" h="612" w="46336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31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rect b="b" l="l" r="r" t="t"/>
                <a:pathLst>
                  <a:path extrusionOk="0" h="6701" w="11246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rect b="b" l="l" r="r" t="t"/>
                <a:pathLst>
                  <a:path extrusionOk="0" h="2447" w="2849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rect b="b" l="l" r="r" t="t"/>
                <a:pathLst>
                  <a:path extrusionOk="0" h="35416" w="30614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rect b="b" l="l" r="r" t="t"/>
                <a:pathLst>
                  <a:path extrusionOk="0" h="1771" w="1206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rect b="b" l="l" r="r" t="t"/>
                <a:pathLst>
                  <a:path extrusionOk="0" h="1151" w="968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rect b="b" l="l" r="r" t="t"/>
                <a:pathLst>
                  <a:path extrusionOk="0" h="1151" w="621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rect b="b" l="l" r="r" t="t"/>
                <a:pathLst>
                  <a:path extrusionOk="0" h="27876" w="23148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rect b="b" l="l" r="r" t="t"/>
                <a:pathLst>
                  <a:path extrusionOk="0" h="2429" w="2903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rect b="b" l="l" r="r" t="t"/>
                <a:pathLst>
                  <a:path extrusionOk="0" h="2429" w="2886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rect b="b" l="l" r="r" t="t"/>
                <a:pathLst>
                  <a:path extrusionOk="0" h="2392" w="2538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rect b="b" l="l" r="r" t="t"/>
                <a:pathLst>
                  <a:path extrusionOk="0" h="5861" w="9841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rect b="b" l="l" r="r" t="t"/>
                <a:pathLst>
                  <a:path extrusionOk="0" h="5806" w="9786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rect b="b" l="l" r="r" t="t"/>
                <a:pathLst>
                  <a:path extrusionOk="0" h="5806" w="9804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rect b="b" l="l" r="r" t="t"/>
                <a:pathLst>
                  <a:path extrusionOk="0" h="5715" w="9621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rect b="b" l="l" r="r" t="t"/>
                <a:pathLst>
                  <a:path extrusionOk="0" h="5807" w="973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rect b="b" l="l" r="r" t="t"/>
                <a:pathLst>
                  <a:path extrusionOk="0" h="5751" w="9676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rect b="b" l="l" r="r" t="t"/>
                <a:pathLst>
                  <a:path extrusionOk="0" h="5752" w="9676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rect b="b" l="l" r="r" t="t"/>
                <a:pathLst>
                  <a:path extrusionOk="0" h="5660" w="9511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rect b="b" l="l" r="r" t="t"/>
                <a:pathLst>
                  <a:path extrusionOk="0" h="2064" w="1151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rect b="b" l="l" r="r" t="t"/>
                <a:pathLst>
                  <a:path extrusionOk="0" h="2867" w="2247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rect b="b" l="l" r="r" t="t"/>
                <a:pathLst>
                  <a:path extrusionOk="0" h="14441" w="2593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rect b="b" l="l" r="r" t="t"/>
                <a:pathLst>
                  <a:path extrusionOk="0" h="1735" w="2246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rect b="b" l="l" r="r" t="t"/>
                <a:pathLst>
                  <a:path extrusionOk="0" h="2228" w="2648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rect b="b" l="l" r="r" t="t"/>
                <a:pathLst>
                  <a:path extrusionOk="0" h="4643" w="436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rect b="b" l="l" r="r" t="t"/>
                <a:pathLst>
                  <a:path extrusionOk="0" h="3666" w="5293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rect b="b" l="l" r="r" t="t"/>
                <a:pathLst>
                  <a:path extrusionOk="0" h="3312" w="3269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rect b="b" l="l" r="r" t="t"/>
                <a:pathLst>
                  <a:path extrusionOk="0" h="1942" w="1827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rect b="b" l="l" r="r" t="t"/>
                <a:pathLst>
                  <a:path extrusionOk="0" h="4917" w="3429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rect b="b" l="l" r="r" t="t"/>
                <a:pathLst>
                  <a:path extrusionOk="0" h="385" w="53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rect b="b" l="l" r="r" t="t"/>
                <a:pathLst>
                  <a:path extrusionOk="0" h="1698" w="1991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rect b="b" l="l" r="r" t="t"/>
                <a:pathLst>
                  <a:path extrusionOk="0" h="2184" w="3125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rect b="b" l="l" r="r" t="t"/>
                <a:pathLst>
                  <a:path extrusionOk="0" h="14141" w="11027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rect b="b" l="l" r="r" t="t"/>
                <a:pathLst>
                  <a:path extrusionOk="0" h="5342" w="513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rect b="b" l="l" r="r" t="t"/>
                <a:pathLst>
                  <a:path extrusionOk="0" h="929" w="1206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rect b="b" l="l" r="r" t="t"/>
                <a:pathLst>
                  <a:path extrusionOk="0" h="927" w="1206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rect b="b" l="l" r="r" t="t"/>
                <a:pathLst>
                  <a:path extrusionOk="0" h="944" w="1206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rect b="b" l="l" r="r" t="t"/>
                <a:pathLst>
                  <a:path extrusionOk="0" h="945" w="1224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rect b="b" l="l" r="r" t="t"/>
                <a:pathLst>
                  <a:path extrusionOk="0" h="947" w="1242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rect b="b" l="l" r="r" t="t"/>
                <a:pathLst>
                  <a:path extrusionOk="0" h="947" w="1243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rect b="b" l="l" r="r" t="t"/>
                <a:pathLst>
                  <a:path extrusionOk="0" h="946" w="1224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rect b="b" l="l" r="r" t="t"/>
                <a:pathLst>
                  <a:path extrusionOk="0" h="20282" w="2795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rect b="b" l="l" r="r" t="t"/>
                <a:pathLst>
                  <a:path extrusionOk="0" h="7303" w="7011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rect b="b" l="l" r="r" t="t"/>
                <a:pathLst>
                  <a:path extrusionOk="0" h="4236" w="4601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31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79" name="Google Shape;379;p31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rect b="b" l="l" r="r" t="t"/>
                <a:pathLst>
                  <a:path extrusionOk="0" h="8090" w="11815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rect b="b" l="l" r="r" t="t"/>
                <a:pathLst>
                  <a:path extrusionOk="0" h="711" w="725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rect b="b" l="l" r="r" t="t"/>
                <a:pathLst>
                  <a:path extrusionOk="0" h="2755" w="711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rect b="b" l="l" r="r" t="t"/>
                <a:pathLst>
                  <a:path extrusionOk="0" h="4045" w="711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rect b="b" l="l" r="r" t="t"/>
                <a:pathLst>
                  <a:path extrusionOk="0" h="5901" w="711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rect b="b" l="l" r="r" t="t"/>
                <a:pathLst>
                  <a:path extrusionOk="0" h="7350" w="711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rect b="b" l="l" r="r" t="t"/>
                <a:pathLst>
                  <a:path extrusionOk="0" h="1871" w="726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rect b="b" l="l" r="r" t="t"/>
                <a:pathLst>
                  <a:path extrusionOk="0" h="4263" w="712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31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rect b="b" l="l" r="r" t="t"/>
              <a:pathLst>
                <a:path extrusionOk="0" h="9866" w="10565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rect b="b" l="l" r="r" t="t"/>
              <a:pathLst>
                <a:path extrusionOk="0" h="5662" w="6682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rect b="b" l="l" r="r" t="t"/>
              <a:pathLst>
                <a:path extrusionOk="0" h="2082" w="5623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1"/>
          <p:cNvSpPr txBox="1"/>
          <p:nvPr>
            <p:ph type="ctrTitle"/>
          </p:nvPr>
        </p:nvSpPr>
        <p:spPr>
          <a:xfrm>
            <a:off x="328275" y="220875"/>
            <a:ext cx="84540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LEBITON</a:t>
            </a:r>
            <a:endParaRPr b="1"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MARCADOR ONLINE DE CONSULTAS MÉDICAS</a:t>
            </a:r>
            <a:endParaRPr sz="4300"/>
          </a:p>
        </p:txBody>
      </p:sp>
      <p:sp>
        <p:nvSpPr>
          <p:cNvPr id="392" name="Google Shape;392;p31"/>
          <p:cNvSpPr txBox="1"/>
          <p:nvPr>
            <p:ph idx="1" type="subTitle"/>
          </p:nvPr>
        </p:nvSpPr>
        <p:spPr>
          <a:xfrm>
            <a:off x="714300" y="3928325"/>
            <a:ext cx="36165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Bianca Viana, CP300547X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Letícia Leal, CP3005461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Salve para o Ewerton Soares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407325" y="3822264"/>
            <a:ext cx="145776" cy="15143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392213" y="18710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 rot="2700000">
            <a:off x="5584236" y="3346073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6031432" y="3412625"/>
            <a:ext cx="227477" cy="227477"/>
          </a:xfrm>
          <a:custGeom>
            <a:rect b="b" l="l" r="r" t="t"/>
            <a:pathLst>
              <a:path extrusionOk="0" h="1610" w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/>
          <p:nvPr/>
        </p:nvSpPr>
        <p:spPr>
          <a:xfrm>
            <a:off x="5341288" y="4312980"/>
            <a:ext cx="430242" cy="425873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0"/>
          <p:cNvSpPr txBox="1"/>
          <p:nvPr>
            <p:ph type="title"/>
          </p:nvPr>
        </p:nvSpPr>
        <p:spPr>
          <a:xfrm>
            <a:off x="144225" y="726050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PADRÃO DE ARQUITETURA MVC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(Model-View-Controller)</a:t>
            </a:r>
            <a:endParaRPr sz="2200"/>
          </a:p>
        </p:txBody>
      </p:sp>
      <p:pic>
        <p:nvPicPr>
          <p:cNvPr id="805" name="Google Shape;8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5" y="2703000"/>
            <a:ext cx="3888821" cy="8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0"/>
          <p:cNvSpPr/>
          <p:nvPr/>
        </p:nvSpPr>
        <p:spPr>
          <a:xfrm>
            <a:off x="510775" y="2645450"/>
            <a:ext cx="3335100" cy="1043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40"/>
          <p:cNvCxnSpPr>
            <a:endCxn id="808" idx="1"/>
          </p:cNvCxnSpPr>
          <p:nvPr/>
        </p:nvCxnSpPr>
        <p:spPr>
          <a:xfrm flipH="1" rot="10800000">
            <a:off x="2929700" y="3233000"/>
            <a:ext cx="2266500" cy="2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809" name="Google Shape;8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550" y="1627450"/>
            <a:ext cx="2640897" cy="32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0"/>
          <p:cNvSpPr/>
          <p:nvPr/>
        </p:nvSpPr>
        <p:spPr>
          <a:xfrm>
            <a:off x="5196200" y="1574750"/>
            <a:ext cx="2772300" cy="331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0"/>
          <p:cNvSpPr txBox="1"/>
          <p:nvPr/>
        </p:nvSpPr>
        <p:spPr>
          <a:xfrm>
            <a:off x="2058950" y="1698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View</a:t>
            </a:r>
            <a:endParaRPr sz="400" u="sng"/>
          </a:p>
        </p:txBody>
      </p:sp>
      <p:sp>
        <p:nvSpPr>
          <p:cNvPr id="811" name="Google Shape;811;p40"/>
          <p:cNvSpPr/>
          <p:nvPr/>
        </p:nvSpPr>
        <p:spPr>
          <a:xfrm>
            <a:off x="759225" y="3047600"/>
            <a:ext cx="1881900" cy="24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40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813" name="Google Shape;813;p40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/>
          <p:nvPr>
            <p:ph type="title"/>
          </p:nvPr>
        </p:nvSpPr>
        <p:spPr>
          <a:xfrm>
            <a:off x="144225" y="726050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PADRÃO DE ARQUITETURA MVC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(Model-View-Controller)</a:t>
            </a:r>
            <a:endParaRPr sz="2200"/>
          </a:p>
        </p:txBody>
      </p:sp>
      <p:pic>
        <p:nvPicPr>
          <p:cNvPr id="820" name="Google Shape;8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550" y="1795524"/>
            <a:ext cx="3252175" cy="29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1"/>
          <p:cNvSpPr/>
          <p:nvPr/>
        </p:nvSpPr>
        <p:spPr>
          <a:xfrm>
            <a:off x="5006550" y="1795475"/>
            <a:ext cx="3168600" cy="295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1"/>
          <p:cNvSpPr txBox="1"/>
          <p:nvPr/>
        </p:nvSpPr>
        <p:spPr>
          <a:xfrm>
            <a:off x="2058950" y="1698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Controller</a:t>
            </a:r>
            <a:endParaRPr sz="400" u="sng"/>
          </a:p>
        </p:txBody>
      </p:sp>
      <p:pic>
        <p:nvPicPr>
          <p:cNvPr id="823" name="Google Shape;8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02" y="2886250"/>
            <a:ext cx="3709348" cy="10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1"/>
          <p:cNvSpPr/>
          <p:nvPr/>
        </p:nvSpPr>
        <p:spPr>
          <a:xfrm>
            <a:off x="385800" y="2823425"/>
            <a:ext cx="3410400" cy="119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5" name="Google Shape;825;p41"/>
          <p:cNvCxnSpPr>
            <a:endCxn id="821" idx="1"/>
          </p:cNvCxnSpPr>
          <p:nvPr/>
        </p:nvCxnSpPr>
        <p:spPr>
          <a:xfrm flipH="1" rot="10800000">
            <a:off x="3539250" y="3270875"/>
            <a:ext cx="1467300" cy="5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26" name="Google Shape;826;p41"/>
          <p:cNvSpPr/>
          <p:nvPr/>
        </p:nvSpPr>
        <p:spPr>
          <a:xfrm>
            <a:off x="716450" y="3428600"/>
            <a:ext cx="2077200" cy="24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41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828" name="Google Shape;828;p41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175" y="2579950"/>
            <a:ext cx="2991495" cy="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2"/>
          <p:cNvSpPr/>
          <p:nvPr/>
        </p:nvSpPr>
        <p:spPr>
          <a:xfrm>
            <a:off x="5744125" y="2579938"/>
            <a:ext cx="2991600" cy="473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6" name="Google Shape;8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63" y="2233450"/>
            <a:ext cx="33051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2"/>
          <p:cNvSpPr/>
          <p:nvPr/>
        </p:nvSpPr>
        <p:spPr>
          <a:xfrm>
            <a:off x="5348776" y="2238625"/>
            <a:ext cx="3248700" cy="154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8" name="Google Shape;83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975" y="2323975"/>
            <a:ext cx="3333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2"/>
          <p:cNvSpPr/>
          <p:nvPr/>
        </p:nvSpPr>
        <p:spPr>
          <a:xfrm>
            <a:off x="5037050" y="2323963"/>
            <a:ext cx="3333600" cy="154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050" y="2323975"/>
            <a:ext cx="29337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42"/>
          <p:cNvSpPr/>
          <p:nvPr/>
        </p:nvSpPr>
        <p:spPr>
          <a:xfrm>
            <a:off x="5250050" y="2323975"/>
            <a:ext cx="2933700" cy="157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2"/>
          <p:cNvSpPr txBox="1"/>
          <p:nvPr/>
        </p:nvSpPr>
        <p:spPr>
          <a:xfrm>
            <a:off x="2058950" y="1698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DAO</a:t>
            </a:r>
            <a:endParaRPr sz="400" u="sng"/>
          </a:p>
        </p:txBody>
      </p:sp>
      <p:pic>
        <p:nvPicPr>
          <p:cNvPr id="843" name="Google Shape;84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828" y="2741800"/>
            <a:ext cx="3801947" cy="1135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44" name="Google Shape;844;p42"/>
          <p:cNvCxnSpPr>
            <a:endCxn id="837" idx="1"/>
          </p:cNvCxnSpPr>
          <p:nvPr/>
        </p:nvCxnSpPr>
        <p:spPr>
          <a:xfrm>
            <a:off x="3175876" y="2908525"/>
            <a:ext cx="2172900" cy="10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45" name="Google Shape;845;p42"/>
          <p:cNvCxnSpPr>
            <a:endCxn id="835" idx="1"/>
          </p:cNvCxnSpPr>
          <p:nvPr/>
        </p:nvCxnSpPr>
        <p:spPr>
          <a:xfrm flipH="1" rot="10800000">
            <a:off x="4031425" y="2816638"/>
            <a:ext cx="1712700" cy="35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46" name="Google Shape;846;p42"/>
          <p:cNvCxnSpPr>
            <a:endCxn id="839" idx="1"/>
          </p:cNvCxnSpPr>
          <p:nvPr/>
        </p:nvCxnSpPr>
        <p:spPr>
          <a:xfrm flipH="1" rot="10800000">
            <a:off x="3764150" y="3095563"/>
            <a:ext cx="1272900" cy="39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47" name="Google Shape;847;p42"/>
          <p:cNvCxnSpPr>
            <a:endCxn id="841" idx="1"/>
          </p:cNvCxnSpPr>
          <p:nvPr/>
        </p:nvCxnSpPr>
        <p:spPr>
          <a:xfrm flipH="1" rot="10800000">
            <a:off x="3614450" y="3109825"/>
            <a:ext cx="1635600" cy="65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48" name="Google Shape;848;p42"/>
          <p:cNvSpPr txBox="1"/>
          <p:nvPr>
            <p:ph type="title"/>
          </p:nvPr>
        </p:nvSpPr>
        <p:spPr>
          <a:xfrm>
            <a:off x="144225" y="726050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PADRÃO DE PROJETO DAO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(Data Access Object)</a:t>
            </a:r>
            <a:endParaRPr sz="2200"/>
          </a:p>
        </p:txBody>
      </p:sp>
      <p:grpSp>
        <p:nvGrpSpPr>
          <p:cNvPr id="849" name="Google Shape;849;p42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850" name="Google Shape;850;p42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50" y="1288175"/>
            <a:ext cx="4415475" cy="36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3"/>
          <p:cNvSpPr txBox="1"/>
          <p:nvPr/>
        </p:nvSpPr>
        <p:spPr>
          <a:xfrm>
            <a:off x="-35325" y="1558200"/>
            <a:ext cx="430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Garante que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apenas um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objeto desse tipo exista e forneça um único ponto de acesso a ele para qualquer parte do código.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43"/>
          <p:cNvSpPr/>
          <p:nvPr/>
        </p:nvSpPr>
        <p:spPr>
          <a:xfrm>
            <a:off x="4578500" y="1176275"/>
            <a:ext cx="4233600" cy="381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3"/>
          <p:cNvSpPr txBox="1"/>
          <p:nvPr/>
        </p:nvSpPr>
        <p:spPr>
          <a:xfrm>
            <a:off x="-49525" y="32157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</a:t>
            </a:r>
            <a:r>
              <a:rPr b="1" lang="en" sz="1000"/>
              <a:t>AgendaEspecialistaController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MedicoConsultasController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M</a:t>
            </a:r>
            <a:r>
              <a:rPr b="1" lang="en" sz="1000"/>
              <a:t>edicoController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PacienteController</a:t>
            </a:r>
            <a:endParaRPr b="1" sz="1000"/>
          </a:p>
        </p:txBody>
      </p:sp>
      <p:sp>
        <p:nvSpPr>
          <p:cNvPr id="860" name="Google Shape;860;p43"/>
          <p:cNvSpPr/>
          <p:nvPr/>
        </p:nvSpPr>
        <p:spPr>
          <a:xfrm flipH="1" rot="-5398242">
            <a:off x="3754089" y="3424210"/>
            <a:ext cx="586800" cy="597000"/>
          </a:xfrm>
          <a:prstGeom prst="bentArrow">
            <a:avLst>
              <a:gd fmla="val 25000" name="adj1"/>
              <a:gd fmla="val 21421" name="adj2"/>
              <a:gd fmla="val 25000" name="adj3"/>
              <a:gd fmla="val 19640" name="adj4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3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PADRÃO DE PROJETO CRIACIONAL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Singleton</a:t>
            </a:r>
            <a:endParaRPr sz="2200"/>
          </a:p>
        </p:txBody>
      </p:sp>
      <p:sp>
        <p:nvSpPr>
          <p:cNvPr id="862" name="Google Shape;862;p43"/>
          <p:cNvSpPr/>
          <p:nvPr/>
        </p:nvSpPr>
        <p:spPr>
          <a:xfrm>
            <a:off x="427725" y="3282850"/>
            <a:ext cx="2106600" cy="685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63" name="Google Shape;8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0" y="4201950"/>
            <a:ext cx="4233532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3"/>
          <p:cNvSpPr/>
          <p:nvPr/>
        </p:nvSpPr>
        <p:spPr>
          <a:xfrm>
            <a:off x="112550" y="4201950"/>
            <a:ext cx="4233600" cy="800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65" name="Google Shape;865;p43"/>
          <p:cNvSpPr txBox="1"/>
          <p:nvPr/>
        </p:nvSpPr>
        <p:spPr>
          <a:xfrm>
            <a:off x="2783675" y="4707750"/>
            <a:ext cx="174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- PacienteController</a:t>
            </a:r>
            <a:endParaRPr sz="1300"/>
          </a:p>
        </p:txBody>
      </p:sp>
      <p:sp>
        <p:nvSpPr>
          <p:cNvPr id="866" name="Google Shape;866;p43"/>
          <p:cNvSpPr/>
          <p:nvPr/>
        </p:nvSpPr>
        <p:spPr>
          <a:xfrm>
            <a:off x="427725" y="3068950"/>
            <a:ext cx="12831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ONDE ENCONTRAR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4"/>
          <p:cNvSpPr txBox="1"/>
          <p:nvPr/>
        </p:nvSpPr>
        <p:spPr>
          <a:xfrm>
            <a:off x="-35325" y="1405800"/>
            <a:ext cx="4194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Tem como objetivo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eliminar a complexidade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na criação de objetos e também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deixar mais intuitivo/dinâmico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este processo.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Usado para quando queremos construir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diferentes objetos imutáveis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​​usando o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mesmo processo de construção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de objetos.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44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PADRÃO DE PROJETO CRIACIONAL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Builder</a:t>
            </a:r>
            <a:endParaRPr sz="2200"/>
          </a:p>
        </p:txBody>
      </p:sp>
      <p:pic>
        <p:nvPicPr>
          <p:cNvPr id="873" name="Google Shape;8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525" y="1681625"/>
            <a:ext cx="3965249" cy="17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525" y="3504025"/>
            <a:ext cx="3911700" cy="8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4"/>
          <p:cNvSpPr/>
          <p:nvPr/>
        </p:nvSpPr>
        <p:spPr>
          <a:xfrm>
            <a:off x="4895525" y="1681625"/>
            <a:ext cx="3911700" cy="170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4"/>
          <p:cNvSpPr/>
          <p:nvPr/>
        </p:nvSpPr>
        <p:spPr>
          <a:xfrm>
            <a:off x="4895525" y="3504025"/>
            <a:ext cx="3911700" cy="86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7" name="Google Shape;8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34" y="4487225"/>
            <a:ext cx="4377835" cy="5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44"/>
          <p:cNvSpPr/>
          <p:nvPr/>
        </p:nvSpPr>
        <p:spPr>
          <a:xfrm>
            <a:off x="4666925" y="4487225"/>
            <a:ext cx="4377900" cy="586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9" name="Google Shape;87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775" y="3411244"/>
            <a:ext cx="3852300" cy="166278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44"/>
          <p:cNvSpPr/>
          <p:nvPr/>
        </p:nvSpPr>
        <p:spPr>
          <a:xfrm>
            <a:off x="569450" y="3411250"/>
            <a:ext cx="3714300" cy="1662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4"/>
          <p:cNvSpPr/>
          <p:nvPr/>
        </p:nvSpPr>
        <p:spPr>
          <a:xfrm flipH="1" rot="-5398242">
            <a:off x="4143464" y="2722035"/>
            <a:ext cx="586800" cy="597000"/>
          </a:xfrm>
          <a:prstGeom prst="bentArrow">
            <a:avLst>
              <a:gd fmla="val 25000" name="adj1"/>
              <a:gd fmla="val 21421" name="adj2"/>
              <a:gd fmla="val 25000" name="adj3"/>
              <a:gd fmla="val 19640" name="adj4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4"/>
          <p:cNvSpPr txBox="1"/>
          <p:nvPr/>
        </p:nvSpPr>
        <p:spPr>
          <a:xfrm>
            <a:off x="1855475" y="48159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CadastroPacienteController</a:t>
            </a:r>
            <a:endParaRPr b="1" sz="1000"/>
          </a:p>
        </p:txBody>
      </p:sp>
      <p:sp>
        <p:nvSpPr>
          <p:cNvPr id="883" name="Google Shape;883;p44"/>
          <p:cNvSpPr txBox="1"/>
          <p:nvPr/>
        </p:nvSpPr>
        <p:spPr>
          <a:xfrm>
            <a:off x="3903575" y="14191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Paciente</a:t>
            </a:r>
            <a:endParaRPr b="1" sz="1000"/>
          </a:p>
        </p:txBody>
      </p:sp>
      <p:sp>
        <p:nvSpPr>
          <p:cNvPr id="884" name="Google Shape;884;p44"/>
          <p:cNvSpPr txBox="1"/>
          <p:nvPr/>
        </p:nvSpPr>
        <p:spPr>
          <a:xfrm>
            <a:off x="6779600" y="573425"/>
            <a:ext cx="313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AgendaEspecialistaController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CadastroAgendaMedicoController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CadastroDiasAgendaController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CadastroMedicoController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CadastroPacienteController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85" name="Google Shape;885;p44"/>
          <p:cNvSpPr/>
          <p:nvPr/>
        </p:nvSpPr>
        <p:spPr>
          <a:xfrm>
            <a:off x="6779600" y="614975"/>
            <a:ext cx="2320500" cy="84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6" name="Google Shape;886;p44"/>
          <p:cNvSpPr/>
          <p:nvPr/>
        </p:nvSpPr>
        <p:spPr>
          <a:xfrm>
            <a:off x="7761725" y="401075"/>
            <a:ext cx="12831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ONDE ENCONTRAR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5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PADRÃO DE PROJETO CRIACIONAL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Factory Method</a:t>
            </a:r>
            <a:endParaRPr sz="2200"/>
          </a:p>
        </p:txBody>
      </p:sp>
      <p:sp>
        <p:nvSpPr>
          <p:cNvPr id="892" name="Google Shape;892;p45"/>
          <p:cNvSpPr txBox="1"/>
          <p:nvPr/>
        </p:nvSpPr>
        <p:spPr>
          <a:xfrm>
            <a:off x="493725" y="1521900"/>
            <a:ext cx="845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Encapsula a criação de objetos, deixando as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subclasses decidirem quais objetos criar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Assim, as subclasses são responsáveis por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criar a instância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da classe.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0707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070707"/>
                </a:solidFill>
                <a:latin typeface="Montserrat"/>
                <a:ea typeface="Montserrat"/>
                <a:cs typeface="Montserrat"/>
                <a:sym typeface="Montserrat"/>
              </a:rPr>
              <a:t>Em tempo de execução, não sabemos quem será chamado, ao invés de termos if’s e else’s no cliente, temos </a:t>
            </a:r>
            <a:r>
              <a:rPr b="1" lang="en" sz="1600">
                <a:solidFill>
                  <a:srgbClr val="070707"/>
                </a:solidFill>
                <a:latin typeface="Montserrat"/>
                <a:ea typeface="Montserrat"/>
                <a:cs typeface="Montserrat"/>
                <a:sym typeface="Montserrat"/>
              </a:rPr>
              <a:t>toda a lógica de decisão na factory</a:t>
            </a:r>
            <a:r>
              <a:rPr lang="en" sz="1600">
                <a:solidFill>
                  <a:srgbClr val="07070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07070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3" name="Google Shape;893;p45"/>
          <p:cNvSpPr/>
          <p:nvPr/>
        </p:nvSpPr>
        <p:spPr>
          <a:xfrm>
            <a:off x="1823250" y="4044775"/>
            <a:ext cx="3614400" cy="5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4" name="Google Shape;8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25" y="3292502"/>
            <a:ext cx="7031925" cy="17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45"/>
          <p:cNvSpPr/>
          <p:nvPr/>
        </p:nvSpPr>
        <p:spPr>
          <a:xfrm>
            <a:off x="1168725" y="3292500"/>
            <a:ext cx="7097700" cy="170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6" name="Google Shape;896;p45"/>
          <p:cNvGrpSpPr/>
          <p:nvPr/>
        </p:nvGrpSpPr>
        <p:grpSpPr>
          <a:xfrm>
            <a:off x="8344948" y="614981"/>
            <a:ext cx="722851" cy="556233"/>
            <a:chOff x="7084550" y="622868"/>
            <a:chExt cx="1110882" cy="843289"/>
          </a:xfrm>
        </p:grpSpPr>
        <p:sp>
          <p:nvSpPr>
            <p:cNvPr id="897" name="Google Shape;897;p45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6"/>
          <p:cNvSpPr txBox="1"/>
          <p:nvPr/>
        </p:nvSpPr>
        <p:spPr>
          <a:xfrm>
            <a:off x="663000" y="1482000"/>
            <a:ext cx="815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Uma fachada, como o nome sugere, é uma classe que fornece uma interface simples.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 seja, ela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inclui apenas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aquelas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funcionalidades que o cliente se importa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Toda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 “parte grossa” fica escondida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para o cliente.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46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PADRÃO DE PROJETO ESTRUTURAL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Facade</a:t>
            </a:r>
            <a:endParaRPr sz="2200"/>
          </a:p>
        </p:txBody>
      </p:sp>
      <p:pic>
        <p:nvPicPr>
          <p:cNvPr id="905" name="Google Shape;9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75" y="3564375"/>
            <a:ext cx="6411865" cy="14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46"/>
          <p:cNvSpPr/>
          <p:nvPr/>
        </p:nvSpPr>
        <p:spPr>
          <a:xfrm>
            <a:off x="1489075" y="3564375"/>
            <a:ext cx="6231600" cy="144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6"/>
          <p:cNvSpPr txBox="1"/>
          <p:nvPr/>
        </p:nvSpPr>
        <p:spPr>
          <a:xfrm>
            <a:off x="473100" y="2609175"/>
            <a:ext cx="808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Como fica tudo isso na prática? </a:t>
            </a:r>
            <a:endParaRPr/>
          </a:p>
        </p:txBody>
      </p:sp>
      <p:grpSp>
        <p:nvGrpSpPr>
          <p:cNvPr id="908" name="Google Shape;908;p46"/>
          <p:cNvGrpSpPr/>
          <p:nvPr/>
        </p:nvGrpSpPr>
        <p:grpSpPr>
          <a:xfrm>
            <a:off x="8219523" y="4514156"/>
            <a:ext cx="722851" cy="556233"/>
            <a:chOff x="7084550" y="622868"/>
            <a:chExt cx="1110882" cy="843289"/>
          </a:xfrm>
        </p:grpSpPr>
        <p:sp>
          <p:nvSpPr>
            <p:cNvPr id="909" name="Google Shape;909;p46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50" y="1018575"/>
            <a:ext cx="7878301" cy="37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47"/>
          <p:cNvSpPr/>
          <p:nvPr/>
        </p:nvSpPr>
        <p:spPr>
          <a:xfrm>
            <a:off x="708450" y="1018575"/>
            <a:ext cx="7878300" cy="3836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7"/>
          <p:cNvSpPr txBox="1"/>
          <p:nvPr/>
        </p:nvSpPr>
        <p:spPr>
          <a:xfrm>
            <a:off x="531900" y="679875"/>
            <a:ext cx="170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LoginController</a:t>
            </a:r>
            <a:endParaRPr b="1" sz="1000"/>
          </a:p>
        </p:txBody>
      </p:sp>
      <p:cxnSp>
        <p:nvCxnSpPr>
          <p:cNvPr id="918" name="Google Shape;918;p47"/>
          <p:cNvCxnSpPr/>
          <p:nvPr/>
        </p:nvCxnSpPr>
        <p:spPr>
          <a:xfrm>
            <a:off x="1550525" y="2095900"/>
            <a:ext cx="3421800" cy="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7"/>
          <p:cNvCxnSpPr/>
          <p:nvPr/>
        </p:nvCxnSpPr>
        <p:spPr>
          <a:xfrm>
            <a:off x="1550525" y="2272038"/>
            <a:ext cx="6982800" cy="5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0" name="Google Shape;9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88" y="1023550"/>
            <a:ext cx="8283495" cy="37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47"/>
          <p:cNvSpPr/>
          <p:nvPr/>
        </p:nvSpPr>
        <p:spPr>
          <a:xfrm>
            <a:off x="473100" y="962275"/>
            <a:ext cx="8346300" cy="3836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2" name="Google Shape;922;p47"/>
          <p:cNvCxnSpPr/>
          <p:nvPr/>
        </p:nvCxnSpPr>
        <p:spPr>
          <a:xfrm>
            <a:off x="1304600" y="2609175"/>
            <a:ext cx="1949100" cy="108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7"/>
          <p:cNvCxnSpPr/>
          <p:nvPr/>
        </p:nvCxnSpPr>
        <p:spPr>
          <a:xfrm>
            <a:off x="1474325" y="4508288"/>
            <a:ext cx="2317800" cy="30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47"/>
          <p:cNvCxnSpPr/>
          <p:nvPr/>
        </p:nvCxnSpPr>
        <p:spPr>
          <a:xfrm>
            <a:off x="1614700" y="1261825"/>
            <a:ext cx="4020600" cy="10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8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CONCEITOS DE POO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Herança</a:t>
            </a:r>
            <a:endParaRPr sz="2200"/>
          </a:p>
        </p:txBody>
      </p:sp>
      <p:pic>
        <p:nvPicPr>
          <p:cNvPr id="930" name="Google Shape;9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250" y="598850"/>
            <a:ext cx="4291750" cy="17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48"/>
          <p:cNvSpPr/>
          <p:nvPr/>
        </p:nvSpPr>
        <p:spPr>
          <a:xfrm>
            <a:off x="3848250" y="683025"/>
            <a:ext cx="4114200" cy="1571700"/>
          </a:xfrm>
          <a:prstGeom prst="rect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2" name="Google Shape;9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225" y="2340500"/>
            <a:ext cx="47339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8"/>
          <p:cNvSpPr/>
          <p:nvPr/>
        </p:nvSpPr>
        <p:spPr>
          <a:xfrm>
            <a:off x="1004225" y="2434025"/>
            <a:ext cx="4788000" cy="62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4" name="Google Shape;93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6573" y="3201248"/>
            <a:ext cx="4998074" cy="10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48"/>
          <p:cNvSpPr/>
          <p:nvPr/>
        </p:nvSpPr>
        <p:spPr>
          <a:xfrm>
            <a:off x="7683375" y="3342975"/>
            <a:ext cx="1167600" cy="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8"/>
          <p:cNvSpPr/>
          <p:nvPr/>
        </p:nvSpPr>
        <p:spPr>
          <a:xfrm>
            <a:off x="3725475" y="3246750"/>
            <a:ext cx="4566000" cy="104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6675" y="4519763"/>
            <a:ext cx="4686149" cy="3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48"/>
          <p:cNvSpPr/>
          <p:nvPr/>
        </p:nvSpPr>
        <p:spPr>
          <a:xfrm>
            <a:off x="959550" y="4519700"/>
            <a:ext cx="4788000" cy="39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48"/>
          <p:cNvCxnSpPr/>
          <p:nvPr/>
        </p:nvCxnSpPr>
        <p:spPr>
          <a:xfrm flipH="1" rot="10800000">
            <a:off x="3867150" y="2735663"/>
            <a:ext cx="743100" cy="42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48"/>
          <p:cNvCxnSpPr/>
          <p:nvPr/>
        </p:nvCxnSpPr>
        <p:spPr>
          <a:xfrm>
            <a:off x="4034325" y="4816263"/>
            <a:ext cx="832500" cy="51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8"/>
          <p:cNvCxnSpPr/>
          <p:nvPr/>
        </p:nvCxnSpPr>
        <p:spPr>
          <a:xfrm>
            <a:off x="5897650" y="3542388"/>
            <a:ext cx="832500" cy="51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2" name="Google Shape;942;p48"/>
          <p:cNvGrpSpPr/>
          <p:nvPr/>
        </p:nvGrpSpPr>
        <p:grpSpPr>
          <a:xfrm>
            <a:off x="8219523" y="4514156"/>
            <a:ext cx="722851" cy="556233"/>
            <a:chOff x="7084550" y="622868"/>
            <a:chExt cx="1110882" cy="843289"/>
          </a:xfrm>
        </p:grpSpPr>
        <p:sp>
          <p:nvSpPr>
            <p:cNvPr id="943" name="Google Shape;943;p48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9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CONCEITOS DE POO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Interface</a:t>
            </a:r>
            <a:endParaRPr sz="2200"/>
          </a:p>
        </p:txBody>
      </p:sp>
      <p:pic>
        <p:nvPicPr>
          <p:cNvPr id="950" name="Google Shape;9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" y="1740325"/>
            <a:ext cx="8878800" cy="102350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49"/>
          <p:cNvSpPr/>
          <p:nvPr/>
        </p:nvSpPr>
        <p:spPr>
          <a:xfrm>
            <a:off x="173525" y="1741700"/>
            <a:ext cx="8795100" cy="999000"/>
          </a:xfrm>
          <a:prstGeom prst="rect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2" name="Google Shape;9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49" y="3280400"/>
            <a:ext cx="7893600" cy="3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575" y="3811875"/>
            <a:ext cx="7893599" cy="42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775" y="4380000"/>
            <a:ext cx="8795025" cy="3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49"/>
          <p:cNvSpPr/>
          <p:nvPr/>
        </p:nvSpPr>
        <p:spPr>
          <a:xfrm>
            <a:off x="672350" y="3280400"/>
            <a:ext cx="7893600" cy="39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9"/>
          <p:cNvSpPr/>
          <p:nvPr/>
        </p:nvSpPr>
        <p:spPr>
          <a:xfrm>
            <a:off x="672350" y="3830200"/>
            <a:ext cx="7893600" cy="39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9"/>
          <p:cNvSpPr/>
          <p:nvPr/>
        </p:nvSpPr>
        <p:spPr>
          <a:xfrm>
            <a:off x="272775" y="4374675"/>
            <a:ext cx="8695800" cy="39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49"/>
          <p:cNvCxnSpPr/>
          <p:nvPr/>
        </p:nvCxnSpPr>
        <p:spPr>
          <a:xfrm flipH="1" rot="10800000">
            <a:off x="4991300" y="3593088"/>
            <a:ext cx="1351200" cy="129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9"/>
          <p:cNvCxnSpPr/>
          <p:nvPr/>
        </p:nvCxnSpPr>
        <p:spPr>
          <a:xfrm flipH="1" rot="10800000">
            <a:off x="4915100" y="4097488"/>
            <a:ext cx="1351200" cy="129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49"/>
          <p:cNvCxnSpPr/>
          <p:nvPr/>
        </p:nvCxnSpPr>
        <p:spPr>
          <a:xfrm flipH="1" rot="10800000">
            <a:off x="5340225" y="4681288"/>
            <a:ext cx="1351200" cy="12900"/>
          </a:xfrm>
          <a:prstGeom prst="straightConnector1">
            <a:avLst/>
          </a:prstGeom>
          <a:noFill/>
          <a:ln cap="flat" cmpd="sng" w="19050">
            <a:solidFill>
              <a:srgbClr val="FF66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49"/>
          <p:cNvSpPr txBox="1"/>
          <p:nvPr/>
        </p:nvSpPr>
        <p:spPr>
          <a:xfrm>
            <a:off x="1633975" y="19631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- LoginController</a:t>
            </a:r>
            <a:endParaRPr b="1" sz="900"/>
          </a:p>
        </p:txBody>
      </p:sp>
      <p:sp>
        <p:nvSpPr>
          <p:cNvPr id="962" name="Google Shape;962;p49"/>
          <p:cNvSpPr txBox="1"/>
          <p:nvPr/>
        </p:nvSpPr>
        <p:spPr>
          <a:xfrm>
            <a:off x="1915100" y="2478600"/>
            <a:ext cx="45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- CadastroMedicoController &amp; CadastroPacienteController</a:t>
            </a:r>
            <a:endParaRPr b="1" sz="900"/>
          </a:p>
        </p:txBody>
      </p:sp>
      <p:grpSp>
        <p:nvGrpSpPr>
          <p:cNvPr id="963" name="Google Shape;963;p49"/>
          <p:cNvGrpSpPr/>
          <p:nvPr/>
        </p:nvGrpSpPr>
        <p:grpSpPr>
          <a:xfrm>
            <a:off x="8344948" y="626081"/>
            <a:ext cx="722851" cy="556233"/>
            <a:chOff x="7084550" y="622868"/>
            <a:chExt cx="1110882" cy="843289"/>
          </a:xfrm>
        </p:grpSpPr>
        <p:sp>
          <p:nvSpPr>
            <p:cNvPr id="964" name="Google Shape;964;p49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3427800" y="7127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/>
          </a:p>
        </p:txBody>
      </p:sp>
      <p:sp>
        <p:nvSpPr>
          <p:cNvPr id="403" name="Google Shape;403;p32"/>
          <p:cNvSpPr txBox="1"/>
          <p:nvPr>
            <p:ph idx="1" type="subTitle"/>
          </p:nvPr>
        </p:nvSpPr>
        <p:spPr>
          <a:xfrm>
            <a:off x="3978875" y="1750650"/>
            <a:ext cx="44766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 projeto tem como objetivo o desenvolvimento de um software para o agendamento de consultas online.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Assim, o utilizador terá em mãos os horários de atendimento de cada médico da instituição, podendo agendar e desmarcar sua consulta com maior agilidade e autonomia.</a:t>
            </a:r>
            <a:endParaRPr sz="1500">
              <a:solidFill>
                <a:srgbClr val="000000"/>
              </a:solidFill>
            </a:endParaRPr>
          </a:p>
        </p:txBody>
      </p:sp>
      <p:grpSp>
        <p:nvGrpSpPr>
          <p:cNvPr id="404" name="Google Shape;404;p32"/>
          <p:cNvGrpSpPr/>
          <p:nvPr/>
        </p:nvGrpSpPr>
        <p:grpSpPr>
          <a:xfrm>
            <a:off x="180988" y="1215850"/>
            <a:ext cx="3246799" cy="3041690"/>
            <a:chOff x="521725" y="1038225"/>
            <a:chExt cx="3436494" cy="3219401"/>
          </a:xfrm>
        </p:grpSpPr>
        <p:sp>
          <p:nvSpPr>
            <p:cNvPr id="405" name="Google Shape;405;p32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2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461" name="Google Shape;461;p32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0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CONCEITOS DE POO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Polimorfismo</a:t>
            </a:r>
            <a:endParaRPr sz="2200"/>
          </a:p>
        </p:txBody>
      </p:sp>
      <p:pic>
        <p:nvPicPr>
          <p:cNvPr id="971" name="Google Shape;9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0" y="2446525"/>
            <a:ext cx="8171650" cy="20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50"/>
          <p:cNvSpPr txBox="1"/>
          <p:nvPr/>
        </p:nvSpPr>
        <p:spPr>
          <a:xfrm>
            <a:off x="519600" y="1906125"/>
            <a:ext cx="805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 </a:t>
            </a:r>
            <a:r>
              <a:rPr b="1" lang="en" sz="1200"/>
              <a:t>mesmo método</a:t>
            </a:r>
            <a:r>
              <a:rPr lang="en" sz="1200"/>
              <a:t> </a:t>
            </a:r>
            <a:r>
              <a:rPr lang="en" sz="1200"/>
              <a:t>para </a:t>
            </a:r>
            <a:r>
              <a:rPr b="1" lang="en" sz="1200"/>
              <a:t>Paciente, Médico e Administrador</a:t>
            </a:r>
            <a:endParaRPr b="1" sz="1200"/>
          </a:p>
        </p:txBody>
      </p:sp>
      <p:sp>
        <p:nvSpPr>
          <p:cNvPr id="973" name="Google Shape;973;p50"/>
          <p:cNvSpPr/>
          <p:nvPr/>
        </p:nvSpPr>
        <p:spPr>
          <a:xfrm>
            <a:off x="519600" y="2446525"/>
            <a:ext cx="8056500" cy="207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50"/>
          <p:cNvGrpSpPr/>
          <p:nvPr/>
        </p:nvGrpSpPr>
        <p:grpSpPr>
          <a:xfrm>
            <a:off x="8344948" y="601731"/>
            <a:ext cx="722851" cy="556233"/>
            <a:chOff x="7084550" y="622868"/>
            <a:chExt cx="1110882" cy="843289"/>
          </a:xfrm>
        </p:grpSpPr>
        <p:sp>
          <p:nvSpPr>
            <p:cNvPr id="975" name="Google Shape;975;p50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1"/>
          <p:cNvSpPr txBox="1"/>
          <p:nvPr>
            <p:ph type="title"/>
          </p:nvPr>
        </p:nvSpPr>
        <p:spPr>
          <a:xfrm>
            <a:off x="166025" y="614975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CONCEITOS DE POO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Associação</a:t>
            </a:r>
            <a:endParaRPr sz="2200"/>
          </a:p>
        </p:txBody>
      </p:sp>
      <p:pic>
        <p:nvPicPr>
          <p:cNvPr id="982" name="Google Shape;9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0" y="1747075"/>
            <a:ext cx="42100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3662425"/>
            <a:ext cx="3932400" cy="1060647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1"/>
          <p:cNvSpPr/>
          <p:nvPr/>
        </p:nvSpPr>
        <p:spPr>
          <a:xfrm>
            <a:off x="243250" y="1747075"/>
            <a:ext cx="4044900" cy="143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361750" y="3713575"/>
            <a:ext cx="3782700" cy="952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6" name="Google Shape;98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900" y="1130750"/>
            <a:ext cx="3873408" cy="8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51"/>
          <p:cNvSpPr/>
          <p:nvPr/>
        </p:nvSpPr>
        <p:spPr>
          <a:xfrm>
            <a:off x="4986700" y="1185325"/>
            <a:ext cx="3986700" cy="84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1"/>
          <p:cNvSpPr/>
          <p:nvPr/>
        </p:nvSpPr>
        <p:spPr>
          <a:xfrm>
            <a:off x="6736700" y="1229725"/>
            <a:ext cx="2181600" cy="2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51"/>
          <p:cNvCxnSpPr>
            <a:endCxn id="987" idx="1"/>
          </p:cNvCxnSpPr>
          <p:nvPr/>
        </p:nvCxnSpPr>
        <p:spPr>
          <a:xfrm flipH="1" rot="10800000">
            <a:off x="3625000" y="1609675"/>
            <a:ext cx="1361700" cy="86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0" name="Google Shape;990;p51"/>
          <p:cNvCxnSpPr>
            <a:endCxn id="991" idx="1"/>
          </p:cNvCxnSpPr>
          <p:nvPr/>
        </p:nvCxnSpPr>
        <p:spPr>
          <a:xfrm>
            <a:off x="4116800" y="2715975"/>
            <a:ext cx="814800" cy="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992" name="Google Shape;99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1600" y="2396675"/>
            <a:ext cx="3986700" cy="697877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51"/>
          <p:cNvSpPr/>
          <p:nvPr/>
        </p:nvSpPr>
        <p:spPr>
          <a:xfrm>
            <a:off x="4931600" y="2505825"/>
            <a:ext cx="3986700" cy="55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0025" y="3504359"/>
            <a:ext cx="4044900" cy="73092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51"/>
          <p:cNvSpPr/>
          <p:nvPr/>
        </p:nvSpPr>
        <p:spPr>
          <a:xfrm>
            <a:off x="4755950" y="3504350"/>
            <a:ext cx="4044900" cy="69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5" name="Google Shape;995;p51"/>
          <p:cNvCxnSpPr>
            <a:endCxn id="994" idx="1"/>
          </p:cNvCxnSpPr>
          <p:nvPr/>
        </p:nvCxnSpPr>
        <p:spPr>
          <a:xfrm>
            <a:off x="3603650" y="2978150"/>
            <a:ext cx="1152300" cy="87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96" name="Google Shape;996;p51"/>
          <p:cNvGrpSpPr/>
          <p:nvPr/>
        </p:nvGrpSpPr>
        <p:grpSpPr>
          <a:xfrm>
            <a:off x="8219523" y="4514156"/>
            <a:ext cx="722851" cy="556233"/>
            <a:chOff x="7084550" y="622868"/>
            <a:chExt cx="1110882" cy="843289"/>
          </a:xfrm>
        </p:grpSpPr>
        <p:sp>
          <p:nvSpPr>
            <p:cNvPr id="997" name="Google Shape;997;p51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2"/>
          <p:cNvSpPr txBox="1"/>
          <p:nvPr>
            <p:ph type="title"/>
          </p:nvPr>
        </p:nvSpPr>
        <p:spPr>
          <a:xfrm>
            <a:off x="1019175" y="808600"/>
            <a:ext cx="4710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OBRIGADA!</a:t>
            </a:r>
            <a:endParaRPr/>
          </a:p>
        </p:txBody>
      </p:sp>
      <p:sp>
        <p:nvSpPr>
          <p:cNvPr id="1004" name="Google Shape;1004;p52"/>
          <p:cNvSpPr txBox="1"/>
          <p:nvPr>
            <p:ph idx="1" type="subTitle"/>
          </p:nvPr>
        </p:nvSpPr>
        <p:spPr>
          <a:xfrm>
            <a:off x="1019175" y="2407050"/>
            <a:ext cx="39852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6663"/>
                </a:solidFill>
              </a:rPr>
              <a:t>Bora ver juntos essa aplicação funcionando?</a:t>
            </a:r>
            <a:endParaRPr sz="2200">
              <a:solidFill>
                <a:srgbClr val="FF6663"/>
              </a:solidFill>
            </a:endParaRPr>
          </a:p>
        </p:txBody>
      </p:sp>
      <p:grpSp>
        <p:nvGrpSpPr>
          <p:cNvPr id="1005" name="Google Shape;1005;p52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1006" name="Google Shape;1006;p52"/>
            <p:cNvSpPr/>
            <p:nvPr/>
          </p:nvSpPr>
          <p:spPr>
            <a:xfrm>
              <a:off x="5929959" y="4223854"/>
              <a:ext cx="447190" cy="380597"/>
            </a:xfrm>
            <a:custGeom>
              <a:rect b="b" l="l" r="r" t="t"/>
              <a:pathLst>
                <a:path extrusionOk="0" h="5571" w="6546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6005994" y="4452099"/>
              <a:ext cx="371429" cy="152280"/>
            </a:xfrm>
            <a:custGeom>
              <a:rect b="b" l="l" r="r" t="t"/>
              <a:pathLst>
                <a:path extrusionOk="0" h="2229" w="5437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4943474" y="4038035"/>
              <a:ext cx="295599" cy="566147"/>
            </a:xfrm>
            <a:custGeom>
              <a:rect b="b" l="l" r="r" t="t"/>
              <a:pathLst>
                <a:path extrusionOk="0" h="8287" w="4327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4943474" y="4291214"/>
              <a:ext cx="251946" cy="312962"/>
            </a:xfrm>
            <a:custGeom>
              <a:rect b="b" l="l" r="r" t="t"/>
              <a:pathLst>
                <a:path extrusionOk="0" h="4581" w="3688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5447305" y="2580168"/>
              <a:ext cx="723388" cy="1707391"/>
            </a:xfrm>
            <a:custGeom>
              <a:rect b="b" l="l" r="r" t="t"/>
              <a:pathLst>
                <a:path extrusionOk="0" h="24992" w="10589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5002090" y="2542048"/>
              <a:ext cx="657259" cy="1720576"/>
            </a:xfrm>
            <a:custGeom>
              <a:rect b="b" l="l" r="r" t="t"/>
              <a:pathLst>
                <a:path extrusionOk="0" h="25185" w="9621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5362525" y="1568747"/>
              <a:ext cx="164639" cy="164713"/>
            </a:xfrm>
            <a:custGeom>
              <a:rect b="b" l="l" r="r" t="t"/>
              <a:pathLst>
                <a:path extrusionOk="0" h="2411" w="241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5462267" y="1548799"/>
              <a:ext cx="329278" cy="359077"/>
            </a:xfrm>
            <a:custGeom>
              <a:rect b="b" l="l" r="r" t="t"/>
              <a:pathLst>
                <a:path extrusionOk="0" h="5256" w="482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5543290" y="1799451"/>
              <a:ext cx="138543" cy="200853"/>
            </a:xfrm>
            <a:custGeom>
              <a:rect b="b" l="l" r="r" t="t"/>
              <a:pathLst>
                <a:path extrusionOk="0" h="2940" w="2028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5559549" y="1799451"/>
              <a:ext cx="122284" cy="174688"/>
            </a:xfrm>
            <a:custGeom>
              <a:rect b="b" l="l" r="r" t="t"/>
              <a:pathLst>
                <a:path extrusionOk="0" h="2557" w="179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5464726" y="1706609"/>
              <a:ext cx="102336" cy="150503"/>
            </a:xfrm>
            <a:custGeom>
              <a:rect b="b" l="l" r="r" t="t"/>
              <a:pathLst>
                <a:path extrusionOk="0" h="2203" w="1498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5522112" y="1572163"/>
              <a:ext cx="263218" cy="354568"/>
            </a:xfrm>
            <a:custGeom>
              <a:rect b="b" l="l" r="r" t="t"/>
              <a:pathLst>
                <a:path extrusionOk="0" h="5190" w="3853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5512137" y="1729154"/>
              <a:ext cx="27531" cy="64150"/>
            </a:xfrm>
            <a:custGeom>
              <a:rect b="b" l="l" r="r" t="t"/>
              <a:pathLst>
                <a:path extrusionOk="0" h="939" w="403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5500934" y="1748009"/>
              <a:ext cx="34362" cy="11614"/>
            </a:xfrm>
            <a:custGeom>
              <a:rect b="b" l="l" r="r" t="t"/>
              <a:pathLst>
                <a:path extrusionOk="0" h="170" w="503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5604432" y="1762082"/>
              <a:ext cx="44951" cy="20017"/>
            </a:xfrm>
            <a:custGeom>
              <a:rect b="b" l="l" r="r" t="t"/>
              <a:pathLst>
                <a:path extrusionOk="0" h="293" w="658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5715446" y="1766864"/>
              <a:ext cx="44951" cy="19129"/>
            </a:xfrm>
            <a:custGeom>
              <a:rect b="b" l="l" r="r" t="t"/>
              <a:pathLst>
                <a:path extrusionOk="0" h="280" w="658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5494717" y="1538893"/>
              <a:ext cx="236985" cy="220734"/>
            </a:xfrm>
            <a:custGeom>
              <a:rect b="b" l="l" r="r" t="t"/>
              <a:pathLst>
                <a:path extrusionOk="0" h="3231" w="3469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5590701" y="1543744"/>
              <a:ext cx="212118" cy="172228"/>
            </a:xfrm>
            <a:custGeom>
              <a:rect b="b" l="l" r="r" t="t"/>
              <a:pathLst>
                <a:path extrusionOk="0" h="2521" w="3105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5664277" y="1820971"/>
              <a:ext cx="47752" cy="18446"/>
            </a:xfrm>
            <a:custGeom>
              <a:rect b="b" l="l" r="r" t="t"/>
              <a:pathLst>
                <a:path extrusionOk="0" h="270" w="699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5545817" y="1487383"/>
              <a:ext cx="234525" cy="137455"/>
            </a:xfrm>
            <a:custGeom>
              <a:rect b="b" l="l" r="r" t="t"/>
              <a:pathLst>
                <a:path extrusionOk="0" h="2012" w="3433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5714148" y="2344477"/>
              <a:ext cx="68" cy="6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5666805" y="2540271"/>
              <a:ext cx="25003" cy="25004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5724122" y="2263386"/>
              <a:ext cx="116067" cy="34979"/>
            </a:xfrm>
            <a:custGeom>
              <a:rect b="b" l="l" r="r" t="t"/>
              <a:pathLst>
                <a:path extrusionOk="0" h="512" w="1699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5417383" y="1951591"/>
              <a:ext cx="471442" cy="285704"/>
            </a:xfrm>
            <a:custGeom>
              <a:rect b="b" l="l" r="r" t="t"/>
              <a:pathLst>
                <a:path extrusionOk="0" h="4182" w="6901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5282322" y="1966757"/>
              <a:ext cx="675089" cy="942645"/>
            </a:xfrm>
            <a:custGeom>
              <a:rect b="b" l="l" r="r" t="t"/>
              <a:pathLst>
                <a:path extrusionOk="0" h="13798" w="9882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5863829" y="2363196"/>
              <a:ext cx="195859" cy="245738"/>
            </a:xfrm>
            <a:custGeom>
              <a:rect b="b" l="l" r="r" t="t"/>
              <a:pathLst>
                <a:path extrusionOk="0" h="3597" w="2867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5828919" y="2008977"/>
              <a:ext cx="306871" cy="469000"/>
            </a:xfrm>
            <a:custGeom>
              <a:rect b="b" l="l" r="r" t="t"/>
              <a:pathLst>
                <a:path extrusionOk="0" h="6865" w="4492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5830832" y="2111451"/>
              <a:ext cx="93796" cy="292194"/>
            </a:xfrm>
            <a:custGeom>
              <a:rect b="b" l="l" r="r" t="t"/>
              <a:pathLst>
                <a:path extrusionOk="0" h="4277" w="1373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5125537" y="1962863"/>
              <a:ext cx="315615" cy="501382"/>
            </a:xfrm>
            <a:custGeom>
              <a:rect b="b" l="l" r="r" t="t"/>
              <a:pathLst>
                <a:path extrusionOk="0" h="7339" w="462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5247754" y="2113159"/>
              <a:ext cx="108553" cy="329290"/>
            </a:xfrm>
            <a:custGeom>
              <a:rect b="b" l="l" r="r" t="t"/>
              <a:pathLst>
                <a:path extrusionOk="0" h="4820" w="1589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5461037" y="1913744"/>
              <a:ext cx="525069" cy="557198"/>
            </a:xfrm>
            <a:custGeom>
              <a:rect b="b" l="l" r="r" t="t"/>
              <a:pathLst>
                <a:path extrusionOk="0" h="8156" w="7686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5461037" y="2071349"/>
              <a:ext cx="525069" cy="400546"/>
            </a:xfrm>
            <a:custGeom>
              <a:rect b="b" l="l" r="r" t="t"/>
              <a:pathLst>
                <a:path extrusionOk="0" h="5863" w="7686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5767776" y="1946126"/>
              <a:ext cx="149746" cy="131511"/>
            </a:xfrm>
            <a:custGeom>
              <a:rect b="b" l="l" r="r" t="t"/>
              <a:pathLst>
                <a:path extrusionOk="0" h="1925" w="2192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5625610" y="1813797"/>
              <a:ext cx="78631" cy="27805"/>
            </a:xfrm>
            <a:custGeom>
              <a:rect b="b" l="l" r="r" t="t"/>
              <a:pathLst>
                <a:path extrusionOk="0" h="407" w="1151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5586944" y="1692195"/>
              <a:ext cx="61210" cy="20085"/>
            </a:xfrm>
            <a:custGeom>
              <a:rect b="b" l="l" r="r" t="t"/>
              <a:pathLst>
                <a:path extrusionOk="0" h="294" w="896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5694200" y="1691990"/>
              <a:ext cx="45020" cy="18992"/>
            </a:xfrm>
            <a:custGeom>
              <a:rect b="b" l="l" r="r" t="t"/>
              <a:pathLst>
                <a:path extrusionOk="0" h="278" w="659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5660520" y="1760784"/>
              <a:ext cx="29854" cy="42015"/>
            </a:xfrm>
            <a:custGeom>
              <a:rect b="b" l="l" r="r" t="t"/>
              <a:pathLst>
                <a:path extrusionOk="0" h="615" w="437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5609420" y="1739401"/>
              <a:ext cx="21109" cy="19197"/>
            </a:xfrm>
            <a:custGeom>
              <a:rect b="b" l="l" r="r" t="t"/>
              <a:pathLst>
                <a:path extrusionOk="0" h="281" w="309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5699802" y="1738171"/>
              <a:ext cx="21929" cy="20085"/>
            </a:xfrm>
            <a:custGeom>
              <a:rect b="b" l="l" r="r" t="t"/>
              <a:pathLst>
                <a:path extrusionOk="0" h="294" w="321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5701715" y="2284632"/>
              <a:ext cx="395407" cy="352108"/>
            </a:xfrm>
            <a:custGeom>
              <a:rect b="b" l="l" r="r" t="t"/>
              <a:pathLst>
                <a:path extrusionOk="0" h="5154" w="5788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5564536" y="2132492"/>
              <a:ext cx="358039" cy="330452"/>
            </a:xfrm>
            <a:custGeom>
              <a:rect b="b" l="l" r="r" t="t"/>
              <a:pathLst>
                <a:path extrusionOk="0" h="4837" w="5241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5600402" y="2150938"/>
              <a:ext cx="76854" cy="93732"/>
            </a:xfrm>
            <a:custGeom>
              <a:rect b="b" l="l" r="r" t="t"/>
              <a:pathLst>
                <a:path extrusionOk="0" h="1372" w="1125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5586465" y="2183456"/>
              <a:ext cx="74327" cy="83689"/>
            </a:xfrm>
            <a:custGeom>
              <a:rect b="b" l="l" r="r" t="t"/>
              <a:pathLst>
                <a:path extrusionOk="0" h="1225" w="1088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5583254" y="2222943"/>
              <a:ext cx="58819" cy="66610"/>
            </a:xfrm>
            <a:custGeom>
              <a:rect b="b" l="l" r="r" t="t"/>
              <a:pathLst>
                <a:path extrusionOk="0" h="975" w="861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5101831" y="2320772"/>
              <a:ext cx="456549" cy="245328"/>
            </a:xfrm>
            <a:custGeom>
              <a:rect b="b" l="l" r="r" t="t"/>
              <a:pathLst>
                <a:path extrusionOk="0" h="3591" w="6683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5422848" y="2245419"/>
              <a:ext cx="328800" cy="235012"/>
            </a:xfrm>
            <a:custGeom>
              <a:rect b="b" l="l" r="r" t="t"/>
              <a:pathLst>
                <a:path extrusionOk="0" h="3440" w="4813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5654986" y="2263796"/>
              <a:ext cx="83071" cy="63809"/>
            </a:xfrm>
            <a:custGeom>
              <a:rect b="b" l="l" r="r" t="t"/>
              <a:pathLst>
                <a:path extrusionOk="0" h="934" w="1216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5665097" y="2292694"/>
              <a:ext cx="76854" cy="56157"/>
            </a:xfrm>
            <a:custGeom>
              <a:rect b="b" l="l" r="r" t="t"/>
              <a:pathLst>
                <a:path extrusionOk="0" h="822" w="1125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5675071" y="2326373"/>
              <a:ext cx="61893" cy="44953"/>
            </a:xfrm>
            <a:custGeom>
              <a:rect b="b" l="l" r="r" t="t"/>
              <a:pathLst>
                <a:path extrusionOk="0" h="658" w="906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5539601" y="2918128"/>
              <a:ext cx="188344" cy="811953"/>
            </a:xfrm>
            <a:custGeom>
              <a:rect b="b" l="l" r="r" t="t"/>
              <a:pathLst>
                <a:path extrusionOk="0" fill="none" h="11885" w="2757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cap="flat" cmpd="sng" w="5475">
              <a:solidFill>
                <a:srgbClr val="1E1F35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52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1057" name="Google Shape;1057;p52"/>
            <p:cNvSpPr/>
            <p:nvPr/>
          </p:nvSpPr>
          <p:spPr>
            <a:xfrm>
              <a:off x="7023231" y="1685995"/>
              <a:ext cx="205249" cy="198628"/>
            </a:xfrm>
            <a:custGeom>
              <a:rect b="b" l="l" r="r" t="t"/>
              <a:pathLst>
                <a:path extrusionOk="0" h="2757" w="2849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7033821" y="1685995"/>
              <a:ext cx="171029" cy="127376"/>
            </a:xfrm>
            <a:custGeom>
              <a:rect b="b" l="l" r="r" t="t"/>
              <a:pathLst>
                <a:path extrusionOk="0" h="1768" w="2374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6968046" y="1422672"/>
              <a:ext cx="285432" cy="349490"/>
            </a:xfrm>
            <a:custGeom>
              <a:rect b="b" l="l" r="r" t="t"/>
              <a:pathLst>
                <a:path extrusionOk="0" h="4851" w="3962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7175819" y="1499256"/>
              <a:ext cx="69809" cy="102664"/>
            </a:xfrm>
            <a:custGeom>
              <a:rect b="b" l="l" r="r" t="t"/>
              <a:pathLst>
                <a:path extrusionOk="0" h="1425" w="969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6943046" y="1364100"/>
              <a:ext cx="324912" cy="191784"/>
            </a:xfrm>
            <a:custGeom>
              <a:rect b="b" l="l" r="r" t="t"/>
              <a:pathLst>
                <a:path extrusionOk="0" h="2662" w="451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7070636" y="1395367"/>
              <a:ext cx="135512" cy="114119"/>
            </a:xfrm>
            <a:custGeom>
              <a:rect b="b" l="l" r="r" t="t"/>
              <a:pathLst>
                <a:path extrusionOk="0" h="1584" w="1881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7110044" y="1447960"/>
              <a:ext cx="111882" cy="28458"/>
            </a:xfrm>
            <a:custGeom>
              <a:rect b="b" l="l" r="r" t="t"/>
              <a:pathLst>
                <a:path extrusionOk="0" h="395" w="1553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6962786" y="1445294"/>
              <a:ext cx="51366" cy="73774"/>
            </a:xfrm>
            <a:custGeom>
              <a:rect b="b" l="l" r="r" t="t"/>
              <a:pathLst>
                <a:path extrusionOk="0" h="1024" w="713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7074526" y="1525552"/>
              <a:ext cx="64550" cy="21109"/>
            </a:xfrm>
            <a:custGeom>
              <a:rect b="b" l="l" r="r" t="t"/>
              <a:pathLst>
                <a:path extrusionOk="0" h="293" w="896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6978564" y="1524255"/>
              <a:ext cx="47404" cy="19740"/>
            </a:xfrm>
            <a:custGeom>
              <a:rect b="b" l="l" r="r" t="t"/>
              <a:pathLst>
                <a:path extrusionOk="0" h="274" w="658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7092969" y="1575335"/>
              <a:ext cx="22405" cy="21325"/>
            </a:xfrm>
            <a:custGeom>
              <a:rect b="b" l="l" r="r" t="t"/>
              <a:pathLst>
                <a:path extrusionOk="0" h="296" w="311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6997583" y="1573678"/>
              <a:ext cx="22982" cy="20605"/>
            </a:xfrm>
            <a:custGeom>
              <a:rect b="b" l="l" r="r" t="t"/>
              <a:pathLst>
                <a:path extrusionOk="0" h="286" w="319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6747088" y="2632950"/>
              <a:ext cx="756302" cy="1824179"/>
            </a:xfrm>
            <a:custGeom>
              <a:rect b="b" l="l" r="r" t="t"/>
              <a:pathLst>
                <a:path extrusionOk="0" h="25320" w="10498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6881233" y="2632950"/>
              <a:ext cx="503793" cy="59221"/>
            </a:xfrm>
            <a:custGeom>
              <a:rect b="b" l="l" r="r" t="t"/>
              <a:pathLst>
                <a:path extrusionOk="0" h="822" w="6993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7262632" y="2632950"/>
              <a:ext cx="14553" cy="85517"/>
            </a:xfrm>
            <a:custGeom>
              <a:rect b="b" l="l" r="r" t="t"/>
              <a:pathLst>
                <a:path extrusionOk="0" h="1187" w="202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6915454" y="2632950"/>
              <a:ext cx="14481" cy="85517"/>
            </a:xfrm>
            <a:custGeom>
              <a:rect b="b" l="l" r="r" t="t"/>
              <a:pathLst>
                <a:path extrusionOk="0" h="1187" w="201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7061414" y="3114280"/>
              <a:ext cx="21108" cy="1331031"/>
            </a:xfrm>
            <a:custGeom>
              <a:rect b="b" l="l" r="r" t="t"/>
              <a:pathLst>
                <a:path extrusionOk="0" h="18475" w="293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7361260" y="2037501"/>
              <a:ext cx="278877" cy="441780"/>
            </a:xfrm>
            <a:custGeom>
              <a:rect b="b" l="l" r="r" t="t"/>
              <a:pathLst>
                <a:path extrusionOk="0" h="6132" w="3871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6569500" y="1834047"/>
              <a:ext cx="446519" cy="578017"/>
            </a:xfrm>
            <a:custGeom>
              <a:rect b="b" l="l" r="r" t="t"/>
              <a:pathLst>
                <a:path extrusionOk="0" h="8023" w="6198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6616905" y="1817333"/>
              <a:ext cx="438018" cy="517139"/>
            </a:xfrm>
            <a:custGeom>
              <a:rect b="b" l="l" r="r" t="t"/>
              <a:pathLst>
                <a:path extrusionOk="0" h="7178" w="608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6758903" y="1774106"/>
              <a:ext cx="714229" cy="1241840"/>
            </a:xfrm>
            <a:custGeom>
              <a:rect b="b" l="l" r="r" t="t"/>
              <a:pathLst>
                <a:path extrusionOk="0" h="17237" w="9914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6569500" y="2325680"/>
              <a:ext cx="293357" cy="448048"/>
            </a:xfrm>
            <a:custGeom>
              <a:rect b="b" l="l" r="r" t="t"/>
              <a:pathLst>
                <a:path extrusionOk="0" h="6219" w="4072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7300743" y="2386990"/>
              <a:ext cx="339392" cy="390700"/>
            </a:xfrm>
            <a:custGeom>
              <a:rect b="b" l="l" r="r" t="t"/>
              <a:pathLst>
                <a:path extrusionOk="0" h="5423" w="4711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7152693" y="2731579"/>
              <a:ext cx="187599" cy="157202"/>
            </a:xfrm>
            <a:custGeom>
              <a:rect b="b" l="l" r="r" t="t"/>
              <a:pathLst>
                <a:path extrusionOk="0" h="2182" w="2604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7265226" y="1841180"/>
              <a:ext cx="365688" cy="477514"/>
            </a:xfrm>
            <a:custGeom>
              <a:rect b="b" l="l" r="r" t="t"/>
              <a:pathLst>
                <a:path extrusionOk="0" h="6628" w="5076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6818123" y="2728914"/>
              <a:ext cx="187599" cy="157562"/>
            </a:xfrm>
            <a:custGeom>
              <a:rect b="b" l="l" r="r" t="t"/>
              <a:pathLst>
                <a:path extrusionOk="0" h="2187" w="2604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7139005" y="2703914"/>
              <a:ext cx="218361" cy="261739"/>
            </a:xfrm>
            <a:custGeom>
              <a:rect b="b" l="l" r="r" t="t"/>
              <a:pathLst>
                <a:path extrusionOk="0" h="3633" w="3031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6816754" y="2692099"/>
              <a:ext cx="240766" cy="251293"/>
            </a:xfrm>
            <a:custGeom>
              <a:rect b="b" l="l" r="r" t="t"/>
              <a:pathLst>
                <a:path extrusionOk="0" h="3488" w="3342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6598462" y="4457048"/>
              <a:ext cx="473535" cy="147404"/>
            </a:xfrm>
            <a:custGeom>
              <a:rect b="b" l="l" r="r" t="t"/>
              <a:pathLst>
                <a:path extrusionOk="0" h="2046" w="6573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6969342" y="4457048"/>
              <a:ext cx="474832" cy="147404"/>
            </a:xfrm>
            <a:custGeom>
              <a:rect b="b" l="l" r="r" t="t"/>
              <a:pathLst>
                <a:path extrusionOk="0" h="2046" w="6591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7001042" y="1691111"/>
              <a:ext cx="82921" cy="29322"/>
            </a:xfrm>
            <a:custGeom>
              <a:rect b="b" l="l" r="r" t="t"/>
              <a:pathLst>
                <a:path extrusionOk="0" h="407" w="1151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7029391" y="1616112"/>
              <a:ext cx="31266" cy="42939"/>
            </a:xfrm>
            <a:custGeom>
              <a:rect b="b" l="l" r="r" t="t"/>
              <a:pathLst>
                <a:path extrusionOk="0" h="596" w="434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52"/>
          <p:cNvSpPr txBox="1"/>
          <p:nvPr>
            <p:ph idx="4294967295" type="subTitle"/>
          </p:nvPr>
        </p:nvSpPr>
        <p:spPr>
          <a:xfrm>
            <a:off x="3867275" y="4543775"/>
            <a:ext cx="1324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Campinas </a:t>
            </a:r>
            <a:r>
              <a:rPr lang="en" sz="1000"/>
              <a:t>12/2021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/>
          <p:nvPr>
            <p:ph type="title"/>
          </p:nvPr>
        </p:nvSpPr>
        <p:spPr>
          <a:xfrm>
            <a:off x="3580200" y="7127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468" name="Google Shape;468;p33"/>
          <p:cNvSpPr txBox="1"/>
          <p:nvPr>
            <p:ph idx="1" type="subTitle"/>
          </p:nvPr>
        </p:nvSpPr>
        <p:spPr>
          <a:xfrm>
            <a:off x="3934775" y="2063475"/>
            <a:ext cx="44766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 ideia para o desenvolvimento do software surgiu com a pandemia e pela necessidade de aproveitar os recursos remotos de maneira mais efetiva.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469" name="Google Shape;469;p33"/>
          <p:cNvGrpSpPr/>
          <p:nvPr/>
        </p:nvGrpSpPr>
        <p:grpSpPr>
          <a:xfrm>
            <a:off x="180988" y="1215850"/>
            <a:ext cx="3246799" cy="3041690"/>
            <a:chOff x="521725" y="1038225"/>
            <a:chExt cx="3436494" cy="3219401"/>
          </a:xfrm>
        </p:grpSpPr>
        <p:sp>
          <p:nvSpPr>
            <p:cNvPr id="470" name="Google Shape;470;p33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526" name="Google Shape;526;p33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type="title"/>
          </p:nvPr>
        </p:nvSpPr>
        <p:spPr>
          <a:xfrm>
            <a:off x="3046800" y="5603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</a:t>
            </a:r>
            <a:endParaRPr/>
          </a:p>
        </p:txBody>
      </p:sp>
      <p:sp>
        <p:nvSpPr>
          <p:cNvPr id="533" name="Google Shape;533;p34"/>
          <p:cNvSpPr txBox="1"/>
          <p:nvPr>
            <p:ph idx="1" type="subTitle"/>
          </p:nvPr>
        </p:nvSpPr>
        <p:spPr>
          <a:xfrm>
            <a:off x="3731975" y="1519375"/>
            <a:ext cx="53040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Para a aplicação, temos </a:t>
            </a:r>
            <a:r>
              <a:rPr b="1" lang="en" sz="1500">
                <a:solidFill>
                  <a:srgbClr val="000000"/>
                </a:solidFill>
              </a:rPr>
              <a:t>três</a:t>
            </a:r>
            <a:r>
              <a:rPr lang="en" sz="1500">
                <a:solidFill>
                  <a:srgbClr val="000000"/>
                </a:solidFill>
              </a:rPr>
              <a:t> usuários/perfis.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Começando pelo </a:t>
            </a:r>
            <a:r>
              <a:rPr b="1" lang="en" sz="1500">
                <a:solidFill>
                  <a:srgbClr val="000000"/>
                </a:solidFill>
              </a:rPr>
              <a:t>paciente</a:t>
            </a:r>
            <a:r>
              <a:rPr lang="en" sz="1500">
                <a:solidFill>
                  <a:srgbClr val="000000"/>
                </a:solidFill>
              </a:rPr>
              <a:t>, que terá as seguintes funções: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Cadastrar no sistema;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Logar com o perfil cadastrado;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Buscar pela especialidade desejada;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Agendar consultas;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Visualizar consultas agendadas,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Desmarcar consultas agendadas.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34" name="Google Shape;534;p34"/>
          <p:cNvGrpSpPr/>
          <p:nvPr/>
        </p:nvGrpSpPr>
        <p:grpSpPr>
          <a:xfrm>
            <a:off x="180988" y="1215850"/>
            <a:ext cx="3246799" cy="3041690"/>
            <a:chOff x="521725" y="1038225"/>
            <a:chExt cx="3436494" cy="3219401"/>
          </a:xfrm>
        </p:grpSpPr>
        <p:sp>
          <p:nvSpPr>
            <p:cNvPr id="535" name="Google Shape;535;p34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591" name="Google Shape;591;p34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/>
          <p:nvPr>
            <p:ph type="title"/>
          </p:nvPr>
        </p:nvSpPr>
        <p:spPr>
          <a:xfrm>
            <a:off x="3046800" y="5603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</a:t>
            </a:r>
            <a:endParaRPr/>
          </a:p>
        </p:txBody>
      </p:sp>
      <p:sp>
        <p:nvSpPr>
          <p:cNvPr id="598" name="Google Shape;598;p35"/>
          <p:cNvSpPr txBox="1"/>
          <p:nvPr>
            <p:ph idx="1" type="subTitle"/>
          </p:nvPr>
        </p:nvSpPr>
        <p:spPr>
          <a:xfrm>
            <a:off x="3678500" y="2052775"/>
            <a:ext cx="53895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Para a aplicação, temos </a:t>
            </a:r>
            <a:r>
              <a:rPr b="1" lang="en" sz="1500">
                <a:solidFill>
                  <a:srgbClr val="000000"/>
                </a:solidFill>
              </a:rPr>
              <a:t>três</a:t>
            </a:r>
            <a:r>
              <a:rPr lang="en" sz="1500">
                <a:solidFill>
                  <a:srgbClr val="000000"/>
                </a:solidFill>
              </a:rPr>
              <a:t> usuários/perfis.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Agora o </a:t>
            </a:r>
            <a:r>
              <a:rPr b="1" lang="en" sz="1500">
                <a:solidFill>
                  <a:srgbClr val="000000"/>
                </a:solidFill>
              </a:rPr>
              <a:t>médico</a:t>
            </a:r>
            <a:r>
              <a:rPr lang="en" sz="1500">
                <a:solidFill>
                  <a:srgbClr val="000000"/>
                </a:solidFill>
              </a:rPr>
              <a:t>, que terá as seguintes funções: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Logar com seu perfil cadastrado anteriormente;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Visualizar seus horários/agenda;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Visualizar suas consultas marcadas.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99" name="Google Shape;599;p35"/>
          <p:cNvGrpSpPr/>
          <p:nvPr/>
        </p:nvGrpSpPr>
        <p:grpSpPr>
          <a:xfrm>
            <a:off x="180988" y="1215850"/>
            <a:ext cx="3246799" cy="3041690"/>
            <a:chOff x="521725" y="1038225"/>
            <a:chExt cx="3436494" cy="3219401"/>
          </a:xfrm>
        </p:grpSpPr>
        <p:sp>
          <p:nvSpPr>
            <p:cNvPr id="600" name="Google Shape;600;p35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5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656" name="Google Shape;656;p35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6"/>
          <p:cNvSpPr txBox="1"/>
          <p:nvPr>
            <p:ph type="title"/>
          </p:nvPr>
        </p:nvSpPr>
        <p:spPr>
          <a:xfrm>
            <a:off x="3046800" y="5603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</a:t>
            </a:r>
            <a:endParaRPr/>
          </a:p>
        </p:txBody>
      </p:sp>
      <p:grpSp>
        <p:nvGrpSpPr>
          <p:cNvPr id="663" name="Google Shape;663;p36"/>
          <p:cNvGrpSpPr/>
          <p:nvPr/>
        </p:nvGrpSpPr>
        <p:grpSpPr>
          <a:xfrm>
            <a:off x="180988" y="1215850"/>
            <a:ext cx="3246799" cy="3041690"/>
            <a:chOff x="521725" y="1038225"/>
            <a:chExt cx="3436494" cy="3219401"/>
          </a:xfrm>
        </p:grpSpPr>
        <p:sp>
          <p:nvSpPr>
            <p:cNvPr id="664" name="Google Shape;664;p36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6"/>
          <p:cNvSpPr txBox="1"/>
          <p:nvPr>
            <p:ph idx="1" type="subTitle"/>
          </p:nvPr>
        </p:nvSpPr>
        <p:spPr>
          <a:xfrm>
            <a:off x="3678500" y="1372700"/>
            <a:ext cx="53895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Para a aplicação, temos </a:t>
            </a:r>
            <a:r>
              <a:rPr b="1" lang="en" sz="1500">
                <a:solidFill>
                  <a:srgbClr val="000000"/>
                </a:solidFill>
              </a:rPr>
              <a:t>três</a:t>
            </a:r>
            <a:r>
              <a:rPr lang="en" sz="1500">
                <a:solidFill>
                  <a:srgbClr val="000000"/>
                </a:solidFill>
              </a:rPr>
              <a:t> usuários/perfis.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Por fim, o </a:t>
            </a:r>
            <a:r>
              <a:rPr b="1" lang="en" sz="1500">
                <a:solidFill>
                  <a:srgbClr val="000000"/>
                </a:solidFill>
              </a:rPr>
              <a:t>administrador</a:t>
            </a:r>
            <a:r>
              <a:rPr lang="en" sz="1500">
                <a:solidFill>
                  <a:srgbClr val="000000"/>
                </a:solidFill>
              </a:rPr>
              <a:t>, que terá as seguintes funções: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Logar com seu perfil de adm;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Cadastrar médicos;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Cadastrar dias na agenda;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Cadastrar horários para médicos;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Visualizar/Exibir usuários cadastrados;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Visualizar/Exibir consultas agendadas;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Visualizar/Exibir agenda dos médicos.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20" name="Google Shape;720;p36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721" name="Google Shape;721;p36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67" y="48425"/>
            <a:ext cx="6316459" cy="50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7"/>
          <p:cNvSpPr/>
          <p:nvPr/>
        </p:nvSpPr>
        <p:spPr>
          <a:xfrm>
            <a:off x="2222175" y="76200"/>
            <a:ext cx="4710000" cy="501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 txBox="1"/>
          <p:nvPr/>
        </p:nvSpPr>
        <p:spPr>
          <a:xfrm>
            <a:off x="-99625" y="139425"/>
            <a:ext cx="226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DIAGRAMA DE CASOS DE USO</a:t>
            </a:r>
            <a:endParaRPr sz="2800"/>
          </a:p>
        </p:txBody>
      </p:sp>
      <p:grpSp>
        <p:nvGrpSpPr>
          <p:cNvPr id="730" name="Google Shape;730;p37"/>
          <p:cNvGrpSpPr/>
          <p:nvPr/>
        </p:nvGrpSpPr>
        <p:grpSpPr>
          <a:xfrm>
            <a:off x="114379" y="4004053"/>
            <a:ext cx="1331116" cy="937928"/>
            <a:chOff x="4322570" y="3179740"/>
            <a:chExt cx="1895636" cy="1176085"/>
          </a:xfrm>
        </p:grpSpPr>
        <p:sp>
          <p:nvSpPr>
            <p:cNvPr id="731" name="Google Shape;731;p37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7"/>
          <p:cNvGrpSpPr/>
          <p:nvPr/>
        </p:nvGrpSpPr>
        <p:grpSpPr>
          <a:xfrm>
            <a:off x="198775" y="4129376"/>
            <a:ext cx="1414524" cy="937928"/>
            <a:chOff x="4322570" y="3179740"/>
            <a:chExt cx="1895636" cy="1176085"/>
          </a:xfrm>
        </p:grpSpPr>
        <p:sp>
          <p:nvSpPr>
            <p:cNvPr id="734" name="Google Shape;734;p37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7"/>
          <p:cNvGrpSpPr/>
          <p:nvPr/>
        </p:nvGrpSpPr>
        <p:grpSpPr>
          <a:xfrm>
            <a:off x="395344" y="4243334"/>
            <a:ext cx="882735" cy="729816"/>
            <a:chOff x="4702088" y="2980703"/>
            <a:chExt cx="790840" cy="610010"/>
          </a:xfrm>
        </p:grpSpPr>
        <p:sp>
          <p:nvSpPr>
            <p:cNvPr id="737" name="Google Shape;737;p37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37"/>
          <p:cNvGrpSpPr/>
          <p:nvPr/>
        </p:nvGrpSpPr>
        <p:grpSpPr>
          <a:xfrm>
            <a:off x="8358523" y="128906"/>
            <a:ext cx="722851" cy="556233"/>
            <a:chOff x="7084550" y="622868"/>
            <a:chExt cx="1110882" cy="843289"/>
          </a:xfrm>
        </p:grpSpPr>
        <p:sp>
          <p:nvSpPr>
            <p:cNvPr id="751" name="Google Shape;751;p37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38"/>
          <p:cNvGrpSpPr/>
          <p:nvPr/>
        </p:nvGrpSpPr>
        <p:grpSpPr>
          <a:xfrm>
            <a:off x="114379" y="4004053"/>
            <a:ext cx="1331116" cy="937928"/>
            <a:chOff x="4322570" y="3179740"/>
            <a:chExt cx="1895636" cy="1176085"/>
          </a:xfrm>
        </p:grpSpPr>
        <p:sp>
          <p:nvSpPr>
            <p:cNvPr id="758" name="Google Shape;758;p38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198775" y="4129376"/>
            <a:ext cx="1414524" cy="937928"/>
            <a:chOff x="4322570" y="3179740"/>
            <a:chExt cx="1895636" cy="1176085"/>
          </a:xfrm>
        </p:grpSpPr>
        <p:sp>
          <p:nvSpPr>
            <p:cNvPr id="761" name="Google Shape;761;p38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8"/>
          <p:cNvGrpSpPr/>
          <p:nvPr/>
        </p:nvGrpSpPr>
        <p:grpSpPr>
          <a:xfrm>
            <a:off x="395344" y="4243334"/>
            <a:ext cx="882735" cy="729816"/>
            <a:chOff x="4702088" y="2980703"/>
            <a:chExt cx="790840" cy="610010"/>
          </a:xfrm>
        </p:grpSpPr>
        <p:sp>
          <p:nvSpPr>
            <p:cNvPr id="764" name="Google Shape;764;p38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7" name="Google Shape;7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25" y="71325"/>
            <a:ext cx="6171574" cy="49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8"/>
          <p:cNvSpPr/>
          <p:nvPr/>
        </p:nvSpPr>
        <p:spPr>
          <a:xfrm>
            <a:off x="2069825" y="71325"/>
            <a:ext cx="6234900" cy="499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8"/>
          <p:cNvSpPr txBox="1"/>
          <p:nvPr/>
        </p:nvSpPr>
        <p:spPr>
          <a:xfrm>
            <a:off x="-65600" y="128900"/>
            <a:ext cx="213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DIAGRAMA DE CLASSES</a:t>
            </a:r>
            <a:endParaRPr sz="2800"/>
          </a:p>
        </p:txBody>
      </p:sp>
      <p:grpSp>
        <p:nvGrpSpPr>
          <p:cNvPr id="780" name="Google Shape;780;p38"/>
          <p:cNvGrpSpPr/>
          <p:nvPr/>
        </p:nvGrpSpPr>
        <p:grpSpPr>
          <a:xfrm>
            <a:off x="8358523" y="128906"/>
            <a:ext cx="722851" cy="556233"/>
            <a:chOff x="7084550" y="622868"/>
            <a:chExt cx="1110882" cy="843289"/>
          </a:xfrm>
        </p:grpSpPr>
        <p:sp>
          <p:nvSpPr>
            <p:cNvPr id="781" name="Google Shape;781;p38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9"/>
          <p:cNvSpPr txBox="1"/>
          <p:nvPr>
            <p:ph type="title"/>
          </p:nvPr>
        </p:nvSpPr>
        <p:spPr>
          <a:xfrm>
            <a:off x="144225" y="726050"/>
            <a:ext cx="8878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PADRÃO DE ARQUITETURA MVC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(Model-View-Controller)</a:t>
            </a:r>
            <a:endParaRPr sz="2200"/>
          </a:p>
        </p:txBody>
      </p:sp>
      <p:pic>
        <p:nvPicPr>
          <p:cNvPr id="788" name="Google Shape;7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50" y="2837650"/>
            <a:ext cx="3938975" cy="613021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9"/>
          <p:cNvSpPr/>
          <p:nvPr/>
        </p:nvSpPr>
        <p:spPr>
          <a:xfrm>
            <a:off x="545738" y="2852200"/>
            <a:ext cx="3865200" cy="57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625" y="2739834"/>
            <a:ext cx="25908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39"/>
          <p:cNvSpPr/>
          <p:nvPr/>
        </p:nvSpPr>
        <p:spPr>
          <a:xfrm>
            <a:off x="5723200" y="2739825"/>
            <a:ext cx="23187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39"/>
          <p:cNvCxnSpPr>
            <a:endCxn id="791" idx="1"/>
          </p:cNvCxnSpPr>
          <p:nvPr/>
        </p:nvCxnSpPr>
        <p:spPr>
          <a:xfrm flipH="1" rot="10800000">
            <a:off x="3667600" y="2963625"/>
            <a:ext cx="20556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793" name="Google Shape;7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425" y="2136000"/>
            <a:ext cx="3185200" cy="21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9"/>
          <p:cNvSpPr/>
          <p:nvPr/>
        </p:nvSpPr>
        <p:spPr>
          <a:xfrm>
            <a:off x="5385925" y="2136000"/>
            <a:ext cx="2827500" cy="216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39"/>
          <p:cNvCxnSpPr>
            <a:endCxn id="794" idx="1"/>
          </p:cNvCxnSpPr>
          <p:nvPr/>
        </p:nvCxnSpPr>
        <p:spPr>
          <a:xfrm flipH="1" rot="10800000">
            <a:off x="4072825" y="3218100"/>
            <a:ext cx="1313100" cy="6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96" name="Google Shape;796;p39"/>
          <p:cNvSpPr txBox="1"/>
          <p:nvPr/>
        </p:nvSpPr>
        <p:spPr>
          <a:xfrm>
            <a:off x="2058950" y="1698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Model</a:t>
            </a:r>
            <a:endParaRPr sz="400" u="sng"/>
          </a:p>
        </p:txBody>
      </p:sp>
      <p:grpSp>
        <p:nvGrpSpPr>
          <p:cNvPr id="797" name="Google Shape;797;p39"/>
          <p:cNvGrpSpPr/>
          <p:nvPr/>
        </p:nvGrpSpPr>
        <p:grpSpPr>
          <a:xfrm>
            <a:off x="8371923" y="4514156"/>
            <a:ext cx="722851" cy="556233"/>
            <a:chOff x="7084550" y="622868"/>
            <a:chExt cx="1110882" cy="843289"/>
          </a:xfrm>
        </p:grpSpPr>
        <p:sp>
          <p:nvSpPr>
            <p:cNvPr id="798" name="Google Shape;798;p39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